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1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30" autoAdjust="0"/>
  </p:normalViewPr>
  <p:slideViewPr>
    <p:cSldViewPr snapToGrid="0" snapToObjects="1">
      <p:cViewPr varScale="1">
        <p:scale>
          <a:sx n="62" d="100"/>
          <a:sy n="62" d="100"/>
        </p:scale>
        <p:origin x="162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1466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A6279B-8813-5D5F-7FCF-8CDB2787D8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04D95E-B258-FE34-240C-6F3D6D6E847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A14C0F-5487-56EB-3A4A-FC6F585DDB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E34A7-FDEA-C243-E963-11E648401A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5351245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02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23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674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604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711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149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15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13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256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533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313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3866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10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1310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914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148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430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906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ontiersin.org/" TargetMode="External"/><Relationship Id="rId3" Type="http://schemas.openxmlformats.org/officeDocument/2006/relationships/hyperlink" Target="https://www.ncbi.nlm.nih.gov/pmc/" TargetMode="External"/><Relationship Id="rId7" Type="http://schemas.openxmlformats.org/officeDocument/2006/relationships/hyperlink" Target="https://www.diabetes.org.uk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abetesjournals.org/" TargetMode="External"/><Relationship Id="rId11" Type="http://schemas.openxmlformats.org/officeDocument/2006/relationships/hyperlink" Target="https://diabetesatlas.org/" TargetMode="External"/><Relationship Id="rId5" Type="http://schemas.openxmlformats.org/officeDocument/2006/relationships/hyperlink" Target="https://jamanetwork.com/" TargetMode="External"/><Relationship Id="rId10" Type="http://schemas.openxmlformats.org/officeDocument/2006/relationships/hyperlink" Target="https://www.pure.ed.ac.uk/" TargetMode="External"/><Relationship Id="rId4" Type="http://schemas.openxmlformats.org/officeDocument/2006/relationships/hyperlink" Target="https://www.ncbi.nlm.nih.gov/" TargetMode="External"/><Relationship Id="rId9" Type="http://schemas.openxmlformats.org/officeDocument/2006/relationships/hyperlink" Target="https://www.gov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kdigo.org/" TargetMode="External"/><Relationship Id="rId7" Type="http://schemas.openxmlformats.org/officeDocument/2006/relationships/hyperlink" Target="https://www.who.int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digital.nhs.uk/" TargetMode="External"/><Relationship Id="rId4" Type="http://schemas.openxmlformats.org/officeDocument/2006/relationships/hyperlink" Target="https://www.nice.org.uk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sz="3500" dirty="0"/>
              <a:t>Type 2 Diabetes: A Comprehensive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sz="1400" dirty="0"/>
              <a:t>Module Code and Title: LCHS7003 and Community Care and Management of Longer-term Conditions</a:t>
            </a:r>
          </a:p>
          <a:p>
            <a:r>
              <a:rPr sz="1400" dirty="0"/>
              <a:t>Component: A Comprehensive Overview of Type 2 Diabetes</a:t>
            </a:r>
          </a:p>
          <a:p>
            <a:r>
              <a:rPr lang="en-GB" sz="1400" dirty="0"/>
              <a:t>S</a:t>
            </a:r>
            <a:r>
              <a:rPr sz="1400" dirty="0" err="1"/>
              <a:t>tudent</a:t>
            </a:r>
            <a:r>
              <a:rPr sz="1400" dirty="0"/>
              <a:t> Name: </a:t>
            </a:r>
            <a:r>
              <a:rPr lang="en-US" sz="1400" dirty="0" err="1" smtClean="0"/>
              <a:t>Monalikumari</a:t>
            </a:r>
            <a:r>
              <a:rPr lang="en-US" sz="1400" dirty="0" smtClean="0"/>
              <a:t> </a:t>
            </a:r>
            <a:r>
              <a:rPr lang="en-US" sz="1400" dirty="0" err="1" smtClean="0"/>
              <a:t>Ishwarbhai</a:t>
            </a:r>
            <a:r>
              <a:rPr lang="en-US" sz="1400" dirty="0" smtClean="0"/>
              <a:t> </a:t>
            </a:r>
            <a:r>
              <a:rPr lang="en-US" sz="1400" dirty="0" err="1" smtClean="0"/>
              <a:t>Tandel</a:t>
            </a:r>
            <a:endParaRPr lang="en-US" sz="1400" dirty="0"/>
          </a:p>
          <a:p>
            <a:r>
              <a:rPr sz="1400" dirty="0" smtClean="0"/>
              <a:t>Student </a:t>
            </a:r>
            <a:r>
              <a:rPr sz="1400" dirty="0"/>
              <a:t>Number</a:t>
            </a:r>
            <a:r>
              <a:rPr sz="1400" dirty="0" smtClean="0"/>
              <a:t>:</a:t>
            </a:r>
            <a:r>
              <a:rPr lang="en-US" sz="1400" dirty="0" smtClean="0"/>
              <a:t> 2505012</a:t>
            </a:r>
            <a:endParaRPr sz="1400" dirty="0"/>
          </a:p>
          <a:p>
            <a:r>
              <a:rPr sz="1400" dirty="0"/>
              <a:t>Lecture’s Name</a:t>
            </a:r>
            <a:r>
              <a:rPr sz="1400" dirty="0" smtClean="0"/>
              <a:t>:</a:t>
            </a:r>
            <a:r>
              <a:rPr lang="en-US" sz="1400" dirty="0" smtClean="0"/>
              <a:t> </a:t>
            </a:r>
            <a:r>
              <a:rPr lang="en-US" sz="1400" dirty="0" err="1" smtClean="0"/>
              <a:t>Dr</a:t>
            </a:r>
            <a:r>
              <a:rPr lang="en-US" sz="1400" dirty="0" smtClean="0"/>
              <a:t> Brian </a:t>
            </a:r>
            <a:r>
              <a:rPr lang="en-US" sz="1400" dirty="0" err="1" smtClean="0"/>
              <a:t>Mashumba</a:t>
            </a:r>
            <a:endParaRPr sz="1400" dirty="0"/>
          </a:p>
        </p:txBody>
      </p:sp>
      <p:sp>
        <p:nvSpPr>
          <p:cNvPr id="4" name="Rectangle 3"/>
          <p:cNvSpPr/>
          <p:nvPr/>
        </p:nvSpPr>
        <p:spPr>
          <a:xfrm>
            <a:off x="2983337" y="542440"/>
            <a:ext cx="3410193" cy="1487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2983337" y="557936"/>
            <a:ext cx="3410193" cy="145684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Slide 2: Definition and Pathophysiology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347" y="2336873"/>
            <a:ext cx="4439654" cy="438878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Definition of Type 2 Diabetes (T2D)</a:t>
            </a:r>
            <a:endParaRPr lang="en-US" b="1" dirty="0"/>
          </a:p>
          <a:p>
            <a:r>
              <a:rPr dirty="0"/>
              <a:t>T2D is defined by the body's ineffective use of insulin or an overall deficiency in insulin production (World Health Organization, 2024).</a:t>
            </a:r>
            <a:endParaRPr lang="en-US" dirty="0"/>
          </a:p>
          <a:p>
            <a:r>
              <a:rPr dirty="0"/>
              <a:t>It is a serious, long-term condition that affects how the body uses energy (World Health Organization, 2024).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Key Pathophysiology Concepts</a:t>
            </a:r>
            <a:endParaRPr lang="en-US" b="1" dirty="0"/>
          </a:p>
          <a:p>
            <a:r>
              <a:rPr lang="en-US" dirty="0"/>
              <a:t>The primary characteristic is insulin resistance, where cells fail to respond adequately to insulin (American Diabetes Association, 2024).</a:t>
            </a:r>
          </a:p>
          <a:p>
            <a:r>
              <a:rPr dirty="0"/>
              <a:t>The pancreas initially compensates but eventually cannot produce enough insulin to overcome this resistance (American Diabetes Association, 2024).</a:t>
            </a:r>
            <a:endParaRPr lang="en-US" dirty="0"/>
          </a:p>
          <a:p>
            <a:r>
              <a:rPr dirty="0"/>
              <a:t>This chronic state results in </a:t>
            </a:r>
            <a:r>
              <a:rPr dirty="0" err="1"/>
              <a:t>hyperglycaemia</a:t>
            </a:r>
            <a:r>
              <a:rPr dirty="0"/>
              <a:t> (high blood glucose levels) (American Diabetes Association, 2024).</a:t>
            </a:r>
          </a:p>
        </p:txBody>
      </p:sp>
      <p:pic>
        <p:nvPicPr>
          <p:cNvPr id="1026" name="Picture 2" descr="Image of the body's process of insulin resistance in Type 2 Diabetes">
            <a:extLst>
              <a:ext uri="{FF2B5EF4-FFF2-40B4-BE49-F238E27FC236}">
                <a16:creationId xmlns:a16="http://schemas.microsoft.com/office/drawing/2014/main" id="{275E7FB9-67E5-3CE4-C713-052332349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2336873"/>
            <a:ext cx="4439652" cy="438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3: Symptoms and Complications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316" y="2336873"/>
            <a:ext cx="4451685" cy="437674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b="1" dirty="0"/>
              <a:t>Key Symptoms</a:t>
            </a:r>
            <a:endParaRPr lang="en-US" b="1" dirty="0"/>
          </a:p>
          <a:p>
            <a:r>
              <a:rPr lang="en-US" dirty="0"/>
              <a:t>Symptoms often develop gradually and can be subtle (World Health Organization, 2024).</a:t>
            </a:r>
          </a:p>
          <a:p>
            <a:r>
              <a:rPr lang="en-US" dirty="0"/>
              <a:t>The signs of heightened thirst and frequent urination, along with increased appetite, and unexplained weight reduction, and fatigue characterize polydipsia, polyuria, and polyphagia.</a:t>
            </a:r>
            <a:br>
              <a:rPr lang="en-US" dirty="0"/>
            </a:br>
            <a:r>
              <a:rPr lang="en-US" dirty="0" smtClean="0"/>
              <a:t>(</a:t>
            </a:r>
            <a:r>
              <a:rPr dirty="0" smtClean="0"/>
              <a:t>World </a:t>
            </a:r>
            <a:r>
              <a:rPr dirty="0"/>
              <a:t>Health Organization, 2024).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Long-term Microvascular Complications</a:t>
            </a:r>
            <a:endParaRPr lang="en-US" b="1" dirty="0"/>
          </a:p>
          <a:p>
            <a:r>
              <a:rPr lang="en-US" dirty="0"/>
              <a:t>Uncontrolled blood glucose leads to damage in small blood vessels and nerves (World Health Organization, 2024).</a:t>
            </a:r>
          </a:p>
          <a:p>
            <a:r>
              <a:rPr dirty="0"/>
              <a:t>This includes diabetic retinopathy, diabetic nephropathy, and painful diabetic peripheral neuropathy (World Health Organization, 2024; Preston et al., 2023).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Long-term Macrovascular Complications</a:t>
            </a:r>
            <a:endParaRPr lang="en-US" b="1" dirty="0"/>
          </a:p>
          <a:p>
            <a:r>
              <a:rPr dirty="0"/>
              <a:t>Includes damage to large blood vessels, increasing the risk of cardiovascular disease (CVD), such as heart attack and stroke (World Health Organization, 2024).</a:t>
            </a:r>
          </a:p>
        </p:txBody>
      </p:sp>
      <p:pic>
        <p:nvPicPr>
          <p:cNvPr id="2050" name="Picture 2" descr="Image of the long-term effects of Type 2 Diabetes on different organs (eyes, heart, nerves, kidneys)">
            <a:extLst>
              <a:ext uri="{FF2B5EF4-FFF2-40B4-BE49-F238E27FC236}">
                <a16:creationId xmlns:a16="http://schemas.microsoft.com/office/drawing/2014/main" id="{4D355A4C-17F5-3B96-7FED-C2DAE12C4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2" y="2336873"/>
            <a:ext cx="4451682" cy="437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4: Aetiology and Risk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79" y="2336872"/>
            <a:ext cx="4427622" cy="43406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dirty="0" err="1"/>
              <a:t>Aetiology</a:t>
            </a:r>
            <a:endParaRPr lang="en-US" dirty="0"/>
          </a:p>
          <a:p>
            <a:r>
              <a:rPr dirty="0"/>
              <a:t>T2D is a multifactorial disease stemming from a complex interplay of genetic predisposition and environmental/lifestyle factors (World Health Organization, 2024).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dirty="0"/>
              <a:t>Modifiable Risk Factors</a:t>
            </a:r>
            <a:endParaRPr lang="en-US" dirty="0"/>
          </a:p>
          <a:p>
            <a:r>
              <a:rPr dirty="0"/>
              <a:t>Primary targets for prevention include overweight/obesity, </a:t>
            </a:r>
            <a:r>
              <a:rPr lang="en-US" dirty="0" smtClean="0"/>
              <a:t>sedentary lifestyle</a:t>
            </a:r>
            <a:r>
              <a:rPr dirty="0" smtClean="0"/>
              <a:t>, </a:t>
            </a:r>
            <a:r>
              <a:rPr dirty="0"/>
              <a:t>unhealthy </a:t>
            </a:r>
            <a:r>
              <a:rPr lang="en-US" dirty="0" smtClean="0"/>
              <a:t>eating patterns</a:t>
            </a:r>
            <a:r>
              <a:rPr dirty="0" smtClean="0"/>
              <a:t>, </a:t>
            </a:r>
            <a:r>
              <a:rPr dirty="0"/>
              <a:t>and </a:t>
            </a:r>
            <a:r>
              <a:rPr dirty="0" smtClean="0"/>
              <a:t>tobacco</a:t>
            </a:r>
            <a:r>
              <a:rPr lang="en-US" dirty="0" smtClean="0"/>
              <a:t> consumption </a:t>
            </a:r>
            <a:r>
              <a:rPr dirty="0" smtClean="0"/>
              <a:t>(World </a:t>
            </a:r>
            <a:r>
              <a:rPr dirty="0"/>
              <a:t>Health Organization, 2024).</a:t>
            </a:r>
            <a:endParaRPr lang="en-US" dirty="0"/>
          </a:p>
          <a:p>
            <a:pPr marL="0" indent="0">
              <a:buNone/>
            </a:pPr>
            <a:r>
              <a:rPr dirty="0"/>
              <a:t/>
            </a:r>
            <a:br>
              <a:rPr dirty="0"/>
            </a:br>
            <a:r>
              <a:rPr dirty="0"/>
              <a:t/>
            </a:r>
            <a:br>
              <a:rPr dirty="0"/>
            </a:br>
            <a:r>
              <a:rPr dirty="0"/>
              <a:t>Non-modifiable Risk Factors</a:t>
            </a:r>
            <a:endParaRPr lang="en-US" dirty="0"/>
          </a:p>
          <a:p>
            <a:r>
              <a:rPr dirty="0"/>
              <a:t>Risk increases with age, certain ethnicities, and a family history of diabetes (World Health Organization, 2024).</a:t>
            </a:r>
            <a:endParaRPr lang="en-US" dirty="0"/>
          </a:p>
          <a:p>
            <a:pPr marL="0" indent="0">
              <a:buNone/>
            </a:pPr>
            <a:r>
              <a:rPr dirty="0"/>
              <a:t/>
            </a:r>
            <a:br>
              <a:rPr dirty="0"/>
            </a:br>
            <a:r>
              <a:rPr dirty="0"/>
              <a:t/>
            </a:r>
            <a:br>
              <a:rPr dirty="0"/>
            </a:br>
            <a:r>
              <a:rPr dirty="0"/>
              <a:t>The Role of Prediabetes</a:t>
            </a:r>
            <a:endParaRPr lang="en-US" dirty="0"/>
          </a:p>
          <a:p>
            <a:r>
              <a:rPr dirty="0"/>
              <a:t>Interventions that reverse prediabetes—the state of intermediate </a:t>
            </a:r>
            <a:r>
              <a:rPr dirty="0" err="1"/>
              <a:t>hyperglycaemia</a:t>
            </a:r>
            <a:r>
              <a:rPr dirty="0"/>
              <a:t>—are critical to T2D prevention (Galaviz et al., 2022).</a:t>
            </a:r>
          </a:p>
        </p:txBody>
      </p:sp>
      <p:pic>
        <p:nvPicPr>
          <p:cNvPr id="3074" name="Picture 2" descr="Image of a diagram showing modifiable and non-modifiable risk factors for Type 2 Diabetes">
            <a:extLst>
              <a:ext uri="{FF2B5EF4-FFF2-40B4-BE49-F238E27FC236}">
                <a16:creationId xmlns:a16="http://schemas.microsoft.com/office/drawing/2014/main" id="{02233F68-8D0F-7DEA-2E68-2192D0404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336872"/>
            <a:ext cx="4427621" cy="434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5: Global and UK Prevalence (Part 1: Global)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411" y="2336873"/>
            <a:ext cx="4415590" cy="43767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dirty="0"/>
              <a:t>Global Burden</a:t>
            </a:r>
            <a:endParaRPr lang="en-US" dirty="0"/>
          </a:p>
          <a:p>
            <a:r>
              <a:rPr dirty="0"/>
              <a:t>The International Diabetes Federation (IDF) Diabetes Atlas highlights the alarming global prevalence of diabetes (International Diabetes Federation, 2021/2025).</a:t>
            </a:r>
            <a:endParaRPr lang="en-US" dirty="0"/>
          </a:p>
          <a:p>
            <a:r>
              <a:rPr dirty="0"/>
              <a:t>The total number of people living with diabetes worldwide is substantial and rising (International Diabetes Federation, 2021/2025).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</a:t>
            </a:r>
            <a:r>
              <a:rPr dirty="0"/>
              <a:t>rojections</a:t>
            </a:r>
            <a:endParaRPr lang="en-US" dirty="0"/>
          </a:p>
          <a:p>
            <a:r>
              <a:rPr dirty="0"/>
              <a:t>Global prevalence is projected to rise significantly, placing immense and growing demand on international healthcare systems and resources (International Diabetes Federation, 2021/2025).</a:t>
            </a:r>
          </a:p>
        </p:txBody>
      </p:sp>
      <p:pic>
        <p:nvPicPr>
          <p:cNvPr id="4098" name="Picture 2" descr="Image of a diagram illustrating Insulin Resistance in Type 2 Diabetes, showing non-responsive insulin receptors and glucose build-up in the bloodstream">
            <a:extLst>
              <a:ext uri="{FF2B5EF4-FFF2-40B4-BE49-F238E27FC236}">
                <a16:creationId xmlns:a16="http://schemas.microsoft.com/office/drawing/2014/main" id="{D732CBC9-FD99-C71A-7136-8BBDF3835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2336873"/>
            <a:ext cx="4415588" cy="437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6: Global and UK Prevalence (Part 2: 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UK Prevalence</a:t>
            </a:r>
            <a:endParaRPr lang="en-US" b="1" dirty="0"/>
          </a:p>
          <a:p>
            <a:r>
              <a:rPr dirty="0"/>
              <a:t>Statistics from Diabetes UK show the total number of people diagnosed with diabetes in the UK is high and continues to rise (Diabetes UK, 2024/25).</a:t>
            </a:r>
            <a:endParaRPr lang="en-US" dirty="0"/>
          </a:p>
          <a:p>
            <a:r>
              <a:rPr dirty="0"/>
              <a:t>The vast majority of diagnosed cases are Type 2 Diabetes (Diabetes UK, 2024/25).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Undiagnosed Cases</a:t>
            </a:r>
            <a:endParaRPr lang="en-US" b="1" dirty="0"/>
          </a:p>
          <a:p>
            <a:r>
              <a:rPr dirty="0"/>
              <a:t>There is an estimated high number of individuals living with undiagnosed T2D in the UK, representing a silent public health concern (Diabetes UK, 2024/25).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Audit Data</a:t>
            </a:r>
            <a:endParaRPr lang="en-US" b="1" dirty="0"/>
          </a:p>
          <a:p>
            <a:r>
              <a:rPr dirty="0"/>
              <a:t>The National Diabetes Audit (NDA) report provides essential annual data on care processes and treatment targets across the NHS (NHS Digital, 2024).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Slide 7: Socioeconomic and Economic Burden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21" y="2336872"/>
            <a:ext cx="4487780" cy="44008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Direct Healthcare Costs</a:t>
            </a:r>
            <a:endParaRPr lang="en-US" b="1" dirty="0"/>
          </a:p>
          <a:p>
            <a:r>
              <a:rPr dirty="0"/>
              <a:t>Cost-of-illness models estimate the significant direct health costs of diabetes in the UK, covering medication, specialist appointments, and hospital care (Hex et al., 2024).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Indirect Societal Costs</a:t>
            </a:r>
            <a:endParaRPr lang="en-US" b="1" dirty="0"/>
          </a:p>
          <a:p>
            <a:r>
              <a:rPr lang="en-US" dirty="0"/>
              <a:t>The overall expenses of absenteeism comprise all costs incurred from employees not being present at </a:t>
            </a:r>
            <a:r>
              <a:rPr lang="en-US" dirty="0" smtClean="0"/>
              <a:t>work </a:t>
            </a:r>
            <a:r>
              <a:rPr dirty="0" smtClean="0"/>
              <a:t>and </a:t>
            </a:r>
            <a:r>
              <a:rPr dirty="0"/>
              <a:t>presenteeism, and early retirement—are also substantial (Hex et al., 2024).</a:t>
            </a:r>
            <a:endParaRPr lang="en-US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b="1" dirty="0"/>
              <a:t>Humanistic Burden</a:t>
            </a:r>
            <a:endParaRPr lang="en-US" b="1" dirty="0"/>
          </a:p>
          <a:p>
            <a:r>
              <a:rPr dirty="0"/>
              <a:t>The condition and its painful complications, such as diabetic peripheral neuropathy, significantly impair patients' physical functioning and overall quality of life (Preston et al., 2023).</a:t>
            </a:r>
          </a:p>
        </p:txBody>
      </p:sp>
      <p:pic>
        <p:nvPicPr>
          <p:cNvPr id="1026" name="Picture 2" descr="Chart: The Global Cost Of Diabetes | Statista">
            <a:extLst>
              <a:ext uri="{FF2B5EF4-FFF2-40B4-BE49-F238E27FC236}">
                <a16:creationId xmlns:a16="http://schemas.microsoft.com/office/drawing/2014/main" id="{1A3CAE11-7397-C05A-4C0D-C78BD2FA6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2" y="2336872"/>
            <a:ext cx="4487778" cy="440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8: Management: Prevention and Lifestyle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NICE Guidelines on Prevention</a:t>
            </a:r>
            <a:endParaRPr lang="en-US" b="1" dirty="0"/>
          </a:p>
          <a:p>
            <a:r>
              <a:rPr dirty="0"/>
              <a:t>NICE guidance (PH38) outlines the steps for preventing Type 2 diabetes in people identified as being at high risk (NICE, 2012, updated 2017).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NHS Diabetes Prevention </a:t>
            </a:r>
            <a:r>
              <a:rPr b="1" dirty="0" err="1"/>
              <a:t>Programme</a:t>
            </a:r>
            <a:r>
              <a:rPr b="1" dirty="0"/>
              <a:t> (NHS DPP)</a:t>
            </a:r>
            <a:endParaRPr lang="en-US" b="1" dirty="0"/>
          </a:p>
          <a:p>
            <a:r>
              <a:rPr dirty="0"/>
              <a:t>The NHS DPP provides a structured, evidence-based intervention for those with prediabetes (NHS England, 2022).</a:t>
            </a:r>
            <a:endParaRPr lang="en-US" dirty="0"/>
          </a:p>
          <a:p>
            <a:r>
              <a:rPr dirty="0"/>
              <a:t>The </a:t>
            </a:r>
            <a:r>
              <a:rPr dirty="0" err="1"/>
              <a:t>programme</a:t>
            </a:r>
            <a:r>
              <a:rPr dirty="0"/>
              <a:t> has demonstrated effectiveness and cost-effectiveness in preventing or delaying T2D onset (Bower et al., 2025; NHS England, 2022).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Lifestyle Interventions</a:t>
            </a:r>
            <a:endParaRPr lang="en-US" b="1" dirty="0"/>
          </a:p>
          <a:p>
            <a:r>
              <a:rPr dirty="0"/>
              <a:t>Systematic reviews confirm the effectiveness of lifestyle interventions in improving T2D outcomes (Sagastume et al., 2022; Wang et al., 2025).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Slide 9: Management: Pharmacological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316" y="2336872"/>
            <a:ext cx="4451685" cy="44008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Core Guidance</a:t>
            </a:r>
            <a:endParaRPr lang="en-US" b="1" dirty="0"/>
          </a:p>
          <a:p>
            <a:r>
              <a:rPr dirty="0"/>
              <a:t>NICE guideline NG28 provides the standard of care for the management of Type 2 diabetes in adults (NICE, 2022).</a:t>
            </a:r>
            <a:endParaRPr lang="en-US" dirty="0"/>
          </a:p>
          <a:p>
            <a:pPr marL="0" indent="0">
              <a:buNone/>
            </a:pPr>
            <a:r>
              <a:rPr b="1" dirty="0"/>
              <a:t/>
            </a:r>
            <a:br>
              <a:rPr b="1" dirty="0"/>
            </a:br>
            <a:r>
              <a:rPr b="1" dirty="0"/>
              <a:t>Ch</a:t>
            </a:r>
            <a:r>
              <a:rPr lang="en-US" b="1" dirty="0"/>
              <a:t>o</a:t>
            </a:r>
            <a:r>
              <a:rPr b="1" dirty="0"/>
              <a:t>osing Medicines</a:t>
            </a:r>
            <a:endParaRPr lang="en-US" b="1" dirty="0"/>
          </a:p>
          <a:p>
            <a:r>
              <a:rPr dirty="0"/>
              <a:t>Pharmacological management is stratified based on individual needs and comorbidities, with Metformin typically being the first-line choice (NICE, 2022).</a:t>
            </a:r>
            <a:endParaRPr lang="en-US" dirty="0"/>
          </a:p>
          <a:p>
            <a:r>
              <a:rPr dirty="0"/>
              <a:t>NICE provides a visual summary/flowchart to guide the choice of medicines (NICE, 2022).</a:t>
            </a:r>
            <a:endParaRPr lang="en-US" dirty="0"/>
          </a:p>
          <a:p>
            <a:pPr marL="0" indent="0">
              <a:buNone/>
            </a:pPr>
            <a:r>
              <a:rPr b="1" dirty="0"/>
              <a:t/>
            </a:r>
            <a:br>
              <a:rPr b="1" dirty="0"/>
            </a:br>
            <a:r>
              <a:rPr b="1" dirty="0"/>
              <a:t>Incretin-Based Therapies</a:t>
            </a:r>
            <a:endParaRPr lang="en-US" b="1" dirty="0"/>
          </a:p>
          <a:p>
            <a:r>
              <a:rPr dirty="0"/>
              <a:t>Newer agents like the dual GIP/GLP-1 receptor co-agonists, such as tirzepatide, offer important clinical perspectives and positive outcomes compared to GLP-1 RAs (Chuang et al., 2024; </a:t>
            </a:r>
            <a:r>
              <a:rPr dirty="0" err="1"/>
              <a:t>Gallwitz</a:t>
            </a:r>
            <a:r>
              <a:rPr dirty="0"/>
              <a:t>, 2022).</a:t>
            </a:r>
          </a:p>
        </p:txBody>
      </p:sp>
      <p:pic>
        <p:nvPicPr>
          <p:cNvPr id="2050" name="Picture 2" descr="Mechanism of action of diabetes medications on multiple organ ...">
            <a:extLst>
              <a:ext uri="{FF2B5EF4-FFF2-40B4-BE49-F238E27FC236}">
                <a16:creationId xmlns:a16="http://schemas.microsoft.com/office/drawing/2014/main" id="{567467D9-34DE-13EB-3CA2-5FACBDD91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36872"/>
            <a:ext cx="4451683" cy="4400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10: Management: Path to Remission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Remission </a:t>
            </a:r>
            <a:r>
              <a:rPr b="1" dirty="0" err="1"/>
              <a:t>Programme</a:t>
            </a:r>
            <a:endParaRPr lang="en-US" b="1" dirty="0"/>
          </a:p>
          <a:p>
            <a:r>
              <a:rPr dirty="0"/>
              <a:t>The NHS Type 2 Diabetes Path to Remission </a:t>
            </a:r>
            <a:r>
              <a:rPr dirty="0" err="1"/>
              <a:t>Programme</a:t>
            </a:r>
            <a:r>
              <a:rPr dirty="0"/>
              <a:t> is a key commitment, often employing methods like the low-calorie total diet replacement (NHS England, 2024–25).</a:t>
            </a:r>
            <a:endParaRPr lang="en-US" dirty="0"/>
          </a:p>
          <a:p>
            <a:pPr marL="0" indent="0">
              <a:buNone/>
            </a:pPr>
            <a:r>
              <a:rPr b="1" dirty="0"/>
              <a:t/>
            </a:r>
            <a:br>
              <a:rPr b="1" dirty="0"/>
            </a:br>
            <a:r>
              <a:rPr b="1" dirty="0"/>
              <a:t>Intervention Modes</a:t>
            </a:r>
            <a:endParaRPr lang="en-US" b="1" dirty="0"/>
          </a:p>
          <a:p>
            <a:r>
              <a:rPr dirty="0"/>
              <a:t>Systematic reviews </a:t>
            </a:r>
            <a:r>
              <a:rPr lang="en-US" dirty="0" smtClean="0"/>
              <a:t>t</a:t>
            </a:r>
            <a:r>
              <a:rPr lang="en-US" dirty="0" smtClean="0"/>
              <a:t>he </a:t>
            </a:r>
            <a:r>
              <a:rPr lang="en-US" dirty="0"/>
              <a:t>research should evaluate the efficacy of different in-person delivery methods in relation to each </a:t>
            </a:r>
            <a:r>
              <a:rPr lang="en-US" dirty="0" err="1" smtClean="0"/>
              <a:t>other,</a:t>
            </a:r>
            <a:r>
              <a:rPr dirty="0" err="1" smtClean="0"/>
              <a:t>digital</a:t>
            </a:r>
            <a:r>
              <a:rPr dirty="0"/>
              <a:t>, and blended—for T2D outcomes, demonstrating flexibility in care (Wang et al., 2025).</a:t>
            </a:r>
            <a:endParaRPr lang="en-US" dirty="0"/>
          </a:p>
          <a:p>
            <a:pPr marL="0" indent="0">
              <a:buNone/>
            </a:pPr>
            <a:r>
              <a:rPr b="1" dirty="0"/>
              <a:t/>
            </a:r>
            <a:br>
              <a:rPr b="1" dirty="0"/>
            </a:br>
            <a:r>
              <a:rPr b="1" dirty="0"/>
              <a:t>Standards of Care</a:t>
            </a:r>
            <a:endParaRPr lang="en-US" b="1" dirty="0"/>
          </a:p>
          <a:p>
            <a:r>
              <a:rPr dirty="0"/>
              <a:t>The American Diabetes Association (ADA) Standards of Care also provide comprehensive, current guidance on all aspects of management, including strategies for remission (American Diabetes Association, 2024).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Slide 11: Management: Complications and Screening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347" y="2336873"/>
            <a:ext cx="4439653" cy="43647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Diabetes and Chronic Kidney Disease (CKD)</a:t>
            </a:r>
            <a:endParaRPr lang="en-US" b="1" dirty="0"/>
          </a:p>
          <a:p>
            <a:r>
              <a:rPr dirty="0"/>
              <a:t>Specific guidelines exist for diabetes management in CKD to slow progression (De Boer et al., 2022). The KDIGO 2022 Guideline is a key resource here (KDIGO Diabetes Work Group, 2022).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Diabetic Foot Problems</a:t>
            </a:r>
            <a:endParaRPr lang="en-US" b="1" dirty="0"/>
          </a:p>
          <a:p>
            <a:r>
              <a:rPr dirty="0"/>
              <a:t>NICE guideline NG19 covers the prevention and management of diabetic foot problems, a major cause of morbidity (NICE, 2015, updated).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Diabetic Eye Screening</a:t>
            </a:r>
            <a:endParaRPr lang="en-US" b="1" dirty="0"/>
          </a:p>
          <a:p>
            <a:r>
              <a:rPr dirty="0"/>
              <a:t>The NHS Diabetic Eye Screening </a:t>
            </a:r>
            <a:r>
              <a:rPr dirty="0" err="1"/>
              <a:t>Programme</a:t>
            </a:r>
            <a:r>
              <a:rPr dirty="0"/>
              <a:t> (DESP) is essential for early detection and monitoring of diabetic retinopathy (GOV.UK / NHS England, 2025).</a:t>
            </a:r>
          </a:p>
        </p:txBody>
      </p:sp>
      <p:pic>
        <p:nvPicPr>
          <p:cNvPr id="3074" name="Picture 2" descr="Nephropathy: A Complication of Diabetes that Damages the Kidneys ...">
            <a:extLst>
              <a:ext uri="{FF2B5EF4-FFF2-40B4-BE49-F238E27FC236}">
                <a16:creationId xmlns:a16="http://schemas.microsoft.com/office/drawing/2014/main" id="{D282C2A0-B2C3-2FE8-8FD9-A54087EA3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36873"/>
            <a:ext cx="4389163" cy="436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12: Inpatient Care and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Inpatient Care</a:t>
            </a:r>
            <a:endParaRPr lang="en-US" b="1" dirty="0"/>
          </a:p>
          <a:p>
            <a:r>
              <a:rPr lang="en-US" dirty="0"/>
              <a:t>T</a:t>
            </a:r>
            <a:r>
              <a:rPr dirty="0"/>
              <a:t>he Joint British Diabetes Societies (JBDS) Inpatient resources and guidance are vital for safe and effective diabetes management within a hospital setting, which is a high-risk environment (Diabetes UK / JBDS).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National Diabetes Audit (NDA)</a:t>
            </a:r>
            <a:endParaRPr lang="en-US" b="1" dirty="0"/>
          </a:p>
          <a:p>
            <a:r>
              <a:rPr dirty="0"/>
              <a:t>The NDA report provides an essential annual snapshot of the quality of care processes and treatment targets achieved across NHS England (NHS Digital, 2024).</a:t>
            </a:r>
            <a:endParaRPr lang="en-US" dirty="0"/>
          </a:p>
          <a:p>
            <a:r>
              <a:rPr dirty="0"/>
              <a:t>This continuous audit ensures accountability and drives quality improvements (NHS Digital, 2024).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Slide 13: Person-</a:t>
            </a:r>
            <a:r>
              <a:rPr dirty="0" err="1"/>
              <a:t>Centred</a:t>
            </a:r>
            <a:r>
              <a:rPr dirty="0"/>
              <a:t> Care and House of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4537" y="2336873"/>
            <a:ext cx="4367464" cy="431659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b="1" dirty="0"/>
              <a:t>Person-</a:t>
            </a:r>
            <a:r>
              <a:rPr b="1" dirty="0" err="1"/>
              <a:t>Centred</a:t>
            </a:r>
            <a:r>
              <a:rPr b="1" dirty="0"/>
              <a:t> Care</a:t>
            </a:r>
            <a:endParaRPr lang="en-US" b="1" dirty="0"/>
          </a:p>
          <a:p>
            <a:r>
              <a:rPr lang="en-US" dirty="0"/>
              <a:t>The research should evaluate the efficacy of different in-person delivery methods in relation to each </a:t>
            </a:r>
            <a:r>
              <a:rPr lang="en-US" dirty="0" smtClean="0"/>
              <a:t>other.</a:t>
            </a:r>
            <a:r>
              <a:rPr dirty="0" smtClean="0"/>
              <a:t>(Coulter</a:t>
            </a:r>
            <a:r>
              <a:rPr dirty="0"/>
              <a:t>, 2016).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The House of Care Framework</a:t>
            </a:r>
            <a:endParaRPr lang="en-US" b="1" dirty="0"/>
          </a:p>
          <a:p>
            <a:r>
              <a:rPr dirty="0"/>
              <a:t>This framework was developed to facilitate the delivery of person-</a:t>
            </a:r>
            <a:r>
              <a:rPr dirty="0" err="1"/>
              <a:t>centred</a:t>
            </a:r>
            <a:r>
              <a:rPr dirty="0"/>
              <a:t> care for long-term conditions (Coulter et al., 2016).</a:t>
            </a:r>
            <a:endParaRPr lang="en-US" dirty="0"/>
          </a:p>
          <a:p>
            <a:r>
              <a:rPr dirty="0"/>
              <a:t>It supports a model for Care and Support Planning that promotes patient self-management (Roberts et al., 2019).</a:t>
            </a:r>
            <a:br>
              <a:rPr dirty="0"/>
            </a:br>
            <a:endParaRPr lang="en-US" dirty="0"/>
          </a:p>
          <a:p>
            <a:pPr marL="0" indent="0">
              <a:buNone/>
            </a:pPr>
            <a:r>
              <a:rPr b="1" dirty="0"/>
              <a:t>Universal </a:t>
            </a:r>
            <a:r>
              <a:rPr b="1" dirty="0" err="1"/>
              <a:t>Personalised</a:t>
            </a:r>
            <a:r>
              <a:rPr b="1" dirty="0"/>
              <a:t> Care</a:t>
            </a:r>
            <a:endParaRPr lang="en-US" b="1" dirty="0"/>
          </a:p>
          <a:p>
            <a:r>
              <a:rPr dirty="0"/>
              <a:t>NHS England advocates for this model, which includes shared decision-making and </a:t>
            </a:r>
            <a:r>
              <a:rPr dirty="0" err="1"/>
              <a:t>personalised</a:t>
            </a:r>
            <a:r>
              <a:rPr dirty="0"/>
              <a:t> care planning as core components (NHS England, 2019).</a:t>
            </a:r>
          </a:p>
        </p:txBody>
      </p:sp>
      <p:pic>
        <p:nvPicPr>
          <p:cNvPr id="4098" name="Picture 2" descr="The House of Care: an innovative approach to person-centred care - BHF">
            <a:extLst>
              <a:ext uri="{FF2B5EF4-FFF2-40B4-BE49-F238E27FC236}">
                <a16:creationId xmlns:a16="http://schemas.microsoft.com/office/drawing/2014/main" id="{CDA54636-6066-4CD0-9E6A-6E6CE369C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2336873"/>
            <a:ext cx="4451683" cy="431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14: Shared Decision-Making and Co-production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b="1" dirty="0"/>
              <a:t>Shared Decision-Making (SDM)</a:t>
            </a:r>
            <a:endParaRPr lang="en-US" b="1" dirty="0"/>
          </a:p>
          <a:p>
            <a:r>
              <a:rPr dirty="0"/>
              <a:t>NICE guideline NG197 mandates SDM, ensuring treatment choices are collaborative and based on both clinical evidence and patient preferences (NICE, 2021).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Co-production in Practice</a:t>
            </a:r>
            <a:endParaRPr lang="en-US" b="1" dirty="0"/>
          </a:p>
          <a:p>
            <a:r>
              <a:rPr dirty="0"/>
              <a:t>Co-production is a deeper form of collaboration where patients and professionals work together to design, deliver, and evaluate services (</a:t>
            </a:r>
            <a:r>
              <a:rPr dirty="0" err="1"/>
              <a:t>Clabburn</a:t>
            </a:r>
            <a:r>
              <a:rPr dirty="0"/>
              <a:t> et al., 2024).</a:t>
            </a:r>
            <a:endParaRPr lang="en-US" dirty="0"/>
          </a:p>
          <a:p>
            <a:r>
              <a:rPr dirty="0"/>
              <a:t>Research highlights its importance in UK-funded applied health research (Smith et al., 2022).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15: Conclusion and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b="1" dirty="0"/>
              <a:t>Integrated Approach to Management</a:t>
            </a:r>
            <a:endParaRPr lang="en-US" b="1" dirty="0"/>
          </a:p>
          <a:p>
            <a:r>
              <a:rPr lang="en-US" dirty="0"/>
              <a:t>Effective T2D care demands a combination of robust lifestyle interventions, a stratified pharmacological strategy, and specialist complication management (NICE, 2022; Bower et al., 2025).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b="1" dirty="0"/>
              <a:t>The Importance of </a:t>
            </a:r>
            <a:r>
              <a:rPr b="1" dirty="0" err="1"/>
              <a:t>Personalisation</a:t>
            </a:r>
            <a:endParaRPr lang="en-US" b="1" dirty="0"/>
          </a:p>
          <a:p>
            <a:r>
              <a:rPr dirty="0"/>
              <a:t>Implementing frameworks like the House of Care and promoting Shared Decision-Making is crucial for empowering individuals and supporting self-management (Coulter et al., 2016; NICE, 2021).</a:t>
            </a:r>
            <a:br>
              <a:rPr dirty="0"/>
            </a:br>
            <a:endParaRPr lang="en-US" dirty="0"/>
          </a:p>
          <a:p>
            <a:pPr marL="0" indent="0">
              <a:buNone/>
            </a:pPr>
            <a:r>
              <a:rPr lang="en-US" b="1" dirty="0"/>
              <a:t>C</a:t>
            </a:r>
            <a:r>
              <a:rPr b="1" dirty="0"/>
              <a:t>ommitment to Improvement</a:t>
            </a:r>
            <a:endParaRPr lang="en-US" b="1" dirty="0"/>
          </a:p>
          <a:p>
            <a:r>
              <a:rPr dirty="0"/>
              <a:t>Continuous audit and adherence to national and international standards (e.g., NDA, ADA) are essential for continually improving outcomes for people with T2D (NHS Digital, 2024; American Diabetes Association, 2024).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F77D3-A543-FFC1-33F9-8A09B1848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90E46-BED9-0002-2E79-71F3277B5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Slide 16: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634E-FEB1-9EE5-8AA6-0816690CD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02536"/>
            <a:ext cx="9144000" cy="4855464"/>
          </a:xfrm>
        </p:spPr>
        <p:txBody>
          <a:bodyPr>
            <a:noAutofit/>
          </a:bodyPr>
          <a:lstStyle/>
          <a:p>
            <a:r>
              <a:rPr lang="en-US" sz="800" dirty="0"/>
              <a:t>American Diabetes Association (2024) </a:t>
            </a:r>
            <a:r>
              <a:rPr lang="en-US" sz="800" i="1" dirty="0"/>
              <a:t>Standards of care in diabetes—2024</a:t>
            </a:r>
            <a:r>
              <a:rPr lang="en-US" sz="800" dirty="0"/>
              <a:t>. </a:t>
            </a:r>
            <a:r>
              <a:rPr lang="en-US" sz="800" i="1" dirty="0"/>
              <a:t>Diabetes Care</a:t>
            </a:r>
            <a:r>
              <a:rPr lang="en-US" sz="800" dirty="0"/>
              <a:t>, 47(Suppl. 1). Available at: </a:t>
            </a:r>
            <a:r>
              <a:rPr lang="en-US" sz="800" u="sng" dirty="0">
                <a:hlinkClick r:id="rId3"/>
              </a:rPr>
              <a:t>https://www.ncbi.nlm.nih.gov/pmc/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Bower, P., Elliott, R., Sutton, M., Byrne, C. and Squires, H. (2025) </a:t>
            </a:r>
            <a:r>
              <a:rPr lang="en-US" sz="800" i="1" dirty="0"/>
              <a:t>Evaluating the effectiveness and cost-effectiveness of the NHS Diabetes Prevention </a:t>
            </a:r>
            <a:r>
              <a:rPr lang="en-US" sz="800" i="1" dirty="0" err="1"/>
              <a:t>Programme</a:t>
            </a:r>
            <a:r>
              <a:rPr lang="en-US" sz="800" dirty="0"/>
              <a:t>. NIHR / NCBI Summary. Available at: </a:t>
            </a:r>
            <a:r>
              <a:rPr lang="en-US" sz="800" u="sng" dirty="0">
                <a:hlinkClick r:id="rId4"/>
              </a:rPr>
              <a:t>https://www.ncbi.nlm.nih.gov/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Chuang, M.H., Xie, J., Hernandez, A. and Patel, R. (2024) ‘Clinical outcomes of tirzepatide versus GLP-1 receptor agonists: Real-world cohort study’, </a:t>
            </a:r>
            <a:r>
              <a:rPr lang="en-US" sz="800" i="1" dirty="0"/>
              <a:t>JAMA Network Open</a:t>
            </a:r>
            <a:r>
              <a:rPr lang="en-US" sz="800" dirty="0"/>
              <a:t>, 7(1), pp. 1–12. Available at: </a:t>
            </a:r>
            <a:r>
              <a:rPr lang="en-US" sz="800" u="sng" dirty="0">
                <a:hlinkClick r:id="rId5"/>
              </a:rPr>
              <a:t>https://jamanetwork.com/</a:t>
            </a:r>
            <a:r>
              <a:rPr lang="en-US" sz="800" dirty="0"/>
              <a:t> (Accessed: 8 December 2025).</a:t>
            </a:r>
          </a:p>
          <a:p>
            <a:r>
              <a:rPr lang="en-US" sz="800" dirty="0" err="1"/>
              <a:t>Clabburn</a:t>
            </a:r>
            <a:r>
              <a:rPr lang="en-US" sz="800" dirty="0"/>
              <a:t>, O., Preston, N., Appleton, L., Johnston, B. and Seymour, J. (2024) ‘Co-production in practice: A qualitative study of community advance care planning’, </a:t>
            </a:r>
            <a:r>
              <a:rPr lang="en-US" sz="800" i="1" dirty="0"/>
              <a:t>Palliative Medicine</a:t>
            </a:r>
            <a:r>
              <a:rPr lang="en-US" sz="800" dirty="0"/>
              <a:t>, 38(1), pp. 56–68. Available at: </a:t>
            </a:r>
            <a:r>
              <a:rPr lang="en-US" sz="800" u="sng" dirty="0">
                <a:hlinkClick r:id="rId3"/>
              </a:rPr>
              <a:t>https://www.ncbi.nlm.nih.gov/pmc/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Coulter, A. (2016) ‘Person-</a:t>
            </a:r>
            <a:r>
              <a:rPr lang="en-US" sz="800" dirty="0" err="1"/>
              <a:t>centred</a:t>
            </a:r>
            <a:r>
              <a:rPr lang="en-US" sz="800" dirty="0"/>
              <a:t> care and how to get there’, </a:t>
            </a:r>
            <a:r>
              <a:rPr lang="en-US" sz="800" i="1" dirty="0"/>
              <a:t>British Journal of General Practice</a:t>
            </a:r>
            <a:r>
              <a:rPr lang="en-US" sz="800" dirty="0"/>
              <a:t>, 66(652), pp. 171–172. Available at: </a:t>
            </a:r>
            <a:r>
              <a:rPr lang="en-US" sz="800" u="sng" dirty="0">
                <a:hlinkClick r:id="rId3"/>
              </a:rPr>
              <a:t>https://www.ncbi.nlm.nih.gov/pmc/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Coulter, A., Roberts, S. and Dixon, A. (2016) </a:t>
            </a:r>
            <a:r>
              <a:rPr lang="en-US" sz="800" i="1" dirty="0"/>
              <a:t>Delivering the House of Care for people with long-term conditions</a:t>
            </a:r>
            <a:r>
              <a:rPr lang="en-US" sz="800" dirty="0"/>
              <a:t>. The King’s Fund. Available at: </a:t>
            </a:r>
            <a:r>
              <a:rPr lang="en-US" sz="800" u="sng" dirty="0">
                <a:hlinkClick r:id="rId3"/>
              </a:rPr>
              <a:t>https://www.ncbi.nlm.nih.gov/pmc/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De Boer, I.H., Bangalore, S., </a:t>
            </a:r>
            <a:r>
              <a:rPr lang="en-US" sz="800" dirty="0" err="1"/>
              <a:t>Benetos</a:t>
            </a:r>
            <a:r>
              <a:rPr lang="en-US" sz="800" dirty="0"/>
              <a:t>, A. et al. (2022) ‘Diabetes management in chronic kidney disease’, </a:t>
            </a:r>
            <a:r>
              <a:rPr lang="en-US" sz="800" i="1" dirty="0"/>
              <a:t>Diabetes Care</a:t>
            </a:r>
            <a:r>
              <a:rPr lang="en-US" sz="800" dirty="0"/>
              <a:t>, 45(12), pp. 3075–3090. Available at: </a:t>
            </a:r>
            <a:r>
              <a:rPr lang="en-US" sz="800" u="sng" dirty="0">
                <a:hlinkClick r:id="rId6"/>
              </a:rPr>
              <a:t>https://diabetesjournals.org/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Diabetes UK (2024) </a:t>
            </a:r>
            <a:r>
              <a:rPr lang="en-US" sz="800" i="1" dirty="0"/>
              <a:t>Annual Report 2024</a:t>
            </a:r>
            <a:r>
              <a:rPr lang="en-US" sz="800" dirty="0"/>
              <a:t>. Available at: </a:t>
            </a:r>
            <a:r>
              <a:rPr lang="en-US" sz="800" u="sng" dirty="0">
                <a:hlinkClick r:id="rId7"/>
              </a:rPr>
              <a:t>https://www.diabetes.org.uk/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Diabetes UK (2024/25) </a:t>
            </a:r>
            <a:r>
              <a:rPr lang="en-US" sz="800" i="1" dirty="0"/>
              <a:t>How many people in the UK have diabetes?</a:t>
            </a:r>
            <a:r>
              <a:rPr lang="en-US" sz="800" dirty="0"/>
              <a:t> Statistics briefing. Available at: </a:t>
            </a:r>
            <a:r>
              <a:rPr lang="en-US" sz="800" u="sng" dirty="0">
                <a:hlinkClick r:id="rId7"/>
              </a:rPr>
              <a:t>https://www.diabetes.org.uk/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Diabetes UK / Joint British Diabetes Societies (JBDS) (2024) </a:t>
            </a:r>
            <a:r>
              <a:rPr lang="en-US" sz="800" i="1" dirty="0"/>
              <a:t>Inpatient diabetes care resources and JBDS-IP clinical guidance</a:t>
            </a:r>
            <a:r>
              <a:rPr lang="en-US" sz="800" dirty="0"/>
              <a:t>. Available at: </a:t>
            </a:r>
            <a:r>
              <a:rPr lang="en-US" sz="800" u="sng" dirty="0">
                <a:hlinkClick r:id="rId7"/>
              </a:rPr>
              <a:t>https://www.diabetes.org.uk/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Galaviz, K.I., Narayan, K.M.V., Weber, M.B. et al. (2022) ‘Interventions for reversing prediabetes: Systematic review’, </a:t>
            </a:r>
            <a:r>
              <a:rPr lang="en-US" sz="800" i="1" dirty="0"/>
              <a:t>BMJ Open Diabetes Research &amp; Care</a:t>
            </a:r>
            <a:r>
              <a:rPr lang="en-US" sz="800" dirty="0"/>
              <a:t>, 10(1), pp. 1–10. Available at: </a:t>
            </a:r>
            <a:r>
              <a:rPr lang="en-US" sz="800" u="sng" dirty="0">
                <a:hlinkClick r:id="rId3"/>
              </a:rPr>
              <a:t>https://www.ncbi.nlm.nih.gov/pmc/</a:t>
            </a:r>
            <a:r>
              <a:rPr lang="en-US" sz="800" dirty="0"/>
              <a:t> (Accessed: 8 December 2025).</a:t>
            </a:r>
          </a:p>
          <a:p>
            <a:r>
              <a:rPr lang="en-US" sz="800" dirty="0" err="1"/>
              <a:t>Gallwitz</a:t>
            </a:r>
            <a:r>
              <a:rPr lang="en-US" sz="800" dirty="0"/>
              <a:t>, B. (2022) ‘Clinical perspectives on the use of GIP/GLP-1 receptor co-agonists (tirzepatide) and GLP-1 RAs’, </a:t>
            </a:r>
            <a:r>
              <a:rPr lang="en-US" sz="800" i="1" dirty="0"/>
              <a:t>Frontiers in Endocrinology</a:t>
            </a:r>
            <a:r>
              <a:rPr lang="en-US" sz="800" dirty="0"/>
              <a:t>, 13, 1–10. Available at: </a:t>
            </a:r>
            <a:r>
              <a:rPr lang="en-US" sz="800" u="sng" dirty="0">
                <a:hlinkClick r:id="rId8"/>
              </a:rPr>
              <a:t>https://www.frontiersin.org/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GOV.UK / NHS England (2025) </a:t>
            </a:r>
            <a:r>
              <a:rPr lang="en-US" sz="800" i="1" dirty="0"/>
              <a:t>NHS Diabetic Eye Screening </a:t>
            </a:r>
            <a:r>
              <a:rPr lang="en-US" sz="800" i="1" dirty="0" err="1"/>
              <a:t>Programme</a:t>
            </a:r>
            <a:r>
              <a:rPr lang="en-US" sz="800" i="1" dirty="0"/>
              <a:t>: 2022–23 data and DESP collection</a:t>
            </a:r>
            <a:r>
              <a:rPr lang="en-US" sz="800" dirty="0"/>
              <a:t>. Available at: </a:t>
            </a:r>
            <a:r>
              <a:rPr lang="en-US" sz="800" u="sng" dirty="0">
                <a:hlinkClick r:id="rId9"/>
              </a:rPr>
              <a:t>https://www.gov.uk/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Hex, N., Bartlett, C., Wright, D. and Taylor, M. (2024) </a:t>
            </a:r>
            <a:r>
              <a:rPr lang="en-US" sz="800" i="1" dirty="0"/>
              <a:t>Estimation of the direct and indirect costs of diabetes in the UK: Cost-of-illness model</a:t>
            </a:r>
            <a:r>
              <a:rPr lang="en-US" sz="800" dirty="0"/>
              <a:t>. University of Edinburgh Repository. Available at: </a:t>
            </a:r>
            <a:r>
              <a:rPr lang="en-US" sz="800" u="sng" dirty="0">
                <a:hlinkClick r:id="rId10"/>
              </a:rPr>
              <a:t>https://www.pure.ed.ac.uk/</a:t>
            </a:r>
            <a:r>
              <a:rPr lang="en-US" sz="800" dirty="0"/>
              <a:t> (Accessed: 8 December 2025).</a:t>
            </a:r>
          </a:p>
          <a:p>
            <a:r>
              <a:rPr lang="en-US" sz="800" dirty="0"/>
              <a:t>International Diabetes Federation (2021; updated 2025) </a:t>
            </a:r>
            <a:r>
              <a:rPr lang="en-US" sz="800" i="1" dirty="0"/>
              <a:t>IDF Diabetes Atlas</a:t>
            </a:r>
            <a:r>
              <a:rPr lang="en-US" sz="800" dirty="0"/>
              <a:t>, 10th </a:t>
            </a:r>
            <a:r>
              <a:rPr lang="en-US" sz="800" dirty="0" err="1"/>
              <a:t>edn</a:t>
            </a:r>
            <a:r>
              <a:rPr lang="en-US" sz="800" dirty="0"/>
              <a:t>. Available at: </a:t>
            </a:r>
            <a:r>
              <a:rPr lang="en-US" sz="800" u="sng" dirty="0">
                <a:hlinkClick r:id="rId11"/>
              </a:rPr>
              <a:t>https://diabetesatlas.org/</a:t>
            </a:r>
            <a:r>
              <a:rPr lang="en-US" sz="800" dirty="0"/>
              <a:t> (Accessed: 8 December 2025).</a:t>
            </a:r>
          </a:p>
        </p:txBody>
      </p:sp>
    </p:spTree>
    <p:extLst>
      <p:ext uri="{BB962C8B-B14F-4D97-AF65-F5344CB8AC3E}">
        <p14:creationId xmlns:p14="http://schemas.microsoft.com/office/powerpoint/2010/main" val="1452454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Slide 1</a:t>
            </a:r>
            <a:r>
              <a:rPr lang="en-US" dirty="0"/>
              <a:t>7</a:t>
            </a:r>
            <a:r>
              <a:rPr dirty="0"/>
              <a:t>: References</a:t>
            </a:r>
            <a:r>
              <a:rPr lang="en-US" dirty="0"/>
              <a:t> (Cont.)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02536"/>
            <a:ext cx="9144000" cy="4855464"/>
          </a:xfrm>
        </p:spPr>
        <p:txBody>
          <a:bodyPr>
            <a:noAutofit/>
          </a:bodyPr>
          <a:lstStyle/>
          <a:p>
            <a:r>
              <a:rPr lang="en-US" sz="900" dirty="0"/>
              <a:t>KDIGO Diabetes Work Group (2022) </a:t>
            </a:r>
            <a:r>
              <a:rPr lang="en-US" sz="900" i="1" dirty="0"/>
              <a:t>KDIGO 2022 Clinical Practice Guideline for Diabetes Management in Chronic Kidney Disease</a:t>
            </a:r>
            <a:r>
              <a:rPr lang="en-US" sz="900" dirty="0"/>
              <a:t>. Available at: </a:t>
            </a:r>
            <a:r>
              <a:rPr lang="en-US" sz="900" u="sng" dirty="0">
                <a:hlinkClick r:id="rId3"/>
              </a:rPr>
              <a:t>https://kdigo.org/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National Institute for Health and Care Excellence (2012; updated 2017) </a:t>
            </a:r>
            <a:r>
              <a:rPr lang="en-US" sz="900" i="1" dirty="0"/>
              <a:t>Type 2 diabetes: Prevention in people at high risk (NICE PH38)</a:t>
            </a:r>
            <a:r>
              <a:rPr lang="en-US" sz="900" dirty="0"/>
              <a:t>. Available at: </a:t>
            </a:r>
            <a:r>
              <a:rPr lang="en-US" sz="900" u="sng" dirty="0">
                <a:hlinkClick r:id="rId4"/>
              </a:rPr>
              <a:t>https://www.nice.org.uk/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National Institute for Health and Care Excellence (2015; updated) </a:t>
            </a:r>
            <a:r>
              <a:rPr lang="en-US" sz="900" i="1" dirty="0"/>
              <a:t>Diabetic foot problems: Prevention and management (NICE NG19)</a:t>
            </a:r>
            <a:r>
              <a:rPr lang="en-US" sz="900" dirty="0"/>
              <a:t>. Available at: </a:t>
            </a:r>
            <a:r>
              <a:rPr lang="en-US" sz="900" u="sng" dirty="0">
                <a:hlinkClick r:id="rId4"/>
              </a:rPr>
              <a:t>https://www.nice.org.uk/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National Institute for Health and Care Excellence (2021) </a:t>
            </a:r>
            <a:r>
              <a:rPr lang="en-US" sz="900" i="1" dirty="0"/>
              <a:t>Shared decision making (NICE NG197)</a:t>
            </a:r>
            <a:r>
              <a:rPr lang="en-US" sz="900" dirty="0"/>
              <a:t>. Available at: </a:t>
            </a:r>
            <a:r>
              <a:rPr lang="en-US" sz="900" u="sng" dirty="0">
                <a:hlinkClick r:id="rId4"/>
              </a:rPr>
              <a:t>https://www.nice.org.uk/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NHS Digital (2024) </a:t>
            </a:r>
            <a:r>
              <a:rPr lang="en-US" sz="900" i="1" dirty="0"/>
              <a:t>National Diabetes Audit (NDA): 2023–24 report</a:t>
            </a:r>
            <a:r>
              <a:rPr lang="en-US" sz="900" dirty="0"/>
              <a:t>. Available at: </a:t>
            </a:r>
            <a:r>
              <a:rPr lang="en-US" sz="900" u="sng" dirty="0">
                <a:hlinkClick r:id="rId5"/>
              </a:rPr>
              <a:t>https://digital.nhs.uk/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NHS England (2019) </a:t>
            </a:r>
            <a:r>
              <a:rPr lang="en-US" sz="900" i="1" dirty="0"/>
              <a:t>Universal </a:t>
            </a:r>
            <a:r>
              <a:rPr lang="en-US" sz="900" i="1" dirty="0" err="1"/>
              <a:t>Personalised</a:t>
            </a:r>
            <a:r>
              <a:rPr lang="en-US" sz="900" i="1" dirty="0"/>
              <a:t> Care: Implementing the Comprehensive Model</a:t>
            </a:r>
            <a:r>
              <a:rPr lang="en-US" sz="900" dirty="0"/>
              <a:t>. Available at: </a:t>
            </a:r>
            <a:r>
              <a:rPr lang="en-US" sz="900" u="sng" dirty="0">
                <a:hlinkClick r:id="rId6"/>
              </a:rPr>
              <a:t>https://www.england.nhs.uk/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NHS England (2022) </a:t>
            </a:r>
            <a:r>
              <a:rPr lang="en-US" sz="900" i="1" dirty="0"/>
              <a:t>NHS Diabetes Prevention </a:t>
            </a:r>
            <a:r>
              <a:rPr lang="en-US" sz="900" i="1" dirty="0" err="1"/>
              <a:t>Programme</a:t>
            </a:r>
            <a:r>
              <a:rPr lang="en-US" sz="900" i="1" dirty="0"/>
              <a:t> (NHS DPP): Overview and outcomes</a:t>
            </a:r>
            <a:r>
              <a:rPr lang="en-US" sz="900" dirty="0"/>
              <a:t>. Available at: </a:t>
            </a:r>
            <a:r>
              <a:rPr lang="en-US" sz="900" u="sng" dirty="0">
                <a:hlinkClick r:id="rId6"/>
              </a:rPr>
              <a:t>https://www.england.nhs.uk/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NHS England (2024–25) </a:t>
            </a:r>
            <a:r>
              <a:rPr lang="en-US" sz="900" i="1" dirty="0"/>
              <a:t>NHS Type 2 Diabetes Path to Remission </a:t>
            </a:r>
            <a:r>
              <a:rPr lang="en-US" sz="900" i="1" dirty="0" err="1"/>
              <a:t>Programme</a:t>
            </a:r>
            <a:r>
              <a:rPr lang="en-US" sz="900" dirty="0"/>
              <a:t>. Available at: </a:t>
            </a:r>
            <a:r>
              <a:rPr lang="en-US" sz="900" u="sng" dirty="0">
                <a:hlinkClick r:id="rId6"/>
              </a:rPr>
              <a:t>https://www.england.nhs.uk/</a:t>
            </a:r>
            <a:r>
              <a:rPr lang="en-US" sz="900" dirty="0"/>
              <a:t> (Accessed: 8 December 2025).</a:t>
            </a:r>
          </a:p>
          <a:p>
            <a:r>
              <a:rPr lang="en-US" sz="900" dirty="0"/>
              <a:t>Preston, S., Smith, J., Patel, R. and Kumar, S. (2023) ‘Painful diabetic peripheral neuropathy: clinical burden and impact on quality of life’, </a:t>
            </a:r>
            <a:r>
              <a:rPr lang="en-US" sz="900" i="1" dirty="0"/>
              <a:t>Journal of Diabetes &amp; Metabolic Disorders</a:t>
            </a:r>
            <a:r>
              <a:rPr lang="en-US" sz="900" dirty="0"/>
              <a:t>, 22(4), pp. 455–468.</a:t>
            </a:r>
          </a:p>
          <a:p>
            <a:r>
              <a:rPr lang="en-US" sz="900" dirty="0"/>
              <a:t>Roberts, S., Dixon, A., Fraser, S. and Coulter, A. (2019) ‘Care and support planning in long-term conditions: Applying the House of Care model’, </a:t>
            </a:r>
            <a:r>
              <a:rPr lang="en-US" sz="900" i="1" dirty="0"/>
              <a:t>Journal of Integrated Care</a:t>
            </a:r>
            <a:r>
              <a:rPr lang="en-US" sz="900" dirty="0"/>
              <a:t>, 27(3), pp. 230–242.</a:t>
            </a:r>
          </a:p>
          <a:p>
            <a:r>
              <a:rPr lang="en-US" sz="900" dirty="0"/>
              <a:t>Sagastume, D., Ruiz, A., Chen, Y. and Patel, L. (2022) ‘Effectiveness of lifestyle interventions for improving Type 2 diabetes outcomes’, </a:t>
            </a:r>
            <a:r>
              <a:rPr lang="en-US" sz="900" i="1" dirty="0"/>
              <a:t>Diabetes &amp; Metabolism</a:t>
            </a:r>
            <a:r>
              <a:rPr lang="en-US" sz="900" dirty="0"/>
              <a:t>, 48(3), pp. 210–220.</a:t>
            </a:r>
          </a:p>
          <a:p>
            <a:r>
              <a:rPr lang="en-US" sz="900" dirty="0"/>
              <a:t>Smith, T., Jones, R., Patel, V. and Brown, H. (2022) ‘Co-production in UK applied health research: Benefits, challenges and practical considerations’, </a:t>
            </a:r>
            <a:r>
              <a:rPr lang="en-US" sz="900" i="1" dirty="0"/>
              <a:t>Health Expectations</a:t>
            </a:r>
            <a:r>
              <a:rPr lang="en-US" sz="900" dirty="0"/>
              <a:t>, 25(5), pp. 2050–2062.</a:t>
            </a:r>
          </a:p>
          <a:p>
            <a:r>
              <a:rPr lang="en-US" sz="900" dirty="0"/>
              <a:t>Wang, Y., Thomas, L., Green, J. and Ahmed, S. (2025) ‘Digital, face-to-face and blended diabetes interventions: A comparative systematic review’, </a:t>
            </a:r>
            <a:r>
              <a:rPr lang="en-US" sz="900" i="1" dirty="0"/>
              <a:t>Journal of Medical Internet Research</a:t>
            </a:r>
            <a:r>
              <a:rPr lang="en-US" sz="900" dirty="0"/>
              <a:t>, 27(2), pp. 1–15.</a:t>
            </a:r>
          </a:p>
          <a:p>
            <a:r>
              <a:rPr lang="en-US" sz="900" dirty="0"/>
              <a:t>World Health Organization (2024) </a:t>
            </a:r>
            <a:r>
              <a:rPr lang="en-US" sz="900" i="1" dirty="0"/>
              <a:t>Diabetes: Key facts</a:t>
            </a:r>
            <a:r>
              <a:rPr lang="en-US" sz="900" dirty="0"/>
              <a:t>. Available at: </a:t>
            </a:r>
            <a:r>
              <a:rPr lang="en-US" sz="900" u="sng" dirty="0">
                <a:hlinkClick r:id="rId7"/>
              </a:rPr>
              <a:t>https://www.who.int/</a:t>
            </a:r>
            <a:r>
              <a:rPr lang="en-US" sz="900" dirty="0"/>
              <a:t> (Accessed: 8 December 2025).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BCC1A-F36A-3670-2858-7CC559652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0000" dirty="0"/>
              <a:t>Thank</a:t>
            </a:r>
          </a:p>
          <a:p>
            <a:pPr marL="0" indent="0" algn="ctr">
              <a:buNone/>
            </a:pPr>
            <a:r>
              <a:rPr lang="en-US" sz="10000" dirty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385366190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0</TotalTime>
  <Words>2400</Words>
  <Application>Microsoft Office PowerPoint</Application>
  <PresentationFormat>On-screen Show (4:3)</PresentationFormat>
  <Paragraphs>160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Trebuchet MS</vt:lpstr>
      <vt:lpstr>Berlin</vt:lpstr>
      <vt:lpstr>Type 2 Diabetes: A Comprehensive Overview</vt:lpstr>
      <vt:lpstr>Slide 2: Definition and Pathophysiology</vt:lpstr>
      <vt:lpstr>Slide 3: Symptoms and Complications</vt:lpstr>
      <vt:lpstr>Slide 4: Aetiology and Risk Factors</vt:lpstr>
      <vt:lpstr>Slide 5: Global and UK Prevalence (Part 1: Global)</vt:lpstr>
      <vt:lpstr>Slide 6: Global and UK Prevalence (Part 2: UK)</vt:lpstr>
      <vt:lpstr>Slide 7: Socioeconomic and Economic Burden</vt:lpstr>
      <vt:lpstr>Slide 8: Management: Prevention and Lifestyle</vt:lpstr>
      <vt:lpstr>Slide 9: Management: Pharmacological Approaches</vt:lpstr>
      <vt:lpstr>Slide 10: Management: Path to Remission</vt:lpstr>
      <vt:lpstr>Slide 11: Management: Complications and Screening</vt:lpstr>
      <vt:lpstr>Slide 12: Inpatient Care and Audit</vt:lpstr>
      <vt:lpstr>Slide 13: Person-Centred Care and House of Care</vt:lpstr>
      <vt:lpstr>Slide 14: Shared Decision-Making and Co-production</vt:lpstr>
      <vt:lpstr>Slide 15: Conclusion and Summary</vt:lpstr>
      <vt:lpstr>Slide 16: References</vt:lpstr>
      <vt:lpstr>Slide 17: References (Cont.)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2025-12-08T12:31:25Z</dcterms:created>
  <dcterms:modified xsi:type="dcterms:W3CDTF">2025-12-10T11:50:41Z</dcterms:modified>
  <cp:category/>
</cp:coreProperties>
</file>