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handoutMasterIdLst>
    <p:handoutMasterId r:id="rId37"/>
  </p:handoutMasterIdLst>
  <p:sldIdLst>
    <p:sldId id="262" r:id="rId2"/>
    <p:sldId id="264" r:id="rId3"/>
    <p:sldId id="266" r:id="rId4"/>
    <p:sldId id="267" r:id="rId5"/>
    <p:sldId id="319" r:id="rId6"/>
    <p:sldId id="320" r:id="rId7"/>
    <p:sldId id="321" r:id="rId8"/>
    <p:sldId id="322" r:id="rId9"/>
    <p:sldId id="323" r:id="rId10"/>
    <p:sldId id="324" r:id="rId11"/>
    <p:sldId id="325" r:id="rId12"/>
    <p:sldId id="326" r:id="rId13"/>
    <p:sldId id="327" r:id="rId14"/>
    <p:sldId id="328" r:id="rId15"/>
    <p:sldId id="329" r:id="rId16"/>
    <p:sldId id="330" r:id="rId17"/>
    <p:sldId id="331" r:id="rId18"/>
    <p:sldId id="332" r:id="rId19"/>
    <p:sldId id="333" r:id="rId20"/>
    <p:sldId id="334" r:id="rId21"/>
    <p:sldId id="335" r:id="rId22"/>
    <p:sldId id="344" r:id="rId23"/>
    <p:sldId id="336" r:id="rId24"/>
    <p:sldId id="337" r:id="rId25"/>
    <p:sldId id="338" r:id="rId26"/>
    <p:sldId id="339" r:id="rId27"/>
    <p:sldId id="340" r:id="rId28"/>
    <p:sldId id="341" r:id="rId29"/>
    <p:sldId id="342" r:id="rId30"/>
    <p:sldId id="343" r:id="rId31"/>
    <p:sldId id="345" r:id="rId32"/>
    <p:sldId id="347" r:id="rId33"/>
    <p:sldId id="346" r:id="rId34"/>
    <p:sldId id="348"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1684" autoAdjust="0"/>
    <p:restoredTop sz="94718"/>
  </p:normalViewPr>
  <p:slideViewPr>
    <p:cSldViewPr>
      <p:cViewPr>
        <p:scale>
          <a:sx n="81" d="100"/>
          <a:sy n="81" d="100"/>
        </p:scale>
        <p:origin x="-786"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18/03/2018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18/03/2018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charset="0"/>
              </a:defRPr>
            </a:lvl1pPr>
            <a:lvl2pPr marL="742950" indent="-285750">
              <a:spcBef>
                <a:spcPct val="30000"/>
              </a:spcBef>
              <a:defRPr sz="1200">
                <a:solidFill>
                  <a:schemeClr val="tx1"/>
                </a:solidFill>
                <a:latin typeface="Times New Roman" charset="0"/>
              </a:defRPr>
            </a:lvl2pPr>
            <a:lvl3pPr marL="1143000" indent="-228600">
              <a:spcBef>
                <a:spcPct val="30000"/>
              </a:spcBef>
              <a:defRPr sz="1200">
                <a:solidFill>
                  <a:schemeClr val="tx1"/>
                </a:solidFill>
                <a:latin typeface="Times New Roman" charset="0"/>
              </a:defRPr>
            </a:lvl3pPr>
            <a:lvl4pPr marL="1600200" indent="-228600">
              <a:spcBef>
                <a:spcPct val="30000"/>
              </a:spcBef>
              <a:defRPr sz="1200">
                <a:solidFill>
                  <a:schemeClr val="tx1"/>
                </a:solidFill>
                <a:latin typeface="Times New Roman" charset="0"/>
              </a:defRPr>
            </a:lvl4pPr>
            <a:lvl5pPr marL="2057400" indent="-228600">
              <a:spcBef>
                <a:spcPct val="30000"/>
              </a:spcBef>
              <a:defRPr sz="1200">
                <a:solidFill>
                  <a:schemeClr val="tx1"/>
                </a:solidFill>
                <a:latin typeface="Times New Roman" charset="0"/>
              </a:defRPr>
            </a:lvl5pPr>
            <a:lvl6pPr marL="2514600" indent="-228600" eaLnBrk="0" fontAlgn="base" hangingPunct="0">
              <a:spcBef>
                <a:spcPct val="30000"/>
              </a:spcBef>
              <a:spcAft>
                <a:spcPct val="0"/>
              </a:spcAft>
              <a:defRPr sz="1200">
                <a:solidFill>
                  <a:schemeClr val="tx1"/>
                </a:solidFill>
                <a:latin typeface="Times New Roman" charset="0"/>
              </a:defRPr>
            </a:lvl6pPr>
            <a:lvl7pPr marL="2971800" indent="-228600" eaLnBrk="0" fontAlgn="base" hangingPunct="0">
              <a:spcBef>
                <a:spcPct val="30000"/>
              </a:spcBef>
              <a:spcAft>
                <a:spcPct val="0"/>
              </a:spcAft>
              <a:defRPr sz="1200">
                <a:solidFill>
                  <a:schemeClr val="tx1"/>
                </a:solidFill>
                <a:latin typeface="Times New Roman" charset="0"/>
              </a:defRPr>
            </a:lvl7pPr>
            <a:lvl8pPr marL="3429000" indent="-228600" eaLnBrk="0" fontAlgn="base" hangingPunct="0">
              <a:spcBef>
                <a:spcPct val="30000"/>
              </a:spcBef>
              <a:spcAft>
                <a:spcPct val="0"/>
              </a:spcAft>
              <a:defRPr sz="1200">
                <a:solidFill>
                  <a:schemeClr val="tx1"/>
                </a:solidFill>
                <a:latin typeface="Times New Roman" charset="0"/>
              </a:defRPr>
            </a:lvl8pPr>
            <a:lvl9pPr marL="3886200" indent="-228600" eaLnBrk="0" fontAlgn="base" hangingPunct="0">
              <a:spcBef>
                <a:spcPct val="30000"/>
              </a:spcBef>
              <a:spcAft>
                <a:spcPct val="0"/>
              </a:spcAft>
              <a:defRPr sz="1200">
                <a:solidFill>
                  <a:schemeClr val="tx1"/>
                </a:solidFill>
                <a:latin typeface="Times New Roman" charset="0"/>
              </a:defRPr>
            </a:lvl9pPr>
          </a:lstStyle>
          <a:p>
            <a:pPr>
              <a:spcBef>
                <a:spcPct val="0"/>
              </a:spcBef>
            </a:pPr>
            <a:fld id="{E4284B3D-D155-3042-A074-5B2641FA638F}" type="slidenum">
              <a:rPr lang="en-GB" altLang="en-US"/>
              <a:pPr>
                <a:spcBef>
                  <a:spcPct val="0"/>
                </a:spcBef>
              </a:pPr>
              <a:t>3</a:t>
            </a:fld>
            <a:endParaRPr lang="en-GB" altLang="en-US"/>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latin typeface="Times New Roman" charset="0"/>
            </a:endParaRPr>
          </a:p>
        </p:txBody>
      </p:sp>
    </p:spTree>
    <p:extLst>
      <p:ext uri="{BB962C8B-B14F-4D97-AF65-F5344CB8AC3E}">
        <p14:creationId xmlns:p14="http://schemas.microsoft.com/office/powerpoint/2010/main" val="617243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0"/>
            <a:ext cx="79248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838200" y="2362200"/>
            <a:ext cx="7693025" cy="3724275"/>
          </a:xfrm>
        </p:spPr>
        <p:txBody>
          <a:bodyPr/>
          <a:lstStyle/>
          <a:p>
            <a:pPr lvl="0"/>
            <a:endParaRPr lang="en-GB" noProof="0" smtClean="0"/>
          </a:p>
        </p:txBody>
      </p:sp>
      <p:sp>
        <p:nvSpPr>
          <p:cNvPr id="4" name="Rectangle 11"/>
          <p:cNvSpPr>
            <a:spLocks noGrp="1" noChangeArrowheads="1"/>
          </p:cNvSpPr>
          <p:nvPr>
            <p:ph type="dt" sz="half" idx="10"/>
          </p:nvPr>
        </p:nvSpPr>
        <p:spPr>
          <a:ln/>
        </p:spPr>
        <p:txBody>
          <a:bodyPr/>
          <a:lstStyle>
            <a:lvl1pPr>
              <a:defRPr/>
            </a:lvl1pPr>
          </a:lstStyle>
          <a:p>
            <a:pPr>
              <a:defRPr/>
            </a:pPr>
            <a:endParaRPr lang="en-GB"/>
          </a:p>
        </p:txBody>
      </p:sp>
      <p:sp>
        <p:nvSpPr>
          <p:cNvPr id="5" name="Rectangle 12"/>
          <p:cNvSpPr>
            <a:spLocks noGrp="1" noChangeArrowheads="1"/>
          </p:cNvSpPr>
          <p:nvPr>
            <p:ph type="ftr" sz="quarter" idx="11"/>
          </p:nvPr>
        </p:nvSpPr>
        <p:spPr>
          <a:xfrm>
            <a:off x="5791200" y="6248400"/>
            <a:ext cx="2897188" cy="474663"/>
          </a:xfrm>
          <a:prstGeom prst="rect">
            <a:avLst/>
          </a:prstGeom>
          <a:ln/>
        </p:spPr>
        <p:txBody>
          <a:bodyPr/>
          <a:lstStyle>
            <a:lvl1pPr>
              <a:defRPr/>
            </a:lvl1pPr>
          </a:lstStyle>
          <a:p>
            <a:pPr>
              <a:defRPr/>
            </a:pPr>
            <a:r>
              <a:rPr lang="en-GB"/>
              <a:t>January 22, 2002</a:t>
            </a:r>
          </a:p>
        </p:txBody>
      </p:sp>
      <p:sp>
        <p:nvSpPr>
          <p:cNvPr id="6" name="Rectangle 13"/>
          <p:cNvSpPr>
            <a:spLocks noGrp="1" noChangeArrowheads="1"/>
          </p:cNvSpPr>
          <p:nvPr>
            <p:ph type="sldNum" sz="quarter" idx="12"/>
          </p:nvPr>
        </p:nvSpPr>
        <p:spPr>
          <a:ln/>
        </p:spPr>
        <p:txBody>
          <a:bodyPr/>
          <a:lstStyle>
            <a:lvl1pPr>
              <a:defRPr/>
            </a:lvl1pPr>
          </a:lstStyle>
          <a:p>
            <a:pPr>
              <a:defRPr/>
            </a:pPr>
            <a:fld id="{26155B5A-0098-5240-B350-5DD3CF416A18}" type="slidenum">
              <a:rPr lang="en-GB" altLang="en-US"/>
              <a:pPr>
                <a:defRPr/>
              </a:pPr>
              <a:t>‹#›</a:t>
            </a:fld>
            <a:endParaRPr lang="en-GB" altLang="en-US"/>
          </a:p>
        </p:txBody>
      </p:sp>
    </p:spTree>
    <p:extLst>
      <p:ext uri="{BB962C8B-B14F-4D97-AF65-F5344CB8AC3E}">
        <p14:creationId xmlns:p14="http://schemas.microsoft.com/office/powerpoint/2010/main" val="2009513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18/03/2018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mailto:Christopher.thomas2@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ss.allenandunwin.com.s3-website-ap-southeast-2.amazonaws.com/data-files.html#.WqhQt_4iHIW"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SPSS Part 2</a:t>
            </a:r>
          </a:p>
          <a:p>
            <a:endParaRPr lang="en-GB" dirty="0" smtClean="0">
              <a:solidFill>
                <a:schemeClr val="bg1"/>
              </a:solidFill>
            </a:endParaRPr>
          </a:p>
          <a:p>
            <a:endParaRPr lang="en-GB" dirty="0">
              <a:solidFill>
                <a:schemeClr val="bg1"/>
              </a:solidFill>
            </a:endParaRPr>
          </a:p>
          <a:p>
            <a:r>
              <a:rPr lang="en-GB" dirty="0" smtClean="0">
                <a:solidFill>
                  <a:schemeClr val="bg1"/>
                </a:solidFill>
              </a:rPr>
              <a:t>Linda M.K. </a:t>
            </a:r>
            <a:r>
              <a:rPr lang="en-GB" dirty="0" err="1" smtClean="0">
                <a:solidFill>
                  <a:schemeClr val="bg1"/>
                </a:solidFill>
              </a:rPr>
              <a:t>Hamweemba</a:t>
            </a:r>
            <a:endParaRPr lang="en-GB" dirty="0" smtClean="0">
              <a:solidFill>
                <a:schemeClr val="bg1"/>
              </a:solidFill>
            </a:endParaRPr>
          </a:p>
          <a:p>
            <a:r>
              <a:rPr lang="en-GB" dirty="0" smtClean="0">
                <a:hlinkClick r:id="rId2"/>
              </a:rPr>
              <a:t>moonoham@gmail.com</a:t>
            </a:r>
            <a:endParaRPr lang="en-GB" dirty="0" smtClean="0">
              <a:solidFill>
                <a:schemeClr val="bg1"/>
              </a:solidFill>
            </a:endParaRPr>
          </a:p>
        </p:txBody>
      </p:sp>
      <p:pic>
        <p:nvPicPr>
          <p:cNvPr id="4" name="Picture 3"/>
          <p:cNvPicPr>
            <a:picLocks noChangeAspect="1"/>
          </p:cNvPicPr>
          <p:nvPr/>
        </p:nvPicPr>
        <p:blipFill>
          <a:blip r:embed="rId3"/>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ltLang="en-US" dirty="0"/>
              <a:t>Learning outcomes</a:t>
            </a:r>
          </a:p>
        </p:txBody>
      </p:sp>
      <p:sp>
        <p:nvSpPr>
          <p:cNvPr id="6147" name="Content Placeholder 2"/>
          <p:cNvSpPr>
            <a:spLocks noGrp="1"/>
          </p:cNvSpPr>
          <p:nvPr>
            <p:ph idx="1"/>
          </p:nvPr>
        </p:nvSpPr>
        <p:spPr/>
        <p:txBody>
          <a:bodyPr>
            <a:normAutofit fontScale="92500" lnSpcReduction="20000"/>
          </a:bodyPr>
          <a:lstStyle/>
          <a:p>
            <a:pPr eaLnBrk="1" hangingPunct="1">
              <a:buFont typeface="Wingdings" charset="2"/>
              <a:buNone/>
            </a:pPr>
            <a:r>
              <a:rPr lang="en-GB" altLang="en-US" b="1" dirty="0"/>
              <a:t>By the end of this session you will be able to:</a:t>
            </a:r>
          </a:p>
          <a:p>
            <a:pPr eaLnBrk="1" hangingPunct="1"/>
            <a:r>
              <a:rPr lang="en-GB" altLang="en-US" dirty="0" smtClean="0"/>
              <a:t>Create a data file and enter data from a questionnaire.</a:t>
            </a:r>
          </a:p>
          <a:p>
            <a:pPr eaLnBrk="1" hangingPunct="1"/>
            <a:r>
              <a:rPr lang="en-GB" altLang="en-US" dirty="0" smtClean="0"/>
              <a:t>Generate descriptive statistics and a </a:t>
            </a:r>
            <a:r>
              <a:rPr lang="en-GB" altLang="en-US" dirty="0"/>
              <a:t>frequency table from your data. </a:t>
            </a:r>
          </a:p>
          <a:p>
            <a:pPr eaLnBrk="1" hangingPunct="1"/>
            <a:r>
              <a:rPr lang="en-GB" altLang="en-US" dirty="0" smtClean="0"/>
              <a:t>Generate graphs to describe your data.</a:t>
            </a:r>
          </a:p>
          <a:p>
            <a:pPr eaLnBrk="1" hangingPunct="1"/>
            <a:r>
              <a:rPr lang="en-GB" altLang="en-US" dirty="0" smtClean="0"/>
              <a:t>Interpret the output from your data in relation to your research question. </a:t>
            </a:r>
            <a:endParaRPr lang="en-GB" altLang="en-US" dirty="0"/>
          </a:p>
          <a:p>
            <a:pPr eaLnBrk="1" hangingPunct="1"/>
            <a:endParaRPr lang="en-GB" altLang="en-US" dirty="0"/>
          </a:p>
        </p:txBody>
      </p:sp>
    </p:spTree>
    <p:extLst>
      <p:ext uri="{BB962C8B-B14F-4D97-AF65-F5344CB8AC3E}">
        <p14:creationId xmlns:p14="http://schemas.microsoft.com/office/powerpoint/2010/main" val="18428873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p:txBody>
          <a:bodyPr>
            <a:normAutofit/>
          </a:bodyPr>
          <a:lstStyle/>
          <a:p>
            <a:pPr eaLnBrk="1" hangingPunct="1"/>
            <a:r>
              <a:rPr lang="en-GB" altLang="en-US" b="0" dirty="0" smtClean="0"/>
              <a:t>A recap from last week</a:t>
            </a:r>
            <a:endParaRPr lang="en-GB" altLang="en-US" b="0" dirty="0"/>
          </a:p>
        </p:txBody>
      </p:sp>
      <p:sp>
        <p:nvSpPr>
          <p:cNvPr id="8195" name="Rectangle 3"/>
          <p:cNvSpPr>
            <a:spLocks noGrp="1" noChangeArrowheads="1"/>
          </p:cNvSpPr>
          <p:nvPr>
            <p:ph idx="1"/>
          </p:nvPr>
        </p:nvSpPr>
        <p:spPr/>
        <p:txBody>
          <a:bodyPr/>
          <a:lstStyle/>
          <a:p>
            <a:pPr eaLnBrk="1" hangingPunct="1">
              <a:buFont typeface="Wingdings" charset="2"/>
              <a:buNone/>
            </a:pPr>
            <a:endParaRPr lang="en-GB" altLang="en-US" sz="2400" dirty="0">
              <a:ea typeface="Arial" charset="0"/>
              <a:cs typeface="Arial" charset="0"/>
            </a:endParaRPr>
          </a:p>
          <a:p>
            <a:pPr eaLnBrk="1" hangingPunct="1">
              <a:buFont typeface="Wingdings" charset="2"/>
              <a:buChar char="Ø"/>
            </a:pPr>
            <a:r>
              <a:rPr lang="en-GB" altLang="en-US" sz="2400" dirty="0" smtClean="0">
                <a:ea typeface="Arial" charset="0"/>
                <a:cs typeface="Arial" charset="0"/>
              </a:rPr>
              <a:t>We looked at how to create a data file in SPSS</a:t>
            </a:r>
            <a:endParaRPr lang="en-GB" altLang="en-US" sz="2400" dirty="0">
              <a:ea typeface="Arial" charset="0"/>
              <a:cs typeface="Arial" charset="0"/>
            </a:endParaRPr>
          </a:p>
          <a:p>
            <a:pPr eaLnBrk="1" hangingPunct="1">
              <a:buFont typeface="Wingdings" charset="2"/>
              <a:buChar char="Ø"/>
            </a:pPr>
            <a:r>
              <a:rPr lang="en-GB" altLang="en-US" sz="2400" dirty="0" smtClean="0">
                <a:ea typeface="Arial" charset="0"/>
                <a:cs typeface="Arial" charset="0"/>
              </a:rPr>
              <a:t>We looked at how to treat different data types in creating a data file</a:t>
            </a:r>
          </a:p>
          <a:p>
            <a:pPr eaLnBrk="1" hangingPunct="1">
              <a:buFont typeface="Wingdings" charset="2"/>
              <a:buChar char="Ø"/>
            </a:pPr>
            <a:r>
              <a:rPr lang="en-GB" altLang="en-US" sz="2400" dirty="0" smtClean="0">
                <a:ea typeface="Arial" charset="0"/>
                <a:cs typeface="Arial" charset="0"/>
              </a:rPr>
              <a:t>Practice Exercise: Staff </a:t>
            </a:r>
            <a:r>
              <a:rPr lang="en-GB" altLang="en-US" sz="2400" dirty="0" smtClean="0">
                <a:ea typeface="Arial" charset="0"/>
                <a:cs typeface="Arial" charset="0"/>
              </a:rPr>
              <a:t>Survey</a:t>
            </a:r>
          </a:p>
          <a:p>
            <a:pPr>
              <a:buFont typeface="Wingdings" charset="2"/>
              <a:buChar char="Ø"/>
            </a:pPr>
            <a:r>
              <a:rPr lang="en-GB" altLang="en-US" sz="2400" dirty="0" smtClean="0">
                <a:ea typeface="Arial" charset="0"/>
                <a:cs typeface="Arial" charset="0"/>
              </a:rPr>
              <a:t>Please </a:t>
            </a:r>
            <a:r>
              <a:rPr lang="en-GB" altLang="en-US" sz="2400" dirty="0">
                <a:ea typeface="Arial" charset="0"/>
                <a:cs typeface="Arial" charset="0"/>
              </a:rPr>
              <a:t>follow this </a:t>
            </a:r>
            <a:r>
              <a:rPr lang="en-GB" altLang="en-US" sz="2400" dirty="0" smtClean="0">
                <a:ea typeface="Arial" charset="0"/>
                <a:cs typeface="Arial" charset="0"/>
              </a:rPr>
              <a:t>link and go to the staff survey: </a:t>
            </a:r>
            <a:r>
              <a:rPr lang="en-GB" altLang="en-US" sz="2400" dirty="0">
                <a:ea typeface="Arial" charset="0"/>
                <a:cs typeface="Arial" charset="0"/>
                <a:hlinkClick r:id="rId3"/>
              </a:rPr>
              <a:t>http://spss.allenandunwin.com.s3-website-ap-southeast-2.amazonaws.com/data-files.html#.</a:t>
            </a:r>
            <a:r>
              <a:rPr lang="en-GB" altLang="en-US" sz="2400" dirty="0" smtClean="0">
                <a:ea typeface="Arial" charset="0"/>
                <a:cs typeface="Arial" charset="0"/>
                <a:hlinkClick r:id="rId3"/>
              </a:rPr>
              <a:t>WqhQt_4iHIW</a:t>
            </a:r>
            <a:r>
              <a:rPr lang="en-GB" altLang="en-US" sz="2400" dirty="0" smtClean="0">
                <a:ea typeface="Arial" charset="0"/>
                <a:cs typeface="Arial" charset="0"/>
              </a:rPr>
              <a:t> </a:t>
            </a:r>
            <a:endParaRPr lang="en-GB" altLang="en-US" sz="2400" dirty="0">
              <a:ea typeface="Arial" charset="0"/>
              <a:cs typeface="Arial" charset="0"/>
            </a:endParaRPr>
          </a:p>
          <a:p>
            <a:pPr eaLnBrk="1" hangingPunct="1">
              <a:buFont typeface="Wingdings" charset="2"/>
              <a:buNone/>
            </a:pPr>
            <a:endParaRPr lang="en-GB" altLang="en-US" dirty="0"/>
          </a:p>
        </p:txBody>
      </p:sp>
    </p:spTree>
    <p:extLst>
      <p:ext uri="{BB962C8B-B14F-4D97-AF65-F5344CB8AC3E}">
        <p14:creationId xmlns:p14="http://schemas.microsoft.com/office/powerpoint/2010/main" val="2092705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Generating descriptive statistics and a frequency table </a:t>
            </a:r>
            <a:endParaRPr lang="en-US" dirty="0"/>
          </a:p>
        </p:txBody>
      </p:sp>
      <p:sp>
        <p:nvSpPr>
          <p:cNvPr id="10243" name="Content Placeholder 2"/>
          <p:cNvSpPr>
            <a:spLocks noGrp="1"/>
          </p:cNvSpPr>
          <p:nvPr>
            <p:ph idx="1"/>
          </p:nvPr>
        </p:nvSpPr>
        <p:spPr/>
        <p:txBody>
          <a:bodyPr>
            <a:normAutofit/>
          </a:bodyPr>
          <a:lstStyle/>
          <a:p>
            <a:r>
              <a:rPr lang="en-GB" altLang="en-US" dirty="0" smtClean="0"/>
              <a:t>Establish the question you want to answer</a:t>
            </a:r>
          </a:p>
          <a:p>
            <a:r>
              <a:rPr lang="en-GB" altLang="en-US" dirty="0" smtClean="0"/>
              <a:t>Run a test to answer your question:</a:t>
            </a:r>
          </a:p>
          <a:p>
            <a:pPr>
              <a:buFont typeface="Wingdings" pitchFamily="2" charset="2"/>
              <a:buChar char="v"/>
            </a:pPr>
            <a:r>
              <a:rPr lang="en-GB" altLang="en-US" dirty="0"/>
              <a:t> C</a:t>
            </a:r>
            <a:r>
              <a:rPr lang="en-GB" altLang="en-US" dirty="0" smtClean="0"/>
              <a:t>lick on the </a:t>
            </a:r>
            <a:r>
              <a:rPr lang="en-GB" altLang="en-US" dirty="0" err="1" smtClean="0"/>
              <a:t>analyze</a:t>
            </a:r>
            <a:r>
              <a:rPr lang="en-GB" altLang="en-US" dirty="0" smtClean="0"/>
              <a:t> menu</a:t>
            </a:r>
          </a:p>
          <a:p>
            <a:pPr>
              <a:buFont typeface="Wingdings" pitchFamily="2" charset="2"/>
              <a:buChar char="v"/>
            </a:pPr>
            <a:r>
              <a:rPr lang="en-GB" altLang="en-US" dirty="0" smtClean="0"/>
              <a:t> Point to descriptive statistics and then    click on frequencies</a:t>
            </a:r>
          </a:p>
          <a:p>
            <a:pPr marL="0" indent="0">
              <a:buNone/>
            </a:pPr>
            <a:endParaRPr lang="en-GB" altLang="en-US" dirty="0" smtClean="0"/>
          </a:p>
        </p:txBody>
      </p:sp>
    </p:spTree>
    <p:extLst>
      <p:ext uri="{BB962C8B-B14F-4D97-AF65-F5344CB8AC3E}">
        <p14:creationId xmlns:p14="http://schemas.microsoft.com/office/powerpoint/2010/main" val="16674222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Generating descriptive statistics and a frequency table </a:t>
            </a:r>
            <a:endParaRPr lang="en-US" dirty="0"/>
          </a:p>
        </p:txBody>
      </p:sp>
      <p:sp>
        <p:nvSpPr>
          <p:cNvPr id="10243" name="Content Placeholder 2"/>
          <p:cNvSpPr>
            <a:spLocks noGrp="1"/>
          </p:cNvSpPr>
          <p:nvPr>
            <p:ph idx="1"/>
          </p:nvPr>
        </p:nvSpPr>
        <p:spPr/>
        <p:txBody>
          <a:bodyPr>
            <a:normAutofit lnSpcReduction="10000"/>
          </a:bodyPr>
          <a:lstStyle/>
          <a:p>
            <a:pPr>
              <a:buFont typeface="Wingdings" pitchFamily="2" charset="2"/>
              <a:buChar char="v"/>
            </a:pPr>
            <a:r>
              <a:rPr lang="en-GB" altLang="en-US" dirty="0" smtClean="0"/>
              <a:t>In the dialog box that appears, select </a:t>
            </a:r>
            <a:r>
              <a:rPr lang="en-GB" altLang="en-US" dirty="0"/>
              <a:t>relevant variables </a:t>
            </a:r>
            <a:r>
              <a:rPr lang="en-GB" altLang="en-US" dirty="0" smtClean="0"/>
              <a:t>from the box on the left side by </a:t>
            </a:r>
            <a:r>
              <a:rPr lang="en-GB" altLang="en-US" dirty="0"/>
              <a:t>clicking on the variable and </a:t>
            </a:r>
            <a:r>
              <a:rPr lang="en-GB" altLang="en-US" dirty="0" smtClean="0"/>
              <a:t>then the add to button </a:t>
            </a:r>
            <a:r>
              <a:rPr lang="en-GB" altLang="en-US" dirty="0"/>
              <a:t>in the middle </a:t>
            </a:r>
            <a:r>
              <a:rPr lang="en-GB" altLang="en-US" dirty="0" smtClean="0"/>
              <a:t>in order to </a:t>
            </a:r>
            <a:r>
              <a:rPr lang="en-GB" altLang="en-US" dirty="0"/>
              <a:t>highlight the variable in the empty box on the </a:t>
            </a:r>
            <a:r>
              <a:rPr lang="en-GB" altLang="en-US" dirty="0" smtClean="0"/>
              <a:t>right</a:t>
            </a:r>
          </a:p>
          <a:p>
            <a:pPr>
              <a:buFont typeface="Wingdings" pitchFamily="2" charset="2"/>
              <a:buChar char="v"/>
            </a:pPr>
            <a:r>
              <a:rPr lang="en-GB" altLang="en-US" dirty="0" smtClean="0"/>
              <a:t>Ensure that you tick the display frequency tables checkbox</a:t>
            </a:r>
            <a:endParaRPr lang="en-GB" altLang="en-US" dirty="0"/>
          </a:p>
          <a:p>
            <a:pPr>
              <a:buFont typeface="Wingdings" pitchFamily="2" charset="2"/>
              <a:buChar char="v"/>
            </a:pPr>
            <a:endParaRPr lang="en-GB" altLang="en-US" dirty="0" smtClean="0"/>
          </a:p>
          <a:p>
            <a:pPr marL="0" indent="0">
              <a:buNone/>
            </a:pPr>
            <a:endParaRPr lang="en-GB" altLang="en-US" dirty="0" smtClean="0"/>
          </a:p>
        </p:txBody>
      </p:sp>
    </p:spTree>
    <p:extLst>
      <p:ext uri="{BB962C8B-B14F-4D97-AF65-F5344CB8AC3E}">
        <p14:creationId xmlns:p14="http://schemas.microsoft.com/office/powerpoint/2010/main" val="15021417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Generating descriptive statistics and a frequency table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 Click the statistics button and select mean, median and mode</a:t>
            </a:r>
          </a:p>
          <a:p>
            <a:pPr>
              <a:buFont typeface="Wingdings" pitchFamily="2" charset="2"/>
              <a:buChar char="v"/>
            </a:pPr>
            <a:r>
              <a:rPr lang="en-GB" altLang="en-US" dirty="0" smtClean="0"/>
              <a:t> Select standard deviation as well and anything else that you deem relevant </a:t>
            </a:r>
          </a:p>
          <a:p>
            <a:pPr>
              <a:buFont typeface="Wingdings" pitchFamily="2" charset="2"/>
              <a:buChar char="v"/>
            </a:pPr>
            <a:r>
              <a:rPr lang="en-GB" altLang="en-US" dirty="0" smtClean="0"/>
              <a:t>Click on continue and then ok</a:t>
            </a:r>
          </a:p>
          <a:p>
            <a:pPr>
              <a:buFont typeface="Wingdings" pitchFamily="2" charset="2"/>
              <a:buChar char="v"/>
            </a:pPr>
            <a:r>
              <a:rPr lang="en-GB" altLang="en-US" dirty="0" smtClean="0"/>
              <a:t>Interpret your results according to the question asked</a:t>
            </a:r>
            <a:endParaRPr lang="en-GB" altLang="en-US" dirty="0"/>
          </a:p>
          <a:p>
            <a:pPr>
              <a:buFont typeface="Wingdings" pitchFamily="2" charset="2"/>
              <a:buChar char="v"/>
            </a:pPr>
            <a:endParaRPr lang="en-GB" altLang="en-US" dirty="0" smtClean="0"/>
          </a:p>
          <a:p>
            <a:pPr marL="0" indent="0">
              <a:buNone/>
            </a:pPr>
            <a:endParaRPr lang="en-GB" altLang="en-US" dirty="0" smtClean="0"/>
          </a:p>
        </p:txBody>
      </p:sp>
    </p:spTree>
    <p:extLst>
      <p:ext uri="{BB962C8B-B14F-4D97-AF65-F5344CB8AC3E}">
        <p14:creationId xmlns:p14="http://schemas.microsoft.com/office/powerpoint/2010/main" val="29918759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Generating descriptive statistics and a frequency table </a:t>
            </a:r>
            <a:endParaRPr lang="en-US" dirty="0"/>
          </a:p>
        </p:txBody>
      </p:sp>
      <p:sp>
        <p:nvSpPr>
          <p:cNvPr id="10243" name="Content Placeholder 2"/>
          <p:cNvSpPr>
            <a:spLocks noGrp="1"/>
          </p:cNvSpPr>
          <p:nvPr>
            <p:ph idx="1"/>
          </p:nvPr>
        </p:nvSpPr>
        <p:spPr/>
        <p:txBody>
          <a:bodyPr>
            <a:normAutofit fontScale="92500" lnSpcReduction="10000"/>
          </a:bodyPr>
          <a:lstStyle/>
          <a:p>
            <a:pPr>
              <a:buFont typeface="Wingdings" pitchFamily="2" charset="2"/>
              <a:buChar char="v"/>
            </a:pPr>
            <a:r>
              <a:rPr lang="en-GB" altLang="en-US" dirty="0" smtClean="0"/>
              <a:t> Note that the output viewer or where your analysis results are displayed is a separate file from your data file or where you enter your data and therefore, should be saved separately.</a:t>
            </a:r>
          </a:p>
          <a:p>
            <a:pPr>
              <a:buFont typeface="Wingdings" pitchFamily="2" charset="2"/>
              <a:buChar char="v"/>
            </a:pPr>
            <a:r>
              <a:rPr lang="en-GB" altLang="en-US" dirty="0" smtClean="0"/>
              <a:t>Every subsequent test you run will be displayed below the last one and so you shouldn’t close the output viewer but keep saving as you might lose your results.</a:t>
            </a:r>
            <a:endParaRPr lang="en-GB" altLang="en-US" dirty="0"/>
          </a:p>
          <a:p>
            <a:pPr>
              <a:buFont typeface="Wingdings" pitchFamily="2" charset="2"/>
              <a:buChar char="v"/>
            </a:pPr>
            <a:endParaRPr lang="en-GB" altLang="en-US" dirty="0" smtClean="0"/>
          </a:p>
          <a:p>
            <a:pPr marL="0" indent="0">
              <a:buNone/>
            </a:pPr>
            <a:endParaRPr lang="en-GB" altLang="en-US" dirty="0" smtClean="0"/>
          </a:p>
        </p:txBody>
      </p:sp>
    </p:spTree>
    <p:extLst>
      <p:ext uri="{BB962C8B-B14F-4D97-AF65-F5344CB8AC3E}">
        <p14:creationId xmlns:p14="http://schemas.microsoft.com/office/powerpoint/2010/main" val="20951343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Creating Cross Tabulations </a:t>
            </a:r>
            <a:endParaRPr lang="en-US" dirty="0"/>
          </a:p>
        </p:txBody>
      </p:sp>
      <p:sp>
        <p:nvSpPr>
          <p:cNvPr id="10243" name="Content Placeholder 2"/>
          <p:cNvSpPr>
            <a:spLocks noGrp="1"/>
          </p:cNvSpPr>
          <p:nvPr>
            <p:ph idx="1"/>
          </p:nvPr>
        </p:nvSpPr>
        <p:spPr/>
        <p:txBody>
          <a:bodyPr>
            <a:normAutofit fontScale="85000" lnSpcReduction="20000"/>
          </a:bodyPr>
          <a:lstStyle/>
          <a:p>
            <a:pPr marL="0" indent="0">
              <a:buNone/>
            </a:pPr>
            <a:r>
              <a:rPr lang="en-GB" altLang="en-US" smtClean="0"/>
              <a:t>Cross Tabulations </a:t>
            </a:r>
            <a:r>
              <a:rPr lang="en-GB" altLang="en-US" dirty="0" smtClean="0"/>
              <a:t>enable you to examine relationships within the data that may not be immediately noticeable.</a:t>
            </a:r>
          </a:p>
          <a:p>
            <a:pPr>
              <a:buFont typeface="Wingdings" pitchFamily="2" charset="2"/>
              <a:buChar char="v"/>
            </a:pPr>
            <a:r>
              <a:rPr lang="en-GB" altLang="en-US" dirty="0" smtClean="0"/>
              <a:t>Run a cross tabulation test by clicking the </a:t>
            </a:r>
            <a:r>
              <a:rPr lang="en-GB" altLang="en-US" dirty="0" err="1" smtClean="0"/>
              <a:t>Analyze</a:t>
            </a:r>
            <a:r>
              <a:rPr lang="en-GB" altLang="en-US" dirty="0" smtClean="0"/>
              <a:t> menu </a:t>
            </a:r>
          </a:p>
          <a:p>
            <a:pPr>
              <a:buFont typeface="Wingdings" pitchFamily="2" charset="2"/>
              <a:buChar char="v"/>
            </a:pPr>
            <a:r>
              <a:rPr lang="en-GB" altLang="en-US" dirty="0" smtClean="0"/>
              <a:t>Point to the descriptive statistics but this time click on crosstabs</a:t>
            </a:r>
          </a:p>
          <a:p>
            <a:pPr>
              <a:buFont typeface="Wingdings" pitchFamily="2" charset="2"/>
              <a:buChar char="v"/>
            </a:pPr>
            <a:r>
              <a:rPr lang="en-GB" altLang="en-US" dirty="0" smtClean="0"/>
              <a:t>Select the variables that you need to look at to answer the question being asked</a:t>
            </a:r>
          </a:p>
          <a:p>
            <a:pPr>
              <a:buFont typeface="Wingdings" pitchFamily="2" charset="2"/>
              <a:buChar char="v"/>
            </a:pPr>
            <a:r>
              <a:rPr lang="en-GB" altLang="en-US" dirty="0" smtClean="0"/>
              <a:t>Add the one variable to the row box</a:t>
            </a:r>
            <a:endParaRPr lang="en-GB" altLang="en-US" dirty="0"/>
          </a:p>
          <a:p>
            <a:pPr>
              <a:buFont typeface="Wingdings" pitchFamily="2" charset="2"/>
              <a:buChar char="v"/>
            </a:pPr>
            <a:endParaRPr lang="en-GB" altLang="en-US" dirty="0" smtClean="0"/>
          </a:p>
          <a:p>
            <a:pPr marL="0" indent="0">
              <a:buNone/>
            </a:pPr>
            <a:endParaRPr lang="en-GB" altLang="en-US" dirty="0" smtClean="0"/>
          </a:p>
        </p:txBody>
      </p:sp>
    </p:spTree>
    <p:extLst>
      <p:ext uri="{BB962C8B-B14F-4D97-AF65-F5344CB8AC3E}">
        <p14:creationId xmlns:p14="http://schemas.microsoft.com/office/powerpoint/2010/main" val="40878286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Creating Cross Tabulations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 Add </a:t>
            </a:r>
            <a:r>
              <a:rPr lang="en-GB" altLang="en-US" smtClean="0"/>
              <a:t>the second </a:t>
            </a:r>
            <a:r>
              <a:rPr lang="en-GB" altLang="en-US" dirty="0" smtClean="0"/>
              <a:t>variable to the column box</a:t>
            </a:r>
            <a:endParaRPr lang="en-GB" altLang="en-US" dirty="0"/>
          </a:p>
          <a:p>
            <a:pPr>
              <a:buFont typeface="Wingdings" pitchFamily="2" charset="2"/>
              <a:buChar char="v"/>
            </a:pPr>
            <a:r>
              <a:rPr lang="en-GB" altLang="en-US" dirty="0" smtClean="0"/>
              <a:t>Click ok</a:t>
            </a:r>
          </a:p>
          <a:p>
            <a:pPr>
              <a:buFont typeface="Wingdings" pitchFamily="2" charset="2"/>
              <a:buChar char="v"/>
            </a:pPr>
            <a:r>
              <a:rPr lang="en-GB" altLang="en-US" dirty="0" smtClean="0"/>
              <a:t>Since we didn’t close the output viewer, this result will now appear below the frequencies</a:t>
            </a:r>
          </a:p>
          <a:p>
            <a:pPr marL="0" indent="0">
              <a:buNone/>
            </a:pPr>
            <a:endParaRPr lang="en-GB" altLang="en-US" dirty="0" smtClean="0"/>
          </a:p>
        </p:txBody>
      </p:sp>
    </p:spTree>
    <p:extLst>
      <p:ext uri="{BB962C8B-B14F-4D97-AF65-F5344CB8AC3E}">
        <p14:creationId xmlns:p14="http://schemas.microsoft.com/office/powerpoint/2010/main" val="20212128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Creating Cross Tabulations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 Interpret the results</a:t>
            </a:r>
          </a:p>
          <a:p>
            <a:pPr marL="0" indent="0">
              <a:buNone/>
            </a:pPr>
            <a:endParaRPr lang="en-GB" altLang="en-US" dirty="0" smtClean="0"/>
          </a:p>
        </p:txBody>
      </p:sp>
    </p:spTree>
    <p:extLst>
      <p:ext uri="{BB962C8B-B14F-4D97-AF65-F5344CB8AC3E}">
        <p14:creationId xmlns:p14="http://schemas.microsoft.com/office/powerpoint/2010/main" val="9200871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Useful SPSS Features </a:t>
            </a:r>
            <a:endParaRPr lang="en-US" dirty="0"/>
          </a:p>
        </p:txBody>
      </p:sp>
      <p:sp>
        <p:nvSpPr>
          <p:cNvPr id="10243" name="Content Placeholder 2"/>
          <p:cNvSpPr>
            <a:spLocks noGrp="1"/>
          </p:cNvSpPr>
          <p:nvPr>
            <p:ph idx="1"/>
          </p:nvPr>
        </p:nvSpPr>
        <p:spPr/>
        <p:txBody>
          <a:bodyPr>
            <a:normAutofit/>
          </a:bodyPr>
          <a:lstStyle/>
          <a:p>
            <a:r>
              <a:rPr lang="en-GB" altLang="en-US" dirty="0" smtClean="0"/>
              <a:t> You can manipulate the data in order to answer different cases e.g.,:</a:t>
            </a:r>
          </a:p>
          <a:p>
            <a:pPr>
              <a:buFont typeface="Wingdings" pitchFamily="2" charset="2"/>
              <a:buChar char="v"/>
            </a:pPr>
            <a:r>
              <a:rPr lang="en-GB" altLang="en-US" dirty="0" smtClean="0"/>
              <a:t>Select cases</a:t>
            </a:r>
          </a:p>
          <a:p>
            <a:pPr>
              <a:buFont typeface="Wingdings" pitchFamily="2" charset="2"/>
              <a:buChar char="v"/>
            </a:pPr>
            <a:r>
              <a:rPr lang="en-GB" altLang="en-US" dirty="0" smtClean="0"/>
              <a:t>Split the data file </a:t>
            </a:r>
          </a:p>
          <a:p>
            <a:pPr>
              <a:buFont typeface="Wingdings" pitchFamily="2" charset="2"/>
              <a:buChar char="v"/>
            </a:pPr>
            <a:r>
              <a:rPr lang="en-GB" altLang="en-US" dirty="0" smtClean="0"/>
              <a:t>Sort the data file</a:t>
            </a:r>
          </a:p>
          <a:p>
            <a:pPr>
              <a:buFont typeface="Wingdings" pitchFamily="2" charset="2"/>
              <a:buChar char="v"/>
            </a:pPr>
            <a:endParaRPr lang="en-GB" altLang="en-US" dirty="0" smtClean="0"/>
          </a:p>
          <a:p>
            <a:pPr marL="0" indent="0">
              <a:buNone/>
            </a:pPr>
            <a:endParaRPr lang="en-GB" altLang="en-US" dirty="0" smtClean="0"/>
          </a:p>
        </p:txBody>
      </p:sp>
    </p:spTree>
    <p:extLst>
      <p:ext uri="{BB962C8B-B14F-4D97-AF65-F5344CB8AC3E}">
        <p14:creationId xmlns:p14="http://schemas.microsoft.com/office/powerpoint/2010/main" val="39511186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Selecting Cases </a:t>
            </a:r>
            <a:endParaRPr lang="en-US" dirty="0"/>
          </a:p>
        </p:txBody>
      </p:sp>
      <p:sp>
        <p:nvSpPr>
          <p:cNvPr id="10243" name="Content Placeholder 2"/>
          <p:cNvSpPr>
            <a:spLocks noGrp="1"/>
          </p:cNvSpPr>
          <p:nvPr>
            <p:ph idx="1"/>
          </p:nvPr>
        </p:nvSpPr>
        <p:spPr/>
        <p:txBody>
          <a:bodyPr>
            <a:normAutofit/>
          </a:bodyPr>
          <a:lstStyle/>
          <a:p>
            <a:r>
              <a:rPr lang="en-GB" altLang="en-US" dirty="0" smtClean="0"/>
              <a:t> This is done to answer comparative questions relating to the specific groupings or categories in your data e.g., gender, marital status etc. </a:t>
            </a:r>
          </a:p>
          <a:p>
            <a:pPr>
              <a:buFont typeface="Wingdings" pitchFamily="2" charset="2"/>
              <a:buChar char="v"/>
            </a:pPr>
            <a:r>
              <a:rPr lang="en-GB" altLang="en-US" dirty="0" smtClean="0"/>
              <a:t>Go to data view and click the data menu as we are manipulating “data”</a:t>
            </a:r>
          </a:p>
          <a:p>
            <a:pPr>
              <a:buFont typeface="Wingdings" pitchFamily="2" charset="2"/>
              <a:buChar char="v"/>
            </a:pPr>
            <a:r>
              <a:rPr lang="en-GB" altLang="en-US" dirty="0" smtClean="0"/>
              <a:t>Choose select cases option</a:t>
            </a:r>
          </a:p>
        </p:txBody>
      </p:sp>
    </p:spTree>
    <p:extLst>
      <p:ext uri="{BB962C8B-B14F-4D97-AF65-F5344CB8AC3E}">
        <p14:creationId xmlns:p14="http://schemas.microsoft.com/office/powerpoint/2010/main" val="9883574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Selecting Cases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Select the if condition is satisfied option</a:t>
            </a:r>
          </a:p>
          <a:p>
            <a:pPr>
              <a:buFont typeface="Wingdings" pitchFamily="2" charset="2"/>
              <a:buChar char="v"/>
            </a:pPr>
            <a:r>
              <a:rPr lang="en-GB" altLang="en-US" dirty="0" smtClean="0"/>
              <a:t>Click the if button to define the condition</a:t>
            </a:r>
          </a:p>
          <a:p>
            <a:pPr>
              <a:buFont typeface="Wingdings" pitchFamily="2" charset="2"/>
              <a:buChar char="v"/>
            </a:pPr>
            <a:r>
              <a:rPr lang="en-GB" altLang="en-US" dirty="0" smtClean="0"/>
              <a:t>Select the gender variable, add it to the top box and make it equal to one of the categories e.g., male = 1</a:t>
            </a:r>
          </a:p>
        </p:txBody>
      </p:sp>
    </p:spTree>
    <p:extLst>
      <p:ext uri="{BB962C8B-B14F-4D97-AF65-F5344CB8AC3E}">
        <p14:creationId xmlns:p14="http://schemas.microsoft.com/office/powerpoint/2010/main" val="41608997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Selecting Cases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Click on continue and then ok</a:t>
            </a:r>
          </a:p>
          <a:p>
            <a:pPr>
              <a:buFont typeface="Wingdings" pitchFamily="2" charset="2"/>
              <a:buChar char="v"/>
            </a:pPr>
            <a:r>
              <a:rPr lang="en-GB" altLang="en-US" dirty="0" smtClean="0"/>
              <a:t>Your output viewer will appear but you won’t see any change</a:t>
            </a:r>
          </a:p>
          <a:p>
            <a:pPr>
              <a:buFont typeface="Wingdings" pitchFamily="2" charset="2"/>
              <a:buChar char="v"/>
            </a:pPr>
            <a:r>
              <a:rPr lang="en-GB" altLang="en-US" dirty="0" smtClean="0"/>
              <a:t>You will however see a change in the data view which will show the category that you will not consider for the next test you run to answer your question crossed out</a:t>
            </a:r>
          </a:p>
        </p:txBody>
      </p:sp>
    </p:spTree>
    <p:extLst>
      <p:ext uri="{BB962C8B-B14F-4D97-AF65-F5344CB8AC3E}">
        <p14:creationId xmlns:p14="http://schemas.microsoft.com/office/powerpoint/2010/main" val="18981170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Selecting Cases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Click on continue and then ok</a:t>
            </a:r>
          </a:p>
          <a:p>
            <a:pPr>
              <a:buFont typeface="Wingdings" pitchFamily="2" charset="2"/>
              <a:buChar char="v"/>
            </a:pPr>
            <a:r>
              <a:rPr lang="en-GB" altLang="en-US" dirty="0" smtClean="0"/>
              <a:t>Go to the </a:t>
            </a:r>
            <a:r>
              <a:rPr lang="en-GB" altLang="en-US" dirty="0" err="1" smtClean="0"/>
              <a:t>analyze</a:t>
            </a:r>
            <a:r>
              <a:rPr lang="en-GB" altLang="en-US" dirty="0" smtClean="0"/>
              <a:t> menu, point to the descriptive statistics and click on crosstabs again</a:t>
            </a:r>
          </a:p>
          <a:p>
            <a:pPr>
              <a:buFont typeface="Wingdings" pitchFamily="2" charset="2"/>
              <a:buChar char="v"/>
            </a:pPr>
            <a:r>
              <a:rPr lang="en-GB" altLang="en-US" dirty="0" smtClean="0"/>
              <a:t>This time you will see results for the specific grouping you considered </a:t>
            </a:r>
            <a:r>
              <a:rPr lang="en-GB" altLang="en-US" dirty="0"/>
              <a:t>without the grouping or category you crossed out</a:t>
            </a:r>
            <a:endParaRPr lang="en-GB" altLang="en-US" dirty="0" smtClean="0"/>
          </a:p>
        </p:txBody>
      </p:sp>
    </p:spTree>
    <p:extLst>
      <p:ext uri="{BB962C8B-B14F-4D97-AF65-F5344CB8AC3E}">
        <p14:creationId xmlns:p14="http://schemas.microsoft.com/office/powerpoint/2010/main" val="28060531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Splitting your data file </a:t>
            </a:r>
            <a:endParaRPr lang="en-US" dirty="0"/>
          </a:p>
        </p:txBody>
      </p:sp>
      <p:sp>
        <p:nvSpPr>
          <p:cNvPr id="10243" name="Content Placeholder 2"/>
          <p:cNvSpPr>
            <a:spLocks noGrp="1"/>
          </p:cNvSpPr>
          <p:nvPr>
            <p:ph idx="1"/>
          </p:nvPr>
        </p:nvSpPr>
        <p:spPr/>
        <p:txBody>
          <a:bodyPr>
            <a:normAutofit fontScale="92500" lnSpcReduction="20000"/>
          </a:bodyPr>
          <a:lstStyle/>
          <a:p>
            <a:r>
              <a:rPr lang="en-GB" altLang="en-US" dirty="0" smtClean="0"/>
              <a:t>This is done in order to repeat analyses for groups separately (e.g., males and females, married and single, lecturers and students etc.)</a:t>
            </a:r>
          </a:p>
          <a:p>
            <a:pPr>
              <a:buFont typeface="Wingdings" pitchFamily="2" charset="2"/>
              <a:buChar char="v"/>
            </a:pPr>
            <a:r>
              <a:rPr lang="en-GB" altLang="en-US" dirty="0" smtClean="0"/>
              <a:t>Let’s go back to the data view and click on the data menu and unselect the gender type we initially selected</a:t>
            </a:r>
          </a:p>
          <a:p>
            <a:pPr>
              <a:buFont typeface="Wingdings" pitchFamily="2" charset="2"/>
              <a:buChar char="v"/>
            </a:pPr>
            <a:r>
              <a:rPr lang="en-GB" altLang="en-US" dirty="0" smtClean="0"/>
              <a:t>Remove the if condition you defined by selecting all cases option</a:t>
            </a:r>
          </a:p>
          <a:p>
            <a:pPr>
              <a:buFont typeface="Wingdings" pitchFamily="2" charset="2"/>
              <a:buChar char="v"/>
            </a:pPr>
            <a:endParaRPr lang="en-GB" altLang="en-US" dirty="0" smtClean="0"/>
          </a:p>
          <a:p>
            <a:pPr>
              <a:buFont typeface="Wingdings" pitchFamily="2" charset="2"/>
              <a:buChar char="v"/>
            </a:pPr>
            <a:endParaRPr lang="en-GB" altLang="en-US" dirty="0" smtClean="0"/>
          </a:p>
        </p:txBody>
      </p:sp>
    </p:spTree>
    <p:extLst>
      <p:ext uri="{BB962C8B-B14F-4D97-AF65-F5344CB8AC3E}">
        <p14:creationId xmlns:p14="http://schemas.microsoft.com/office/powerpoint/2010/main" val="15651555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Splitting your data file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Minimise your output viewer</a:t>
            </a:r>
          </a:p>
          <a:p>
            <a:pPr>
              <a:buFont typeface="Wingdings" pitchFamily="2" charset="2"/>
              <a:buChar char="v"/>
            </a:pPr>
            <a:r>
              <a:rPr lang="en-GB" altLang="en-US" dirty="0" smtClean="0"/>
              <a:t>Go back to the data menu and click on the split file option</a:t>
            </a:r>
          </a:p>
          <a:p>
            <a:pPr>
              <a:buFont typeface="Wingdings" pitchFamily="2" charset="2"/>
              <a:buChar char="v"/>
            </a:pPr>
            <a:r>
              <a:rPr lang="en-GB" altLang="en-US" dirty="0" smtClean="0"/>
              <a:t>Select the Compare groups option</a:t>
            </a:r>
          </a:p>
          <a:p>
            <a:pPr>
              <a:buFont typeface="Wingdings" pitchFamily="2" charset="2"/>
              <a:buChar char="v"/>
            </a:pPr>
            <a:r>
              <a:rPr lang="en-GB" altLang="en-US" dirty="0" smtClean="0"/>
              <a:t>Select the gender variable and add it in the groups based on box </a:t>
            </a:r>
          </a:p>
          <a:p>
            <a:pPr>
              <a:buFont typeface="Wingdings" pitchFamily="2" charset="2"/>
              <a:buChar char="v"/>
            </a:pPr>
            <a:r>
              <a:rPr lang="en-GB" altLang="en-US" dirty="0" smtClean="0"/>
              <a:t>Click on ok</a:t>
            </a:r>
          </a:p>
          <a:p>
            <a:pPr>
              <a:buFont typeface="Wingdings" pitchFamily="2" charset="2"/>
              <a:buChar char="v"/>
            </a:pPr>
            <a:endParaRPr lang="en-GB" altLang="en-US" dirty="0" smtClean="0"/>
          </a:p>
          <a:p>
            <a:pPr>
              <a:buFont typeface="Wingdings" pitchFamily="2" charset="2"/>
              <a:buChar char="v"/>
            </a:pPr>
            <a:endParaRPr lang="en-GB" altLang="en-US" dirty="0" smtClean="0"/>
          </a:p>
        </p:txBody>
      </p:sp>
    </p:spTree>
    <p:extLst>
      <p:ext uri="{BB962C8B-B14F-4D97-AF65-F5344CB8AC3E}">
        <p14:creationId xmlns:p14="http://schemas.microsoft.com/office/powerpoint/2010/main" val="2522098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Splitting your data file </a:t>
            </a:r>
            <a:endParaRPr lang="en-US" dirty="0"/>
          </a:p>
        </p:txBody>
      </p:sp>
      <p:sp>
        <p:nvSpPr>
          <p:cNvPr id="10243" name="Content Placeholder 2"/>
          <p:cNvSpPr>
            <a:spLocks noGrp="1"/>
          </p:cNvSpPr>
          <p:nvPr>
            <p:ph idx="1"/>
          </p:nvPr>
        </p:nvSpPr>
        <p:spPr/>
        <p:txBody>
          <a:bodyPr>
            <a:normAutofit lnSpcReduction="10000"/>
          </a:bodyPr>
          <a:lstStyle/>
          <a:p>
            <a:pPr>
              <a:buFont typeface="Wingdings" pitchFamily="2" charset="2"/>
              <a:buChar char="v"/>
            </a:pPr>
            <a:r>
              <a:rPr lang="en-GB" altLang="en-US" dirty="0" smtClean="0"/>
              <a:t>Minimise your output viewer</a:t>
            </a:r>
          </a:p>
          <a:p>
            <a:pPr>
              <a:buFont typeface="Wingdings" pitchFamily="2" charset="2"/>
              <a:buChar char="v"/>
            </a:pPr>
            <a:r>
              <a:rPr lang="en-GB" altLang="en-US" dirty="0" smtClean="0"/>
              <a:t>Run your crosstabs again by going back to the </a:t>
            </a:r>
            <a:r>
              <a:rPr lang="en-GB" altLang="en-US" dirty="0" err="1" smtClean="0"/>
              <a:t>Analyze</a:t>
            </a:r>
            <a:r>
              <a:rPr lang="en-GB" altLang="en-US" dirty="0" smtClean="0"/>
              <a:t> menu, point to the descriptive statistics and click on crosstabs and then click on ok</a:t>
            </a:r>
          </a:p>
          <a:p>
            <a:pPr>
              <a:buFont typeface="Wingdings" pitchFamily="2" charset="2"/>
              <a:buChar char="v"/>
            </a:pPr>
            <a:r>
              <a:rPr lang="en-GB" altLang="en-US" dirty="0" smtClean="0"/>
              <a:t>As you will see, it makes it easier to answer a question that relates to the different categories and compare</a:t>
            </a:r>
          </a:p>
          <a:p>
            <a:pPr>
              <a:buFont typeface="Wingdings" pitchFamily="2" charset="2"/>
              <a:buChar char="v"/>
            </a:pPr>
            <a:endParaRPr lang="en-GB" altLang="en-US" dirty="0" smtClean="0"/>
          </a:p>
        </p:txBody>
      </p:sp>
    </p:spTree>
    <p:extLst>
      <p:ext uri="{BB962C8B-B14F-4D97-AF65-F5344CB8AC3E}">
        <p14:creationId xmlns:p14="http://schemas.microsoft.com/office/powerpoint/2010/main" val="40621752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Splitting your data file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Don’t forget to go back and undo the options you selected in order to manipulate your data, otherwise it might distort the next test you run</a:t>
            </a:r>
          </a:p>
          <a:p>
            <a:pPr>
              <a:buFont typeface="Wingdings" pitchFamily="2" charset="2"/>
              <a:buChar char="v"/>
            </a:pPr>
            <a:endParaRPr lang="en-GB" altLang="en-US" dirty="0" smtClean="0"/>
          </a:p>
        </p:txBody>
      </p:sp>
    </p:spTree>
    <p:extLst>
      <p:ext uri="{BB962C8B-B14F-4D97-AF65-F5344CB8AC3E}">
        <p14:creationId xmlns:p14="http://schemas.microsoft.com/office/powerpoint/2010/main" val="41043437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Splitting your data file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Don’t forget to go back and undo the options you selected in order to manipulate your data, otherwise it might distort the next test you run</a:t>
            </a:r>
          </a:p>
          <a:p>
            <a:pPr>
              <a:buFont typeface="Wingdings" pitchFamily="2" charset="2"/>
              <a:buChar char="v"/>
            </a:pPr>
            <a:endParaRPr lang="en-GB" altLang="en-US" dirty="0" smtClean="0"/>
          </a:p>
        </p:txBody>
      </p:sp>
    </p:spTree>
    <p:extLst>
      <p:ext uri="{BB962C8B-B14F-4D97-AF65-F5344CB8AC3E}">
        <p14:creationId xmlns:p14="http://schemas.microsoft.com/office/powerpoint/2010/main" val="23236153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a:t>
            </a:r>
            <a:endParaRPr lang="en-US" dirty="0"/>
          </a:p>
        </p:txBody>
      </p:sp>
      <p:sp>
        <p:nvSpPr>
          <p:cNvPr id="10243" name="Content Placeholder 2"/>
          <p:cNvSpPr>
            <a:spLocks noGrp="1"/>
          </p:cNvSpPr>
          <p:nvPr>
            <p:ph idx="1"/>
          </p:nvPr>
        </p:nvSpPr>
        <p:spPr/>
        <p:txBody>
          <a:bodyPr>
            <a:normAutofit/>
          </a:bodyPr>
          <a:lstStyle/>
          <a:p>
            <a:r>
              <a:rPr lang="en-GB" altLang="en-US" b="1" dirty="0" smtClean="0"/>
              <a:t>Histograms</a:t>
            </a:r>
          </a:p>
          <a:p>
            <a:r>
              <a:rPr lang="en-GB" altLang="en-US" b="1" dirty="0" smtClean="0"/>
              <a:t>Bar Graphs</a:t>
            </a:r>
          </a:p>
          <a:p>
            <a:r>
              <a:rPr lang="en-GB" altLang="en-US" b="1" dirty="0" smtClean="0"/>
              <a:t>Pie Charts</a:t>
            </a:r>
            <a:r>
              <a:rPr lang="en-GB" altLang="en-US" dirty="0" smtClean="0"/>
              <a:t> </a:t>
            </a:r>
          </a:p>
          <a:p>
            <a:pPr>
              <a:buFont typeface="Wingdings" pitchFamily="2" charset="2"/>
              <a:buChar char="v"/>
            </a:pPr>
            <a:endParaRPr lang="en-GB" altLang="en-US" dirty="0" smtClean="0"/>
          </a:p>
        </p:txBody>
      </p:sp>
    </p:spTree>
    <p:extLst>
      <p:ext uri="{BB962C8B-B14F-4D97-AF65-F5344CB8AC3E}">
        <p14:creationId xmlns:p14="http://schemas.microsoft.com/office/powerpoint/2010/main" val="56062198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Histograms </a:t>
            </a:r>
            <a:endParaRPr lang="en-US" dirty="0"/>
          </a:p>
        </p:txBody>
      </p:sp>
      <p:sp>
        <p:nvSpPr>
          <p:cNvPr id="10243" name="Content Placeholder 2"/>
          <p:cNvSpPr>
            <a:spLocks noGrp="1"/>
          </p:cNvSpPr>
          <p:nvPr>
            <p:ph idx="1"/>
          </p:nvPr>
        </p:nvSpPr>
        <p:spPr/>
        <p:txBody>
          <a:bodyPr>
            <a:normAutofit fontScale="85000" lnSpcReduction="20000"/>
          </a:bodyPr>
          <a:lstStyle/>
          <a:p>
            <a:pPr marL="0" indent="0">
              <a:buNone/>
            </a:pPr>
            <a:r>
              <a:rPr lang="en-GB" altLang="en-US" b="1" dirty="0" smtClean="0"/>
              <a:t>Histograms</a:t>
            </a:r>
            <a:r>
              <a:rPr lang="en-GB" altLang="en-US" dirty="0" smtClean="0"/>
              <a:t> are used for the purpose of displaying the distribution of a single continuous variable (e.g., age) </a:t>
            </a:r>
          </a:p>
          <a:p>
            <a:r>
              <a:rPr lang="en-GB" altLang="en-US" dirty="0" smtClean="0"/>
              <a:t>Procedure for creating a histogram:</a:t>
            </a:r>
          </a:p>
          <a:p>
            <a:pPr>
              <a:buFont typeface="Wingdings" pitchFamily="2" charset="2"/>
              <a:buChar char="v"/>
            </a:pPr>
            <a:r>
              <a:rPr lang="en-GB" altLang="en-US" dirty="0" smtClean="0"/>
              <a:t>Click on Graphs from the menu bar and then select Legacy dialogs.</a:t>
            </a:r>
          </a:p>
          <a:p>
            <a:pPr>
              <a:buFont typeface="Wingdings" pitchFamily="2" charset="2"/>
              <a:buChar char="v"/>
            </a:pPr>
            <a:r>
              <a:rPr lang="en-GB" altLang="en-US" dirty="0" smtClean="0"/>
              <a:t>Choose Histogram</a:t>
            </a:r>
          </a:p>
          <a:p>
            <a:pPr>
              <a:buFont typeface="Wingdings" pitchFamily="2" charset="2"/>
              <a:buChar char="v"/>
            </a:pPr>
            <a:r>
              <a:rPr lang="en-GB" altLang="en-US" dirty="0" smtClean="0"/>
              <a:t>Click on the variable (it should be a continuous variable) you are interested in and move it into the variable box</a:t>
            </a:r>
          </a:p>
          <a:p>
            <a:pPr>
              <a:buFont typeface="Wingdings" pitchFamily="2" charset="2"/>
              <a:buChar char="v"/>
            </a:pPr>
            <a:endParaRPr lang="en-GB" altLang="en-US" dirty="0" smtClean="0"/>
          </a:p>
        </p:txBody>
      </p:sp>
    </p:spTree>
    <p:extLst>
      <p:ext uri="{BB962C8B-B14F-4D97-AF65-F5344CB8AC3E}">
        <p14:creationId xmlns:p14="http://schemas.microsoft.com/office/powerpoint/2010/main" val="372446832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Histograms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If you would like to generate separate histograms for different groupings (e.g., male and female), you can put an additional variable (i.e., gender in this case) in the </a:t>
            </a:r>
            <a:r>
              <a:rPr lang="en-GB" altLang="en-US" b="1" dirty="0" smtClean="0"/>
              <a:t>Panel by</a:t>
            </a:r>
            <a:r>
              <a:rPr lang="en-GB" altLang="en-US" dirty="0" smtClean="0"/>
              <a:t> option.</a:t>
            </a:r>
          </a:p>
          <a:p>
            <a:pPr>
              <a:buFont typeface="Wingdings" pitchFamily="2" charset="2"/>
              <a:buChar char="v"/>
            </a:pPr>
            <a:r>
              <a:rPr lang="en-GB" altLang="en-US" dirty="0" smtClean="0"/>
              <a:t>Choose rows if you want to see the groups on top of one another</a:t>
            </a:r>
          </a:p>
          <a:p>
            <a:pPr>
              <a:buFont typeface="Wingdings" pitchFamily="2" charset="2"/>
              <a:buChar char="v"/>
            </a:pPr>
            <a:endParaRPr lang="en-GB" altLang="en-US" dirty="0" smtClean="0"/>
          </a:p>
        </p:txBody>
      </p:sp>
    </p:spTree>
    <p:extLst>
      <p:ext uri="{BB962C8B-B14F-4D97-AF65-F5344CB8AC3E}">
        <p14:creationId xmlns:p14="http://schemas.microsoft.com/office/powerpoint/2010/main" val="16529406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Histograms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Choose columns if you want to view the groups side by side</a:t>
            </a:r>
          </a:p>
          <a:p>
            <a:pPr>
              <a:buFont typeface="Wingdings" pitchFamily="2" charset="2"/>
              <a:buChar char="v"/>
            </a:pPr>
            <a:r>
              <a:rPr lang="en-GB" altLang="en-US" dirty="0" smtClean="0"/>
              <a:t>Click ok</a:t>
            </a:r>
          </a:p>
          <a:p>
            <a:pPr>
              <a:buFont typeface="Wingdings" pitchFamily="2" charset="2"/>
              <a:buChar char="v"/>
            </a:pPr>
            <a:endParaRPr lang="en-GB" altLang="en-US" dirty="0" smtClean="0"/>
          </a:p>
        </p:txBody>
      </p:sp>
    </p:spTree>
    <p:extLst>
      <p:ext uri="{BB962C8B-B14F-4D97-AF65-F5344CB8AC3E}">
        <p14:creationId xmlns:p14="http://schemas.microsoft.com/office/powerpoint/2010/main" val="37930261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Bar Graphs </a:t>
            </a:r>
            <a:endParaRPr lang="en-US" dirty="0"/>
          </a:p>
        </p:txBody>
      </p:sp>
      <p:sp>
        <p:nvSpPr>
          <p:cNvPr id="10243" name="Content Placeholder 2"/>
          <p:cNvSpPr>
            <a:spLocks noGrp="1"/>
          </p:cNvSpPr>
          <p:nvPr>
            <p:ph idx="1"/>
          </p:nvPr>
        </p:nvSpPr>
        <p:spPr/>
        <p:txBody>
          <a:bodyPr>
            <a:normAutofit fontScale="85000" lnSpcReduction="10000"/>
          </a:bodyPr>
          <a:lstStyle/>
          <a:p>
            <a:r>
              <a:rPr lang="en-GB" altLang="en-US" b="1" dirty="0" smtClean="0"/>
              <a:t>Bar Graphs</a:t>
            </a:r>
            <a:r>
              <a:rPr lang="en-GB" altLang="en-US" dirty="0" smtClean="0"/>
              <a:t> can be simple or complex depending on how many variables you include</a:t>
            </a:r>
          </a:p>
          <a:p>
            <a:r>
              <a:rPr lang="en-GB" altLang="en-US" dirty="0" smtClean="0"/>
              <a:t>The bar graph can show the number of cases in specific categories or it can show the score on some continuous variable for different categories</a:t>
            </a:r>
          </a:p>
          <a:p>
            <a:pPr>
              <a:buFont typeface="Wingdings" pitchFamily="2" charset="2"/>
              <a:buChar char="v"/>
            </a:pPr>
            <a:r>
              <a:rPr lang="en-GB" altLang="en-US" dirty="0" smtClean="0"/>
              <a:t>In other words you need to look at two main variables: a continuous and categorical variable</a:t>
            </a:r>
          </a:p>
          <a:p>
            <a:pPr>
              <a:buFont typeface="Wingdings" pitchFamily="2" charset="2"/>
              <a:buChar char="v"/>
            </a:pPr>
            <a:r>
              <a:rPr lang="en-GB" altLang="en-US" dirty="0" smtClean="0"/>
              <a:t>If you so wish, you can further explore by using another categorical variable</a:t>
            </a:r>
          </a:p>
          <a:p>
            <a:pPr>
              <a:buFont typeface="Wingdings" pitchFamily="2" charset="2"/>
              <a:buChar char="v"/>
            </a:pPr>
            <a:endParaRPr lang="en-GB" altLang="en-US" dirty="0" smtClean="0"/>
          </a:p>
        </p:txBody>
      </p:sp>
    </p:spTree>
    <p:extLst>
      <p:ext uri="{BB962C8B-B14F-4D97-AF65-F5344CB8AC3E}">
        <p14:creationId xmlns:p14="http://schemas.microsoft.com/office/powerpoint/2010/main" val="101527733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Bar Graphs </a:t>
            </a:r>
            <a:endParaRPr lang="en-US" dirty="0"/>
          </a:p>
        </p:txBody>
      </p:sp>
      <p:sp>
        <p:nvSpPr>
          <p:cNvPr id="10243" name="Content Placeholder 2"/>
          <p:cNvSpPr>
            <a:spLocks noGrp="1"/>
          </p:cNvSpPr>
          <p:nvPr>
            <p:ph idx="1"/>
          </p:nvPr>
        </p:nvSpPr>
        <p:spPr/>
        <p:txBody>
          <a:bodyPr>
            <a:normAutofit/>
          </a:bodyPr>
          <a:lstStyle/>
          <a:p>
            <a:r>
              <a:rPr lang="en-GB" altLang="en-US" dirty="0" smtClean="0"/>
              <a:t>Procedure for creating a bar graph:</a:t>
            </a:r>
          </a:p>
          <a:p>
            <a:pPr>
              <a:buFont typeface="Wingdings" pitchFamily="2" charset="2"/>
              <a:buChar char="v"/>
            </a:pPr>
            <a:r>
              <a:rPr lang="en-GB" altLang="en-US" dirty="0" smtClean="0"/>
              <a:t>Click on </a:t>
            </a:r>
            <a:r>
              <a:rPr lang="en-GB" altLang="en-US" b="1" dirty="0" smtClean="0"/>
              <a:t>Graphs</a:t>
            </a:r>
            <a:r>
              <a:rPr lang="en-GB" altLang="en-US" dirty="0" smtClean="0"/>
              <a:t> then select </a:t>
            </a:r>
            <a:r>
              <a:rPr lang="en-GB" altLang="en-US" b="1" dirty="0" smtClean="0"/>
              <a:t>legacy dialogs</a:t>
            </a:r>
            <a:r>
              <a:rPr lang="en-GB" altLang="en-US" dirty="0" smtClean="0"/>
              <a:t> and choose </a:t>
            </a:r>
            <a:r>
              <a:rPr lang="en-GB" altLang="en-US" b="1" dirty="0" smtClean="0"/>
              <a:t>bar</a:t>
            </a:r>
            <a:r>
              <a:rPr lang="en-GB" altLang="en-US" dirty="0" smtClean="0"/>
              <a:t> then click on </a:t>
            </a:r>
            <a:r>
              <a:rPr lang="en-GB" altLang="en-US" b="1" dirty="0" smtClean="0"/>
              <a:t>clustered</a:t>
            </a:r>
            <a:r>
              <a:rPr lang="en-GB" altLang="en-US" dirty="0" smtClean="0"/>
              <a:t>.</a:t>
            </a:r>
          </a:p>
          <a:p>
            <a:pPr>
              <a:buFont typeface="Wingdings" pitchFamily="2" charset="2"/>
              <a:buChar char="v"/>
            </a:pPr>
            <a:r>
              <a:rPr lang="en-GB" altLang="en-US" dirty="0" smtClean="0"/>
              <a:t>In the </a:t>
            </a:r>
            <a:r>
              <a:rPr lang="en-GB" altLang="en-US" b="1" dirty="0" smtClean="0"/>
              <a:t>Data in chart are</a:t>
            </a:r>
            <a:r>
              <a:rPr lang="en-GB" altLang="en-US" dirty="0" smtClean="0"/>
              <a:t> section, click on summaries for groups of cases and then click on define</a:t>
            </a:r>
          </a:p>
        </p:txBody>
      </p:sp>
    </p:spTree>
    <p:extLst>
      <p:ext uri="{BB962C8B-B14F-4D97-AF65-F5344CB8AC3E}">
        <p14:creationId xmlns:p14="http://schemas.microsoft.com/office/powerpoint/2010/main" val="396390979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Bar Graphs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In the Bars represent box, click on Other Statistics (e.g., mean)</a:t>
            </a:r>
          </a:p>
          <a:p>
            <a:pPr>
              <a:buFont typeface="Wingdings" pitchFamily="2" charset="2"/>
              <a:buChar char="v"/>
            </a:pPr>
            <a:r>
              <a:rPr lang="en-GB" altLang="en-US" dirty="0" smtClean="0"/>
              <a:t>Click on the continuous variable you are interested in. It should appear in the box listed as Mean; this shows that the mean n the continuous variable for the different groups will be displayed.</a:t>
            </a:r>
          </a:p>
          <a:p>
            <a:pPr>
              <a:buFont typeface="Wingdings" pitchFamily="2" charset="2"/>
              <a:buChar char="v"/>
            </a:pPr>
            <a:endParaRPr lang="en-GB" altLang="en-US" dirty="0" smtClean="0"/>
          </a:p>
        </p:txBody>
      </p:sp>
    </p:spTree>
    <p:extLst>
      <p:ext uri="{BB962C8B-B14F-4D97-AF65-F5344CB8AC3E}">
        <p14:creationId xmlns:p14="http://schemas.microsoft.com/office/powerpoint/2010/main" val="402811171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Bar Graphs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Click on your first categorical variable and then click on the arrow button to move it into the category axis box. This variable will be seen at the bottom of your bar graph (x axis).</a:t>
            </a:r>
          </a:p>
        </p:txBody>
      </p:sp>
    </p:spTree>
    <p:extLst>
      <p:ext uri="{BB962C8B-B14F-4D97-AF65-F5344CB8AC3E}">
        <p14:creationId xmlns:p14="http://schemas.microsoft.com/office/powerpoint/2010/main" val="310209529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a:t>
            </a:r>
            <a:r>
              <a:rPr lang="en-GB" dirty="0"/>
              <a:t>B</a:t>
            </a:r>
            <a:r>
              <a:rPr lang="en-GB" dirty="0" smtClean="0"/>
              <a:t>ar Graphs </a:t>
            </a:r>
            <a:endParaRPr lang="en-US" dirty="0"/>
          </a:p>
        </p:txBody>
      </p:sp>
      <p:sp>
        <p:nvSpPr>
          <p:cNvPr id="10243" name="Content Placeholder 2"/>
          <p:cNvSpPr>
            <a:spLocks noGrp="1"/>
          </p:cNvSpPr>
          <p:nvPr>
            <p:ph idx="1"/>
          </p:nvPr>
        </p:nvSpPr>
        <p:spPr/>
        <p:txBody>
          <a:bodyPr>
            <a:normAutofit lnSpcReduction="10000"/>
          </a:bodyPr>
          <a:lstStyle/>
          <a:p>
            <a:pPr>
              <a:buFont typeface="Wingdings" pitchFamily="2" charset="2"/>
              <a:buChar char="v"/>
            </a:pPr>
            <a:r>
              <a:rPr lang="en-GB" altLang="en-US" dirty="0"/>
              <a:t>Click on another categorical variable and move it into the Define Clusters by box</a:t>
            </a:r>
            <a:r>
              <a:rPr lang="en-GB" altLang="en-US" dirty="0" smtClean="0"/>
              <a:t>.</a:t>
            </a:r>
            <a:r>
              <a:rPr lang="en-GB" altLang="en-US" dirty="0"/>
              <a:t> </a:t>
            </a:r>
            <a:r>
              <a:rPr lang="en-GB" altLang="en-US" dirty="0" smtClean="0"/>
              <a:t>This variable will be represented in the legend.</a:t>
            </a:r>
          </a:p>
          <a:p>
            <a:pPr>
              <a:buFont typeface="Wingdings" pitchFamily="2" charset="2"/>
              <a:buChar char="v"/>
            </a:pPr>
            <a:r>
              <a:rPr lang="en-GB" altLang="en-US" dirty="0" smtClean="0"/>
              <a:t>Click on continue and then ok</a:t>
            </a:r>
          </a:p>
          <a:p>
            <a:pPr>
              <a:buFont typeface="Wingdings" pitchFamily="2" charset="2"/>
              <a:buChar char="v"/>
            </a:pPr>
            <a:r>
              <a:rPr lang="en-GB" altLang="en-US" dirty="0" smtClean="0"/>
              <a:t>The output from this procedure provides a quick summary of the distribution of scores for the groups you have selected</a:t>
            </a:r>
            <a:endParaRPr lang="en-GB" altLang="en-US" dirty="0"/>
          </a:p>
        </p:txBody>
      </p:sp>
    </p:spTree>
    <p:extLst>
      <p:ext uri="{BB962C8B-B14F-4D97-AF65-F5344CB8AC3E}">
        <p14:creationId xmlns:p14="http://schemas.microsoft.com/office/powerpoint/2010/main" val="36546692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a:t>
            </a:r>
            <a:r>
              <a:rPr lang="en-GB" dirty="0"/>
              <a:t>B</a:t>
            </a:r>
            <a:r>
              <a:rPr lang="en-GB" dirty="0" smtClean="0"/>
              <a:t>ar Graphs </a:t>
            </a:r>
            <a:endParaRPr lang="en-US" dirty="0"/>
          </a:p>
        </p:txBody>
      </p:sp>
      <p:sp>
        <p:nvSpPr>
          <p:cNvPr id="10243" name="Content Placeholder 2"/>
          <p:cNvSpPr>
            <a:spLocks noGrp="1"/>
          </p:cNvSpPr>
          <p:nvPr>
            <p:ph idx="1"/>
          </p:nvPr>
        </p:nvSpPr>
        <p:spPr/>
        <p:txBody>
          <a:bodyPr>
            <a:normAutofit/>
          </a:bodyPr>
          <a:lstStyle/>
          <a:p>
            <a:pPr>
              <a:buFont typeface="Wingdings" pitchFamily="2" charset="2"/>
              <a:buChar char="v"/>
            </a:pPr>
            <a:r>
              <a:rPr lang="en-GB" altLang="en-US" dirty="0" smtClean="0"/>
              <a:t>Note that you should always pay attention to the scale used on the y-axis to interpret your output correctly as sometimes the difference might not be as significant as one might think.</a:t>
            </a:r>
          </a:p>
        </p:txBody>
      </p:sp>
    </p:spTree>
    <p:extLst>
      <p:ext uri="{BB962C8B-B14F-4D97-AF65-F5344CB8AC3E}">
        <p14:creationId xmlns:p14="http://schemas.microsoft.com/office/powerpoint/2010/main" val="15973341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Pie Charts </a:t>
            </a:r>
            <a:endParaRPr lang="en-US" dirty="0"/>
          </a:p>
        </p:txBody>
      </p:sp>
      <p:sp>
        <p:nvSpPr>
          <p:cNvPr id="10243" name="Content Placeholder 2"/>
          <p:cNvSpPr>
            <a:spLocks noGrp="1"/>
          </p:cNvSpPr>
          <p:nvPr>
            <p:ph idx="1"/>
          </p:nvPr>
        </p:nvSpPr>
        <p:spPr/>
        <p:txBody>
          <a:bodyPr>
            <a:normAutofit fontScale="77500" lnSpcReduction="20000"/>
          </a:bodyPr>
          <a:lstStyle/>
          <a:p>
            <a:pPr lvl="0"/>
            <a:r>
              <a:rPr lang="en-GB" altLang="en-US" dirty="0">
                <a:solidFill>
                  <a:prstClr val="black"/>
                </a:solidFill>
              </a:rPr>
              <a:t>Procedure for creating a </a:t>
            </a:r>
            <a:r>
              <a:rPr lang="en-GB" altLang="en-US" dirty="0" smtClean="0">
                <a:solidFill>
                  <a:prstClr val="black"/>
                </a:solidFill>
              </a:rPr>
              <a:t>pie chart:</a:t>
            </a:r>
            <a:endParaRPr lang="en-GB" altLang="en-US" dirty="0">
              <a:solidFill>
                <a:prstClr val="black"/>
              </a:solidFill>
            </a:endParaRPr>
          </a:p>
          <a:p>
            <a:pPr lvl="0">
              <a:buFont typeface="Wingdings" pitchFamily="2" charset="2"/>
              <a:buChar char="v"/>
            </a:pPr>
            <a:r>
              <a:rPr lang="en-GB" altLang="en-US" dirty="0" smtClean="0">
                <a:solidFill>
                  <a:prstClr val="black"/>
                </a:solidFill>
              </a:rPr>
              <a:t>There are alternative ways of creating graphs in </a:t>
            </a:r>
            <a:r>
              <a:rPr lang="en-GB" altLang="en-US" dirty="0" err="1" smtClean="0">
                <a:solidFill>
                  <a:prstClr val="black"/>
                </a:solidFill>
              </a:rPr>
              <a:t>spss</a:t>
            </a:r>
            <a:r>
              <a:rPr lang="en-GB" altLang="en-US" dirty="0" smtClean="0">
                <a:solidFill>
                  <a:prstClr val="black"/>
                </a:solidFill>
              </a:rPr>
              <a:t>. We have looked at using the legacy dialogs but you can also use the chart builder.</a:t>
            </a:r>
          </a:p>
          <a:p>
            <a:pPr lvl="0">
              <a:buFont typeface="Wingdings" pitchFamily="2" charset="2"/>
              <a:buChar char="v"/>
            </a:pPr>
            <a:r>
              <a:rPr lang="en-GB" altLang="en-US" dirty="0" smtClean="0">
                <a:solidFill>
                  <a:prstClr val="black"/>
                </a:solidFill>
              </a:rPr>
              <a:t>Therefore, click </a:t>
            </a:r>
            <a:r>
              <a:rPr lang="en-GB" altLang="en-US" dirty="0">
                <a:solidFill>
                  <a:prstClr val="black"/>
                </a:solidFill>
              </a:rPr>
              <a:t>on </a:t>
            </a:r>
            <a:r>
              <a:rPr lang="en-GB" altLang="en-US" b="1" dirty="0">
                <a:solidFill>
                  <a:prstClr val="black"/>
                </a:solidFill>
              </a:rPr>
              <a:t>Graphs</a:t>
            </a:r>
            <a:r>
              <a:rPr lang="en-GB" altLang="en-US" dirty="0">
                <a:solidFill>
                  <a:prstClr val="black"/>
                </a:solidFill>
              </a:rPr>
              <a:t> then select </a:t>
            </a:r>
            <a:r>
              <a:rPr lang="en-GB" altLang="en-US" dirty="0" smtClean="0">
                <a:solidFill>
                  <a:prstClr val="black"/>
                </a:solidFill>
              </a:rPr>
              <a:t>the </a:t>
            </a:r>
            <a:r>
              <a:rPr lang="en-GB" altLang="en-US" b="1" dirty="0" smtClean="0">
                <a:solidFill>
                  <a:prstClr val="black"/>
                </a:solidFill>
              </a:rPr>
              <a:t>Chart builder</a:t>
            </a:r>
            <a:r>
              <a:rPr lang="en-GB" altLang="en-US" dirty="0" smtClean="0">
                <a:solidFill>
                  <a:prstClr val="black"/>
                </a:solidFill>
              </a:rPr>
              <a:t> option.</a:t>
            </a:r>
          </a:p>
          <a:p>
            <a:pPr lvl="0">
              <a:buFont typeface="Wingdings" pitchFamily="2" charset="2"/>
              <a:buChar char="v"/>
            </a:pPr>
            <a:r>
              <a:rPr lang="en-GB" altLang="en-US" dirty="0" smtClean="0">
                <a:solidFill>
                  <a:prstClr val="black"/>
                </a:solidFill>
              </a:rPr>
              <a:t>The chart builder is an interactive dialog </a:t>
            </a:r>
            <a:r>
              <a:rPr lang="en-GB" altLang="en-US" dirty="0" err="1" smtClean="0">
                <a:solidFill>
                  <a:prstClr val="black"/>
                </a:solidFill>
              </a:rPr>
              <a:t>ox</a:t>
            </a:r>
            <a:r>
              <a:rPr lang="en-GB" dirty="0" err="1"/>
              <a:t>interactive</a:t>
            </a:r>
            <a:r>
              <a:rPr lang="en-GB" dirty="0"/>
              <a:t> drag-and-drop dialog box where you can define exactly what type of graph you would like </a:t>
            </a:r>
            <a:endParaRPr lang="en-GB" altLang="en-US" dirty="0">
              <a:solidFill>
                <a:prstClr val="black"/>
              </a:solidFill>
            </a:endParaRPr>
          </a:p>
          <a:p>
            <a:pPr lvl="0">
              <a:buFont typeface="Wingdings" pitchFamily="2" charset="2"/>
              <a:buChar char="v"/>
            </a:pPr>
            <a:r>
              <a:rPr lang="en-GB" altLang="en-US" dirty="0">
                <a:solidFill>
                  <a:prstClr val="black"/>
                </a:solidFill>
              </a:rPr>
              <a:t>In the </a:t>
            </a:r>
            <a:r>
              <a:rPr lang="en-GB" altLang="en-US" b="1" dirty="0">
                <a:solidFill>
                  <a:prstClr val="black"/>
                </a:solidFill>
              </a:rPr>
              <a:t>Data in chart are</a:t>
            </a:r>
            <a:r>
              <a:rPr lang="en-GB" altLang="en-US" dirty="0">
                <a:solidFill>
                  <a:prstClr val="black"/>
                </a:solidFill>
              </a:rPr>
              <a:t> section, click on summaries for groups of cases and then click on define</a:t>
            </a:r>
          </a:p>
          <a:p>
            <a:pPr marL="0" indent="0">
              <a:buNone/>
            </a:pPr>
            <a:endParaRPr lang="en-GB" altLang="en-US" dirty="0"/>
          </a:p>
        </p:txBody>
      </p:sp>
    </p:spTree>
    <p:extLst>
      <p:ext uri="{BB962C8B-B14F-4D97-AF65-F5344CB8AC3E}">
        <p14:creationId xmlns:p14="http://schemas.microsoft.com/office/powerpoint/2010/main" val="7833331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Pie Charts </a:t>
            </a:r>
            <a:endParaRPr lang="en-US" dirty="0"/>
          </a:p>
        </p:txBody>
      </p:sp>
      <p:sp>
        <p:nvSpPr>
          <p:cNvPr id="10243" name="Content Placeholder 2"/>
          <p:cNvSpPr>
            <a:spLocks noGrp="1"/>
          </p:cNvSpPr>
          <p:nvPr>
            <p:ph idx="1"/>
          </p:nvPr>
        </p:nvSpPr>
        <p:spPr/>
        <p:txBody>
          <a:bodyPr>
            <a:normAutofit fontScale="85000" lnSpcReduction="10000"/>
          </a:bodyPr>
          <a:lstStyle/>
          <a:p>
            <a:pPr lvl="0"/>
            <a:r>
              <a:rPr lang="en-GB" altLang="en-US" dirty="0">
                <a:solidFill>
                  <a:prstClr val="black"/>
                </a:solidFill>
              </a:rPr>
              <a:t>Procedure for creating a </a:t>
            </a:r>
            <a:r>
              <a:rPr lang="en-GB" altLang="en-US" dirty="0" smtClean="0">
                <a:solidFill>
                  <a:prstClr val="black"/>
                </a:solidFill>
              </a:rPr>
              <a:t>pie chart:</a:t>
            </a:r>
            <a:endParaRPr lang="en-GB" altLang="en-US" dirty="0">
              <a:solidFill>
                <a:prstClr val="black"/>
              </a:solidFill>
            </a:endParaRPr>
          </a:p>
          <a:p>
            <a:pPr lvl="0">
              <a:buFont typeface="Wingdings" pitchFamily="2" charset="2"/>
              <a:buChar char="v"/>
            </a:pPr>
            <a:r>
              <a:rPr lang="en-GB" altLang="en-US" dirty="0" smtClean="0">
                <a:solidFill>
                  <a:prstClr val="black"/>
                </a:solidFill>
              </a:rPr>
              <a:t>There are alternative ways of creating graphs in </a:t>
            </a:r>
            <a:r>
              <a:rPr lang="en-GB" altLang="en-US" dirty="0" err="1" smtClean="0">
                <a:solidFill>
                  <a:prstClr val="black"/>
                </a:solidFill>
              </a:rPr>
              <a:t>spss</a:t>
            </a:r>
            <a:r>
              <a:rPr lang="en-GB" altLang="en-US" dirty="0" smtClean="0">
                <a:solidFill>
                  <a:prstClr val="black"/>
                </a:solidFill>
              </a:rPr>
              <a:t>. We have looked at using the legacy dialogs but you can also use the chart builder.</a:t>
            </a:r>
          </a:p>
          <a:p>
            <a:pPr lvl="0">
              <a:buFont typeface="Wingdings" pitchFamily="2" charset="2"/>
              <a:buChar char="v"/>
            </a:pPr>
            <a:r>
              <a:rPr lang="en-GB" altLang="en-US" dirty="0" smtClean="0">
                <a:solidFill>
                  <a:prstClr val="black"/>
                </a:solidFill>
              </a:rPr>
              <a:t>Therefore, click </a:t>
            </a:r>
            <a:r>
              <a:rPr lang="en-GB" altLang="en-US" dirty="0">
                <a:solidFill>
                  <a:prstClr val="black"/>
                </a:solidFill>
              </a:rPr>
              <a:t>on </a:t>
            </a:r>
            <a:r>
              <a:rPr lang="en-GB" altLang="en-US" b="1" dirty="0">
                <a:solidFill>
                  <a:prstClr val="black"/>
                </a:solidFill>
              </a:rPr>
              <a:t>Graphs</a:t>
            </a:r>
            <a:r>
              <a:rPr lang="en-GB" altLang="en-US" dirty="0">
                <a:solidFill>
                  <a:prstClr val="black"/>
                </a:solidFill>
              </a:rPr>
              <a:t> then select </a:t>
            </a:r>
            <a:r>
              <a:rPr lang="en-GB" altLang="en-US" dirty="0" smtClean="0">
                <a:solidFill>
                  <a:prstClr val="black"/>
                </a:solidFill>
              </a:rPr>
              <a:t>the </a:t>
            </a:r>
            <a:r>
              <a:rPr lang="en-GB" altLang="en-US" b="1" dirty="0" smtClean="0">
                <a:solidFill>
                  <a:prstClr val="black"/>
                </a:solidFill>
              </a:rPr>
              <a:t>Chart builder</a:t>
            </a:r>
            <a:r>
              <a:rPr lang="en-GB" altLang="en-US" dirty="0" smtClean="0">
                <a:solidFill>
                  <a:prstClr val="black"/>
                </a:solidFill>
              </a:rPr>
              <a:t> option.</a:t>
            </a:r>
          </a:p>
          <a:p>
            <a:pPr lvl="0">
              <a:buFont typeface="Wingdings" pitchFamily="2" charset="2"/>
              <a:buChar char="v"/>
            </a:pPr>
            <a:r>
              <a:rPr lang="en-GB" altLang="en-US" dirty="0" smtClean="0">
                <a:solidFill>
                  <a:prstClr val="black"/>
                </a:solidFill>
              </a:rPr>
              <a:t>The chart builder is an </a:t>
            </a:r>
            <a:r>
              <a:rPr lang="en-GB" dirty="0" smtClean="0"/>
              <a:t>interactive </a:t>
            </a:r>
            <a:r>
              <a:rPr lang="en-GB" dirty="0"/>
              <a:t>drag-and-drop dialog box where you can define exactly what type of graph you </a:t>
            </a:r>
            <a:r>
              <a:rPr lang="en-GB" dirty="0" smtClean="0"/>
              <a:t>want </a:t>
            </a:r>
            <a:endParaRPr lang="en-GB" altLang="en-US" dirty="0">
              <a:solidFill>
                <a:prstClr val="black"/>
              </a:solidFill>
            </a:endParaRPr>
          </a:p>
          <a:p>
            <a:pPr marL="0" lvl="0" indent="0">
              <a:buNone/>
            </a:pPr>
            <a:endParaRPr lang="en-GB" altLang="en-US" dirty="0">
              <a:solidFill>
                <a:prstClr val="black"/>
              </a:solidFill>
            </a:endParaRPr>
          </a:p>
          <a:p>
            <a:pPr marL="0" indent="0">
              <a:buNone/>
            </a:pPr>
            <a:endParaRPr lang="en-GB" altLang="en-US" dirty="0"/>
          </a:p>
        </p:txBody>
      </p:sp>
    </p:spTree>
    <p:extLst>
      <p:ext uri="{BB962C8B-B14F-4D97-AF65-F5344CB8AC3E}">
        <p14:creationId xmlns:p14="http://schemas.microsoft.com/office/powerpoint/2010/main" val="33594387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Pie Charts </a:t>
            </a:r>
            <a:endParaRPr lang="en-US" dirty="0"/>
          </a:p>
        </p:txBody>
      </p:sp>
      <p:sp>
        <p:nvSpPr>
          <p:cNvPr id="10243" name="Content Placeholder 2"/>
          <p:cNvSpPr>
            <a:spLocks noGrp="1"/>
          </p:cNvSpPr>
          <p:nvPr>
            <p:ph idx="1"/>
          </p:nvPr>
        </p:nvSpPr>
        <p:spPr/>
        <p:txBody>
          <a:bodyPr>
            <a:normAutofit fontScale="85000" lnSpcReduction="20000"/>
          </a:bodyPr>
          <a:lstStyle/>
          <a:p>
            <a:pPr>
              <a:buFont typeface="Wingdings" pitchFamily="2" charset="2"/>
              <a:buChar char="v"/>
            </a:pPr>
            <a:r>
              <a:rPr lang="en-GB" altLang="en-US" dirty="0" smtClean="0"/>
              <a:t>You will see the variables you have created in your data set, the graph types you can choose to </a:t>
            </a:r>
            <a:r>
              <a:rPr lang="en-GB" altLang="en-US" dirty="0"/>
              <a:t>create and the </a:t>
            </a:r>
            <a:r>
              <a:rPr lang="en-GB" altLang="en-US" dirty="0" smtClean="0"/>
              <a:t>chart preview </a:t>
            </a:r>
            <a:r>
              <a:rPr lang="en-GB" altLang="en-US" dirty="0"/>
              <a:t>box </a:t>
            </a:r>
            <a:r>
              <a:rPr lang="en-GB" altLang="en-US" dirty="0" smtClean="0"/>
              <a:t>which is a </a:t>
            </a:r>
            <a:r>
              <a:rPr lang="en-GB" altLang="en-US" dirty="0"/>
              <a:t>canvas, where you can drag and drop information to build and preview your graph or chart.</a:t>
            </a:r>
          </a:p>
          <a:p>
            <a:pPr>
              <a:buFont typeface="Wingdings" pitchFamily="2" charset="2"/>
              <a:buChar char="v"/>
            </a:pPr>
            <a:r>
              <a:rPr lang="en-GB" altLang="en-US" dirty="0" smtClean="0"/>
              <a:t>To create a </a:t>
            </a:r>
            <a:r>
              <a:rPr lang="en-GB" altLang="en-US" dirty="0"/>
              <a:t>pie chart</a:t>
            </a:r>
            <a:r>
              <a:rPr lang="en-GB" altLang="en-US" dirty="0" smtClean="0"/>
              <a:t>, click on </a:t>
            </a:r>
            <a:r>
              <a:rPr lang="en-GB" altLang="en-US" b="1" dirty="0"/>
              <a:t>Pie/Polar</a:t>
            </a:r>
            <a:r>
              <a:rPr lang="en-GB" altLang="en-US" dirty="0"/>
              <a:t> from the Gallery options, and </a:t>
            </a:r>
            <a:r>
              <a:rPr lang="en-GB" altLang="en-US" dirty="0" smtClean="0"/>
              <a:t>choose </a:t>
            </a:r>
            <a:r>
              <a:rPr lang="en-GB" altLang="en-US" dirty="0"/>
              <a:t>the image of the pie chart and drag and drop it to the Chart Preview window.</a:t>
            </a:r>
          </a:p>
          <a:p>
            <a:pPr>
              <a:buFont typeface="Wingdings" pitchFamily="2" charset="2"/>
              <a:buChar char="v"/>
            </a:pPr>
            <a:r>
              <a:rPr lang="en-GB" altLang="en-US" dirty="0"/>
              <a:t>T</a:t>
            </a:r>
            <a:r>
              <a:rPr lang="en-GB" altLang="en-US" dirty="0" smtClean="0"/>
              <a:t>wo </a:t>
            </a:r>
            <a:r>
              <a:rPr lang="en-GB" altLang="en-US" dirty="0"/>
              <a:t>things </a:t>
            </a:r>
            <a:r>
              <a:rPr lang="en-GB" altLang="en-US" dirty="0" smtClean="0"/>
              <a:t>will happen </a:t>
            </a:r>
            <a:r>
              <a:rPr lang="en-GB" altLang="en-US" dirty="0"/>
              <a:t>when you do this:</a:t>
            </a:r>
            <a:endParaRPr lang="en-GB" altLang="en-US" dirty="0" smtClean="0"/>
          </a:p>
        </p:txBody>
      </p:sp>
    </p:spTree>
    <p:extLst>
      <p:ext uri="{BB962C8B-B14F-4D97-AF65-F5344CB8AC3E}">
        <p14:creationId xmlns:p14="http://schemas.microsoft.com/office/powerpoint/2010/main" val="418109948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Using graphs to describe and explore your data: Pie Charts </a:t>
            </a:r>
            <a:endParaRPr lang="en-US" dirty="0"/>
          </a:p>
        </p:txBody>
      </p:sp>
      <p:sp>
        <p:nvSpPr>
          <p:cNvPr id="10243" name="Content Placeholder 2"/>
          <p:cNvSpPr>
            <a:spLocks noGrp="1"/>
          </p:cNvSpPr>
          <p:nvPr>
            <p:ph idx="1"/>
          </p:nvPr>
        </p:nvSpPr>
        <p:spPr/>
        <p:txBody>
          <a:bodyPr>
            <a:normAutofit fontScale="92500" lnSpcReduction="10000"/>
          </a:bodyPr>
          <a:lstStyle/>
          <a:p>
            <a:pPr>
              <a:buFont typeface="Wingdings" pitchFamily="2" charset="2"/>
              <a:buChar char="v"/>
            </a:pPr>
            <a:r>
              <a:rPr lang="en-GB" altLang="en-US" dirty="0"/>
              <a:t>The first is </a:t>
            </a:r>
            <a:r>
              <a:rPr lang="en-GB" altLang="en-US" dirty="0" smtClean="0"/>
              <a:t>the </a:t>
            </a:r>
            <a:r>
              <a:rPr lang="en-GB" altLang="en-US" dirty="0"/>
              <a:t>Chart preview </a:t>
            </a:r>
            <a:r>
              <a:rPr lang="en-GB" altLang="en-US" dirty="0" smtClean="0"/>
              <a:t>window which will show </a:t>
            </a:r>
            <a:r>
              <a:rPr lang="en-GB" altLang="en-US" dirty="0"/>
              <a:t>a preview of a standard pie chart, which provides drag-and-drop boxes for you to define which information you want it to display.</a:t>
            </a:r>
          </a:p>
          <a:p>
            <a:pPr>
              <a:buFont typeface="Wingdings" pitchFamily="2" charset="2"/>
              <a:buChar char="v"/>
            </a:pPr>
            <a:r>
              <a:rPr lang="en-GB" altLang="en-US" dirty="0"/>
              <a:t>The second is the opening of the Element Properties dialogue box, which </a:t>
            </a:r>
            <a:r>
              <a:rPr lang="en-GB" altLang="en-US" dirty="0" smtClean="0"/>
              <a:t>enables </a:t>
            </a:r>
            <a:r>
              <a:rPr lang="en-GB" altLang="en-US" dirty="0"/>
              <a:t>you to define what numerical aspects of your data will be displayed.</a:t>
            </a:r>
          </a:p>
        </p:txBody>
      </p:sp>
    </p:spTree>
    <p:extLst>
      <p:ext uri="{BB962C8B-B14F-4D97-AF65-F5344CB8AC3E}">
        <p14:creationId xmlns:p14="http://schemas.microsoft.com/office/powerpoint/2010/main" val="368793591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14914</TotalTime>
  <Words>1693</Words>
  <Application>Microsoft Office PowerPoint</Application>
  <PresentationFormat>On-screen Show (4:3)</PresentationFormat>
  <Paragraphs>140</Paragraphs>
  <Slides>34</Slides>
  <Notes>1</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20140311PresentationUWTSDTemplate</vt:lpstr>
      <vt:lpstr>  </vt:lpstr>
      <vt:lpstr>Learning outcomes</vt:lpstr>
      <vt:lpstr>A recap from last week</vt:lpstr>
      <vt:lpstr>Generating descriptive statistics and a frequency table </vt:lpstr>
      <vt:lpstr>Generating descriptive statistics and a frequency table </vt:lpstr>
      <vt:lpstr>Generating descriptive statistics and a frequency table </vt:lpstr>
      <vt:lpstr>Generating descriptive statistics and a frequency table </vt:lpstr>
      <vt:lpstr>Creating Cross Tabulations </vt:lpstr>
      <vt:lpstr>Creating Cross Tabulations </vt:lpstr>
      <vt:lpstr>Creating Cross Tabulations </vt:lpstr>
      <vt:lpstr>Useful SPSS Features </vt:lpstr>
      <vt:lpstr>Selecting Cases </vt:lpstr>
      <vt:lpstr>Selecting Cases </vt:lpstr>
      <vt:lpstr>Selecting Cases </vt:lpstr>
      <vt:lpstr>Selecting Cases </vt:lpstr>
      <vt:lpstr>Splitting your data file </vt:lpstr>
      <vt:lpstr>Splitting your data file </vt:lpstr>
      <vt:lpstr>Splitting your data file </vt:lpstr>
      <vt:lpstr>Splitting your data file </vt:lpstr>
      <vt:lpstr>Splitting your data file </vt:lpstr>
      <vt:lpstr>Using graphs to describe and explore your data </vt:lpstr>
      <vt:lpstr>Using graphs to describe and explore your data: Histograms </vt:lpstr>
      <vt:lpstr>Using graphs to describe and explore your data: Histograms </vt:lpstr>
      <vt:lpstr>Using graphs to describe and explore your data: Histograms </vt:lpstr>
      <vt:lpstr>Using graphs to describe and explore your data: Bar Graphs </vt:lpstr>
      <vt:lpstr>Using graphs to describe and explore your data: Bar Graphs </vt:lpstr>
      <vt:lpstr>Using graphs to describe and explore your data: Bar Graphs </vt:lpstr>
      <vt:lpstr>Using graphs to describe and explore your data: Bar Graphs </vt:lpstr>
      <vt:lpstr>Using graphs to describe and explore your data: Bar Graphs </vt:lpstr>
      <vt:lpstr>Using graphs to describe and explore your data: Bar Graphs </vt:lpstr>
      <vt:lpstr>Using graphs to describe and explore your data: Pie Charts </vt:lpstr>
      <vt:lpstr>Using graphs to describe and explore your data: Pie Charts </vt:lpstr>
      <vt:lpstr>Using graphs to describe and explore your data: Pie Charts </vt:lpstr>
      <vt:lpstr>Using graphs to describe and explore your data: Pie Charts </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loanlaptop</cp:lastModifiedBy>
  <cp:revision>397</cp:revision>
  <cp:lastPrinted>2016-02-08T18:19:33Z</cp:lastPrinted>
  <dcterms:created xsi:type="dcterms:W3CDTF">2015-05-19T15:55:27Z</dcterms:created>
  <dcterms:modified xsi:type="dcterms:W3CDTF">2018-03-18T23:01:04Z</dcterms:modified>
</cp:coreProperties>
</file>