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66" r:id="rId2"/>
    <p:sldId id="256" r:id="rId3"/>
    <p:sldId id="257" r:id="rId4"/>
    <p:sldId id="258" r:id="rId5"/>
    <p:sldId id="259" r:id="rId6"/>
    <p:sldId id="260" r:id="rId7"/>
    <p:sldId id="267" r:id="rId8"/>
    <p:sldId id="261" r:id="rId9"/>
    <p:sldId id="262" r:id="rId10"/>
    <p:sldId id="264" r:id="rId11"/>
    <p:sldId id="263"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0" d="100"/>
          <a:sy n="70" d="100"/>
        </p:scale>
        <p:origin x="446" y="1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2F86DE-61A4-409C-B6DF-EB9CC2A4FC49}"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87DB40-41EB-45CE-B070-99B5FEAFB70E}" type="slidenum">
              <a:rPr lang="en-GB" smtClean="0"/>
              <a:t>‹#›</a:t>
            </a:fld>
            <a:endParaRPr lang="en-GB"/>
          </a:p>
        </p:txBody>
      </p:sp>
    </p:spTree>
    <p:extLst>
      <p:ext uri="{BB962C8B-B14F-4D97-AF65-F5344CB8AC3E}">
        <p14:creationId xmlns:p14="http://schemas.microsoft.com/office/powerpoint/2010/main" val="2190050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87DB40-41EB-45CE-B070-99B5FEAFB70E}" type="slidenum">
              <a:rPr lang="en-GB" smtClean="0"/>
              <a:t>9</a:t>
            </a:fld>
            <a:endParaRPr lang="en-GB"/>
          </a:p>
        </p:txBody>
      </p:sp>
    </p:spTree>
    <p:extLst>
      <p:ext uri="{BB962C8B-B14F-4D97-AF65-F5344CB8AC3E}">
        <p14:creationId xmlns:p14="http://schemas.microsoft.com/office/powerpoint/2010/main" val="647411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809400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140173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36596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6D501-F9A1-5543-AB66-36D6F74D53F6}"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083516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6D501-F9A1-5543-AB66-36D6F74D53F6}" type="datetimeFigureOut">
              <a:rPr lang="en-US" smtClean="0"/>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415494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6D501-F9A1-5543-AB66-36D6F74D53F6}" type="datetimeFigureOut">
              <a:rPr lang="en-US" smtClean="0"/>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621868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6D501-F9A1-5543-AB66-36D6F74D53F6}" type="datetimeFigureOut">
              <a:rPr lang="en-US" smtClean="0"/>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548233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D86D501-F9A1-5543-AB66-36D6F74D53F6}"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3579331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D86D501-F9A1-5543-AB66-36D6F74D53F6}"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604906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D86D501-F9A1-5543-AB66-36D6F74D53F6}" type="datetimeFigureOut">
              <a:rPr lang="en-US" smtClean="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643161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509492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496293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3279617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889817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34619638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1373021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6D501-F9A1-5543-AB66-36D6F74D53F6}" type="datetimeFigureOut">
              <a:rPr lang="en-US" smtClean="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27A0CE-5521-B64B-95AB-D59E2786D16E}" type="slidenum">
              <a:rPr lang="en-US" smtClean="0"/>
              <a:t>‹#›</a:t>
            </a:fld>
            <a:endParaRPr lang="en-US"/>
          </a:p>
        </p:txBody>
      </p:sp>
    </p:spTree>
    <p:extLst>
      <p:ext uri="{BB962C8B-B14F-4D97-AF65-F5344CB8AC3E}">
        <p14:creationId xmlns:p14="http://schemas.microsoft.com/office/powerpoint/2010/main" val="2846374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86D501-F9A1-5543-AB66-36D6F74D53F6}" type="datetimeFigureOut">
              <a:rPr lang="en-US" smtClean="0"/>
              <a:t>2/13/2026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27A0CE-5521-B64B-95AB-D59E2786D16E}" type="slidenum">
              <a:rPr lang="en-US" smtClean="0"/>
              <a:t>‹#›</a:t>
            </a:fld>
            <a:endParaRPr lang="en-US"/>
          </a:p>
        </p:txBody>
      </p:sp>
    </p:spTree>
    <p:extLst>
      <p:ext uri="{BB962C8B-B14F-4D97-AF65-F5344CB8AC3E}">
        <p14:creationId xmlns:p14="http://schemas.microsoft.com/office/powerpoint/2010/main" val="37075413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47851C0E-5BB8-3A27-45F7-07D15D7682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AA57F9E-335C-784D-A276-1C412B2E0682}"/>
              </a:ext>
            </a:extLst>
          </p:cNvPr>
          <p:cNvSpPr txBox="1"/>
          <p:nvPr/>
        </p:nvSpPr>
        <p:spPr>
          <a:xfrm>
            <a:off x="1860698" y="1440147"/>
            <a:ext cx="9845748" cy="2308324"/>
          </a:xfrm>
          <a:prstGeom prst="rect">
            <a:avLst/>
          </a:prstGeom>
          <a:noFill/>
        </p:spPr>
        <p:txBody>
          <a:bodyPr wrap="square">
            <a:spAutoFit/>
          </a:bodyPr>
          <a:lstStyle/>
          <a:p>
            <a:pPr algn="ctr"/>
            <a:r>
              <a:rPr lang="en-GB" sz="4800" b="1" dirty="0">
                <a:ln w="22225">
                  <a:solidFill>
                    <a:schemeClr val="accent2"/>
                  </a:solidFill>
                  <a:prstDash val="solid"/>
                </a:ln>
                <a:solidFill>
                  <a:schemeClr val="accent2">
                    <a:lumMod val="40000"/>
                    <a:lumOff val="60000"/>
                  </a:schemeClr>
                </a:solidFill>
                <a:effectLst>
                  <a:outerShdw blurRad="38100" dist="38100" dir="2700000" algn="tl">
                    <a:srgbClr val="000000">
                      <a:alpha val="43137"/>
                    </a:srgbClr>
                  </a:outerShdw>
                </a:effectLst>
              </a:rPr>
              <a:t>Sustainable Development Goals in the UK and Mental Health Promotion</a:t>
            </a:r>
          </a:p>
        </p:txBody>
      </p:sp>
      <p:sp>
        <p:nvSpPr>
          <p:cNvPr id="6" name="TextBox 5">
            <a:extLst>
              <a:ext uri="{FF2B5EF4-FFF2-40B4-BE49-F238E27FC236}">
                <a16:creationId xmlns:a16="http://schemas.microsoft.com/office/drawing/2014/main" id="{75FF032A-CC5E-9C07-84D3-94EDF4A02200}"/>
              </a:ext>
            </a:extLst>
          </p:cNvPr>
          <p:cNvSpPr txBox="1"/>
          <p:nvPr/>
        </p:nvSpPr>
        <p:spPr>
          <a:xfrm>
            <a:off x="6295831" y="4361804"/>
            <a:ext cx="6096000" cy="2496196"/>
          </a:xfrm>
          <a:prstGeom prst="rect">
            <a:avLst/>
          </a:prstGeom>
          <a:noFill/>
        </p:spPr>
        <p:txBody>
          <a:bodyPr wrap="square">
            <a:spAutoFit/>
          </a:bodyPr>
          <a:lstStyle/>
          <a:p>
            <a:pPr algn="ctr">
              <a:lnSpc>
                <a:spcPct val="150000"/>
              </a:lnSpc>
            </a:pPr>
            <a:r>
              <a:rPr lang="en-GB" dirty="0"/>
              <a:t>Student Name: Iulia Ramona Tudor</a:t>
            </a:r>
          </a:p>
          <a:p>
            <a:pPr algn="ctr">
              <a:lnSpc>
                <a:spcPct val="150000"/>
              </a:lnSpc>
            </a:pPr>
            <a:r>
              <a:rPr lang="en-GB" dirty="0"/>
              <a:t>Student Number: 2242929</a:t>
            </a:r>
          </a:p>
          <a:p>
            <a:pPr algn="ctr">
              <a:lnSpc>
                <a:spcPct val="150000"/>
              </a:lnSpc>
            </a:pPr>
            <a:r>
              <a:rPr lang="en-GB" dirty="0"/>
              <a:t>Component 1: Presentation</a:t>
            </a:r>
          </a:p>
          <a:p>
            <a:pPr algn="ctr">
              <a:lnSpc>
                <a:spcPct val="150000"/>
              </a:lnSpc>
            </a:pPr>
            <a:r>
              <a:rPr lang="en-GB" dirty="0"/>
              <a:t>Module Code: </a:t>
            </a:r>
            <a:r>
              <a:rPr lang="en-GB" sz="1600" dirty="0"/>
              <a:t>BMHP6030 </a:t>
            </a:r>
          </a:p>
          <a:p>
            <a:pPr algn="ctr">
              <a:lnSpc>
                <a:spcPct val="150000"/>
              </a:lnSpc>
            </a:pPr>
            <a:r>
              <a:rPr lang="en-GB" sz="1600" dirty="0"/>
              <a:t>Module Name: Health, Wellbeing and Sustainable Development</a:t>
            </a:r>
          </a:p>
          <a:p>
            <a:pPr algn="ctr">
              <a:lnSpc>
                <a:spcPct val="150000"/>
              </a:lnSpc>
            </a:pPr>
            <a:r>
              <a:rPr lang="en-GB" dirty="0"/>
              <a:t>Lecturer Name: Zakiyyah Ahmed</a:t>
            </a:r>
          </a:p>
        </p:txBody>
      </p:sp>
    </p:spTree>
    <p:extLst>
      <p:ext uri="{BB962C8B-B14F-4D97-AF65-F5344CB8AC3E}">
        <p14:creationId xmlns:p14="http://schemas.microsoft.com/office/powerpoint/2010/main" val="3039759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2E5037-A3BC-AC2F-9AD1-17DBFDC5209C}"/>
              </a:ext>
            </a:extLst>
          </p:cNvPr>
          <p:cNvSpPr txBox="1"/>
          <p:nvPr/>
        </p:nvSpPr>
        <p:spPr>
          <a:xfrm>
            <a:off x="6613449" y="107489"/>
            <a:ext cx="5302102" cy="6697346"/>
          </a:xfrm>
          <a:prstGeom prst="rect">
            <a:avLst/>
          </a:prstGeom>
          <a:noFill/>
          <a:ln>
            <a:solidFill>
              <a:schemeClr val="accent1">
                <a:lumMod val="60000"/>
                <a:lumOff val="40000"/>
              </a:schemeClr>
            </a:solidFill>
          </a:ln>
        </p:spPr>
        <p:txBody>
          <a:bodyPr wrap="square">
            <a:spAutoFit/>
          </a:bodyPr>
          <a:lstStyle/>
          <a:p>
            <a:pPr>
              <a:lnSpc>
                <a:spcPct val="150000"/>
              </a:lnSpc>
              <a:buNone/>
            </a:pPr>
            <a:endParaRPr lang="en-GB" dirty="0"/>
          </a:p>
          <a:p>
            <a:pPr>
              <a:lnSpc>
                <a:spcPct val="150000"/>
              </a:lnSpc>
              <a:buNone/>
            </a:pPr>
            <a:r>
              <a:rPr lang="en-GB" b="1" dirty="0"/>
              <a:t>Key Points:</a:t>
            </a:r>
          </a:p>
          <a:p>
            <a:pPr marL="285750" indent="-285750">
              <a:lnSpc>
                <a:spcPct val="150000"/>
              </a:lnSpc>
              <a:buFont typeface="Wingdings" panose="05000000000000000000" pitchFamily="2" charset="2"/>
              <a:buChar char="v"/>
            </a:pPr>
            <a:r>
              <a:rPr lang="en-GB" dirty="0"/>
              <a:t>Focus on SDG 3 - Good Health and Well-being</a:t>
            </a:r>
          </a:p>
          <a:p>
            <a:pPr marL="285750" indent="-285750">
              <a:lnSpc>
                <a:spcPct val="150000"/>
              </a:lnSpc>
              <a:buFont typeface="Wingdings" panose="05000000000000000000" pitchFamily="2" charset="2"/>
              <a:buChar char="v"/>
            </a:pPr>
            <a:r>
              <a:rPr lang="en-GB" dirty="0"/>
              <a:t>Secondary linkage to SDG 8 - Decent Work and Economic Growth</a:t>
            </a:r>
          </a:p>
          <a:p>
            <a:pPr>
              <a:lnSpc>
                <a:spcPct val="150000"/>
              </a:lnSpc>
            </a:pPr>
            <a:r>
              <a:rPr lang="en-GB" dirty="0"/>
              <a:t>Examination of:</a:t>
            </a:r>
          </a:p>
          <a:p>
            <a:pPr marL="285750" indent="-285750">
              <a:lnSpc>
                <a:spcPct val="150000"/>
              </a:lnSpc>
              <a:buFont typeface="Wingdings" panose="05000000000000000000" pitchFamily="2" charset="2"/>
              <a:buChar char="v"/>
            </a:pPr>
            <a:r>
              <a:rPr lang="en-GB" dirty="0"/>
              <a:t>National strategies (NHS Long Term Workforce Plan, 10 Year Health Plan)</a:t>
            </a:r>
          </a:p>
          <a:p>
            <a:pPr marL="285750" indent="-285750">
              <a:lnSpc>
                <a:spcPct val="150000"/>
              </a:lnSpc>
              <a:buFont typeface="Wingdings" panose="05000000000000000000" pitchFamily="2" charset="2"/>
              <a:buChar char="v"/>
            </a:pPr>
            <a:r>
              <a:rPr lang="en-GB" dirty="0"/>
              <a:t>Mental health campaigns (Every Mind Matters)</a:t>
            </a:r>
          </a:p>
          <a:p>
            <a:pPr marL="285750" indent="-285750">
              <a:lnSpc>
                <a:spcPct val="150000"/>
              </a:lnSpc>
              <a:buFont typeface="Wingdings" panose="05000000000000000000" pitchFamily="2" charset="2"/>
              <a:buChar char="v"/>
            </a:pPr>
            <a:r>
              <a:rPr lang="en-GB" dirty="0"/>
              <a:t>Underlying conceptual models (Health Belief Model, Dahlgren-Whitehead Rainbow)</a:t>
            </a:r>
          </a:p>
          <a:p>
            <a:pPr marL="285750" indent="-285750">
              <a:lnSpc>
                <a:spcPct val="150000"/>
              </a:lnSpc>
              <a:buFont typeface="Wingdings" panose="05000000000000000000" pitchFamily="2" charset="2"/>
              <a:buChar char="v"/>
            </a:pPr>
            <a:r>
              <a:rPr lang="en-GB" dirty="0"/>
              <a:t>Legal framework (Mental Capacity Act 2005)</a:t>
            </a:r>
          </a:p>
          <a:p>
            <a:pPr>
              <a:lnSpc>
                <a:spcPct val="150000"/>
              </a:lnSpc>
              <a:buNone/>
            </a:pPr>
            <a:endParaRPr lang="en-GB" dirty="0"/>
          </a:p>
          <a:p>
            <a:pPr>
              <a:lnSpc>
                <a:spcPct val="150000"/>
              </a:lnSpc>
              <a:buNone/>
            </a:pPr>
            <a:r>
              <a:rPr lang="en-GB" dirty="0"/>
              <a:t>This presentation explores how mental health promotion in England aligns with global health goals, particularly SDG 3.</a:t>
            </a:r>
          </a:p>
        </p:txBody>
      </p:sp>
      <p:sp>
        <p:nvSpPr>
          <p:cNvPr id="7" name="TextBox 6">
            <a:extLst>
              <a:ext uri="{FF2B5EF4-FFF2-40B4-BE49-F238E27FC236}">
                <a16:creationId xmlns:a16="http://schemas.microsoft.com/office/drawing/2014/main" id="{D6905B46-5F30-3749-D37B-7B22365EABFA}"/>
              </a:ext>
            </a:extLst>
          </p:cNvPr>
          <p:cNvSpPr txBox="1"/>
          <p:nvPr/>
        </p:nvSpPr>
        <p:spPr>
          <a:xfrm>
            <a:off x="56353" y="1246495"/>
            <a:ext cx="5302102" cy="5450851"/>
          </a:xfrm>
          <a:prstGeom prst="rect">
            <a:avLst/>
          </a:prstGeom>
          <a:noFill/>
          <a:ln>
            <a:solidFill>
              <a:schemeClr val="accent1">
                <a:lumMod val="60000"/>
                <a:lumOff val="40000"/>
              </a:schemeClr>
            </a:solidFill>
          </a:ln>
        </p:spPr>
        <p:txBody>
          <a:bodyPr wrap="square">
            <a:spAutoFit/>
          </a:bodyPr>
          <a:lstStyle/>
          <a:p>
            <a:pPr marL="285750" indent="-285750">
              <a:lnSpc>
                <a:spcPct val="150000"/>
              </a:lnSpc>
              <a:buFont typeface="Wingdings" panose="05000000000000000000" pitchFamily="2" charset="2"/>
              <a:buChar char="v"/>
            </a:pPr>
            <a:r>
              <a:rPr lang="en-GB" dirty="0"/>
              <a:t>Mental health conditions are a leading contributor to premature death (GBD, 2022).</a:t>
            </a:r>
          </a:p>
          <a:p>
            <a:pPr marL="285750" indent="-285750">
              <a:lnSpc>
                <a:spcPct val="150000"/>
              </a:lnSpc>
              <a:buFont typeface="Wingdings" panose="05000000000000000000" pitchFamily="2" charset="2"/>
              <a:buChar char="v"/>
            </a:pPr>
            <a:r>
              <a:rPr lang="en-GB" dirty="0"/>
              <a:t>Poor mental health impacts workforce participation, productivity, and economic growth (Long et al., 2023).</a:t>
            </a:r>
          </a:p>
          <a:p>
            <a:pPr marL="285750" indent="-285750">
              <a:lnSpc>
                <a:spcPct val="150000"/>
              </a:lnSpc>
              <a:buFont typeface="Wingdings" panose="05000000000000000000" pitchFamily="2" charset="2"/>
              <a:buChar char="v"/>
            </a:pPr>
            <a:r>
              <a:rPr lang="en-GB" dirty="0"/>
              <a:t>Inequalities in mental health outcomes persist across socioeconomic groups in England (Payne et al., 2023).</a:t>
            </a:r>
          </a:p>
          <a:p>
            <a:pPr marL="285750" indent="-285750">
              <a:lnSpc>
                <a:spcPct val="150000"/>
              </a:lnSpc>
              <a:buFont typeface="Wingdings" panose="05000000000000000000" pitchFamily="2" charset="2"/>
              <a:buChar char="v"/>
            </a:pPr>
            <a:r>
              <a:rPr lang="en-GB" dirty="0"/>
              <a:t>Prevention and early intervention are central to sustainable health systems (NHS Long Term Plan, 2019).</a:t>
            </a:r>
          </a:p>
          <a:p>
            <a:pPr marL="285750" indent="-285750">
              <a:lnSpc>
                <a:spcPct val="150000"/>
              </a:lnSpc>
              <a:buFont typeface="Wingdings" panose="05000000000000000000" pitchFamily="2" charset="2"/>
              <a:buChar char="v"/>
            </a:pPr>
            <a:r>
              <a:rPr lang="en-GB" dirty="0"/>
              <a:t>SDG 3 calls for improvement of mental well-being - not only treatment of illness (UN, 2026).</a:t>
            </a:r>
          </a:p>
        </p:txBody>
      </p:sp>
      <p:sp>
        <p:nvSpPr>
          <p:cNvPr id="2" name="TextBox 1">
            <a:extLst>
              <a:ext uri="{FF2B5EF4-FFF2-40B4-BE49-F238E27FC236}">
                <a16:creationId xmlns:a16="http://schemas.microsoft.com/office/drawing/2014/main" id="{B10996F6-C541-B8C9-27F0-A5DF9D0756E6}"/>
              </a:ext>
            </a:extLst>
          </p:cNvPr>
          <p:cNvSpPr txBox="1"/>
          <p:nvPr/>
        </p:nvSpPr>
        <p:spPr>
          <a:xfrm>
            <a:off x="265814" y="160654"/>
            <a:ext cx="5248940" cy="769441"/>
          </a:xfrm>
          <a:prstGeom prst="rect">
            <a:avLst/>
          </a:prstGeom>
          <a:noFill/>
        </p:spPr>
        <p:txBody>
          <a:bodyPr wrap="square" rtlCol="0">
            <a:spAutoFit/>
          </a:bodyPr>
          <a:lstStyle/>
          <a:p>
            <a:r>
              <a:rPr lang="en-GB" sz="4400" b="1" dirty="0">
                <a:ln w="22225">
                  <a:solidFill>
                    <a:schemeClr val="accent2"/>
                  </a:solidFill>
                  <a:prstDash val="solid"/>
                </a:ln>
                <a:solidFill>
                  <a:schemeClr val="accent2">
                    <a:lumMod val="40000"/>
                    <a:lumOff val="60000"/>
                  </a:schemeClr>
                </a:solidFill>
                <a:effectLst>
                  <a:outerShdw blurRad="38100" dist="38100" dir="2700000" algn="tl">
                    <a:srgbClr val="000000">
                      <a:alpha val="43137"/>
                    </a:srgbClr>
                  </a:outerShdw>
                </a:effectLst>
              </a:rPr>
              <a:t>Introduction</a:t>
            </a:r>
          </a:p>
        </p:txBody>
      </p:sp>
    </p:spTree>
    <p:extLst>
      <p:ext uri="{BB962C8B-B14F-4D97-AF65-F5344CB8AC3E}">
        <p14:creationId xmlns:p14="http://schemas.microsoft.com/office/powerpoint/2010/main" val="3299253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D76178-7649-64A3-88C7-F67A752C4E3D}"/>
              </a:ext>
            </a:extLst>
          </p:cNvPr>
          <p:cNvSpPr txBox="1"/>
          <p:nvPr/>
        </p:nvSpPr>
        <p:spPr>
          <a:xfrm>
            <a:off x="1446027" y="1414667"/>
            <a:ext cx="3428927" cy="4619854"/>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dirty="0">
                <a:solidFill>
                  <a:srgbClr val="111111"/>
                </a:solidFill>
                <a:effectLst/>
              </a:rPr>
              <a:t>Health refers to a condition of overall physical, mental and social wellbeing, rather than simply the absence of illness or medical disorder (WHO, 2026a).</a:t>
            </a:r>
          </a:p>
          <a:p>
            <a:pPr>
              <a:lnSpc>
                <a:spcPct val="150000"/>
              </a:lnSpc>
              <a:buNone/>
            </a:pPr>
            <a:r>
              <a:rPr lang="en-GB" dirty="0">
                <a:solidFill>
                  <a:srgbClr val="111111"/>
                </a:solidFill>
                <a:effectLst/>
              </a:rPr>
              <a:t>Health can also be understood as a structural, functional and emotional state that enables individuals to live effectively and participate fully in society (McCartney et al., 2019).</a:t>
            </a:r>
          </a:p>
        </p:txBody>
      </p:sp>
      <p:sp>
        <p:nvSpPr>
          <p:cNvPr id="7" name="TextBox 6">
            <a:extLst>
              <a:ext uri="{FF2B5EF4-FFF2-40B4-BE49-F238E27FC236}">
                <a16:creationId xmlns:a16="http://schemas.microsoft.com/office/drawing/2014/main" id="{FE785850-929F-7B88-C1AF-5873F1EF668F}"/>
              </a:ext>
            </a:extLst>
          </p:cNvPr>
          <p:cNvSpPr txBox="1"/>
          <p:nvPr/>
        </p:nvSpPr>
        <p:spPr>
          <a:xfrm>
            <a:off x="4874954" y="1415203"/>
            <a:ext cx="3593655" cy="4204356"/>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dirty="0"/>
              <a:t>Wellbeing refers to how people experience and evaluate their lives, including: Mental and emotional state; life satisfaction; social relationships; ability to function and cope (WHO, 2026b).</a:t>
            </a:r>
          </a:p>
          <a:p>
            <a:pPr>
              <a:lnSpc>
                <a:spcPct val="150000"/>
              </a:lnSpc>
              <a:buNone/>
            </a:pPr>
            <a:r>
              <a:rPr lang="en-GB" dirty="0"/>
              <a:t>Wellbeing therefore extends beyond healthcare and includes quality of life and psychological resilience (WHO, 2026b).</a:t>
            </a:r>
          </a:p>
        </p:txBody>
      </p:sp>
      <p:sp>
        <p:nvSpPr>
          <p:cNvPr id="9" name="TextBox 8">
            <a:extLst>
              <a:ext uri="{FF2B5EF4-FFF2-40B4-BE49-F238E27FC236}">
                <a16:creationId xmlns:a16="http://schemas.microsoft.com/office/drawing/2014/main" id="{1A313772-B488-3D19-020E-692B73EFD63C}"/>
              </a:ext>
            </a:extLst>
          </p:cNvPr>
          <p:cNvSpPr txBox="1"/>
          <p:nvPr/>
        </p:nvSpPr>
        <p:spPr>
          <a:xfrm>
            <a:off x="8468609" y="1408957"/>
            <a:ext cx="3515833" cy="4619854"/>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dirty="0">
                <a:solidFill>
                  <a:srgbClr val="111111"/>
                </a:solidFill>
                <a:effectLst/>
                <a:latin typeface=".AppleSystemUIFont"/>
              </a:rPr>
              <a:t>Sustainable Development is meeting the needs of the present without compromising the ability of future generations to meet their own needs</a:t>
            </a:r>
            <a:r>
              <a:rPr lang="en-GB" dirty="0">
                <a:solidFill>
                  <a:srgbClr val="111111"/>
                </a:solidFill>
                <a:latin typeface=".AppleSystemUIFont"/>
              </a:rPr>
              <a:t> </a:t>
            </a:r>
            <a:r>
              <a:rPr lang="en-GB" dirty="0">
                <a:solidFill>
                  <a:srgbClr val="111111"/>
                </a:solidFill>
                <a:effectLst/>
                <a:latin typeface=".AppleSystemUIFont"/>
              </a:rPr>
              <a:t>(IISD, 2026).</a:t>
            </a:r>
            <a:endParaRPr lang="en-GB" dirty="0"/>
          </a:p>
          <a:p>
            <a:pPr>
              <a:lnSpc>
                <a:spcPct val="150000"/>
              </a:lnSpc>
              <a:buNone/>
            </a:pPr>
            <a:r>
              <a:rPr lang="en-GB" dirty="0"/>
              <a:t>Within SDG 3, sustainable development means building health systems and prevention strategies that are equitable, long-term and socially supportive (UN, 2026).</a:t>
            </a:r>
          </a:p>
        </p:txBody>
      </p:sp>
      <p:sp>
        <p:nvSpPr>
          <p:cNvPr id="2" name="Rectangle 1">
            <a:extLst>
              <a:ext uri="{FF2B5EF4-FFF2-40B4-BE49-F238E27FC236}">
                <a16:creationId xmlns:a16="http://schemas.microsoft.com/office/drawing/2014/main" id="{142D40AE-B8AC-9E55-78DC-2C63C9DE75D2}"/>
              </a:ext>
            </a:extLst>
          </p:cNvPr>
          <p:cNvSpPr/>
          <p:nvPr/>
        </p:nvSpPr>
        <p:spPr>
          <a:xfrm>
            <a:off x="1446027" y="171914"/>
            <a:ext cx="7419788" cy="923330"/>
          </a:xfrm>
          <a:prstGeom prst="rect">
            <a:avLst/>
          </a:prstGeom>
          <a:noFill/>
        </p:spPr>
        <p:txBody>
          <a:bodyPr wrap="non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Definitions of Key Terms</a:t>
            </a:r>
            <a:endParaRPr lang="en-GB"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4138823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5F218C-45B2-719B-ED12-CB6CBBF38EB7}"/>
              </a:ext>
            </a:extLst>
          </p:cNvPr>
          <p:cNvSpPr txBox="1"/>
          <p:nvPr/>
        </p:nvSpPr>
        <p:spPr>
          <a:xfrm>
            <a:off x="1491880" y="1032415"/>
            <a:ext cx="3632377" cy="2126864"/>
          </a:xfrm>
          <a:prstGeom prst="rect">
            <a:avLst/>
          </a:prstGeom>
          <a:noFill/>
        </p:spPr>
        <p:txBody>
          <a:bodyPr wrap="square">
            <a:spAutoFit/>
          </a:bodyPr>
          <a:lstStyle/>
          <a:p>
            <a:pPr>
              <a:lnSpc>
                <a:spcPct val="150000"/>
              </a:lnSpc>
              <a:buNone/>
            </a:pPr>
            <a:r>
              <a:rPr lang="en-GB" dirty="0"/>
              <a:t>In 2015, the United Nations formally established the 17 Sustainable Development Goals within 2030 Agenda for Sustainable Development (UN, 2026).</a:t>
            </a:r>
          </a:p>
        </p:txBody>
      </p:sp>
      <p:sp>
        <p:nvSpPr>
          <p:cNvPr id="7" name="TextBox 6">
            <a:extLst>
              <a:ext uri="{FF2B5EF4-FFF2-40B4-BE49-F238E27FC236}">
                <a16:creationId xmlns:a16="http://schemas.microsoft.com/office/drawing/2014/main" id="{2CAA46EC-1F98-E8AD-20E4-F539EDAE87F1}"/>
              </a:ext>
            </a:extLst>
          </p:cNvPr>
          <p:cNvSpPr txBox="1"/>
          <p:nvPr/>
        </p:nvSpPr>
        <p:spPr>
          <a:xfrm>
            <a:off x="6170428" y="434974"/>
            <a:ext cx="6098952" cy="6281848"/>
          </a:xfrm>
          <a:prstGeom prst="rect">
            <a:avLst/>
          </a:prstGeom>
          <a:noFill/>
        </p:spPr>
        <p:txBody>
          <a:bodyPr wrap="square">
            <a:spAutoFit/>
          </a:bodyPr>
          <a:lstStyle/>
          <a:p>
            <a:pPr>
              <a:lnSpc>
                <a:spcPct val="150000"/>
              </a:lnSpc>
              <a:buNone/>
            </a:pPr>
            <a:r>
              <a:rPr lang="en-GB" b="1" dirty="0"/>
              <a:t>SDG 3 </a:t>
            </a:r>
            <a:r>
              <a:rPr lang="en-GB" dirty="0"/>
              <a:t>– </a:t>
            </a:r>
            <a:r>
              <a:rPr lang="en-GB" b="1" dirty="0"/>
              <a:t>Good Health and Well-being</a:t>
            </a:r>
          </a:p>
          <a:p>
            <a:pPr>
              <a:lnSpc>
                <a:spcPct val="150000"/>
              </a:lnSpc>
              <a:buNone/>
            </a:pPr>
            <a:r>
              <a:rPr lang="en-GB" dirty="0"/>
              <a:t>Seeks to promote healthy lives and enhance wellbeing for people of all ages (UN, 2026).</a:t>
            </a:r>
          </a:p>
          <a:p>
            <a:pPr>
              <a:lnSpc>
                <a:spcPct val="150000"/>
              </a:lnSpc>
              <a:buNone/>
            </a:pPr>
            <a:r>
              <a:rPr lang="en-GB" dirty="0"/>
              <a:t>In the UK, this aligns with NHS priorities such as prevention, mental health support, reducing premature mortality and tackling long-term conditions (NHS Long Term Plan, 2023).</a:t>
            </a:r>
          </a:p>
          <a:p>
            <a:pPr>
              <a:lnSpc>
                <a:spcPct val="150000"/>
              </a:lnSpc>
              <a:buNone/>
            </a:pPr>
            <a:endParaRPr lang="en-GB" dirty="0"/>
          </a:p>
          <a:p>
            <a:pPr>
              <a:lnSpc>
                <a:spcPct val="150000"/>
              </a:lnSpc>
              <a:buNone/>
            </a:pPr>
            <a:r>
              <a:rPr lang="en-GB" b="1" dirty="0"/>
              <a:t>SDG 8 </a:t>
            </a:r>
            <a:r>
              <a:rPr lang="en-GB" dirty="0"/>
              <a:t>– </a:t>
            </a:r>
            <a:r>
              <a:rPr lang="en-GB" b="1" dirty="0"/>
              <a:t>Decent Work and Economic Growth</a:t>
            </a:r>
          </a:p>
          <a:p>
            <a:pPr>
              <a:lnSpc>
                <a:spcPct val="150000"/>
              </a:lnSpc>
              <a:buNone/>
            </a:pPr>
            <a:r>
              <a:rPr lang="en-GB" dirty="0"/>
              <a:t>Aims to encourage inclusive and sustainable economic development alongside secure and fair employment opportunities (UN, 2026).</a:t>
            </a:r>
          </a:p>
          <a:p>
            <a:pPr>
              <a:lnSpc>
                <a:spcPct val="150000"/>
              </a:lnSpc>
              <a:buNone/>
            </a:pPr>
            <a:r>
              <a:rPr lang="en-GB" dirty="0"/>
              <a:t>In the UK, this links to workforce sustainability, employment conditions and investment in the health and care workforce, recognising that a strong workforce underpins health system performance (NHS Long Term Workforce Plan, 2023).</a:t>
            </a:r>
          </a:p>
        </p:txBody>
      </p:sp>
      <p:sp>
        <p:nvSpPr>
          <p:cNvPr id="2" name="Rectangle 1">
            <a:extLst>
              <a:ext uri="{FF2B5EF4-FFF2-40B4-BE49-F238E27FC236}">
                <a16:creationId xmlns:a16="http://schemas.microsoft.com/office/drawing/2014/main" id="{66981106-4A6F-8D40-AE1E-97B0D9BC5CAD}"/>
              </a:ext>
            </a:extLst>
          </p:cNvPr>
          <p:cNvSpPr/>
          <p:nvPr/>
        </p:nvSpPr>
        <p:spPr>
          <a:xfrm>
            <a:off x="1673211" y="104799"/>
            <a:ext cx="1819730"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SDGs</a:t>
            </a:r>
          </a:p>
        </p:txBody>
      </p:sp>
      <p:pic>
        <p:nvPicPr>
          <p:cNvPr id="3" name="Picture 2">
            <a:extLst>
              <a:ext uri="{FF2B5EF4-FFF2-40B4-BE49-F238E27FC236}">
                <a16:creationId xmlns:a16="http://schemas.microsoft.com/office/drawing/2014/main" id="{BDEEFEB8-A6CB-3FCB-1D75-13E1FFDE2160}"/>
              </a:ext>
            </a:extLst>
          </p:cNvPr>
          <p:cNvPicPr>
            <a:picLocks noChangeAspect="1"/>
          </p:cNvPicPr>
          <p:nvPr/>
        </p:nvPicPr>
        <p:blipFill>
          <a:blip r:embed="rId2"/>
          <a:stretch>
            <a:fillRect/>
          </a:stretch>
        </p:blipFill>
        <p:spPr>
          <a:xfrm>
            <a:off x="0" y="3649890"/>
            <a:ext cx="6096000" cy="3048615"/>
          </a:xfrm>
          <a:prstGeom prst="rect">
            <a:avLst/>
          </a:prstGeom>
        </p:spPr>
      </p:pic>
      <p:sp>
        <p:nvSpPr>
          <p:cNvPr id="4" name="TextBox 3">
            <a:extLst>
              <a:ext uri="{FF2B5EF4-FFF2-40B4-BE49-F238E27FC236}">
                <a16:creationId xmlns:a16="http://schemas.microsoft.com/office/drawing/2014/main" id="{019B32F1-59DE-80D3-BDD6-6F5FB05B7F7C}"/>
              </a:ext>
            </a:extLst>
          </p:cNvPr>
          <p:cNvSpPr txBox="1"/>
          <p:nvPr/>
        </p:nvSpPr>
        <p:spPr>
          <a:xfrm>
            <a:off x="2583076" y="6513839"/>
            <a:ext cx="2541181" cy="369332"/>
          </a:xfrm>
          <a:prstGeom prst="rect">
            <a:avLst/>
          </a:prstGeom>
          <a:noFill/>
        </p:spPr>
        <p:txBody>
          <a:bodyPr wrap="square" rtlCol="0">
            <a:spAutoFit/>
          </a:bodyPr>
          <a:lstStyle/>
          <a:p>
            <a:r>
              <a:rPr lang="en-GB" dirty="0"/>
              <a:t>(Earth Changers, 2025)</a:t>
            </a:r>
          </a:p>
        </p:txBody>
      </p:sp>
    </p:spTree>
    <p:extLst>
      <p:ext uri="{BB962C8B-B14F-4D97-AF65-F5344CB8AC3E}">
        <p14:creationId xmlns:p14="http://schemas.microsoft.com/office/powerpoint/2010/main" val="3567136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4C10C4-313E-C973-0886-98BA05C5D822}"/>
              </a:ext>
            </a:extLst>
          </p:cNvPr>
          <p:cNvSpPr txBox="1"/>
          <p:nvPr/>
        </p:nvSpPr>
        <p:spPr>
          <a:xfrm>
            <a:off x="1696720" y="876584"/>
            <a:ext cx="4785360" cy="3747436"/>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sz="1600" b="1" dirty="0"/>
              <a:t>Dahlgren &amp; Whitehead “Rainbow” Model (Social Determinants of Health)</a:t>
            </a:r>
          </a:p>
          <a:p>
            <a:pPr>
              <a:lnSpc>
                <a:spcPct val="150000"/>
              </a:lnSpc>
              <a:buNone/>
            </a:pPr>
            <a:r>
              <a:rPr lang="en-GB" sz="1600" dirty="0"/>
              <a:t>(Dahlgren &amp; Whitehead, 2021)</a:t>
            </a:r>
          </a:p>
          <a:p>
            <a:pPr marL="285750" indent="-285750">
              <a:lnSpc>
                <a:spcPct val="150000"/>
              </a:lnSpc>
              <a:buFont typeface="Wingdings" panose="05000000000000000000" pitchFamily="2" charset="2"/>
              <a:buChar char="Ø"/>
            </a:pPr>
            <a:r>
              <a:rPr lang="en-GB" sz="1600" dirty="0"/>
              <a:t>Health is shaped by layers of influence:</a:t>
            </a:r>
          </a:p>
          <a:p>
            <a:pPr marL="285750" indent="-285750">
              <a:lnSpc>
                <a:spcPct val="150000"/>
              </a:lnSpc>
              <a:buFont typeface="Wingdings" panose="05000000000000000000" pitchFamily="2" charset="2"/>
              <a:buChar char="Ø"/>
            </a:pPr>
            <a:r>
              <a:rPr lang="en-GB" sz="1600" dirty="0"/>
              <a:t>Individual lifestyle factors</a:t>
            </a:r>
          </a:p>
          <a:p>
            <a:pPr marL="285750" indent="-285750">
              <a:lnSpc>
                <a:spcPct val="150000"/>
              </a:lnSpc>
              <a:buFont typeface="Wingdings" panose="05000000000000000000" pitchFamily="2" charset="2"/>
              <a:buChar char="Ø"/>
            </a:pPr>
            <a:r>
              <a:rPr lang="en-GB" sz="1600" dirty="0"/>
              <a:t>Social and community networks</a:t>
            </a:r>
          </a:p>
          <a:p>
            <a:pPr marL="285750" indent="-285750">
              <a:lnSpc>
                <a:spcPct val="150000"/>
              </a:lnSpc>
              <a:buFont typeface="Wingdings" panose="05000000000000000000" pitchFamily="2" charset="2"/>
              <a:buChar char="Ø"/>
            </a:pPr>
            <a:r>
              <a:rPr lang="en-GB" sz="1600" dirty="0"/>
              <a:t>Living and working conditions</a:t>
            </a:r>
          </a:p>
          <a:p>
            <a:pPr marL="285750" indent="-285750">
              <a:lnSpc>
                <a:spcPct val="150000"/>
              </a:lnSpc>
              <a:buFont typeface="Wingdings" panose="05000000000000000000" pitchFamily="2" charset="2"/>
              <a:buChar char="Ø"/>
            </a:pPr>
            <a:r>
              <a:rPr lang="en-GB" sz="1600" dirty="0"/>
              <a:t>Wider socio-economic, cultural and environmental conditions</a:t>
            </a:r>
          </a:p>
          <a:p>
            <a:pPr>
              <a:lnSpc>
                <a:spcPct val="150000"/>
              </a:lnSpc>
            </a:pPr>
            <a:r>
              <a:rPr lang="en-GB" sz="1600" dirty="0"/>
              <a:t>(Dahlgren &amp; Whitehead, 2021)</a:t>
            </a:r>
          </a:p>
        </p:txBody>
      </p:sp>
      <p:sp>
        <p:nvSpPr>
          <p:cNvPr id="3" name="TextBox 2">
            <a:extLst>
              <a:ext uri="{FF2B5EF4-FFF2-40B4-BE49-F238E27FC236}">
                <a16:creationId xmlns:a16="http://schemas.microsoft.com/office/drawing/2014/main" id="{F1EF1F6D-4526-9BA7-02B4-D1DFE0B50F35}"/>
              </a:ext>
            </a:extLst>
          </p:cNvPr>
          <p:cNvSpPr txBox="1"/>
          <p:nvPr/>
        </p:nvSpPr>
        <p:spPr>
          <a:xfrm>
            <a:off x="6910127" y="876584"/>
            <a:ext cx="5169077" cy="3747436"/>
          </a:xfrm>
          <a:prstGeom prst="rect">
            <a:avLst/>
          </a:prstGeom>
          <a:noFill/>
          <a:ln>
            <a:solidFill>
              <a:schemeClr val="accent1">
                <a:lumMod val="60000"/>
                <a:lumOff val="40000"/>
              </a:schemeClr>
            </a:solidFill>
          </a:ln>
        </p:spPr>
        <p:txBody>
          <a:bodyPr wrap="square">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orbel" panose="020B0503020204020204"/>
                <a:ea typeface="+mn-ea"/>
                <a:cs typeface="+mn-cs"/>
              </a:rPr>
              <a:t>Health Belief Model (HBM) </a:t>
            </a: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a:t>
            </a:r>
            <a:r>
              <a:rPr kumimoji="0" lang="en-GB" sz="1600" b="0" i="0" u="none" strike="noStrike" kern="1200" cap="none" spc="0" normalizeH="0" baseline="0" noProof="0" dirty="0" err="1">
                <a:ln>
                  <a:noFill/>
                </a:ln>
                <a:solidFill>
                  <a:prstClr val="black"/>
                </a:solidFill>
                <a:effectLst/>
                <a:uLnTx/>
                <a:uFillTx/>
                <a:latin typeface="Corbel" panose="020B0503020204020204"/>
                <a:ea typeface="+mn-ea"/>
                <a:cs typeface="+mn-cs"/>
              </a:rPr>
              <a:t>Alayafei</a:t>
            </a: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 &amp; Easton-Carr,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Explains health behaviour through:</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Perceived susceptibility</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Perceived severity</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Perceived benefits</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Perceived barriers</a:t>
            </a: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Cues to action</a:t>
            </a:r>
          </a:p>
          <a:p>
            <a:pPr lvl="0">
              <a:lnSpc>
                <a:spcPct val="150000"/>
              </a:lnSpc>
              <a:defRPr/>
            </a:pPr>
            <a:r>
              <a:rPr lang="en-GB" sz="1600" dirty="0">
                <a:solidFill>
                  <a:prstClr val="black"/>
                </a:solidFill>
              </a:rPr>
              <a:t>(</a:t>
            </a:r>
            <a:r>
              <a:rPr lang="en-GB" sz="1600" dirty="0" err="1">
                <a:solidFill>
                  <a:prstClr val="black"/>
                </a:solidFill>
              </a:rPr>
              <a:t>Alayafei</a:t>
            </a:r>
            <a:r>
              <a:rPr lang="en-GB" sz="1600" dirty="0">
                <a:solidFill>
                  <a:prstClr val="black"/>
                </a:solidFill>
              </a:rPr>
              <a:t> &amp; Easton-Carr, 2024)</a:t>
            </a:r>
            <a:endPar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orbel" panose="020B0503020204020204"/>
                <a:ea typeface="+mn-ea"/>
                <a:cs typeface="+mn-cs"/>
              </a:rPr>
              <a:t>Aligns with SDG 3 by focusing on individual behaviour change and early intervention (UN, 2026).</a:t>
            </a:r>
          </a:p>
        </p:txBody>
      </p:sp>
      <p:sp>
        <p:nvSpPr>
          <p:cNvPr id="4" name="Rectangle 3">
            <a:extLst>
              <a:ext uri="{FF2B5EF4-FFF2-40B4-BE49-F238E27FC236}">
                <a16:creationId xmlns:a16="http://schemas.microsoft.com/office/drawing/2014/main" id="{7FC56121-1EB0-4EA8-348B-094396B9220F}"/>
              </a:ext>
            </a:extLst>
          </p:cNvPr>
          <p:cNvSpPr/>
          <p:nvPr/>
        </p:nvSpPr>
        <p:spPr>
          <a:xfrm>
            <a:off x="1645544" y="0"/>
            <a:ext cx="5264583"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Models of Health</a:t>
            </a:r>
          </a:p>
        </p:txBody>
      </p:sp>
      <p:pic>
        <p:nvPicPr>
          <p:cNvPr id="6" name="Picture 5">
            <a:extLst>
              <a:ext uri="{FF2B5EF4-FFF2-40B4-BE49-F238E27FC236}">
                <a16:creationId xmlns:a16="http://schemas.microsoft.com/office/drawing/2014/main" id="{70086780-11AF-1E51-8639-F4EE0019243A}"/>
              </a:ext>
            </a:extLst>
          </p:cNvPr>
          <p:cNvPicPr>
            <a:picLocks noChangeAspect="1"/>
          </p:cNvPicPr>
          <p:nvPr/>
        </p:nvPicPr>
        <p:blipFill>
          <a:blip r:embed="rId2"/>
          <a:srcRect b="4765"/>
          <a:stretch>
            <a:fillRect/>
          </a:stretch>
        </p:blipFill>
        <p:spPr>
          <a:xfrm>
            <a:off x="2691345" y="4665442"/>
            <a:ext cx="2978411" cy="2070638"/>
          </a:xfrm>
          <a:prstGeom prst="rect">
            <a:avLst/>
          </a:prstGeom>
        </p:spPr>
      </p:pic>
      <p:sp>
        <p:nvSpPr>
          <p:cNvPr id="7" name="TextBox 6">
            <a:extLst>
              <a:ext uri="{FF2B5EF4-FFF2-40B4-BE49-F238E27FC236}">
                <a16:creationId xmlns:a16="http://schemas.microsoft.com/office/drawing/2014/main" id="{06B3F1EB-219D-011D-31A1-DE91485EE1A3}"/>
              </a:ext>
            </a:extLst>
          </p:cNvPr>
          <p:cNvSpPr txBox="1"/>
          <p:nvPr/>
        </p:nvSpPr>
        <p:spPr>
          <a:xfrm>
            <a:off x="2691345" y="6551414"/>
            <a:ext cx="3820160" cy="369332"/>
          </a:xfrm>
          <a:prstGeom prst="rect">
            <a:avLst/>
          </a:prstGeom>
          <a:noFill/>
        </p:spPr>
        <p:txBody>
          <a:bodyPr wrap="square" rtlCol="0">
            <a:spAutoFit/>
          </a:bodyPr>
          <a:lstStyle/>
          <a:p>
            <a:r>
              <a:rPr lang="en-GB" dirty="0"/>
              <a:t>(Dahlgren &amp; Whitehead, 2021)</a:t>
            </a:r>
          </a:p>
        </p:txBody>
      </p:sp>
      <p:pic>
        <p:nvPicPr>
          <p:cNvPr id="8" name="Picture 7">
            <a:extLst>
              <a:ext uri="{FF2B5EF4-FFF2-40B4-BE49-F238E27FC236}">
                <a16:creationId xmlns:a16="http://schemas.microsoft.com/office/drawing/2014/main" id="{8036FE97-3BC8-91F1-B906-7107331F3EFD}"/>
              </a:ext>
            </a:extLst>
          </p:cNvPr>
          <p:cNvPicPr>
            <a:picLocks noChangeAspect="1"/>
          </p:cNvPicPr>
          <p:nvPr/>
        </p:nvPicPr>
        <p:blipFill>
          <a:blip r:embed="rId3"/>
          <a:stretch>
            <a:fillRect/>
          </a:stretch>
        </p:blipFill>
        <p:spPr>
          <a:xfrm>
            <a:off x="7597284" y="4632247"/>
            <a:ext cx="3820161" cy="2148841"/>
          </a:xfrm>
          <a:prstGeom prst="rect">
            <a:avLst/>
          </a:prstGeom>
        </p:spPr>
      </p:pic>
      <p:sp>
        <p:nvSpPr>
          <p:cNvPr id="9" name="TextBox 8">
            <a:extLst>
              <a:ext uri="{FF2B5EF4-FFF2-40B4-BE49-F238E27FC236}">
                <a16:creationId xmlns:a16="http://schemas.microsoft.com/office/drawing/2014/main" id="{1E20E6CA-61BC-F20B-712D-FC1F58A224EA}"/>
              </a:ext>
            </a:extLst>
          </p:cNvPr>
          <p:cNvSpPr txBox="1"/>
          <p:nvPr/>
        </p:nvSpPr>
        <p:spPr>
          <a:xfrm>
            <a:off x="8046720" y="6551414"/>
            <a:ext cx="3749040" cy="369332"/>
          </a:xfrm>
          <a:prstGeom prst="rect">
            <a:avLst/>
          </a:prstGeom>
          <a:noFill/>
        </p:spPr>
        <p:txBody>
          <a:bodyPr wrap="square" rtlCol="0">
            <a:spAutoFit/>
          </a:bodyPr>
          <a:lstStyle/>
          <a:p>
            <a:r>
              <a:rPr lang="en-GB" dirty="0"/>
              <a:t>(Mental Health Matters, 2023)</a:t>
            </a:r>
          </a:p>
        </p:txBody>
      </p:sp>
    </p:spTree>
    <p:extLst>
      <p:ext uri="{BB962C8B-B14F-4D97-AF65-F5344CB8AC3E}">
        <p14:creationId xmlns:p14="http://schemas.microsoft.com/office/powerpoint/2010/main" val="3483536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0C88F4-6CAD-932C-249A-B62B2ED6BEE3}"/>
              </a:ext>
            </a:extLst>
          </p:cNvPr>
          <p:cNvSpPr txBox="1"/>
          <p:nvPr/>
        </p:nvSpPr>
        <p:spPr>
          <a:xfrm>
            <a:off x="111760" y="678534"/>
            <a:ext cx="6820804" cy="6240426"/>
          </a:xfrm>
          <a:prstGeom prst="rect">
            <a:avLst/>
          </a:prstGeom>
          <a:noFill/>
          <a:ln>
            <a:solidFill>
              <a:schemeClr val="accent1">
                <a:lumMod val="60000"/>
                <a:lumOff val="40000"/>
              </a:schemeClr>
            </a:solidFill>
          </a:ln>
        </p:spPr>
        <p:txBody>
          <a:bodyPr wrap="square">
            <a:spAutoFit/>
          </a:bodyPr>
          <a:lstStyle/>
          <a:p>
            <a:pPr>
              <a:buNone/>
            </a:pPr>
            <a:r>
              <a:rPr lang="en-GB" b="1" dirty="0"/>
              <a:t>NHS Long Term Plan (2019)</a:t>
            </a:r>
            <a:endParaRPr lang="en-GB" dirty="0"/>
          </a:p>
          <a:p>
            <a:pPr>
              <a:lnSpc>
                <a:spcPct val="150000"/>
              </a:lnSpc>
              <a:buNone/>
            </a:pPr>
            <a:r>
              <a:rPr lang="en-GB" sz="1600" dirty="0"/>
              <a:t>SDG 3 – Good Health &amp; Well-being Links</a:t>
            </a:r>
          </a:p>
          <a:p>
            <a:pPr marL="285750" indent="-285750">
              <a:lnSpc>
                <a:spcPct val="150000"/>
              </a:lnSpc>
              <a:buFont typeface="Wingdings" panose="05000000000000000000" pitchFamily="2" charset="2"/>
              <a:buChar char="Ø"/>
            </a:pPr>
            <a:r>
              <a:rPr lang="en-GB" sz="1600" dirty="0"/>
              <a:t>Expands mental health services</a:t>
            </a:r>
          </a:p>
          <a:p>
            <a:pPr marL="285750" indent="-285750">
              <a:lnSpc>
                <a:spcPct val="150000"/>
              </a:lnSpc>
              <a:buFont typeface="Wingdings" panose="05000000000000000000" pitchFamily="2" charset="2"/>
              <a:buChar char="Ø"/>
            </a:pPr>
            <a:r>
              <a:rPr lang="en-GB" sz="1600" dirty="0"/>
              <a:t>Prioritises prevention and early intervention</a:t>
            </a:r>
          </a:p>
          <a:p>
            <a:pPr marL="285750" indent="-285750">
              <a:lnSpc>
                <a:spcPct val="150000"/>
              </a:lnSpc>
              <a:buFont typeface="Wingdings" panose="05000000000000000000" pitchFamily="2" charset="2"/>
              <a:buChar char="Ø"/>
            </a:pPr>
            <a:r>
              <a:rPr lang="en-GB" sz="1600" dirty="0"/>
              <a:t>Aims to reduce health inequalities</a:t>
            </a:r>
          </a:p>
          <a:p>
            <a:pPr marL="285750" indent="-285750">
              <a:lnSpc>
                <a:spcPct val="150000"/>
              </a:lnSpc>
              <a:buFont typeface="Wingdings" panose="05000000000000000000" pitchFamily="2" charset="2"/>
              <a:buChar char="Ø"/>
            </a:pPr>
            <a:r>
              <a:rPr lang="en-GB" sz="1600" dirty="0"/>
              <a:t>Commits to equal value of mental and physical health</a:t>
            </a:r>
          </a:p>
          <a:p>
            <a:pPr>
              <a:lnSpc>
                <a:spcPct val="150000"/>
              </a:lnSpc>
            </a:pPr>
            <a:r>
              <a:rPr lang="en-GB" sz="1600" dirty="0"/>
              <a:t>(NHS Long Term Plan, 2019)</a:t>
            </a:r>
          </a:p>
          <a:p>
            <a:pPr>
              <a:lnSpc>
                <a:spcPct val="150000"/>
              </a:lnSpc>
              <a:buNone/>
            </a:pPr>
            <a:r>
              <a:rPr lang="en-GB" sz="1600" dirty="0"/>
              <a:t>SDG 8 – Decent Work &amp; Economic Growth Links</a:t>
            </a:r>
          </a:p>
          <a:p>
            <a:pPr marL="285750" indent="-285750">
              <a:lnSpc>
                <a:spcPct val="150000"/>
              </a:lnSpc>
              <a:buFont typeface="Wingdings" panose="05000000000000000000" pitchFamily="2" charset="2"/>
              <a:buChar char="Ø"/>
            </a:pPr>
            <a:r>
              <a:rPr lang="en-GB" sz="1600" dirty="0"/>
              <a:t>Recognises health as an economic asset</a:t>
            </a:r>
          </a:p>
          <a:p>
            <a:pPr marL="285750" indent="-285750">
              <a:lnSpc>
                <a:spcPct val="150000"/>
              </a:lnSpc>
              <a:buFont typeface="Wingdings" panose="05000000000000000000" pitchFamily="2" charset="2"/>
              <a:buChar char="Ø"/>
            </a:pPr>
            <a:r>
              <a:rPr lang="en-GB" sz="1600" dirty="0"/>
              <a:t>Emphasises workforce expansion and retention</a:t>
            </a:r>
          </a:p>
          <a:p>
            <a:pPr marL="285750" indent="-285750">
              <a:lnSpc>
                <a:spcPct val="150000"/>
              </a:lnSpc>
              <a:buFont typeface="Wingdings" panose="05000000000000000000" pitchFamily="2" charset="2"/>
              <a:buChar char="Ø"/>
            </a:pPr>
            <a:r>
              <a:rPr lang="en-GB" sz="1600" dirty="0"/>
              <a:t>Invests in community-based services to support productivity</a:t>
            </a:r>
          </a:p>
          <a:p>
            <a:pPr marL="285750" indent="-285750">
              <a:lnSpc>
                <a:spcPct val="150000"/>
              </a:lnSpc>
              <a:buFont typeface="Wingdings" panose="05000000000000000000" pitchFamily="2" charset="2"/>
              <a:buChar char="Ø"/>
            </a:pPr>
            <a:r>
              <a:rPr lang="en-GB" sz="1600" dirty="0"/>
              <a:t>Highlights prevention as reducing long-term economic burden</a:t>
            </a:r>
          </a:p>
          <a:p>
            <a:pPr>
              <a:lnSpc>
                <a:spcPct val="150000"/>
              </a:lnSpc>
            </a:pPr>
            <a:r>
              <a:rPr lang="en-GB" sz="1600" dirty="0"/>
              <a:t> (NHS Long Term Plan, 2019)</a:t>
            </a:r>
          </a:p>
          <a:p>
            <a:pPr>
              <a:lnSpc>
                <a:spcPct val="150000"/>
              </a:lnSpc>
              <a:buNone/>
            </a:pPr>
            <a:r>
              <a:rPr lang="en-GB" sz="1600" dirty="0"/>
              <a:t>While the Plan connects improved population health to economic sustainability, workforce shortages and funding pressures limit full realisation of both health improvement (Al-</a:t>
            </a:r>
            <a:r>
              <a:rPr lang="en-GB" sz="1600" dirty="0" err="1"/>
              <a:t>Janabi</a:t>
            </a:r>
            <a:r>
              <a:rPr lang="en-GB" sz="1600" dirty="0"/>
              <a:t>, Williams &amp; Powell, 2023; </a:t>
            </a:r>
            <a:r>
              <a:rPr lang="en-GB" sz="1600" dirty="0" err="1"/>
              <a:t>Shemtob</a:t>
            </a:r>
            <a:r>
              <a:rPr lang="en-GB" sz="1600" dirty="0"/>
              <a:t> et al., 2023)  (SDG 3) and sustainable employment goals (SDG 8).</a:t>
            </a:r>
          </a:p>
        </p:txBody>
      </p:sp>
      <p:sp>
        <p:nvSpPr>
          <p:cNvPr id="7" name="TextBox 6">
            <a:extLst>
              <a:ext uri="{FF2B5EF4-FFF2-40B4-BE49-F238E27FC236}">
                <a16:creationId xmlns:a16="http://schemas.microsoft.com/office/drawing/2014/main" id="{BA8E56C4-1CC4-51CD-441E-FD4E65CFC164}"/>
              </a:ext>
            </a:extLst>
          </p:cNvPr>
          <p:cNvSpPr txBox="1"/>
          <p:nvPr/>
        </p:nvSpPr>
        <p:spPr>
          <a:xfrm>
            <a:off x="6932562" y="66040"/>
            <a:ext cx="5259438" cy="6748258"/>
          </a:xfrm>
          <a:prstGeom prst="rect">
            <a:avLst/>
          </a:prstGeom>
          <a:noFill/>
          <a:ln>
            <a:solidFill>
              <a:schemeClr val="accent1">
                <a:lumMod val="60000"/>
                <a:lumOff val="40000"/>
              </a:schemeClr>
            </a:solidFill>
          </a:ln>
        </p:spPr>
        <p:txBody>
          <a:bodyPr wrap="square">
            <a:spAutoFit/>
          </a:bodyPr>
          <a:lstStyle/>
          <a:p>
            <a:pPr>
              <a:lnSpc>
                <a:spcPct val="150000"/>
              </a:lnSpc>
              <a:buNone/>
            </a:pPr>
            <a:r>
              <a:rPr lang="en-GB" b="1" dirty="0"/>
              <a:t>NHS Long Term Workforce Plan (2023)</a:t>
            </a:r>
            <a:endParaRPr lang="en-GB" dirty="0"/>
          </a:p>
          <a:p>
            <a:pPr>
              <a:lnSpc>
                <a:spcPct val="150000"/>
              </a:lnSpc>
              <a:buNone/>
            </a:pPr>
            <a:r>
              <a:rPr lang="en-GB" sz="1600" dirty="0"/>
              <a:t>SDG 3 – Good Health &amp; Well-being</a:t>
            </a:r>
          </a:p>
          <a:p>
            <a:pPr marL="285750" indent="-285750">
              <a:lnSpc>
                <a:spcPct val="150000"/>
              </a:lnSpc>
              <a:buFont typeface="Wingdings" panose="05000000000000000000" pitchFamily="2" charset="2"/>
              <a:buChar char="Ø"/>
            </a:pPr>
            <a:r>
              <a:rPr lang="en-GB" sz="1600" dirty="0"/>
              <a:t>Aims to increase training places for nurses, doctors and allied professionals</a:t>
            </a:r>
          </a:p>
          <a:p>
            <a:pPr marL="285750" indent="-285750">
              <a:lnSpc>
                <a:spcPct val="150000"/>
              </a:lnSpc>
              <a:buFont typeface="Wingdings" panose="05000000000000000000" pitchFamily="2" charset="2"/>
              <a:buChar char="Ø"/>
            </a:pPr>
            <a:r>
              <a:rPr lang="en-GB" sz="1600" dirty="0"/>
              <a:t>Focuses on retention, staff wellbeing and flexible working</a:t>
            </a:r>
          </a:p>
          <a:p>
            <a:pPr marL="285750" indent="-285750">
              <a:lnSpc>
                <a:spcPct val="150000"/>
              </a:lnSpc>
              <a:buFont typeface="Wingdings" panose="05000000000000000000" pitchFamily="2" charset="2"/>
              <a:buChar char="Ø"/>
            </a:pPr>
            <a:r>
              <a:rPr lang="en-GB" sz="1600" dirty="0"/>
              <a:t>Supports safe staffing to improve quality of care</a:t>
            </a:r>
          </a:p>
          <a:p>
            <a:pPr>
              <a:lnSpc>
                <a:spcPct val="150000"/>
              </a:lnSpc>
            </a:pPr>
            <a:r>
              <a:rPr lang="en-GB" sz="1600" dirty="0"/>
              <a:t>(NHS Long Term Workforce Plan, 2023)</a:t>
            </a:r>
          </a:p>
          <a:p>
            <a:pPr>
              <a:lnSpc>
                <a:spcPct val="150000"/>
              </a:lnSpc>
              <a:buNone/>
            </a:pPr>
            <a:r>
              <a:rPr lang="en-GB" sz="1600" dirty="0"/>
              <a:t>SDG 8 – Decent Work &amp; Economic Growth</a:t>
            </a:r>
          </a:p>
          <a:p>
            <a:pPr marL="285750" indent="-285750">
              <a:lnSpc>
                <a:spcPct val="150000"/>
              </a:lnSpc>
              <a:buFont typeface="Wingdings" panose="05000000000000000000" pitchFamily="2" charset="2"/>
              <a:buChar char="Ø"/>
            </a:pPr>
            <a:r>
              <a:rPr lang="en-GB" sz="1600" dirty="0"/>
              <a:t>Largest NHS workforce expansion in history</a:t>
            </a:r>
          </a:p>
          <a:p>
            <a:pPr marL="285750" indent="-285750">
              <a:lnSpc>
                <a:spcPct val="150000"/>
              </a:lnSpc>
              <a:buFont typeface="Wingdings" panose="05000000000000000000" pitchFamily="2" charset="2"/>
              <a:buChar char="Ø"/>
            </a:pPr>
            <a:r>
              <a:rPr lang="en-GB" sz="1600" dirty="0"/>
              <a:t>Promotes sustainable employment within health sector</a:t>
            </a:r>
          </a:p>
          <a:p>
            <a:pPr marL="285750" indent="-285750">
              <a:lnSpc>
                <a:spcPct val="150000"/>
              </a:lnSpc>
              <a:buFont typeface="Wingdings" panose="05000000000000000000" pitchFamily="2" charset="2"/>
              <a:buChar char="Ø"/>
            </a:pPr>
            <a:r>
              <a:rPr lang="en-GB" sz="1600" dirty="0"/>
              <a:t>Links workforce investment to economic productivity</a:t>
            </a:r>
          </a:p>
          <a:p>
            <a:pPr>
              <a:lnSpc>
                <a:spcPct val="150000"/>
              </a:lnSpc>
            </a:pPr>
            <a:r>
              <a:rPr lang="en-GB" sz="1600" dirty="0"/>
              <a:t>(NHS Long Term Workforce Plan, 2023)</a:t>
            </a:r>
          </a:p>
          <a:p>
            <a:pPr>
              <a:lnSpc>
                <a:spcPct val="150000"/>
              </a:lnSpc>
              <a:buNone/>
            </a:pPr>
            <a:r>
              <a:rPr lang="en-GB" sz="1600" dirty="0"/>
              <a:t>Although ambitious, delivery depends on sustained funding and training capacity. Current staffing gaps risk undermining both service quality (SDG 3) and decent working conditions (SDG 8) (Al-</a:t>
            </a:r>
            <a:r>
              <a:rPr lang="en-GB" sz="1600" dirty="0" err="1"/>
              <a:t>Janabi</a:t>
            </a:r>
            <a:r>
              <a:rPr lang="en-GB" sz="1600" dirty="0"/>
              <a:t>, Williams &amp; Powell, 2023; </a:t>
            </a:r>
            <a:r>
              <a:rPr lang="en-GB" sz="1600" dirty="0" err="1"/>
              <a:t>Shemtob</a:t>
            </a:r>
            <a:r>
              <a:rPr lang="en-GB" sz="1600" dirty="0"/>
              <a:t> et al., 2023) </a:t>
            </a:r>
          </a:p>
        </p:txBody>
      </p:sp>
      <p:sp>
        <p:nvSpPr>
          <p:cNvPr id="2" name="Rectangle 1">
            <a:extLst>
              <a:ext uri="{FF2B5EF4-FFF2-40B4-BE49-F238E27FC236}">
                <a16:creationId xmlns:a16="http://schemas.microsoft.com/office/drawing/2014/main" id="{13FBE1A6-A5C9-ED61-ADB8-FF15711D79E6}"/>
              </a:ext>
            </a:extLst>
          </p:cNvPr>
          <p:cNvSpPr/>
          <p:nvPr/>
        </p:nvSpPr>
        <p:spPr>
          <a:xfrm>
            <a:off x="264160" y="-100985"/>
            <a:ext cx="4995278" cy="923330"/>
          </a:xfrm>
          <a:prstGeom prst="rect">
            <a:avLst/>
          </a:prstGeom>
          <a:noFill/>
        </p:spPr>
        <p:txBody>
          <a:bodyPr wrap="non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Plans and Policy</a:t>
            </a: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120169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D5E509-82E8-0246-5FC1-5004F9C449D2}"/>
              </a:ext>
            </a:extLst>
          </p:cNvPr>
          <p:cNvSpPr txBox="1"/>
          <p:nvPr/>
        </p:nvSpPr>
        <p:spPr>
          <a:xfrm>
            <a:off x="2526938" y="1213494"/>
            <a:ext cx="7620000" cy="5450851"/>
          </a:xfrm>
          <a:prstGeom prst="rect">
            <a:avLst/>
          </a:prstGeom>
          <a:noFill/>
        </p:spPr>
        <p:txBody>
          <a:bodyPr wrap="square">
            <a:spAutoFit/>
          </a:bodyPr>
          <a:lstStyle/>
          <a:p>
            <a:pPr algn="ctr">
              <a:lnSpc>
                <a:spcPct val="150000"/>
              </a:lnSpc>
              <a:buNone/>
            </a:pPr>
            <a:r>
              <a:rPr lang="en-GB" b="1" dirty="0"/>
              <a:t>Mental Health Act 2007</a:t>
            </a:r>
            <a:endParaRPr lang="en-GB" dirty="0"/>
          </a:p>
          <a:p>
            <a:pPr algn="ctr">
              <a:lnSpc>
                <a:spcPct val="150000"/>
              </a:lnSpc>
              <a:buNone/>
            </a:pPr>
            <a:r>
              <a:rPr lang="en-GB" dirty="0"/>
              <a:t>SDG 3 – Good Health &amp; Well-being</a:t>
            </a:r>
          </a:p>
          <a:p>
            <a:pPr marL="285750" indent="-285750" algn="ctr">
              <a:lnSpc>
                <a:spcPct val="150000"/>
              </a:lnSpc>
              <a:buFont typeface="Wingdings" panose="05000000000000000000" pitchFamily="2" charset="2"/>
              <a:buChar char="Ø"/>
            </a:pPr>
            <a:r>
              <a:rPr lang="en-GB" dirty="0"/>
              <a:t>Provides legal framework for compulsory treatment</a:t>
            </a:r>
          </a:p>
          <a:p>
            <a:pPr marL="285750" indent="-285750" algn="ctr">
              <a:lnSpc>
                <a:spcPct val="150000"/>
              </a:lnSpc>
              <a:buFont typeface="Wingdings" panose="05000000000000000000" pitchFamily="2" charset="2"/>
              <a:buChar char="Ø"/>
            </a:pPr>
            <a:r>
              <a:rPr lang="en-GB" dirty="0"/>
              <a:t>Protects patient safety and access to mental health care</a:t>
            </a:r>
          </a:p>
          <a:p>
            <a:pPr marL="285750" indent="-285750" algn="ctr">
              <a:lnSpc>
                <a:spcPct val="150000"/>
              </a:lnSpc>
              <a:buFont typeface="Wingdings" panose="05000000000000000000" pitchFamily="2" charset="2"/>
              <a:buChar char="Ø"/>
            </a:pPr>
            <a:r>
              <a:rPr lang="en-GB" dirty="0"/>
              <a:t>Regulates detention and safeguards rights</a:t>
            </a:r>
          </a:p>
          <a:p>
            <a:pPr algn="ctr">
              <a:lnSpc>
                <a:spcPct val="150000"/>
              </a:lnSpc>
            </a:pPr>
            <a:r>
              <a:rPr lang="en-GB" dirty="0"/>
              <a:t>(Mental Health Act, 2007)</a:t>
            </a:r>
          </a:p>
          <a:p>
            <a:pPr algn="ctr">
              <a:lnSpc>
                <a:spcPct val="150000"/>
              </a:lnSpc>
            </a:pPr>
            <a:r>
              <a:rPr lang="en-GB" dirty="0"/>
              <a:t>SDG 8 – Decent Work &amp; Economic Growth</a:t>
            </a:r>
          </a:p>
          <a:p>
            <a:pPr marL="285750" indent="-285750" algn="ctr">
              <a:lnSpc>
                <a:spcPct val="150000"/>
              </a:lnSpc>
              <a:buFont typeface="Wingdings" panose="05000000000000000000" pitchFamily="2" charset="2"/>
              <a:buChar char="Ø"/>
            </a:pPr>
            <a:r>
              <a:rPr lang="en-GB" dirty="0"/>
              <a:t>Supports workforce clarity in mental health services</a:t>
            </a:r>
          </a:p>
          <a:p>
            <a:pPr marL="285750" indent="-285750" algn="ctr">
              <a:lnSpc>
                <a:spcPct val="150000"/>
              </a:lnSpc>
              <a:buFont typeface="Wingdings" panose="05000000000000000000" pitchFamily="2" charset="2"/>
              <a:buChar char="Ø"/>
            </a:pPr>
            <a:r>
              <a:rPr lang="en-GB" dirty="0"/>
              <a:t>Enables structured service delivery within legal boundaries</a:t>
            </a:r>
          </a:p>
          <a:p>
            <a:pPr algn="ctr">
              <a:lnSpc>
                <a:spcPct val="150000"/>
              </a:lnSpc>
            </a:pPr>
            <a:r>
              <a:rPr lang="en-GB" dirty="0"/>
              <a:t>(Mental Health Act, 2007)</a:t>
            </a:r>
          </a:p>
          <a:p>
            <a:pPr algn="ctr">
              <a:lnSpc>
                <a:spcPct val="150000"/>
              </a:lnSpc>
              <a:buNone/>
            </a:pPr>
            <a:r>
              <a:rPr lang="en-GB" dirty="0"/>
              <a:t>The Act has been criticised for disproportionate detention of ethnic minority groups and outdated approaches to autonomy , raising concerns about equity and rights within SDG 3 (</a:t>
            </a:r>
            <a:r>
              <a:rPr lang="en-GB" dirty="0" err="1"/>
              <a:t>Gajwani</a:t>
            </a:r>
            <a:r>
              <a:rPr lang="en-GB" dirty="0"/>
              <a:t> et al., 2016).</a:t>
            </a:r>
          </a:p>
        </p:txBody>
      </p:sp>
      <p:sp>
        <p:nvSpPr>
          <p:cNvPr id="6" name="Rectangle 5">
            <a:extLst>
              <a:ext uri="{FF2B5EF4-FFF2-40B4-BE49-F238E27FC236}">
                <a16:creationId xmlns:a16="http://schemas.microsoft.com/office/drawing/2014/main" id="{DA226D6D-C16C-4894-85BE-24F6613F67DF}"/>
              </a:ext>
            </a:extLst>
          </p:cNvPr>
          <p:cNvSpPr/>
          <p:nvPr/>
        </p:nvSpPr>
        <p:spPr>
          <a:xfrm>
            <a:off x="1544320" y="193655"/>
            <a:ext cx="4995278" cy="923330"/>
          </a:xfrm>
          <a:prstGeom prst="rect">
            <a:avLst/>
          </a:prstGeom>
          <a:noFill/>
        </p:spPr>
        <p:txBody>
          <a:bodyPr wrap="non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Plans and Policy</a:t>
            </a: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518318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661067-2C99-80D7-373A-220B3F20DACB}"/>
              </a:ext>
            </a:extLst>
          </p:cNvPr>
          <p:cNvSpPr txBox="1"/>
          <p:nvPr/>
        </p:nvSpPr>
        <p:spPr>
          <a:xfrm>
            <a:off x="66828" y="769441"/>
            <a:ext cx="11788474" cy="6060570"/>
          </a:xfrm>
          <a:prstGeom prst="rect">
            <a:avLst/>
          </a:prstGeom>
          <a:noFill/>
        </p:spPr>
        <p:txBody>
          <a:bodyPr wrap="square">
            <a:spAutoFit/>
          </a:bodyPr>
          <a:lstStyle/>
          <a:p>
            <a:pPr>
              <a:lnSpc>
                <a:spcPct val="150000"/>
              </a:lnSpc>
            </a:pPr>
            <a:r>
              <a:rPr lang="en-GB" sz="1600" b="1" dirty="0"/>
              <a:t>Every Mind Matters is an NHS public mental health campaign in England that provides free online advice and personalised tools to help people manage stress, anxiety and low mood early </a:t>
            </a:r>
            <a:r>
              <a:rPr lang="en-GB" sz="1600" dirty="0"/>
              <a:t>(Department of Health and Social Care, 2022; NHS, 2026).</a:t>
            </a:r>
            <a:endParaRPr lang="en-GB" sz="1600" b="1" dirty="0"/>
          </a:p>
          <a:p>
            <a:pPr>
              <a:lnSpc>
                <a:spcPct val="150000"/>
              </a:lnSpc>
            </a:pPr>
            <a:r>
              <a:rPr lang="en-GB" sz="1600" b="1" dirty="0"/>
              <a:t>Benefits</a:t>
            </a:r>
          </a:p>
          <a:p>
            <a:pPr marL="285750" indent="-285750">
              <a:lnSpc>
                <a:spcPct val="150000"/>
              </a:lnSpc>
              <a:buFont typeface="Wingdings" panose="05000000000000000000" pitchFamily="2" charset="2"/>
              <a:buChar char="Ø"/>
            </a:pPr>
            <a:r>
              <a:rPr lang="en-GB" sz="1400" dirty="0"/>
              <a:t>Strong prevention focus – shifts mental health from crisis response to early intervention.</a:t>
            </a:r>
          </a:p>
          <a:p>
            <a:pPr marL="285750" indent="-285750">
              <a:lnSpc>
                <a:spcPct val="150000"/>
              </a:lnSpc>
              <a:buFont typeface="Wingdings" panose="05000000000000000000" pitchFamily="2" charset="2"/>
              <a:buChar char="Ø"/>
            </a:pPr>
            <a:r>
              <a:rPr lang="en-GB" sz="1400" dirty="0"/>
              <a:t>Scalable and low-cost – digital format allows national reach with minimal resource strain.</a:t>
            </a:r>
          </a:p>
          <a:p>
            <a:pPr marL="285750" indent="-285750">
              <a:lnSpc>
                <a:spcPct val="150000"/>
              </a:lnSpc>
              <a:buFont typeface="Wingdings" panose="05000000000000000000" pitchFamily="2" charset="2"/>
              <a:buChar char="Ø"/>
            </a:pPr>
            <a:r>
              <a:rPr lang="en-GB" sz="1400" dirty="0"/>
              <a:t>Reduces service pressure – promotes self-management before escalation to specialist care.</a:t>
            </a:r>
          </a:p>
          <a:p>
            <a:pPr marL="285750" indent="-285750">
              <a:lnSpc>
                <a:spcPct val="150000"/>
              </a:lnSpc>
              <a:buFont typeface="Wingdings" panose="05000000000000000000" pitchFamily="2" charset="2"/>
              <a:buChar char="Ø"/>
            </a:pPr>
            <a:r>
              <a:rPr lang="en-GB" sz="1400" dirty="0"/>
              <a:t>Normalises everyday mental distress – frames stress, anxiety and sleep issues as manageable.</a:t>
            </a:r>
          </a:p>
          <a:p>
            <a:pPr marL="285750" indent="-285750">
              <a:lnSpc>
                <a:spcPct val="150000"/>
              </a:lnSpc>
              <a:buFont typeface="Wingdings" panose="05000000000000000000" pitchFamily="2" charset="2"/>
              <a:buChar char="Ø"/>
            </a:pPr>
            <a:r>
              <a:rPr lang="en-GB" sz="1400" dirty="0"/>
              <a:t>Accessible entry point – no GP referral required; reduces formal barriers to support.</a:t>
            </a:r>
          </a:p>
          <a:p>
            <a:pPr marL="285750" indent="-285750">
              <a:lnSpc>
                <a:spcPct val="150000"/>
              </a:lnSpc>
              <a:buFont typeface="Wingdings" panose="05000000000000000000" pitchFamily="2" charset="2"/>
              <a:buChar char="Ø"/>
            </a:pPr>
            <a:r>
              <a:rPr lang="en-GB" sz="1400" dirty="0"/>
              <a:t>Opened in 2019, over 4,7 million users in 2022.</a:t>
            </a:r>
          </a:p>
          <a:p>
            <a:pPr marL="285750" indent="-285750">
              <a:lnSpc>
                <a:spcPct val="150000"/>
              </a:lnSpc>
              <a:buFont typeface="Wingdings" panose="05000000000000000000" pitchFamily="2" charset="2"/>
              <a:buChar char="Ø"/>
            </a:pPr>
            <a:r>
              <a:rPr lang="en-GB" sz="1400" dirty="0"/>
              <a:t>Users reported that EMM increased confidence, supported behavioural change, reduced isolation, and prompted help-seeking.</a:t>
            </a:r>
          </a:p>
          <a:p>
            <a:pPr>
              <a:lnSpc>
                <a:spcPct val="150000"/>
              </a:lnSpc>
            </a:pPr>
            <a:r>
              <a:rPr lang="en-GB" sz="1400" dirty="0"/>
              <a:t>(Department of Health and Social Care, 2022; NHS, 2026; Stuart et al., 2023)</a:t>
            </a:r>
          </a:p>
          <a:p>
            <a:pPr>
              <a:lnSpc>
                <a:spcPct val="150000"/>
              </a:lnSpc>
            </a:pPr>
            <a:r>
              <a:rPr lang="en-GB" sz="1600" b="1" dirty="0"/>
              <a:t>Limitations</a:t>
            </a:r>
          </a:p>
          <a:p>
            <a:pPr marL="285750" indent="-285750">
              <a:lnSpc>
                <a:spcPct val="150000"/>
              </a:lnSpc>
              <a:buFont typeface="Wingdings" panose="05000000000000000000" pitchFamily="2" charset="2"/>
              <a:buChar char="Ø"/>
            </a:pPr>
            <a:r>
              <a:rPr lang="en-GB" sz="1400" dirty="0"/>
              <a:t>Expectation gap – users with severe or chronic mental illness felt excluded by the focus on common problems.</a:t>
            </a:r>
          </a:p>
          <a:p>
            <a:pPr marL="285750" indent="-285750">
              <a:lnSpc>
                <a:spcPct val="150000"/>
              </a:lnSpc>
              <a:buFont typeface="Wingdings" panose="05000000000000000000" pitchFamily="2" charset="2"/>
              <a:buChar char="Ø"/>
            </a:pPr>
            <a:r>
              <a:rPr lang="en-GB" sz="1400" dirty="0"/>
              <a:t>Context-blind approach – insufficient acknowledgement of social stressors (housing, poverty, climate, service strain).</a:t>
            </a:r>
          </a:p>
          <a:p>
            <a:pPr marL="285750" indent="-285750">
              <a:lnSpc>
                <a:spcPct val="150000"/>
              </a:lnSpc>
              <a:buFont typeface="Wingdings" panose="05000000000000000000" pitchFamily="2" charset="2"/>
              <a:buChar char="Ø"/>
            </a:pPr>
            <a:r>
              <a:rPr lang="en-GB" sz="1400" dirty="0"/>
              <a:t>Short-lived literacy gains – initial improvements returned to baseline over time.</a:t>
            </a:r>
          </a:p>
          <a:p>
            <a:pPr marL="285750" indent="-285750">
              <a:lnSpc>
                <a:spcPct val="150000"/>
              </a:lnSpc>
              <a:buFont typeface="Wingdings" panose="05000000000000000000" pitchFamily="2" charset="2"/>
              <a:buChar char="Ø"/>
            </a:pPr>
            <a:r>
              <a:rPr lang="en-GB" sz="1400" dirty="0"/>
              <a:t>Does not reduce inequalities – avoided widening SES/ethnic gaps but did not narrow them.</a:t>
            </a:r>
          </a:p>
          <a:p>
            <a:pPr marL="285750" indent="-285750">
              <a:lnSpc>
                <a:spcPct val="150000"/>
              </a:lnSpc>
              <a:buFont typeface="Wingdings" panose="05000000000000000000" pitchFamily="2" charset="2"/>
              <a:buChar char="Ø"/>
            </a:pPr>
            <a:r>
              <a:rPr lang="en-GB" sz="1400" dirty="0"/>
              <a:t>Lower SES outcomes over time – some widening in knowledge and stigma measures during pandemic waves.</a:t>
            </a:r>
          </a:p>
          <a:p>
            <a:pPr>
              <a:lnSpc>
                <a:spcPct val="150000"/>
              </a:lnSpc>
            </a:pPr>
            <a:r>
              <a:rPr lang="en-GB" sz="1400" dirty="0"/>
              <a:t>(Stuart et al., 2023; Ronaldson et al., 2025)</a:t>
            </a:r>
          </a:p>
        </p:txBody>
      </p:sp>
      <p:sp>
        <p:nvSpPr>
          <p:cNvPr id="2" name="Rectangle 1">
            <a:extLst>
              <a:ext uri="{FF2B5EF4-FFF2-40B4-BE49-F238E27FC236}">
                <a16:creationId xmlns:a16="http://schemas.microsoft.com/office/drawing/2014/main" id="{43ED3437-2938-EDDC-124D-4210C9CD7160}"/>
              </a:ext>
            </a:extLst>
          </p:cNvPr>
          <p:cNvSpPr/>
          <p:nvPr/>
        </p:nvSpPr>
        <p:spPr>
          <a:xfrm>
            <a:off x="0" y="0"/>
            <a:ext cx="9513182" cy="769441"/>
          </a:xfrm>
          <a:prstGeom prst="rect">
            <a:avLst/>
          </a:prstGeom>
          <a:noFill/>
        </p:spPr>
        <p:txBody>
          <a:bodyPr wrap="none" lIns="91440" tIns="45720" rIns="91440" bIns="45720">
            <a:spAutoFit/>
          </a:bodyPr>
          <a:lstStyle/>
          <a:p>
            <a:pPr algn="ctr"/>
            <a:r>
              <a:rPr lang="en-GB" sz="4400" b="1" cap="none" spc="0" dirty="0">
                <a:ln w="22225">
                  <a:solidFill>
                    <a:schemeClr val="accent2"/>
                  </a:solidFill>
                  <a:prstDash val="solid"/>
                </a:ln>
                <a:solidFill>
                  <a:schemeClr val="accent2">
                    <a:lumMod val="40000"/>
                    <a:lumOff val="60000"/>
                  </a:schemeClr>
                </a:solidFill>
                <a:effectLst/>
              </a:rPr>
              <a:t>Case Study – NHS Every Mind Matters </a:t>
            </a:r>
          </a:p>
        </p:txBody>
      </p:sp>
      <p:pic>
        <p:nvPicPr>
          <p:cNvPr id="3" name="Picture 2">
            <a:extLst>
              <a:ext uri="{FF2B5EF4-FFF2-40B4-BE49-F238E27FC236}">
                <a16:creationId xmlns:a16="http://schemas.microsoft.com/office/drawing/2014/main" id="{BBCC1652-3FE4-D4F7-DD65-47E79D260916}"/>
              </a:ext>
            </a:extLst>
          </p:cNvPr>
          <p:cNvPicPr>
            <a:picLocks noChangeAspect="1"/>
          </p:cNvPicPr>
          <p:nvPr/>
        </p:nvPicPr>
        <p:blipFill>
          <a:blip r:embed="rId2"/>
          <a:stretch>
            <a:fillRect/>
          </a:stretch>
        </p:blipFill>
        <p:spPr>
          <a:xfrm>
            <a:off x="8000847" y="1538882"/>
            <a:ext cx="4124325" cy="2085975"/>
          </a:xfrm>
          <a:prstGeom prst="rect">
            <a:avLst/>
          </a:prstGeom>
        </p:spPr>
      </p:pic>
      <p:sp>
        <p:nvSpPr>
          <p:cNvPr id="6" name="TextBox 5">
            <a:extLst>
              <a:ext uri="{FF2B5EF4-FFF2-40B4-BE49-F238E27FC236}">
                <a16:creationId xmlns:a16="http://schemas.microsoft.com/office/drawing/2014/main" id="{DE07EEF1-1CCD-D0F4-CBD3-8AE456C1CFEE}"/>
              </a:ext>
            </a:extLst>
          </p:cNvPr>
          <p:cNvSpPr txBox="1"/>
          <p:nvPr/>
        </p:nvSpPr>
        <p:spPr>
          <a:xfrm>
            <a:off x="8628419" y="3347858"/>
            <a:ext cx="6111764" cy="276999"/>
          </a:xfrm>
          <a:prstGeom prst="rect">
            <a:avLst/>
          </a:prstGeom>
          <a:noFill/>
        </p:spPr>
        <p:txBody>
          <a:bodyPr wrap="square">
            <a:spAutoFit/>
          </a:bodyPr>
          <a:lstStyle/>
          <a:p>
            <a:r>
              <a:rPr lang="en-GB" sz="1200" dirty="0"/>
              <a:t>(Department of Health and Social Care, 2022)</a:t>
            </a:r>
          </a:p>
        </p:txBody>
      </p:sp>
      <p:pic>
        <p:nvPicPr>
          <p:cNvPr id="7" name="Picture 6">
            <a:extLst>
              <a:ext uri="{FF2B5EF4-FFF2-40B4-BE49-F238E27FC236}">
                <a16:creationId xmlns:a16="http://schemas.microsoft.com/office/drawing/2014/main" id="{1ADC8DB2-E84E-F7BF-544E-31831444D247}"/>
              </a:ext>
            </a:extLst>
          </p:cNvPr>
          <p:cNvPicPr>
            <a:picLocks noChangeAspect="1"/>
          </p:cNvPicPr>
          <p:nvPr/>
        </p:nvPicPr>
        <p:blipFill>
          <a:blip r:embed="rId3"/>
          <a:stretch>
            <a:fillRect/>
          </a:stretch>
        </p:blipFill>
        <p:spPr>
          <a:xfrm>
            <a:off x="9281118" y="3798181"/>
            <a:ext cx="2878987" cy="2878987"/>
          </a:xfrm>
          <a:prstGeom prst="rect">
            <a:avLst/>
          </a:prstGeom>
        </p:spPr>
      </p:pic>
      <p:sp>
        <p:nvSpPr>
          <p:cNvPr id="8" name="TextBox 7">
            <a:extLst>
              <a:ext uri="{FF2B5EF4-FFF2-40B4-BE49-F238E27FC236}">
                <a16:creationId xmlns:a16="http://schemas.microsoft.com/office/drawing/2014/main" id="{2BC69D07-DFF0-3109-4860-F885D5475912}"/>
              </a:ext>
            </a:extLst>
          </p:cNvPr>
          <p:cNvSpPr txBox="1"/>
          <p:nvPr/>
        </p:nvSpPr>
        <p:spPr>
          <a:xfrm>
            <a:off x="10129837" y="6550012"/>
            <a:ext cx="1392865" cy="369332"/>
          </a:xfrm>
          <a:prstGeom prst="rect">
            <a:avLst/>
          </a:prstGeom>
          <a:noFill/>
        </p:spPr>
        <p:txBody>
          <a:bodyPr wrap="square" rtlCol="0">
            <a:spAutoFit/>
          </a:bodyPr>
          <a:lstStyle/>
          <a:p>
            <a:r>
              <a:rPr lang="en-GB" dirty="0"/>
              <a:t>(NHS, 2026)</a:t>
            </a:r>
          </a:p>
        </p:txBody>
      </p:sp>
    </p:spTree>
    <p:extLst>
      <p:ext uri="{BB962C8B-B14F-4D97-AF65-F5344CB8AC3E}">
        <p14:creationId xmlns:p14="http://schemas.microsoft.com/office/powerpoint/2010/main" val="1915907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C8A338-E4C2-2A49-A9FA-762780FC7051}"/>
              </a:ext>
            </a:extLst>
          </p:cNvPr>
          <p:cNvSpPr txBox="1"/>
          <p:nvPr/>
        </p:nvSpPr>
        <p:spPr>
          <a:xfrm>
            <a:off x="77675" y="894573"/>
            <a:ext cx="9808005" cy="5365700"/>
          </a:xfrm>
          <a:prstGeom prst="rect">
            <a:avLst/>
          </a:prstGeom>
          <a:noFill/>
        </p:spPr>
        <p:txBody>
          <a:bodyPr wrap="square">
            <a:spAutoFit/>
          </a:bodyPr>
          <a:lstStyle/>
          <a:p>
            <a:pPr>
              <a:lnSpc>
                <a:spcPct val="150000"/>
              </a:lnSpc>
            </a:pPr>
            <a:r>
              <a:rPr lang="en-GB" sz="1600" b="1" dirty="0"/>
              <a:t>NHS Talking Therapies for anxiety and depression is a national programme in England providing free, clinically approved psychological interventions for adults experiencing common mental problems such as depression, anxiety disorders and PTSD (NHS England, 2026).</a:t>
            </a:r>
          </a:p>
          <a:p>
            <a:pPr>
              <a:lnSpc>
                <a:spcPct val="150000"/>
              </a:lnSpc>
            </a:pPr>
            <a:r>
              <a:rPr lang="en-GB" sz="1600" b="1" dirty="0"/>
              <a:t>Benefits </a:t>
            </a:r>
          </a:p>
          <a:p>
            <a:pPr marL="285750" indent="-285750">
              <a:lnSpc>
                <a:spcPct val="150000"/>
              </a:lnSpc>
              <a:buFont typeface="Wingdings" panose="05000000000000000000" pitchFamily="2" charset="2"/>
              <a:buChar char="Ø"/>
            </a:pPr>
            <a:r>
              <a:rPr lang="en-GB" sz="1500" dirty="0"/>
              <a:t>670,000 people received treatment (2024/25) </a:t>
            </a:r>
          </a:p>
          <a:p>
            <a:pPr marL="285750" indent="-285750">
              <a:lnSpc>
                <a:spcPct val="150000"/>
              </a:lnSpc>
              <a:buFont typeface="Wingdings" panose="05000000000000000000" pitchFamily="2" charset="2"/>
              <a:buChar char="Ø"/>
            </a:pPr>
            <a:r>
              <a:rPr lang="en-GB" sz="1500" dirty="0"/>
              <a:t>Interpersonal Psychotherapy: 48.7% recovery, 62.1% improvement</a:t>
            </a:r>
          </a:p>
          <a:p>
            <a:pPr marL="285750" indent="-285750">
              <a:lnSpc>
                <a:spcPct val="150000"/>
              </a:lnSpc>
              <a:buFont typeface="Wingdings" panose="05000000000000000000" pitchFamily="2" charset="2"/>
              <a:buChar char="Ø"/>
            </a:pPr>
            <a:r>
              <a:rPr lang="en-GB" sz="1500" dirty="0"/>
              <a:t>Cognitive Behavioural Therapy (CBT): 41.5% recovery, 60.7% improvement</a:t>
            </a:r>
          </a:p>
          <a:p>
            <a:pPr marL="285750" indent="-285750">
              <a:lnSpc>
                <a:spcPct val="150000"/>
              </a:lnSpc>
              <a:buFont typeface="Wingdings" panose="05000000000000000000" pitchFamily="2" charset="2"/>
              <a:buChar char="Ø"/>
            </a:pPr>
            <a:r>
              <a:rPr lang="en-GB" sz="1500" dirty="0"/>
              <a:t>Counselling for Depression: 43.0% recovery</a:t>
            </a:r>
          </a:p>
          <a:p>
            <a:pPr>
              <a:lnSpc>
                <a:spcPct val="150000"/>
              </a:lnSpc>
            </a:pPr>
            <a:r>
              <a:rPr lang="en-GB" sz="1500" dirty="0"/>
              <a:t>Psychological therapies associated with increased employment and earnings</a:t>
            </a:r>
          </a:p>
          <a:p>
            <a:pPr>
              <a:lnSpc>
                <a:spcPct val="150000"/>
              </a:lnSpc>
            </a:pPr>
            <a:r>
              <a:rPr lang="en-GB" sz="1500" dirty="0"/>
              <a:t>(NHS England Digital, 2025)</a:t>
            </a:r>
          </a:p>
          <a:p>
            <a:pPr>
              <a:lnSpc>
                <a:spcPct val="150000"/>
              </a:lnSpc>
            </a:pPr>
            <a:r>
              <a:rPr lang="en-GB" sz="1600" b="1" dirty="0"/>
              <a:t>Limitations </a:t>
            </a:r>
          </a:p>
          <a:p>
            <a:pPr marL="285750" indent="-285750">
              <a:lnSpc>
                <a:spcPct val="150000"/>
              </a:lnSpc>
              <a:buFont typeface="Wingdings" panose="05000000000000000000" pitchFamily="2" charset="2"/>
              <a:buChar char="Ø"/>
            </a:pPr>
            <a:r>
              <a:rPr lang="en-GB" sz="1500" dirty="0"/>
              <a:t>Worse outcomes and longer waits for Bangladeshi, Pakistani, Black Caribbean, and Mixed White groups are at reduced likelihood of receiving structured </a:t>
            </a:r>
            <a:r>
              <a:rPr lang="en-GB" sz="1500" dirty="0" err="1"/>
              <a:t>treatmentand</a:t>
            </a:r>
            <a:r>
              <a:rPr lang="en-GB" sz="1500" dirty="0"/>
              <a:t> higher baseline severity linked to poorer outcomes</a:t>
            </a:r>
          </a:p>
          <a:p>
            <a:pPr marL="285750" indent="-285750">
              <a:lnSpc>
                <a:spcPct val="150000"/>
              </a:lnSpc>
              <a:buFont typeface="Wingdings" panose="05000000000000000000" pitchFamily="2" charset="2"/>
              <a:buChar char="Ø"/>
            </a:pPr>
            <a:r>
              <a:rPr lang="en-GB" sz="1500" dirty="0"/>
              <a:t>Therapy dashboards not fully accessible; reliance on digital delivery may risk exclusion</a:t>
            </a:r>
          </a:p>
          <a:p>
            <a:pPr>
              <a:lnSpc>
                <a:spcPct val="150000"/>
              </a:lnSpc>
            </a:pPr>
            <a:r>
              <a:rPr lang="en-GB" sz="1500" dirty="0"/>
              <a:t>(NHS Race &amp; Health Observatory, 2023; NHS England Digital, 2025)</a:t>
            </a:r>
          </a:p>
        </p:txBody>
      </p:sp>
      <p:sp>
        <p:nvSpPr>
          <p:cNvPr id="2" name="Rectangle 1">
            <a:extLst>
              <a:ext uri="{FF2B5EF4-FFF2-40B4-BE49-F238E27FC236}">
                <a16:creationId xmlns:a16="http://schemas.microsoft.com/office/drawing/2014/main" id="{9062E850-13EB-A061-8772-1FCCFA80E8A1}"/>
              </a:ext>
            </a:extLst>
          </p:cNvPr>
          <p:cNvSpPr/>
          <p:nvPr/>
        </p:nvSpPr>
        <p:spPr>
          <a:xfrm>
            <a:off x="77675" y="125132"/>
            <a:ext cx="8844794" cy="769441"/>
          </a:xfrm>
          <a:prstGeom prst="rect">
            <a:avLst/>
          </a:prstGeom>
          <a:noFill/>
        </p:spPr>
        <p:txBody>
          <a:bodyPr wrap="none" lIns="91440" tIns="45720" rIns="91440" bIns="45720">
            <a:spAutoFit/>
          </a:bodyPr>
          <a:lstStyle/>
          <a:p>
            <a:pPr algn="ctr"/>
            <a:r>
              <a:rPr lang="en-GB" sz="4400" b="1" cap="none" spc="0" dirty="0">
                <a:ln w="22225">
                  <a:solidFill>
                    <a:schemeClr val="accent2"/>
                  </a:solidFill>
                  <a:prstDash val="solid"/>
                </a:ln>
                <a:solidFill>
                  <a:schemeClr val="accent2">
                    <a:lumMod val="40000"/>
                    <a:lumOff val="60000"/>
                  </a:schemeClr>
                </a:solidFill>
                <a:effectLst/>
              </a:rPr>
              <a:t>Case Study – NHS Talking Therapies</a:t>
            </a:r>
          </a:p>
        </p:txBody>
      </p:sp>
      <p:pic>
        <p:nvPicPr>
          <p:cNvPr id="3" name="Picture 2">
            <a:extLst>
              <a:ext uri="{FF2B5EF4-FFF2-40B4-BE49-F238E27FC236}">
                <a16:creationId xmlns:a16="http://schemas.microsoft.com/office/drawing/2014/main" id="{AC101629-CD83-864A-FD0F-DC9D3B869BAF}"/>
              </a:ext>
            </a:extLst>
          </p:cNvPr>
          <p:cNvPicPr>
            <a:picLocks noChangeAspect="1"/>
          </p:cNvPicPr>
          <p:nvPr/>
        </p:nvPicPr>
        <p:blipFill>
          <a:blip r:embed="rId3"/>
          <a:stretch>
            <a:fillRect/>
          </a:stretch>
        </p:blipFill>
        <p:spPr>
          <a:xfrm>
            <a:off x="7584177" y="1664014"/>
            <a:ext cx="4286721" cy="2857814"/>
          </a:xfrm>
          <a:prstGeom prst="rect">
            <a:avLst/>
          </a:prstGeom>
        </p:spPr>
      </p:pic>
      <p:pic>
        <p:nvPicPr>
          <p:cNvPr id="4" name="Picture 3">
            <a:extLst>
              <a:ext uri="{FF2B5EF4-FFF2-40B4-BE49-F238E27FC236}">
                <a16:creationId xmlns:a16="http://schemas.microsoft.com/office/drawing/2014/main" id="{42CAB672-B1EB-95B1-2909-FEC80AC6AB86}"/>
              </a:ext>
            </a:extLst>
          </p:cNvPr>
          <p:cNvPicPr>
            <a:picLocks noChangeAspect="1"/>
          </p:cNvPicPr>
          <p:nvPr/>
        </p:nvPicPr>
        <p:blipFill>
          <a:blip r:embed="rId4"/>
          <a:stretch>
            <a:fillRect/>
          </a:stretch>
        </p:blipFill>
        <p:spPr>
          <a:xfrm>
            <a:off x="9743090" y="5021318"/>
            <a:ext cx="2448910" cy="1836682"/>
          </a:xfrm>
          <a:prstGeom prst="rect">
            <a:avLst/>
          </a:prstGeom>
        </p:spPr>
      </p:pic>
      <p:sp>
        <p:nvSpPr>
          <p:cNvPr id="6" name="TextBox 5">
            <a:extLst>
              <a:ext uri="{FF2B5EF4-FFF2-40B4-BE49-F238E27FC236}">
                <a16:creationId xmlns:a16="http://schemas.microsoft.com/office/drawing/2014/main" id="{AD5B8F03-2441-CB4E-C47D-2BA547FA0B6D}"/>
              </a:ext>
            </a:extLst>
          </p:cNvPr>
          <p:cNvSpPr txBox="1"/>
          <p:nvPr/>
        </p:nvSpPr>
        <p:spPr>
          <a:xfrm>
            <a:off x="10321159" y="6488668"/>
            <a:ext cx="1870841" cy="369332"/>
          </a:xfrm>
          <a:prstGeom prst="rect">
            <a:avLst/>
          </a:prstGeom>
          <a:noFill/>
        </p:spPr>
        <p:txBody>
          <a:bodyPr wrap="square" rtlCol="0">
            <a:spAutoFit/>
          </a:bodyPr>
          <a:lstStyle/>
          <a:p>
            <a:r>
              <a:rPr lang="en-GB" dirty="0"/>
              <a:t>(OCD UK, 2023)</a:t>
            </a:r>
          </a:p>
        </p:txBody>
      </p:sp>
      <p:sp>
        <p:nvSpPr>
          <p:cNvPr id="7" name="TextBox 6">
            <a:extLst>
              <a:ext uri="{FF2B5EF4-FFF2-40B4-BE49-F238E27FC236}">
                <a16:creationId xmlns:a16="http://schemas.microsoft.com/office/drawing/2014/main" id="{2A01DC0F-9F49-3FDD-9031-DAE8DC39CF57}"/>
              </a:ext>
            </a:extLst>
          </p:cNvPr>
          <p:cNvSpPr txBox="1"/>
          <p:nvPr/>
        </p:nvSpPr>
        <p:spPr>
          <a:xfrm>
            <a:off x="7584177" y="4275011"/>
            <a:ext cx="4286721" cy="307777"/>
          </a:xfrm>
          <a:prstGeom prst="rect">
            <a:avLst/>
          </a:prstGeom>
          <a:noFill/>
        </p:spPr>
        <p:txBody>
          <a:bodyPr wrap="square" rtlCol="0">
            <a:spAutoFit/>
          </a:bodyPr>
          <a:lstStyle/>
          <a:p>
            <a:r>
              <a:rPr lang="en-GB" sz="1400" dirty="0"/>
              <a:t>(Tees, </a:t>
            </a:r>
            <a:r>
              <a:rPr lang="en-GB" sz="1400" dirty="0" err="1"/>
              <a:t>Esk</a:t>
            </a:r>
            <a:r>
              <a:rPr lang="en-GB" sz="1400" dirty="0"/>
              <a:t> &amp; Wear Valleys NHS Foundation  Trust, 2026)</a:t>
            </a:r>
          </a:p>
        </p:txBody>
      </p:sp>
    </p:spTree>
    <p:extLst>
      <p:ext uri="{BB962C8B-B14F-4D97-AF65-F5344CB8AC3E}">
        <p14:creationId xmlns:p14="http://schemas.microsoft.com/office/powerpoint/2010/main" val="691436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70B72C-5EDF-D512-65A3-C8A649E0F33D}"/>
              </a:ext>
            </a:extLst>
          </p:cNvPr>
          <p:cNvSpPr txBox="1"/>
          <p:nvPr/>
        </p:nvSpPr>
        <p:spPr>
          <a:xfrm>
            <a:off x="2194560" y="751344"/>
            <a:ext cx="9997440" cy="5866350"/>
          </a:xfrm>
          <a:prstGeom prst="rect">
            <a:avLst/>
          </a:prstGeom>
          <a:noFill/>
        </p:spPr>
        <p:txBody>
          <a:bodyPr wrap="square">
            <a:spAutoFit/>
          </a:bodyPr>
          <a:lstStyle/>
          <a:p>
            <a:pPr>
              <a:lnSpc>
                <a:spcPct val="150000"/>
              </a:lnSpc>
            </a:pPr>
            <a:r>
              <a:rPr lang="en-GB" b="1" dirty="0"/>
              <a:t>Health inequalities and barriers: </a:t>
            </a:r>
            <a:r>
              <a:rPr lang="en-GB" dirty="0"/>
              <a:t>Mental health outcomes and access remain socially patterned, with deprivation and ethnicity linked to poorer access and experience (Lowther-Payne et al., 2023; McCartney et al., 2019).  Workforce shortages and funding pressures further affect service capacity and waiting times (Al-</a:t>
            </a:r>
            <a:r>
              <a:rPr lang="en-GB" dirty="0" err="1"/>
              <a:t>Janabi</a:t>
            </a:r>
            <a:r>
              <a:rPr lang="en-GB" dirty="0"/>
              <a:t> et al., 2023; </a:t>
            </a:r>
            <a:r>
              <a:rPr lang="en-GB" dirty="0" err="1"/>
              <a:t>Shemtob</a:t>
            </a:r>
            <a:r>
              <a:rPr lang="en-GB" dirty="0"/>
              <a:t> et al., 2023). Digital-first approaches may risk exclusion for disadvantaged groups (Ronaldson et al., 2025).</a:t>
            </a:r>
          </a:p>
          <a:p>
            <a:pPr>
              <a:lnSpc>
                <a:spcPct val="150000"/>
              </a:lnSpc>
            </a:pPr>
            <a:endParaRPr lang="en-GB" dirty="0"/>
          </a:p>
          <a:p>
            <a:pPr>
              <a:lnSpc>
                <a:spcPct val="150000"/>
              </a:lnSpc>
            </a:pPr>
            <a:r>
              <a:rPr lang="en-GB" b="1" dirty="0"/>
              <a:t>Current policies/initiatives: </a:t>
            </a:r>
            <a:r>
              <a:rPr lang="en-GB" dirty="0"/>
              <a:t>National strategies (NHS Long Term Plan, 2019; NHS Long Term Workforce Plan, 2023) aim to expand access and workforce capacity, aligned with SDG 3 (United Nations, 2026). However, ethnic inequalities in access and outcomes persist (NHS Race and Health Observatory, 2023).</a:t>
            </a:r>
          </a:p>
          <a:p>
            <a:pPr>
              <a:lnSpc>
                <a:spcPct val="150000"/>
              </a:lnSpc>
            </a:pPr>
            <a:endParaRPr lang="en-GB" dirty="0"/>
          </a:p>
          <a:p>
            <a:pPr>
              <a:lnSpc>
                <a:spcPct val="150000"/>
              </a:lnSpc>
            </a:pPr>
            <a:r>
              <a:rPr lang="en-GB" b="1" dirty="0"/>
              <a:t>Future recommendations: </a:t>
            </a:r>
            <a:r>
              <a:rPr lang="en-GB" dirty="0"/>
              <a:t>Strengthen culturally responsive practice and systematic monitoring of ethnic and socioeconomic disparities (NHS Race and Health Observatory, 2023). Increase sustained workforce investment and retention strategies to reduce practitioner variability and waiting times (NHS Long Term Workforce Plan, 2023; Long et al., 2023).</a:t>
            </a:r>
          </a:p>
        </p:txBody>
      </p:sp>
      <p:sp>
        <p:nvSpPr>
          <p:cNvPr id="7" name="TextBox 6">
            <a:extLst>
              <a:ext uri="{FF2B5EF4-FFF2-40B4-BE49-F238E27FC236}">
                <a16:creationId xmlns:a16="http://schemas.microsoft.com/office/drawing/2014/main" id="{023DD36E-CE2F-C043-1957-883A794E0630}"/>
              </a:ext>
            </a:extLst>
          </p:cNvPr>
          <p:cNvSpPr txBox="1"/>
          <p:nvPr/>
        </p:nvSpPr>
        <p:spPr>
          <a:xfrm>
            <a:off x="762000" y="0"/>
            <a:ext cx="6136640" cy="76944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w="22225">
                  <a:solidFill>
                    <a:srgbClr val="009DD9"/>
                  </a:solidFill>
                  <a:prstDash val="solid"/>
                </a:ln>
                <a:solidFill>
                  <a:srgbClr val="009DD9">
                    <a:lumMod val="40000"/>
                    <a:lumOff val="60000"/>
                  </a:srgbClr>
                </a:solidFill>
                <a:effectLst/>
                <a:uLnTx/>
                <a:uFillTx/>
                <a:latin typeface="Corbel" panose="020B0503020204020204"/>
                <a:ea typeface="+mn-ea"/>
                <a:cs typeface="+mn-cs"/>
              </a:rPr>
              <a:t>Access and Equity</a:t>
            </a:r>
          </a:p>
        </p:txBody>
      </p:sp>
    </p:spTree>
    <p:extLst>
      <p:ext uri="{BB962C8B-B14F-4D97-AF65-F5344CB8AC3E}">
        <p14:creationId xmlns:p14="http://schemas.microsoft.com/office/powerpoint/2010/main" val="60976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FFDC1B3-6704-96C3-8D6E-6882834B6DB1}"/>
              </a:ext>
            </a:extLst>
          </p:cNvPr>
          <p:cNvSpPr txBox="1"/>
          <p:nvPr/>
        </p:nvSpPr>
        <p:spPr>
          <a:xfrm>
            <a:off x="1784853" y="1172139"/>
            <a:ext cx="9777227" cy="5224764"/>
          </a:xfrm>
          <a:prstGeom prst="rect">
            <a:avLst/>
          </a:prstGeom>
          <a:noFill/>
        </p:spPr>
        <p:txBody>
          <a:bodyPr wrap="square">
            <a:spAutoFit/>
          </a:bodyPr>
          <a:lstStyle/>
          <a:p>
            <a:pPr>
              <a:lnSpc>
                <a:spcPct val="150000"/>
              </a:lnSpc>
              <a:buNone/>
            </a:pPr>
            <a:r>
              <a:rPr lang="en-GB" sz="1600" dirty="0"/>
              <a:t>SDG 3 and SDG 8 are closely linked within UK health and social care, connecting population mental health, workforce sustainability, and economic productivity (United Nations, 2026; GBD, 2022).</a:t>
            </a:r>
          </a:p>
          <a:p>
            <a:pPr>
              <a:lnSpc>
                <a:spcPct val="150000"/>
              </a:lnSpc>
              <a:buNone/>
            </a:pPr>
            <a:endParaRPr lang="en-GB" sz="1600" dirty="0"/>
          </a:p>
          <a:p>
            <a:pPr>
              <a:lnSpc>
                <a:spcPct val="150000"/>
              </a:lnSpc>
              <a:buNone/>
            </a:pPr>
            <a:r>
              <a:rPr lang="en-GB" sz="1600" dirty="0"/>
              <a:t>National frameworks including the NHS Long Term Plan (2019), NHS Long Term Workforce Plan (2023), and the Mental Health Act 2007 provide structures for prevention, workforce expansion, and patient rights (Mental Health Act, 2007).</a:t>
            </a:r>
          </a:p>
          <a:p>
            <a:pPr>
              <a:lnSpc>
                <a:spcPct val="150000"/>
              </a:lnSpc>
              <a:buNone/>
            </a:pPr>
            <a:endParaRPr lang="en-GB" sz="1600" dirty="0"/>
          </a:p>
          <a:p>
            <a:pPr>
              <a:lnSpc>
                <a:spcPct val="150000"/>
              </a:lnSpc>
              <a:buNone/>
            </a:pPr>
            <a:r>
              <a:rPr lang="en-GB" sz="1600" dirty="0"/>
              <a:t>However, persistent inequalities related to deprivation, ethnicity, digital exclusion, and staffing shortages show that implementation remains uneven (McCartney et al., 2019; NHS Race and Health Observatory, 2023; </a:t>
            </a:r>
            <a:r>
              <a:rPr lang="en-GB" sz="1600" dirty="0" err="1"/>
              <a:t>Shemtob</a:t>
            </a:r>
            <a:r>
              <a:rPr lang="en-GB" sz="1600" dirty="0"/>
              <a:t> et al., 2023).</a:t>
            </a:r>
          </a:p>
          <a:p>
            <a:pPr>
              <a:lnSpc>
                <a:spcPct val="150000"/>
              </a:lnSpc>
              <a:buNone/>
            </a:pPr>
            <a:endParaRPr lang="en-GB" sz="1600" dirty="0"/>
          </a:p>
          <a:p>
            <a:pPr>
              <a:lnSpc>
                <a:spcPct val="150000"/>
              </a:lnSpc>
              <a:buNone/>
            </a:pPr>
            <a:r>
              <a:rPr lang="en-GB" sz="1600" dirty="0"/>
              <a:t>The Health Belief Model and Dahlgren–Whitehead Model reinforce that both individual behaviour and wider social determinants must be addressed to achieve equitable and sustainable services (</a:t>
            </a:r>
            <a:r>
              <a:rPr lang="en-GB" sz="1600" dirty="0" err="1"/>
              <a:t>Alyafei</a:t>
            </a:r>
            <a:r>
              <a:rPr lang="en-GB" sz="1600" dirty="0"/>
              <a:t> &amp; Easton-Carr, 2024; Dahlgren &amp; Whitehead, 2021).</a:t>
            </a:r>
          </a:p>
        </p:txBody>
      </p:sp>
      <p:sp>
        <p:nvSpPr>
          <p:cNvPr id="4" name="TextBox 3">
            <a:extLst>
              <a:ext uri="{FF2B5EF4-FFF2-40B4-BE49-F238E27FC236}">
                <a16:creationId xmlns:a16="http://schemas.microsoft.com/office/drawing/2014/main" id="{F8126CD1-19B5-A747-3E9F-449D9107EA74}"/>
              </a:ext>
            </a:extLst>
          </p:cNvPr>
          <p:cNvSpPr txBox="1"/>
          <p:nvPr/>
        </p:nvSpPr>
        <p:spPr>
          <a:xfrm>
            <a:off x="0" y="311258"/>
            <a:ext cx="6096000" cy="769441"/>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w="22225">
                  <a:solidFill>
                    <a:srgbClr val="009DD9"/>
                  </a:solidFill>
                  <a:prstDash val="solid"/>
                </a:ln>
                <a:solidFill>
                  <a:srgbClr val="009DD9">
                    <a:lumMod val="40000"/>
                    <a:lumOff val="60000"/>
                  </a:srgbClr>
                </a:solidFill>
                <a:effectLst/>
                <a:uLnTx/>
                <a:uFillTx/>
                <a:latin typeface="Corbel" panose="020B0503020204020204"/>
                <a:ea typeface="+mn-ea"/>
                <a:cs typeface="+mn-cs"/>
              </a:rPr>
              <a:t>Conclusion</a:t>
            </a:r>
          </a:p>
        </p:txBody>
      </p:sp>
    </p:spTree>
    <p:extLst>
      <p:ext uri="{BB962C8B-B14F-4D97-AF65-F5344CB8AC3E}">
        <p14:creationId xmlns:p14="http://schemas.microsoft.com/office/powerpoint/2010/main" val="1404131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33EFA8-1F8D-794A-2BBD-37E6E90CEB1F}"/>
              </a:ext>
            </a:extLst>
          </p:cNvPr>
          <p:cNvSpPr txBox="1"/>
          <p:nvPr/>
        </p:nvSpPr>
        <p:spPr>
          <a:xfrm>
            <a:off x="183043" y="116601"/>
            <a:ext cx="11619435" cy="6319872"/>
          </a:xfrm>
          <a:prstGeom prst="rect">
            <a:avLst/>
          </a:prstGeom>
          <a:noFill/>
        </p:spPr>
        <p:txBody>
          <a:bodyPr wrap="square">
            <a:spAutoFit/>
          </a:bodyP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ea typeface="Aptos" panose="020B0004020202020204" pitchFamily="34" charset="0"/>
                <a:cs typeface="Times New Roman" panose="02020603050405020304" pitchFamily="18" charset="0"/>
              </a:rPr>
              <a:t>References</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Al-</a:t>
            </a:r>
            <a:r>
              <a:rPr lang="en-GB" sz="1400" kern="100" dirty="0" err="1">
                <a:effectLst/>
                <a:ea typeface="Aptos" panose="020B0004020202020204" pitchFamily="34" charset="0"/>
                <a:cs typeface="Times New Roman" panose="02020603050405020304" pitchFamily="18" charset="0"/>
              </a:rPr>
              <a:t>Janabi</a:t>
            </a:r>
            <a:r>
              <a:rPr lang="en-GB" sz="1400" kern="100" dirty="0">
                <a:effectLst/>
                <a:ea typeface="Aptos" panose="020B0004020202020204" pitchFamily="34" charset="0"/>
                <a:cs typeface="Times New Roman" panose="02020603050405020304" pitchFamily="18" charset="0"/>
              </a:rPr>
              <a:t>, H., Williams, I. and Powell, M. (2023) ‘Is the NHS underfunded? Three approaches to answering the question’, </a:t>
            </a:r>
            <a:r>
              <a:rPr lang="en-GB" sz="1400" i="1" kern="100" dirty="0">
                <a:effectLst/>
                <a:ea typeface="Aptos" panose="020B0004020202020204" pitchFamily="34" charset="0"/>
                <a:cs typeface="Times New Roman" panose="02020603050405020304" pitchFamily="18" charset="0"/>
              </a:rPr>
              <a:t>Journal of the Royal Society of Medicine</a:t>
            </a:r>
            <a:r>
              <a:rPr lang="en-GB" sz="1400" kern="100" dirty="0">
                <a:effectLst/>
                <a:ea typeface="Aptos" panose="020B0004020202020204" pitchFamily="34" charset="0"/>
                <a:cs typeface="Times New Roman" panose="02020603050405020304" pitchFamily="18" charset="0"/>
              </a:rPr>
              <a:t>, 116(12). Available at: https://doi.org/10.1177/01410768231214340</a:t>
            </a:r>
          </a:p>
          <a:p>
            <a:pPr>
              <a:lnSpc>
                <a:spcPct val="150000"/>
              </a:lnSpc>
              <a:spcAft>
                <a:spcPts val="800"/>
              </a:spcAft>
              <a:buNone/>
            </a:pPr>
            <a:r>
              <a:rPr lang="en-GB" sz="1400" kern="100" dirty="0" err="1">
                <a:effectLst/>
                <a:ea typeface="Aptos" panose="020B0004020202020204" pitchFamily="34" charset="0"/>
                <a:cs typeface="Times New Roman" panose="02020603050405020304" pitchFamily="18" charset="0"/>
              </a:rPr>
              <a:t>Alyafei</a:t>
            </a:r>
            <a:r>
              <a:rPr lang="en-GB" sz="1400" kern="100" dirty="0">
                <a:effectLst/>
                <a:ea typeface="Aptos" panose="020B0004020202020204" pitchFamily="34" charset="0"/>
                <a:cs typeface="Times New Roman" panose="02020603050405020304" pitchFamily="18" charset="0"/>
              </a:rPr>
              <a:t>, A. and Easton-Carr, R. (2024) ‘The Health Belief Model of </a:t>
            </a:r>
            <a:r>
              <a:rPr lang="en-GB" sz="1400" kern="100" dirty="0" err="1">
                <a:effectLst/>
                <a:ea typeface="Aptos" panose="020B0004020202020204" pitchFamily="34" charset="0"/>
                <a:cs typeface="Times New Roman" panose="02020603050405020304" pitchFamily="18" charset="0"/>
              </a:rPr>
              <a:t>Behavior</a:t>
            </a:r>
            <a:r>
              <a:rPr lang="en-GB" sz="1400" kern="100" dirty="0">
                <a:effectLst/>
                <a:ea typeface="Aptos" panose="020B0004020202020204" pitchFamily="34" charset="0"/>
                <a:cs typeface="Times New Roman" panose="02020603050405020304" pitchFamily="18" charset="0"/>
              </a:rPr>
              <a:t> Change</a:t>
            </a:r>
            <a:r>
              <a:rPr lang="en-GB" sz="1400" i="1" kern="100" dirty="0">
                <a:effectLst/>
                <a:ea typeface="Aptos" panose="020B0004020202020204" pitchFamily="34" charset="0"/>
                <a:cs typeface="Times New Roman" panose="02020603050405020304" pitchFamily="18" charset="0"/>
              </a:rPr>
              <a:t>’, </a:t>
            </a:r>
            <a:r>
              <a:rPr lang="en-GB" sz="1400" i="1" kern="100" dirty="0" err="1">
                <a:effectLst/>
                <a:ea typeface="Aptos" panose="020B0004020202020204" pitchFamily="34" charset="0"/>
                <a:cs typeface="Times New Roman" panose="02020603050405020304" pitchFamily="18" charset="0"/>
              </a:rPr>
              <a:t>StatPearls</a:t>
            </a:r>
            <a:r>
              <a:rPr lang="en-GB" sz="1400" kern="100" dirty="0">
                <a:effectLst/>
                <a:ea typeface="Aptos" panose="020B0004020202020204" pitchFamily="34" charset="0"/>
                <a:cs typeface="Times New Roman" panose="02020603050405020304" pitchFamily="18" charset="0"/>
              </a:rPr>
              <a:t>. Available at: https://www.ncbi.nlm.nih.gov/books/NBK606120/ (Accessed: 13 February 2026).</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Dahlgren, G. and Whitehead, M. (2021) ‘The Dahlgren-Whitehead model of health determinants: 30 years on and still chasing rainbows’, </a:t>
            </a:r>
            <a:r>
              <a:rPr lang="en-GB" sz="1400" i="1" kern="100" dirty="0">
                <a:effectLst/>
                <a:ea typeface="Aptos" panose="020B0004020202020204" pitchFamily="34" charset="0"/>
                <a:cs typeface="Times New Roman" panose="02020603050405020304" pitchFamily="18" charset="0"/>
              </a:rPr>
              <a:t>Public Health</a:t>
            </a:r>
            <a:r>
              <a:rPr lang="en-GB" sz="1400" kern="100" dirty="0">
                <a:effectLst/>
                <a:ea typeface="Aptos" panose="020B0004020202020204" pitchFamily="34" charset="0"/>
                <a:cs typeface="Times New Roman" panose="02020603050405020304" pitchFamily="18" charset="0"/>
              </a:rPr>
              <a:t>, 199, pp. 20–24. https://doi.org/10.1016/j.puhe.2021.08.009</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Department of Health and Social Care (2022) </a:t>
            </a:r>
            <a:r>
              <a:rPr lang="en-GB" sz="1400" i="1" kern="100" dirty="0">
                <a:effectLst/>
                <a:ea typeface="Aptos" panose="020B0004020202020204" pitchFamily="34" charset="0"/>
                <a:cs typeface="Times New Roman" panose="02020603050405020304" pitchFamily="18" charset="0"/>
              </a:rPr>
              <a:t>Better Health Every Mind Matters</a:t>
            </a:r>
            <a:r>
              <a:rPr lang="en-GB" sz="1400" kern="100" dirty="0">
                <a:effectLst/>
                <a:ea typeface="Aptos" panose="020B0004020202020204" pitchFamily="34" charset="0"/>
                <a:cs typeface="Times New Roman" panose="02020603050405020304" pitchFamily="18" charset="0"/>
              </a:rPr>
              <a:t>. Available at: https://campaignresources.dhsc.gov.uk/campaigns/better-health-every-mind-matters/ (Accessed: 13 February 2026).</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Earth Changers (2025) </a:t>
            </a:r>
            <a:r>
              <a:rPr lang="en-GB" sz="1400" i="1" kern="100" dirty="0">
                <a:effectLst/>
                <a:ea typeface="Aptos" panose="020B0004020202020204" pitchFamily="34" charset="0"/>
                <a:cs typeface="Times New Roman" panose="02020603050405020304" pitchFamily="18" charset="0"/>
              </a:rPr>
              <a:t>What are the Sustainable Development Goals (SDGs) and what have they got to do with tourism? </a:t>
            </a:r>
            <a:r>
              <a:rPr lang="en-GB" sz="1400" kern="100" dirty="0">
                <a:effectLst/>
                <a:ea typeface="Aptos" panose="020B0004020202020204" pitchFamily="34" charset="0"/>
                <a:cs typeface="Times New Roman" panose="02020603050405020304" pitchFamily="18" charset="0"/>
              </a:rPr>
              <a:t>Available at: https://www.earth-changers.com/purpose/what-are-the-sustainable-development-goals-and-what-have-they-got-to-do-with-tourism/ (Accessed: 13 February 2026).</a:t>
            </a:r>
          </a:p>
          <a:p>
            <a:pPr>
              <a:lnSpc>
                <a:spcPct val="150000"/>
              </a:lnSpc>
              <a:spcAft>
                <a:spcPts val="800"/>
              </a:spcAft>
              <a:buNone/>
            </a:pPr>
            <a:r>
              <a:rPr lang="en-GB" sz="1400" kern="100" dirty="0" err="1">
                <a:effectLst/>
                <a:ea typeface="Aptos" panose="020B0004020202020204" pitchFamily="34" charset="0"/>
                <a:cs typeface="Times New Roman" panose="02020603050405020304" pitchFamily="18" charset="0"/>
              </a:rPr>
              <a:t>Gajwani</a:t>
            </a:r>
            <a:r>
              <a:rPr lang="en-GB" sz="1400" kern="100" dirty="0">
                <a:effectLst/>
                <a:ea typeface="Aptos" panose="020B0004020202020204" pitchFamily="34" charset="0"/>
                <a:cs typeface="Times New Roman" panose="02020603050405020304" pitchFamily="18" charset="0"/>
              </a:rPr>
              <a:t>, R., Parsons, H., Birchwood, M. and Singh, S.P. (2016) ‘Ethnicity and detention: are Black and minority ethnic (BME) groups disproportionately detained under the Mental Health Act 2007?’, </a:t>
            </a:r>
            <a:r>
              <a:rPr lang="en-GB" sz="1400" i="1" kern="100" dirty="0">
                <a:effectLst/>
                <a:ea typeface="Aptos" panose="020B0004020202020204" pitchFamily="34" charset="0"/>
                <a:cs typeface="Times New Roman" panose="02020603050405020304" pitchFamily="18" charset="0"/>
              </a:rPr>
              <a:t>Social Psychiatry and Psychiatric Epidemiology</a:t>
            </a:r>
            <a:r>
              <a:rPr lang="en-GB" sz="1400" kern="100" dirty="0">
                <a:effectLst/>
                <a:ea typeface="Aptos" panose="020B0004020202020204" pitchFamily="34" charset="0"/>
                <a:cs typeface="Times New Roman" panose="02020603050405020304" pitchFamily="18" charset="0"/>
              </a:rPr>
              <a:t>, 51, pp. 703–711. Available at: https://doi.org/10.1007/s00127-016-1181-z</a:t>
            </a:r>
          </a:p>
          <a:p>
            <a:pPr>
              <a:lnSpc>
                <a:spcPct val="150000"/>
              </a:lnSpc>
              <a:spcAft>
                <a:spcPts val="800"/>
              </a:spcAft>
              <a:buNone/>
            </a:pPr>
            <a:r>
              <a:rPr lang="en-GB" sz="1400" kern="100" dirty="0">
                <a:effectLst/>
                <a:ea typeface="Aptos" panose="020B0004020202020204" pitchFamily="34" charset="0"/>
                <a:cs typeface="Times New Roman" panose="02020603050405020304" pitchFamily="18" charset="0"/>
              </a:rPr>
              <a:t>GBD (2022) ‘Global, regional, and national burden of 12 mental disorders in 204 countries and territories, 1990–2019: a systematic analysis for the Global Burden of Disease Study 2019’, </a:t>
            </a:r>
            <a:r>
              <a:rPr lang="en-GB" sz="1400" i="1" kern="100" dirty="0">
                <a:effectLst/>
                <a:ea typeface="Aptos" panose="020B0004020202020204" pitchFamily="34" charset="0"/>
                <a:cs typeface="Times New Roman" panose="02020603050405020304" pitchFamily="18" charset="0"/>
              </a:rPr>
              <a:t>The Lancet Psychiatry</a:t>
            </a:r>
            <a:r>
              <a:rPr lang="en-GB" sz="1400" kern="100" dirty="0">
                <a:effectLst/>
                <a:ea typeface="Aptos" panose="020B0004020202020204" pitchFamily="34" charset="0"/>
                <a:cs typeface="Times New Roman" panose="02020603050405020304" pitchFamily="18" charset="0"/>
              </a:rPr>
              <a:t>, 9(2), pp. 137–150. Available at: https://doi.org/10.1016/S2215-0366(21)00395-3</a:t>
            </a:r>
          </a:p>
        </p:txBody>
      </p:sp>
    </p:spTree>
    <p:extLst>
      <p:ext uri="{BB962C8B-B14F-4D97-AF65-F5344CB8AC3E}">
        <p14:creationId xmlns:p14="http://schemas.microsoft.com/office/powerpoint/2010/main" val="2752043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9B1D5-F951-73FB-9399-CB7A7FFAE459}"/>
              </a:ext>
            </a:extLst>
          </p:cNvPr>
          <p:cNvSpPr>
            <a:spLocks noGrp="1"/>
          </p:cNvSpPr>
          <p:nvPr>
            <p:ph type="title"/>
          </p:nvPr>
        </p:nvSpPr>
        <p:spPr>
          <a:xfrm>
            <a:off x="894376" y="7543800"/>
            <a:ext cx="10018713" cy="1752599"/>
          </a:xfrm>
        </p:spPr>
        <p:txBody>
          <a:bodyPr/>
          <a:lstStyle/>
          <a:p>
            <a:endParaRPr lang="en-GB"/>
          </a:p>
        </p:txBody>
      </p:sp>
      <p:sp>
        <p:nvSpPr>
          <p:cNvPr id="3" name="Content Placeholder 2">
            <a:extLst>
              <a:ext uri="{FF2B5EF4-FFF2-40B4-BE49-F238E27FC236}">
                <a16:creationId xmlns:a16="http://schemas.microsoft.com/office/drawing/2014/main" id="{9510D97B-4809-D62A-4FF1-45B8DDB12A87}"/>
              </a:ext>
            </a:extLst>
          </p:cNvPr>
          <p:cNvSpPr>
            <a:spLocks noGrp="1"/>
          </p:cNvSpPr>
          <p:nvPr>
            <p:ph idx="1"/>
          </p:nvPr>
        </p:nvSpPr>
        <p:spPr>
          <a:xfrm>
            <a:off x="1631794" y="8920315"/>
            <a:ext cx="10018713" cy="3124201"/>
          </a:xfrm>
        </p:spPr>
        <p:txBody>
          <a:bodyPr/>
          <a:lstStyle/>
          <a:p>
            <a:endParaRPr lang="en-GB"/>
          </a:p>
        </p:txBody>
      </p:sp>
      <p:sp>
        <p:nvSpPr>
          <p:cNvPr id="5" name="TextBox 4">
            <a:extLst>
              <a:ext uri="{FF2B5EF4-FFF2-40B4-BE49-F238E27FC236}">
                <a16:creationId xmlns:a16="http://schemas.microsoft.com/office/drawing/2014/main" id="{32E3E36F-D489-56C5-0D4A-9F8F64FA4062}"/>
              </a:ext>
            </a:extLst>
          </p:cNvPr>
          <p:cNvSpPr txBox="1"/>
          <p:nvPr/>
        </p:nvSpPr>
        <p:spPr>
          <a:xfrm>
            <a:off x="66368" y="271572"/>
            <a:ext cx="12059264" cy="6901826"/>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International Institute for Sustainable Development (2026)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Sustainable development</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https://www.iisd.org/mission-and-goals/sustainable-development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Long, J., Ohlsen, S., Senek, M., Booth, A., Weich, S. and Wood, E. (2023) ‘Realist synthesis of factors affecting retention of staff in UK adult mental health services’,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BMJ Open</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13(5). Available at: https://doi.org/10.1136/bmjopen-2022-070953</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McCartney, G., Popham, F., McMaster, R. and Cumbers, A. (2019) ‘Defining health and health inequalities’,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Public Health</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172, pp. 22–30. Available at: https://doi.org/10.1016/j.puhe.2019.03.023</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Mental Health Act 2007</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https://www.legislation.gov.uk/ukpga/2007/12/contents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Mental Health Matters (2023)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What is the Health Belief Model</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https://mental-health-matters.org/2023/01/02/what-is-the-health-belief-model/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(2026)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Helping you to take care of your mental wellbeing</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https://www.nhs.uk/every-mind-matters/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England (2026</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Talking Therapies</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https://www.england.nhs.uk/mental-health/adults/nhs-talking-therapies/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England Digital (2025)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Talking Therapies for Anxiety and Depression Annual Report 2024–25: Therapy-Based Outcomes</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https://digital.nhs.uk/data-and-information/publications/statistical/nhs-talking-therapies-for-anxiety-and-depression-annual-reports/2024-25/therapy-based-outcomes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Long Term Plan (2019)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10-Year Health Plan for England: Fit for the Future</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https://www.gov.uk/government/publications/10-year-health-plan-for-england-fit-for-the-future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Long Term Workforce Plan </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(2023). Available at: https://www.england.nhs.uk/publication/nhs-long-term-workforce-plan/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endPar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21443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E10F6-6429-0F78-76C7-A49A41B68739}"/>
              </a:ext>
            </a:extLst>
          </p:cNvPr>
          <p:cNvSpPr>
            <a:spLocks noGrp="1"/>
          </p:cNvSpPr>
          <p:nvPr>
            <p:ph type="title"/>
          </p:nvPr>
        </p:nvSpPr>
        <p:spPr>
          <a:xfrm>
            <a:off x="1086643" y="8160773"/>
            <a:ext cx="10018713" cy="1752599"/>
          </a:xfrm>
        </p:spPr>
        <p:txBody>
          <a:bodyPr/>
          <a:lstStyle/>
          <a:p>
            <a:endParaRPr lang="en-GB" dirty="0"/>
          </a:p>
        </p:txBody>
      </p:sp>
      <p:sp>
        <p:nvSpPr>
          <p:cNvPr id="3" name="Content Placeholder 2">
            <a:extLst>
              <a:ext uri="{FF2B5EF4-FFF2-40B4-BE49-F238E27FC236}">
                <a16:creationId xmlns:a16="http://schemas.microsoft.com/office/drawing/2014/main" id="{ED151E9C-ACAF-C2FA-BD47-55B0E90090D8}"/>
              </a:ext>
            </a:extLst>
          </p:cNvPr>
          <p:cNvSpPr>
            <a:spLocks noGrp="1"/>
          </p:cNvSpPr>
          <p:nvPr>
            <p:ph idx="1"/>
          </p:nvPr>
        </p:nvSpPr>
        <p:spPr>
          <a:xfrm>
            <a:off x="1322078" y="7474973"/>
            <a:ext cx="10018713" cy="3124201"/>
          </a:xfrm>
        </p:spPr>
        <p:txBody>
          <a:bodyPr/>
          <a:lstStyle/>
          <a:p>
            <a:endParaRPr lang="en-GB"/>
          </a:p>
        </p:txBody>
      </p:sp>
      <p:sp>
        <p:nvSpPr>
          <p:cNvPr id="5" name="TextBox 4">
            <a:extLst>
              <a:ext uri="{FF2B5EF4-FFF2-40B4-BE49-F238E27FC236}">
                <a16:creationId xmlns:a16="http://schemas.microsoft.com/office/drawing/2014/main" id="{F7173F2B-C995-73DD-E9FA-374F4E545F99}"/>
              </a:ext>
            </a:extLst>
          </p:cNvPr>
          <p:cNvSpPr txBox="1"/>
          <p:nvPr/>
        </p:nvSpPr>
        <p:spPr>
          <a:xfrm>
            <a:off x="0" y="29497"/>
            <a:ext cx="11946192" cy="6696641"/>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NHS Race and Health Observatory (2023)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Ethnic Inequalities in Improving Access to Psychological Therapies (IAPT</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https://www.nhsrho.org/publications/ethnic-inequalities-in-improving-access-to-psychological-therapies-iapt/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OCD-UK (2023</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NHS Talking Therapies for Anxiety and Depression, the new name for IAPT</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https://www.ocduk.org/nhs-talking-therapies/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Payne, H.J., Ushakova, A., Beckwith, A., Liberty, C., Edge, R. and Lobban, F. (2023) ‘Understanding inequalities in access to adult mental health services in the UK: a systematic mapping review’,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BMC Health Services Research</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23(1). Available at: https://doi.org/10.1186/s12913-023-10030-8</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Ronaldson, A., Chua, K.-C., Hahn, J. and Henderson, C. (2025) ‘The effect of the “Every Mind Matters” campaign on mental health literacy: the moderating roles of socioeconomic status and ethnicity’,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European Journal of Public Health</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35(2), pp. 366–372. Available at: https://doi.org/10.1093/eurpub/ckaf020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err="1">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Shemtob</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L., </a:t>
            </a:r>
            <a:r>
              <a:rPr kumimoji="0" lang="en-GB" sz="1400" b="0" i="0" u="none" strike="noStrike" kern="100" cap="none" spc="0" normalizeH="0" baseline="0" noProof="0" dirty="0" err="1">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Asanati</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K., Pahl, N. and Majeed, A. (2023) ‘What needs to be done to address staffing shortages in health and social care?’,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British Journal of General Practice</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73(728), pp. 102–103. Available at: https://doi.org/10.3399/bjgp23X732045</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Stuart, R., Shah, P., Rowan Olive, R., Trevillion, K. and Henderson, C. (2023) ‘Experiences of Every Mind Matters, Public Health England’s adult mental health literacy campaign: a qualitative interview study’,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BMC Public Health</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23</a:t>
            </a:r>
            <a:r>
              <a:rPr lang="en-GB" sz="1400" kern="100" dirty="0">
                <a:solidFill>
                  <a:prstClr val="black"/>
                </a:solidFill>
                <a:latin typeface="Corbel" panose="020B0503020204020204"/>
                <a:ea typeface="Aptos" panose="020B0004020202020204" pitchFamily="34" charset="0"/>
                <a:cs typeface="Times New Roman" panose="02020603050405020304" pitchFamily="18" charset="0"/>
              </a:rPr>
              <a:t>(</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398). Available at: https://doi.org/10.1186/s12889-023-15280-z</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Tees, </a:t>
            </a:r>
            <a:r>
              <a:rPr kumimoji="0" lang="en-GB" sz="1400" b="0" i="0" u="none" strike="noStrike" kern="100" cap="none" spc="0" normalizeH="0" baseline="0" noProof="0" dirty="0" err="1">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Esk</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and Wear Valleys NHS Foundation Trust (2026)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What are talking therapies</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https://www.tewv.nhs.uk/about-your-care/treatments-therapies/talking-therapies-for-adults-iapt-services/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United Nations (2026)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The 17 Goals</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https://sdgs.un.org/goals (Accessed: 13 February 2026).</a:t>
            </a: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World Health Organization (2026a)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Health and well-being</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https://www.who.int/data/gho/data/major-themes/health-and-well-being (Accessed: 13 February 2026).</a:t>
            </a:r>
          </a:p>
        </p:txBody>
      </p:sp>
    </p:spTree>
    <p:extLst>
      <p:ext uri="{BB962C8B-B14F-4D97-AF65-F5344CB8AC3E}">
        <p14:creationId xmlns:p14="http://schemas.microsoft.com/office/powerpoint/2010/main" val="4050727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4E258-DDB4-A3A0-1E7F-D0BE672F1223}"/>
              </a:ext>
            </a:extLst>
          </p:cNvPr>
          <p:cNvSpPr>
            <a:spLocks noGrp="1"/>
          </p:cNvSpPr>
          <p:nvPr>
            <p:ph type="title"/>
          </p:nvPr>
        </p:nvSpPr>
        <p:spPr>
          <a:xfrm>
            <a:off x="2173287" y="7101349"/>
            <a:ext cx="10018713" cy="1752599"/>
          </a:xfrm>
        </p:spPr>
        <p:txBody>
          <a:bodyPr/>
          <a:lstStyle/>
          <a:p>
            <a:endParaRPr lang="en-GB" dirty="0"/>
          </a:p>
        </p:txBody>
      </p:sp>
      <p:sp>
        <p:nvSpPr>
          <p:cNvPr id="3" name="Content Placeholder 2">
            <a:extLst>
              <a:ext uri="{FF2B5EF4-FFF2-40B4-BE49-F238E27FC236}">
                <a16:creationId xmlns:a16="http://schemas.microsoft.com/office/drawing/2014/main" id="{F90F70A5-1DCC-E14E-A50F-1EAC21CE4455}"/>
              </a:ext>
            </a:extLst>
          </p:cNvPr>
          <p:cNvSpPr>
            <a:spLocks noGrp="1"/>
          </p:cNvSpPr>
          <p:nvPr>
            <p:ph idx="1"/>
          </p:nvPr>
        </p:nvSpPr>
        <p:spPr>
          <a:xfrm>
            <a:off x="1587549" y="7489721"/>
            <a:ext cx="10018713" cy="3124201"/>
          </a:xfrm>
        </p:spPr>
        <p:txBody>
          <a:bodyPr/>
          <a:lstStyle/>
          <a:p>
            <a:endParaRPr lang="en-GB" dirty="0"/>
          </a:p>
        </p:txBody>
      </p:sp>
      <p:sp>
        <p:nvSpPr>
          <p:cNvPr id="5" name="TextBox 4">
            <a:extLst>
              <a:ext uri="{FF2B5EF4-FFF2-40B4-BE49-F238E27FC236}">
                <a16:creationId xmlns:a16="http://schemas.microsoft.com/office/drawing/2014/main" id="{B14BD2E0-80EF-EE5E-D4B9-47AC2DE65060}"/>
              </a:ext>
            </a:extLst>
          </p:cNvPr>
          <p:cNvSpPr txBox="1"/>
          <p:nvPr/>
        </p:nvSpPr>
        <p:spPr>
          <a:xfrm>
            <a:off x="78297" y="267453"/>
            <a:ext cx="11533239" cy="382092"/>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World Health Organization (2026b) </a:t>
            </a:r>
            <a:r>
              <a:rPr kumimoji="0" lang="en-GB" sz="1400" b="0" i="1"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Promoting well-being</a:t>
            </a:r>
            <a:r>
              <a:rPr kumimoji="0" lang="en-GB" sz="1400" b="0" i="0" u="none" strike="noStrike" kern="100" cap="none" spc="0" normalizeH="0" baseline="0" noProof="0" dirty="0">
                <a:ln>
                  <a:noFill/>
                </a:ln>
                <a:solidFill>
                  <a:prstClr val="black"/>
                </a:solidFill>
                <a:effectLst/>
                <a:uLnTx/>
                <a:uFillTx/>
                <a:latin typeface="Corbel" panose="020B0503020204020204"/>
                <a:ea typeface="Aptos" panose="020B0004020202020204" pitchFamily="34" charset="0"/>
                <a:cs typeface="Times New Roman" panose="02020603050405020304" pitchFamily="18" charset="0"/>
              </a:rPr>
              <a:t>. Available at: https://www.who.int/activities/promoting-well-being (Accessed: 13 February 2026).</a:t>
            </a:r>
            <a:endParaRPr kumimoji="0" lang="en-GB"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5781824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3113</Words>
  <Application>Microsoft Office PowerPoint</Application>
  <PresentationFormat>Widescreen</PresentationFormat>
  <Paragraphs>179</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.AppleSystemUIFont</vt:lpstr>
      <vt:lpstr>Aptos</vt:lpstr>
      <vt:lpstr>Arial</vt:lpstr>
      <vt:lpstr>Corbel</vt:lpstr>
      <vt:lpstr>Wingdings</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Alexandru Gaiu (2332587)</dc:creator>
  <cp:lastModifiedBy>Alexandru Gaiu (2332587)</cp:lastModifiedBy>
  <cp:revision>3</cp:revision>
  <dcterms:created xsi:type="dcterms:W3CDTF">2026-02-13T03:14:28Z</dcterms:created>
  <dcterms:modified xsi:type="dcterms:W3CDTF">2026-02-14T21:40:19Z</dcterms:modified>
</cp:coreProperties>
</file>