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6" r:id="rId11"/>
    <p:sldId id="267" r:id="rId12"/>
    <p:sldId id="268" r:id="rId13"/>
    <p:sldId id="269" r:id="rId14"/>
    <p:sldId id="271" r:id="rId15"/>
    <p:sldId id="270" r:id="rId16"/>
  </p:sldIdLst>
  <p:sldSz cx="18288000" cy="10287000"/>
  <p:notesSz cx="6858000" cy="9144000"/>
  <p:embeddedFontLst>
    <p:embeddedFont>
      <p:font typeface="TT Firs Neue" panose="020B0604020202020204" charset="0"/>
      <p:regular r:id="rId18"/>
    </p:embeddedFont>
    <p:embeddedFont>
      <p:font typeface="TT Firs Neue Bold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9051"/>
    <a:srgbClr val="FFCC99"/>
    <a:srgbClr val="FF9966"/>
    <a:srgbClr val="8F676D"/>
    <a:srgbClr val="8CB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68721" autoAdjust="0"/>
  </p:normalViewPr>
  <p:slideViewPr>
    <p:cSldViewPr>
      <p:cViewPr varScale="1">
        <p:scale>
          <a:sx n="46" d="100"/>
          <a:sy n="46" d="100"/>
        </p:scale>
        <p:origin x="71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0DF27A-C93D-4FD2-9665-CA9AF00C8454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FD0747-E3CD-40E9-B0C3-BCF3FFFE2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8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009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842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916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859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4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934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307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60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03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890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132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17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FD0747-E3CD-40E9-B0C3-BCF3FFFE252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293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nip Same Side Corner Rectangle 6"/>
          <p:cNvSpPr/>
          <p:nvPr/>
        </p:nvSpPr>
        <p:spPr>
          <a:xfrm>
            <a:off x="1828800" y="1181100"/>
            <a:ext cx="15011400" cy="3733800"/>
          </a:xfrm>
          <a:prstGeom prst="snip2Same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 Hospitality &amp; Hotel Management</a:t>
            </a:r>
          </a:p>
          <a:p>
            <a:pPr algn="ctr">
              <a:lnSpc>
                <a:spcPct val="150000"/>
              </a:lnSpc>
            </a:pPr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BMIH6010: International Meetings Management</a:t>
            </a:r>
          </a:p>
          <a:p>
            <a:pPr algn="ctr">
              <a:lnSpc>
                <a:spcPct val="150000"/>
              </a:lnSpc>
            </a:pPr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 1: Presentation</a:t>
            </a:r>
            <a:r>
              <a:rPr lang="en-GB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1200" y="5829300"/>
            <a:ext cx="15544800" cy="11318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Ana Ivona Misu</a:t>
            </a:r>
          </a:p>
          <a:p>
            <a:pPr algn="just">
              <a:lnSpc>
                <a:spcPct val="150000"/>
              </a:lnSpc>
            </a:pPr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2008695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33230-E83B-269A-EDBB-F0DFBF74D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1646237"/>
            <a:ext cx="8229600" cy="11430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 declaration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9D66F-07B7-43EF-03C1-3E02D7196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7400" y="4457700"/>
            <a:ext cx="141732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</a:t>
            </a:r>
          </a:p>
          <a:p>
            <a:pPr marL="0" indent="0" algn="just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assignment. I confirm that I have not presented any AI generated materials as my own work. I confirm I have copies of my drafts, notes, and other resources I used, which I may be asked to provide in evidence.</a:t>
            </a:r>
          </a:p>
        </p:txBody>
      </p:sp>
    </p:spTree>
    <p:extLst>
      <p:ext uri="{BB962C8B-B14F-4D97-AF65-F5344CB8AC3E}">
        <p14:creationId xmlns:p14="http://schemas.microsoft.com/office/powerpoint/2010/main" val="2695184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0" y="0"/>
            <a:ext cx="18288000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7" name="Snip Diagonal Corner Rectangle 6"/>
          <p:cNvSpPr/>
          <p:nvPr/>
        </p:nvSpPr>
        <p:spPr>
          <a:xfrm>
            <a:off x="2362200" y="2933700"/>
            <a:ext cx="14630400" cy="6400800"/>
          </a:xfrm>
          <a:prstGeom prst="snip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Feasibility of hosting a two-day international business conference. </a:t>
            </a:r>
          </a:p>
          <a:p>
            <a:pPr marL="285750" indent="-2857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Holiday Inn Cardiff City Centre hotel is selected (IHG, 2025).</a:t>
            </a:r>
          </a:p>
          <a:p>
            <a:pPr marL="285750" indent="-2857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discusses the hotel’s operational, financial, and strategic capabilities.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0" y="0"/>
            <a:ext cx="18288000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Overview</a:t>
            </a:r>
          </a:p>
        </p:txBody>
      </p:sp>
      <p:sp>
        <p:nvSpPr>
          <p:cNvPr id="12" name="Snip Same Side Corner Rectangle 11"/>
          <p:cNvSpPr/>
          <p:nvPr/>
        </p:nvSpPr>
        <p:spPr>
          <a:xfrm>
            <a:off x="2133600" y="2624212"/>
            <a:ext cx="14478000" cy="7243688"/>
          </a:xfrm>
          <a:prstGeom prst="snip2Same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Located in Cardiff with 157 guest rooms (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IHG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2025). </a:t>
            </a:r>
          </a:p>
          <a:p>
            <a:pPr marL="285750" indent="-285750" algn="just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demand for sustainable environmental approaches (InterContinental Hotels Group, 2025)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0" y="0"/>
            <a:ext cx="18288000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Market Analysis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114686"/>
              </p:ext>
            </p:extLst>
          </p:nvPr>
        </p:nvGraphicFramePr>
        <p:xfrm>
          <a:off x="2057400" y="2332497"/>
          <a:ext cx="15078075" cy="67337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59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52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Analysis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Trade</a:t>
                      </a: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Immigration, </a:t>
                      </a: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Brexit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IN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Cardiff’s Economic Growth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operational costs in the hospitality sector (Kumar et al, 2024)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Changing Consumer Preferences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Staffing Shortages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Technological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Technology Integration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Contactless Services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Sustainability Demands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Regulatory Pressures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and Safety Regulations (</a:t>
                      </a:r>
                      <a:r>
                        <a:rPr lang="en-IN" sz="2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Britsafe</a:t>
                      </a: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2024).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N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Protection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0" y="0"/>
            <a:ext cx="18299724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Demand Analysis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085" y="2674552"/>
            <a:ext cx="5444355" cy="630949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489468" y="9412110"/>
            <a:ext cx="5213590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(Source: Custommarketinsights, 2025)</a:t>
            </a:r>
            <a:endParaRPr lang="en-GB" dirty="0"/>
          </a:p>
        </p:txBody>
      </p:sp>
      <p:sp>
        <p:nvSpPr>
          <p:cNvPr id="17" name="Round Single Corner Rectangle 16"/>
          <p:cNvSpPr/>
          <p:nvPr/>
        </p:nvSpPr>
        <p:spPr>
          <a:xfrm>
            <a:off x="8001000" y="2675865"/>
            <a:ext cx="9837275" cy="6308181"/>
          </a:xfrm>
          <a:prstGeom prst="round1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Rise in International demand for a conference on the sustainable supply chain (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Mohsin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 2025). 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MICE Tourism  projected growth of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CAGR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8.2% by 2032 (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Custommarketinsights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2025).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Venue Suitability</a:t>
            </a:r>
          </a:p>
        </p:txBody>
      </p:sp>
      <p:sp>
        <p:nvSpPr>
          <p:cNvPr id="22" name="Snip Single Corner Rectangle 21"/>
          <p:cNvSpPr/>
          <p:nvPr/>
        </p:nvSpPr>
        <p:spPr>
          <a:xfrm>
            <a:off x="1905001" y="2709394"/>
            <a:ext cx="15087600" cy="6929906"/>
          </a:xfrm>
          <a:prstGeom prst="snip1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157 rooms, 11 meeting rooms, with 802 square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metres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event space (IHG, 2025)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Occasional Overcrowding and small-breakout overflow are limitations.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Crowd management, AV hire, and a dedicated event concierge.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0126" y="-22053"/>
            <a:ext cx="18257874" cy="12954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Feasibility </a:t>
            </a:r>
            <a:endParaRPr lang="en-GB" sz="4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524562" y="2906922"/>
            <a:ext cx="2904857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kumimoji="0" lang="en-US" alt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543208"/>
              </p:ext>
            </p:extLst>
          </p:nvPr>
        </p:nvGraphicFramePr>
        <p:xfrm>
          <a:off x="437145" y="1866900"/>
          <a:ext cx="16860255" cy="78485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19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9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21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3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Sources of Revenue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Details/calculations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Income (£)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Accommodation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 rooms*£120/night*2 nights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56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Conference room hire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Exclusive use of main conference room @£300/day*2 nights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Catering-Lunch and refreshments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£30 per delegate/day*25 delegates*2 days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84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F&amp;B- Breakfast, Dinner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£45 meal deal/day*25 delegates*2days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2,500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 and Equipment service fee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Flat rate for projector, Wi-Fi, microphones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Estimated Revenue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11,600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3347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Estimated costs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IN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Staffing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Extra F&amp;B assistants, chef, housekeeping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79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Room costs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Linen, tea and coffee etc, *25 rooms (£10 per room)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Catering costs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Food ingredients (30% of total F&amp;B revenue)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9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 Equipment Hire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Local rental for sound and presentation setup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1792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Marketing and printing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Signage, delegate packs, name badges, banner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3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Utilities and maintenance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Energy, waste disposal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03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Décor and setup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Table linens, minor decoration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075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Contingency (10%)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 of subtotal (£4,500*0.10), </a:t>
                      </a:r>
                      <a:r>
                        <a:rPr lang="en-IN" sz="14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eg</a:t>
                      </a:r>
                      <a:r>
                        <a:rPr lang="en-IN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Emergency room/equipment repairs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13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Expenditure 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4,950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3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Profit/(loss)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33279" marR="33279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6,650</a:t>
                      </a: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Considerations</a:t>
            </a:r>
          </a:p>
        </p:txBody>
      </p:sp>
      <p:sp>
        <p:nvSpPr>
          <p:cNvPr id="16" name="Snip Diagonal Corner Rectangle 15"/>
          <p:cNvSpPr/>
          <p:nvPr/>
        </p:nvSpPr>
        <p:spPr>
          <a:xfrm>
            <a:off x="1295400" y="3543300"/>
            <a:ext cx="15773400" cy="5867400"/>
          </a:xfrm>
          <a:prstGeom prst="snip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Specialised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event team, front-desk staff and supplier collaboration will be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prioritised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Streamlined check-in/out and pre-blocked rooms reduce congestion (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Sönmez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 2022).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1028700" y="1000125"/>
            <a:ext cx="5769512" cy="9410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40"/>
              </a:lnSpc>
            </a:pPr>
            <a:r>
              <a:rPr lang="en-US" sz="6000" b="1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Our Portfolio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Considerations </a:t>
            </a:r>
          </a:p>
        </p:txBody>
      </p:sp>
      <p:sp>
        <p:nvSpPr>
          <p:cNvPr id="12" name="Round Diagonal Corner Rectangle 11"/>
          <p:cNvSpPr/>
          <p:nvPr/>
        </p:nvSpPr>
        <p:spPr>
          <a:xfrm>
            <a:off x="1028700" y="3771900"/>
            <a:ext cx="16116300" cy="4572000"/>
          </a:xfrm>
          <a:prstGeom prst="round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and safety training and others are vital to deal with risk  (Barrett et al. 2022).</a:t>
            </a:r>
          </a:p>
          <a:p>
            <a:pPr lvl="0" algn="just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Green Key certification amplifies the hotel’s reputation as a pioneer in sustainable tourism (Bjelić et al, 2025)</a:t>
            </a: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 to Long-Term Success</a:t>
            </a:r>
          </a:p>
        </p:txBody>
      </p:sp>
      <p:sp>
        <p:nvSpPr>
          <p:cNvPr id="14" name="Snip Same Side Corner Rectangle 13"/>
          <p:cNvSpPr/>
          <p:nvPr/>
        </p:nvSpPr>
        <p:spPr>
          <a:xfrm>
            <a:off x="2362200" y="3493278"/>
            <a:ext cx="14401800" cy="5612621"/>
          </a:xfrm>
          <a:prstGeom prst="snip2Same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Delivering packages along with an on-site hospitality desk (Connolly and Adams, 2024).</a:t>
            </a:r>
          </a:p>
          <a:p>
            <a:pPr lvl="0" algn="just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loyalty will be developed using post-event feedback.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11" name="Round Diagonal Corner Rectangle 10"/>
          <p:cNvSpPr/>
          <p:nvPr/>
        </p:nvSpPr>
        <p:spPr>
          <a:xfrm>
            <a:off x="1219200" y="2857500"/>
            <a:ext cx="15621000" cy="6528703"/>
          </a:xfrm>
          <a:prstGeom prst="round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Two-day Global Sustainable Supply-Chain Summit is fully feasible.</a:t>
            </a:r>
          </a:p>
          <a:p>
            <a:pPr lvl="0" algn="just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Alignment with brand goals and MICE demand ensures strategic relevance.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</a:t>
            </a:r>
          </a:p>
        </p:txBody>
      </p:sp>
      <p:sp>
        <p:nvSpPr>
          <p:cNvPr id="18" name="Snip Same Side Corner Rectangle 17"/>
          <p:cNvSpPr/>
          <p:nvPr/>
        </p:nvSpPr>
        <p:spPr>
          <a:xfrm>
            <a:off x="1219200" y="3848100"/>
            <a:ext cx="15849600" cy="4631358"/>
          </a:xfrm>
          <a:prstGeom prst="snip2Same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annual conference partnership with discounted re-booking incentives.</a:t>
            </a:r>
          </a:p>
          <a:p>
            <a:pPr lvl="0" algn="just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Ongoing sustainability reporting and delegate feedback.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-1" y="0"/>
            <a:ext cx="18299725" cy="1714500"/>
          </a:xfrm>
          <a:prstGeom prst="roundRect">
            <a:avLst/>
          </a:prstGeom>
          <a:solidFill>
            <a:srgbClr val="FF99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6" name="Round Single Corner Rectangle 5"/>
          <p:cNvSpPr/>
          <p:nvPr/>
        </p:nvSpPr>
        <p:spPr>
          <a:xfrm>
            <a:off x="467868" y="1876425"/>
            <a:ext cx="17792700" cy="8248650"/>
          </a:xfrm>
          <a:prstGeom prst="round1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Barrett, A.M., Hendrycks, D., Newman, J. and Nonnecke, B. (2022) ‘Actionable guidance for high-consequence AI risk management: Towards standards addressing AI catastrophic risks’,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arXiv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preprint arXiv:2206.08966. Available at: https://arxiv.org/pdf/2206.08966  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Bjelić, K., Jarman, D., Kuhn, S., &amp;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Vujko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 (2025). The role of management in the successful organisation of conferences: A case study of Holiday Inn Munich City Centre.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Turističko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poslovanje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(35), 89-104.</a:t>
            </a:r>
          </a:p>
          <a:p>
            <a:pPr algn="just">
              <a:lnSpc>
                <a:spcPct val="150000"/>
              </a:lnSpc>
            </a:pP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Britsafe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(2024) The Health and Safety at Work Act Explained.  Available at: https://www.britsafe.org/training-and-learning/informational-resources/the-health-and-safety-at-work-act-explained#:~:text=The%20Health%20and%20Safety%20at%20Work%20etc.,create%20an%20entirely%20new%20Bill. [Accessed on: 17th November, 2025]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Connolly, M. and Adams, L.J. (2024) The development phase of the event planning model, In Event Management in Sport, Recreation, and Tourism, pp. 45-66,. Routledge. Available at: https://image.eyc.ac.ir/75488Cheryl%20Mallen%20(editor),%20Lorne%20J.%20Adams%20(editor)%20-%20Event%20Management%20in%20Sport,%20Recreation%20and%20Tourism-Routledge%20(2024).pdf#page=64 </a:t>
            </a:r>
          </a:p>
          <a:p>
            <a:pPr algn="just">
              <a:lnSpc>
                <a:spcPct val="150000"/>
              </a:lnSpc>
            </a:pP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Custommarketinsights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(2025) Global Inbound Meetings Incentives Conferences and Exhibitions (MICE) Tourism Market 2024–2033. Available at: https://www.custommarketinsights.com/report/inbound-meetings-incentives-conferences-and-exhibitions-mice-tourism-market/#:~:text=As%20per%20the%20current%20market,to%20reach%20USD%20975.5%20billion [Accessed on: 4th November, 2025]. 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IHG (2025) Holiday Inn Cardiff City Centre MEETINGS &amp; EVENTS. Available at: https://www.ihg.com/holidayinn/hotels/us/en/cardiff/cdfcy/hoteldetail/events-facilities#:~:text=The%20Cardiff%20Holiday%20Inn%20Center%20has%20a,training%20room%20for%20up%20to%2060%20guests [Accessed on: 4th November, 2025] 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InterContinental Hotels Group PLC. (2025). Our strategy. [Online]. Available at: https://www.ihgplc.com › our-strategy_p2837 [Accessed 25 November 2025].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Kumar, S., Kapoor, B., &amp; Shah, M. A. (2024). Contemporary issues and challenges facing the hospitality industry. In The Framework for Resilient Industry: A Holistic Approach for Developing Economies (pp. 55-64). Emerald Publishing Limited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Mohsin, A.K.M., Schmidt, V., Aschauer, F., Plasch, M. and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Gerschberger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 (2025) ‘Examining the Evolution of Sustainable Supply Chain Management: A Systematic Review and Bibliometric Analysis’, Sustainable Development. Available at: https://onlinelibrary.wiley.com/doi/pdf/10.1002/sd.70093 </a:t>
            </a:r>
          </a:p>
          <a:p>
            <a:pPr algn="just">
              <a:lnSpc>
                <a:spcPct val="150000"/>
              </a:lnSpc>
            </a:pP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Sönmez, N.K.,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Aydeğer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İ.A.,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Sayilir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Dülgaroğlu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Karadeni̇z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Oflaz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Saçilik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M.Y., </a:t>
            </a:r>
            <a:r>
              <a:rPr lang="en-GB" sz="1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Adamiş</a:t>
            </a:r>
            <a:r>
              <a:rPr lang="en-GB" sz="1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E., Özkan, Ç., Türkmen, E. and Köse, B.Ç. (2022) Analysis of new applications in hotel enterprises main department’, Livre De Lyon. Available at: https://books.google.com/books?hl=en&amp;lr=&amp;id=YpynEAAAQBAJ&amp;oi=fnd&amp;pg=PR1&amp;dq=Operational+success+depends+on+synchronising+departments%27+events,+front+office,+housekeeping,+and+F%26B+to+meet+delegate+expectation&amp;ots=owr-jCbe2_&amp;sig=ULEbOPr-EjMya1MO2yfJdoWQzj4 </a:t>
            </a:r>
          </a:p>
        </p:txBody>
      </p:sp>
    </p:spTree>
    <p:extLst>
      <p:ext uri="{BB962C8B-B14F-4D97-AF65-F5344CB8AC3E}">
        <p14:creationId xmlns:p14="http://schemas.microsoft.com/office/powerpoint/2010/main" val="510875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3200400" y="3390900"/>
            <a:ext cx="12226901" cy="31316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800" dirty="0">
                <a:latin typeface="TT Firs Neue"/>
                <a:ea typeface="TT Firs Neue"/>
                <a:cs typeface="TT Firs Neue"/>
                <a:sym typeface="TT Firs Neue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1365</Words>
  <Application>Microsoft Office PowerPoint</Application>
  <PresentationFormat>Custom</PresentationFormat>
  <Paragraphs>148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Arial</vt:lpstr>
      <vt:lpstr>Symbol</vt:lpstr>
      <vt:lpstr>TT Firs Neue</vt:lpstr>
      <vt:lpstr>TT Firs Neue Bold</vt:lpstr>
      <vt:lpstr>Office Theme</vt:lpstr>
      <vt:lpstr>PowerPoint Presentation</vt:lpstr>
      <vt:lpstr>AI declaration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and Black Minimalist Hotel Presentation</dc:title>
  <dc:creator>Ana Ivona Misu</dc:creator>
  <cp:lastModifiedBy>Ana Ivona Misu (2008695)</cp:lastModifiedBy>
  <cp:revision>53</cp:revision>
  <dcterms:created xsi:type="dcterms:W3CDTF">2006-08-16T00:00:00Z</dcterms:created>
  <dcterms:modified xsi:type="dcterms:W3CDTF">2025-11-28T19:12:46Z</dcterms:modified>
  <dc:identifier>DAG3tgdDgVg</dc:identifier>
</cp:coreProperties>
</file>