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9"/>
  </p:notesMasterIdLst>
  <p:sldIdLst>
    <p:sldId id="266" r:id="rId2"/>
    <p:sldId id="258" r:id="rId3"/>
    <p:sldId id="259" r:id="rId4"/>
    <p:sldId id="256" r:id="rId5"/>
    <p:sldId id="268" r:id="rId6"/>
    <p:sldId id="263" r:id="rId7"/>
    <p:sldId id="267"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095" autoAdjust="0"/>
  </p:normalViewPr>
  <p:slideViewPr>
    <p:cSldViewPr snapToGrid="0" snapToObjects="1">
      <p:cViewPr>
        <p:scale>
          <a:sx n="69" d="100"/>
          <a:sy n="69" d="100"/>
        </p:scale>
        <p:origin x="1416" y="6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791162-77EA-4153-8B93-17736CA85691}" type="datetimeFigureOut">
              <a:rPr lang="en-GB" smtClean="0"/>
              <a:t>11/03/2026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FC5A1B-8CB1-4E1D-A8D8-99AB84A4534C}" type="slidenum">
              <a:rPr lang="en-GB" smtClean="0"/>
              <a:t>‹#›</a:t>
            </a:fld>
            <a:endParaRPr lang="en-GB"/>
          </a:p>
        </p:txBody>
      </p:sp>
    </p:spTree>
    <p:extLst>
      <p:ext uri="{BB962C8B-B14F-4D97-AF65-F5344CB8AC3E}">
        <p14:creationId xmlns:p14="http://schemas.microsoft.com/office/powerpoint/2010/main" val="3103507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During this module, I have gained a better insight into digital skills and their relevance in academic and professional settings. My JISC Digital Capability assessment enabled me to discover my strengths in digital communication and digital wellbeing, and weaknesses in data literacy and digital innovation. This self-awareness mattered as digital skills are directly correlated with 21st-century competencies (problem-solving, collaboration and adaptability) (Van </a:t>
            </a:r>
            <a:r>
              <a:rPr lang="en-GB" sz="1200" kern="1200" dirty="0" err="1" smtClean="0">
                <a:solidFill>
                  <a:schemeClr val="tx1"/>
                </a:solidFill>
                <a:effectLst/>
                <a:latin typeface="+mn-lt"/>
                <a:ea typeface="+mn-ea"/>
                <a:cs typeface="+mn-cs"/>
              </a:rPr>
              <a:t>Laar</a:t>
            </a:r>
            <a:r>
              <a:rPr lang="en-GB" sz="1200" kern="1200" dirty="0" smtClean="0">
                <a:solidFill>
                  <a:schemeClr val="tx1"/>
                </a:solidFill>
                <a:effectLst/>
                <a:latin typeface="+mn-lt"/>
                <a:ea typeface="+mn-ea"/>
                <a:cs typeface="+mn-cs"/>
              </a:rPr>
              <a:t> et al., 2017). I also knew that the digital capability goes beyond the usage of technology, but must be used critically and responsibly. </a:t>
            </a:r>
            <a:r>
              <a:rPr lang="en-GB" sz="1200" kern="1200" dirty="0" err="1" smtClean="0">
                <a:solidFill>
                  <a:schemeClr val="tx1"/>
                </a:solidFill>
                <a:effectLst/>
                <a:latin typeface="+mn-lt"/>
                <a:ea typeface="+mn-ea"/>
                <a:cs typeface="+mn-cs"/>
              </a:rPr>
              <a:t>Bulganina</a:t>
            </a:r>
            <a:r>
              <a:rPr lang="en-GB" sz="1200" kern="1200" dirty="0" smtClean="0">
                <a:solidFill>
                  <a:schemeClr val="tx1"/>
                </a:solidFill>
                <a:effectLst/>
                <a:latin typeface="+mn-lt"/>
                <a:ea typeface="+mn-ea"/>
                <a:cs typeface="+mn-cs"/>
              </a:rPr>
              <a:t> et al. (2021) indicate that digital skills are necessary to address contemporary issues in society. This reflection enabled me to develop a SMART action plan by enhancing certain areas of weakness.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3FC5A1B-8CB1-4E1D-A8D8-99AB84A4534C}" type="slidenum">
              <a:rPr lang="en-GB" smtClean="0"/>
              <a:t>2</a:t>
            </a:fld>
            <a:endParaRPr lang="en-GB"/>
          </a:p>
        </p:txBody>
      </p:sp>
    </p:spTree>
    <p:extLst>
      <p:ext uri="{BB962C8B-B14F-4D97-AF65-F5344CB8AC3E}">
        <p14:creationId xmlns:p14="http://schemas.microsoft.com/office/powerpoint/2010/main" val="1237494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LinkedIn Learning courses in Outlook, Word, Excel and PowerPoint have contributed greatly to creating confidence in my technical performance. I was using these tools on the simplest level before this module. Nevertheless, formal education helped me to improve my knowledge in terms of formatting, data processing, professional communication and presentation design. This is consistent with the studies regarding the idea that digital competency is formed under the guidance of practice and implemented instruction (</a:t>
            </a:r>
            <a:r>
              <a:rPr lang="en-GB" sz="1200" kern="1200" dirty="0" err="1" smtClean="0">
                <a:solidFill>
                  <a:schemeClr val="tx1"/>
                </a:solidFill>
                <a:effectLst/>
                <a:latin typeface="+mn-lt"/>
                <a:ea typeface="+mn-ea"/>
                <a:cs typeface="+mn-cs"/>
              </a:rPr>
              <a:t>Zervas</a:t>
            </a:r>
            <a:r>
              <a:rPr lang="en-GB" sz="1200" kern="1200" dirty="0" smtClean="0">
                <a:solidFill>
                  <a:schemeClr val="tx1"/>
                </a:solidFill>
                <a:effectLst/>
                <a:latin typeface="+mn-lt"/>
                <a:ea typeface="+mn-ea"/>
                <a:cs typeface="+mn-cs"/>
              </a:rPr>
              <a:t> et al., 2024). I have already used these skills in my papers by enhancing the layout of the document, reference accuracy, and presentation clarity. According to </a:t>
            </a:r>
            <a:r>
              <a:rPr lang="en-GB" sz="1200" kern="1200" dirty="0" err="1" smtClean="0">
                <a:solidFill>
                  <a:schemeClr val="tx1"/>
                </a:solidFill>
                <a:effectLst/>
                <a:latin typeface="+mn-lt"/>
                <a:ea typeface="+mn-ea"/>
                <a:cs typeface="+mn-cs"/>
              </a:rPr>
              <a:t>Stofkova</a:t>
            </a:r>
            <a:r>
              <a:rPr lang="en-GB" sz="1200" kern="1200" dirty="0" smtClean="0">
                <a:solidFill>
                  <a:schemeClr val="tx1"/>
                </a:solidFill>
                <a:effectLst/>
                <a:latin typeface="+mn-lt"/>
                <a:ea typeface="+mn-ea"/>
                <a:cs typeface="+mn-cs"/>
              </a:rPr>
              <a:t> et al. (2022), one of the key factors in human resource development is digital skills. All these certifications have enhanced my employability and boosted my confidence in the application of the tools in the Office 365 in the workplace.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3FC5A1B-8CB1-4E1D-A8D8-99AB84A4534C}" type="slidenum">
              <a:rPr lang="en-GB" smtClean="0"/>
              <a:t>3</a:t>
            </a:fld>
            <a:endParaRPr lang="en-GB"/>
          </a:p>
        </p:txBody>
      </p:sp>
    </p:spTree>
    <p:extLst>
      <p:ext uri="{BB962C8B-B14F-4D97-AF65-F5344CB8AC3E}">
        <p14:creationId xmlns:p14="http://schemas.microsoft.com/office/powerpoint/2010/main" val="3256185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China has experienced one of the greatest economic changes in contemporary history since 1978. Economic reforms ushered in the market mechanism, promoted the growth of individual enterprises, and opened the country to foreign investment. These reforms brought a change in the way of China from a centrally planned system to a socialist market economy. The establishment of Special Economic Zones (SEZs) has caught the attention of multinational companies and has enhanced the growth of exports. Consequently, China has had a growth rate of an average 9% of GDP per year over a few decades and saw more than 800 million people come out of poverty (World Bank, 2022). This accelerated change made China the second biggest economy in the world. Nevertheless, concerns have emerged that it is questionable whether this classical model of growth can be sustained in the contemporary global economy.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3FC5A1B-8CB1-4E1D-A8D8-99AB84A4534C}" type="slidenum">
              <a:rPr lang="en-GB" smtClean="0"/>
              <a:t>4</a:t>
            </a:fld>
            <a:endParaRPr lang="en-GB"/>
          </a:p>
        </p:txBody>
      </p:sp>
    </p:spTree>
    <p:extLst>
      <p:ext uri="{BB962C8B-B14F-4D97-AF65-F5344CB8AC3E}">
        <p14:creationId xmlns:p14="http://schemas.microsoft.com/office/powerpoint/2010/main" val="1076934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 have delineated my SMART targets for enhancing my learning. I want to enhance my comprehension of the topic using online learning tools like LinkedIn Learning and instructive videos on YouTube. I assess my advancement by finishing courses and consistently using these educational resources. I am certain this method is attainable since I want to allocate time weekly to enhance my abilities. These aims are pertinent since the information and skills acquired will facilitate both my academic pursuits and future professional advancement.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3FC5A1B-8CB1-4E1D-A8D8-99AB84A4534C}" type="slidenum">
              <a:rPr lang="en-GB" smtClean="0"/>
              <a:t>5</a:t>
            </a:fld>
            <a:endParaRPr lang="en-GB"/>
          </a:p>
        </p:txBody>
      </p:sp>
    </p:spTree>
    <p:extLst>
      <p:ext uri="{BB962C8B-B14F-4D97-AF65-F5344CB8AC3E}">
        <p14:creationId xmlns:p14="http://schemas.microsoft.com/office/powerpoint/2010/main" val="1452197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module has changed my perception of digital skills. The assessments, including those of LinkedIn Learning, application of Excel, through the JISC assessment, have enabled me to become more technologically, analytically, and reflectively diverse. I have now understood that digital competence is an ongoing learning process which helps with academic achievement and career preparedness. In this direction, I am going to keep on refining my data literacy and digital innovation skills in accordance with my SMART action plan. In contemporary society, digital skills hold central positions in professional development and workforce preparation.</a:t>
            </a:r>
            <a:br>
              <a:rPr lang="en-GB" sz="1200" kern="1200" dirty="0" smtClean="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3FC5A1B-8CB1-4E1D-A8D8-99AB84A4534C}" type="slidenum">
              <a:rPr lang="en-GB" smtClean="0"/>
              <a:t>6</a:t>
            </a:fld>
            <a:endParaRPr lang="en-GB"/>
          </a:p>
        </p:txBody>
      </p:sp>
    </p:spTree>
    <p:extLst>
      <p:ext uri="{BB962C8B-B14F-4D97-AF65-F5344CB8AC3E}">
        <p14:creationId xmlns:p14="http://schemas.microsoft.com/office/powerpoint/2010/main" val="20152996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Al </a:t>
            </a:r>
            <a:r>
              <a:rPr lang="en-GB" sz="1200" kern="1200" dirty="0" err="1" smtClean="0">
                <a:solidFill>
                  <a:schemeClr val="tx1"/>
                </a:solidFill>
                <a:effectLst/>
                <a:latin typeface="+mn-lt"/>
                <a:ea typeface="+mn-ea"/>
                <a:cs typeface="+mn-cs"/>
              </a:rPr>
              <a:t>Maruf</a:t>
            </a:r>
            <a:r>
              <a:rPr lang="en-GB" sz="1200" kern="1200" dirty="0" smtClean="0">
                <a:solidFill>
                  <a:schemeClr val="tx1"/>
                </a:solidFill>
                <a:effectLst/>
                <a:latin typeface="+mn-lt"/>
                <a:ea typeface="+mn-ea"/>
                <a:cs typeface="+mn-cs"/>
              </a:rPr>
              <a:t>, A., Paul, R., Imam, M.H. and Babar, Z., 2022. A Systematic Review of The Role Of SQL And Excel In Data-Driven Business Decision-Making For Aspiring Analysts. </a:t>
            </a:r>
            <a:r>
              <a:rPr lang="en-GB" sz="1200" i="1" kern="1200" dirty="0" smtClean="0">
                <a:solidFill>
                  <a:schemeClr val="tx1"/>
                </a:solidFill>
                <a:effectLst/>
                <a:latin typeface="+mn-lt"/>
                <a:ea typeface="+mn-ea"/>
                <a:cs typeface="+mn-cs"/>
              </a:rPr>
              <a:t>American Journal of Scholarly Research and Innovation</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1</a:t>
            </a:r>
            <a:r>
              <a:rPr lang="en-GB" sz="1200" kern="1200" dirty="0" smtClean="0">
                <a:solidFill>
                  <a:schemeClr val="tx1"/>
                </a:solidFill>
                <a:effectLst/>
                <a:latin typeface="+mn-lt"/>
                <a:ea typeface="+mn-ea"/>
                <a:cs typeface="+mn-cs"/>
              </a:rPr>
              <a:t>(01), pp.249-269.</a:t>
            </a:r>
          </a:p>
          <a:p>
            <a:r>
              <a:rPr lang="en-GB" sz="1200" kern="1200" dirty="0" err="1" smtClean="0">
                <a:solidFill>
                  <a:schemeClr val="tx1"/>
                </a:solidFill>
                <a:effectLst/>
                <a:latin typeface="+mn-lt"/>
                <a:ea typeface="+mn-ea"/>
                <a:cs typeface="+mn-cs"/>
              </a:rPr>
              <a:t>Ammons</a:t>
            </a:r>
            <a:r>
              <a:rPr lang="en-GB" sz="1200" kern="1200" dirty="0" smtClean="0">
                <a:solidFill>
                  <a:schemeClr val="tx1"/>
                </a:solidFill>
                <a:effectLst/>
                <a:latin typeface="+mn-lt"/>
                <a:ea typeface="+mn-ea"/>
                <a:cs typeface="+mn-cs"/>
              </a:rPr>
              <a:t>, D.N. and </a:t>
            </a:r>
            <a:r>
              <a:rPr lang="en-GB" sz="1200" kern="1200" dirty="0" err="1" smtClean="0">
                <a:solidFill>
                  <a:schemeClr val="tx1"/>
                </a:solidFill>
                <a:effectLst/>
                <a:latin typeface="+mn-lt"/>
                <a:ea typeface="+mn-ea"/>
                <a:cs typeface="+mn-cs"/>
              </a:rPr>
              <a:t>Roenigk</a:t>
            </a:r>
            <a:r>
              <a:rPr lang="en-GB" sz="1200" kern="1200" dirty="0" smtClean="0">
                <a:solidFill>
                  <a:schemeClr val="tx1"/>
                </a:solidFill>
                <a:effectLst/>
                <a:latin typeface="+mn-lt"/>
                <a:ea typeface="+mn-ea"/>
                <a:cs typeface="+mn-cs"/>
              </a:rPr>
              <a:t>, D.J., 2021. </a:t>
            </a:r>
            <a:r>
              <a:rPr lang="en-GB" sz="1200" i="1" kern="1200" dirty="0" smtClean="0">
                <a:solidFill>
                  <a:schemeClr val="tx1"/>
                </a:solidFill>
                <a:effectLst/>
                <a:latin typeface="+mn-lt"/>
                <a:ea typeface="+mn-ea"/>
                <a:cs typeface="+mn-cs"/>
              </a:rPr>
              <a:t>Tools for decision making: A practical guide for local government</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Routledge</a:t>
            </a:r>
            <a:r>
              <a:rPr lang="en-GB" sz="1200" kern="1200" dirty="0" smtClean="0">
                <a:solidFill>
                  <a:schemeClr val="tx1"/>
                </a:solidFill>
                <a:effectLst/>
                <a:latin typeface="+mn-lt"/>
                <a:ea typeface="+mn-ea"/>
                <a:cs typeface="+mn-cs"/>
              </a:rPr>
              <a:t>.</a:t>
            </a:r>
          </a:p>
          <a:p>
            <a:r>
              <a:rPr lang="en-GB" sz="1200" kern="1200" dirty="0" err="1" smtClean="0">
                <a:solidFill>
                  <a:schemeClr val="tx1"/>
                </a:solidFill>
                <a:effectLst/>
                <a:latin typeface="+mn-lt"/>
                <a:ea typeface="+mn-ea"/>
                <a:cs typeface="+mn-cs"/>
              </a:rPr>
              <a:t>Brusco</a:t>
            </a:r>
            <a:r>
              <a:rPr lang="en-GB" sz="1200" kern="1200" dirty="0" smtClean="0">
                <a:solidFill>
                  <a:schemeClr val="tx1"/>
                </a:solidFill>
                <a:effectLst/>
                <a:latin typeface="+mn-lt"/>
                <a:ea typeface="+mn-ea"/>
                <a:cs typeface="+mn-cs"/>
              </a:rPr>
              <a:t>, M., 2022. Logistic regression via Excel spreadsheets: Mechanics, model selection, and relative predictor importance. </a:t>
            </a:r>
            <a:r>
              <a:rPr lang="en-GB" sz="1200" i="1" kern="1200" dirty="0" smtClean="0">
                <a:solidFill>
                  <a:schemeClr val="tx1"/>
                </a:solidFill>
                <a:effectLst/>
                <a:latin typeface="+mn-lt"/>
                <a:ea typeface="+mn-ea"/>
                <a:cs typeface="+mn-cs"/>
              </a:rPr>
              <a:t>INFORMS Transactions on Education</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23</a:t>
            </a:r>
            <a:r>
              <a:rPr lang="en-GB" sz="1200" kern="1200" dirty="0" smtClean="0">
                <a:solidFill>
                  <a:schemeClr val="tx1"/>
                </a:solidFill>
                <a:effectLst/>
                <a:latin typeface="+mn-lt"/>
                <a:ea typeface="+mn-ea"/>
                <a:cs typeface="+mn-cs"/>
              </a:rPr>
              <a:t>(1), pp.1-11.</a:t>
            </a:r>
          </a:p>
          <a:p>
            <a:r>
              <a:rPr lang="en-GB" sz="1200" kern="1200" dirty="0" err="1" smtClean="0">
                <a:solidFill>
                  <a:schemeClr val="tx1"/>
                </a:solidFill>
                <a:effectLst/>
                <a:latin typeface="+mn-lt"/>
                <a:ea typeface="+mn-ea"/>
                <a:cs typeface="+mn-cs"/>
              </a:rPr>
              <a:t>Bulganina</a:t>
            </a:r>
            <a:r>
              <a:rPr lang="en-GB" sz="1200" kern="1200" dirty="0" smtClean="0">
                <a:solidFill>
                  <a:schemeClr val="tx1"/>
                </a:solidFill>
                <a:effectLst/>
                <a:latin typeface="+mn-lt"/>
                <a:ea typeface="+mn-ea"/>
                <a:cs typeface="+mn-cs"/>
              </a:rPr>
              <a:t>, S.V., </a:t>
            </a:r>
            <a:r>
              <a:rPr lang="en-GB" sz="1200" kern="1200" dirty="0" err="1" smtClean="0">
                <a:solidFill>
                  <a:schemeClr val="tx1"/>
                </a:solidFill>
                <a:effectLst/>
                <a:latin typeface="+mn-lt"/>
                <a:ea typeface="+mn-ea"/>
                <a:cs typeface="+mn-cs"/>
              </a:rPr>
              <a:t>Prokhorova</a:t>
            </a:r>
            <a:r>
              <a:rPr lang="en-GB" sz="1200" kern="1200" dirty="0" smtClean="0">
                <a:solidFill>
                  <a:schemeClr val="tx1"/>
                </a:solidFill>
                <a:effectLst/>
                <a:latin typeface="+mn-lt"/>
                <a:ea typeface="+mn-ea"/>
                <a:cs typeface="+mn-cs"/>
              </a:rPr>
              <a:t>, M.P., </a:t>
            </a:r>
            <a:r>
              <a:rPr lang="en-GB" sz="1200" kern="1200" dirty="0" err="1" smtClean="0">
                <a:solidFill>
                  <a:schemeClr val="tx1"/>
                </a:solidFill>
                <a:effectLst/>
                <a:latin typeface="+mn-lt"/>
                <a:ea typeface="+mn-ea"/>
                <a:cs typeface="+mn-cs"/>
              </a:rPr>
              <a:t>Lebedeva</a:t>
            </a:r>
            <a:r>
              <a:rPr lang="en-GB" sz="1200" kern="1200" dirty="0" smtClean="0">
                <a:solidFill>
                  <a:schemeClr val="tx1"/>
                </a:solidFill>
                <a:effectLst/>
                <a:latin typeface="+mn-lt"/>
                <a:ea typeface="+mn-ea"/>
                <a:cs typeface="+mn-cs"/>
              </a:rPr>
              <a:t>, T.E., </a:t>
            </a:r>
            <a:r>
              <a:rPr lang="en-GB" sz="1200" kern="1200" dirty="0" err="1" smtClean="0">
                <a:solidFill>
                  <a:schemeClr val="tx1"/>
                </a:solidFill>
                <a:effectLst/>
                <a:latin typeface="+mn-lt"/>
                <a:ea typeface="+mn-ea"/>
                <a:cs typeface="+mn-cs"/>
              </a:rPr>
              <a:t>Shkunova</a:t>
            </a:r>
            <a:r>
              <a:rPr lang="en-GB" sz="1200" kern="1200" dirty="0" smtClean="0">
                <a:solidFill>
                  <a:schemeClr val="tx1"/>
                </a:solidFill>
                <a:effectLst/>
                <a:latin typeface="+mn-lt"/>
                <a:ea typeface="+mn-ea"/>
                <a:cs typeface="+mn-cs"/>
              </a:rPr>
              <a:t>, A.A. and </a:t>
            </a:r>
            <a:r>
              <a:rPr lang="en-GB" sz="1200" kern="1200" dirty="0" err="1" smtClean="0">
                <a:solidFill>
                  <a:schemeClr val="tx1"/>
                </a:solidFill>
                <a:effectLst/>
                <a:latin typeface="+mn-lt"/>
                <a:ea typeface="+mn-ea"/>
                <a:cs typeface="+mn-cs"/>
              </a:rPr>
              <a:t>Mikhailov</a:t>
            </a:r>
            <a:r>
              <a:rPr lang="en-GB" sz="1200" kern="1200" dirty="0" smtClean="0">
                <a:solidFill>
                  <a:schemeClr val="tx1"/>
                </a:solidFill>
                <a:effectLst/>
                <a:latin typeface="+mn-lt"/>
                <a:ea typeface="+mn-ea"/>
                <a:cs typeface="+mn-cs"/>
              </a:rPr>
              <a:t>, M.S., 2021. Digital skills as a response to the challenges of the modern society. </a:t>
            </a:r>
            <a:r>
              <a:rPr lang="en-GB" sz="1200" i="1" kern="1200" dirty="0" err="1" smtClean="0">
                <a:solidFill>
                  <a:schemeClr val="tx1"/>
                </a:solidFill>
                <a:effectLst/>
                <a:latin typeface="+mn-lt"/>
                <a:ea typeface="+mn-ea"/>
                <a:cs typeface="+mn-cs"/>
              </a:rPr>
              <a:t>Revista</a:t>
            </a:r>
            <a:r>
              <a:rPr lang="en-GB" sz="1200" i="1" kern="1200" dirty="0" smtClean="0">
                <a:solidFill>
                  <a:schemeClr val="tx1"/>
                </a:solidFill>
                <a:effectLst/>
                <a:latin typeface="+mn-lt"/>
                <a:ea typeface="+mn-ea"/>
                <a:cs typeface="+mn-cs"/>
              </a:rPr>
              <a:t> </a:t>
            </a:r>
            <a:r>
              <a:rPr lang="en-GB" sz="1200" i="1" kern="1200" dirty="0" err="1" smtClean="0">
                <a:solidFill>
                  <a:schemeClr val="tx1"/>
                </a:solidFill>
                <a:effectLst/>
                <a:latin typeface="+mn-lt"/>
                <a:ea typeface="+mn-ea"/>
                <a:cs typeface="+mn-cs"/>
              </a:rPr>
              <a:t>Turismo</a:t>
            </a:r>
            <a:r>
              <a:rPr lang="en-GB" sz="1200" i="1" kern="1200" dirty="0" smtClean="0">
                <a:solidFill>
                  <a:schemeClr val="tx1"/>
                </a:solidFill>
                <a:effectLst/>
                <a:latin typeface="+mn-lt"/>
                <a:ea typeface="+mn-ea"/>
                <a:cs typeface="+mn-cs"/>
              </a:rPr>
              <a:t> </a:t>
            </a:r>
            <a:r>
              <a:rPr lang="en-GB" sz="1200" i="1" kern="1200" dirty="0" err="1" smtClean="0">
                <a:solidFill>
                  <a:schemeClr val="tx1"/>
                </a:solidFill>
                <a:effectLst/>
                <a:latin typeface="+mn-lt"/>
                <a:ea typeface="+mn-ea"/>
                <a:cs typeface="+mn-cs"/>
              </a:rPr>
              <a:t>Estudos</a:t>
            </a:r>
            <a:r>
              <a:rPr lang="en-GB" sz="1200" i="1" kern="1200" dirty="0" smtClean="0">
                <a:solidFill>
                  <a:schemeClr val="tx1"/>
                </a:solidFill>
                <a:effectLst/>
                <a:latin typeface="+mn-lt"/>
                <a:ea typeface="+mn-ea"/>
                <a:cs typeface="+mn-cs"/>
              </a:rPr>
              <a:t> e </a:t>
            </a:r>
            <a:r>
              <a:rPr lang="en-GB" sz="1200" i="1" kern="1200" dirty="0" err="1" smtClean="0">
                <a:solidFill>
                  <a:schemeClr val="tx1"/>
                </a:solidFill>
                <a:effectLst/>
                <a:latin typeface="+mn-lt"/>
                <a:ea typeface="+mn-ea"/>
                <a:cs typeface="+mn-cs"/>
              </a:rPr>
              <a:t>Práticas</a:t>
            </a:r>
            <a:r>
              <a:rPr lang="en-GB" sz="1200" i="1" kern="1200" dirty="0" smtClean="0">
                <a:solidFill>
                  <a:schemeClr val="tx1"/>
                </a:solidFill>
                <a:effectLst/>
                <a:latin typeface="+mn-lt"/>
                <a:ea typeface="+mn-ea"/>
                <a:cs typeface="+mn-cs"/>
              </a:rPr>
              <a:t>-RTEP/GEPLAT/UERN</a:t>
            </a:r>
            <a:r>
              <a:rPr lang="en-GB" sz="1200" kern="1200" dirty="0" smtClean="0">
                <a:solidFill>
                  <a:schemeClr val="tx1"/>
                </a:solidFill>
                <a:effectLst/>
                <a:latin typeface="+mn-lt"/>
                <a:ea typeface="+mn-ea"/>
                <a:cs typeface="+mn-cs"/>
              </a:rPr>
              <a:t>, (01), pp.1-7.</a:t>
            </a:r>
          </a:p>
          <a:p>
            <a:r>
              <a:rPr lang="en-GB" sz="1200" kern="1200" dirty="0" smtClean="0">
                <a:solidFill>
                  <a:schemeClr val="tx1"/>
                </a:solidFill>
                <a:effectLst/>
                <a:latin typeface="+mn-lt"/>
                <a:ea typeface="+mn-ea"/>
                <a:cs typeface="+mn-cs"/>
              </a:rPr>
              <a:t>Haddon, L., </a:t>
            </a:r>
            <a:r>
              <a:rPr lang="en-GB" sz="1200" kern="1200" dirty="0" err="1" smtClean="0">
                <a:solidFill>
                  <a:schemeClr val="tx1"/>
                </a:solidFill>
                <a:effectLst/>
                <a:latin typeface="+mn-lt"/>
                <a:ea typeface="+mn-ea"/>
                <a:cs typeface="+mn-cs"/>
              </a:rPr>
              <a:t>Cino</a:t>
            </a:r>
            <a:r>
              <a:rPr lang="en-GB" sz="1200" kern="1200" dirty="0" smtClean="0">
                <a:solidFill>
                  <a:schemeClr val="tx1"/>
                </a:solidFill>
                <a:effectLst/>
                <a:latin typeface="+mn-lt"/>
                <a:ea typeface="+mn-ea"/>
                <a:cs typeface="+mn-cs"/>
              </a:rPr>
              <a:t>, D., Doyle, M.A., Livingstone, S., </a:t>
            </a:r>
            <a:r>
              <a:rPr lang="en-GB" sz="1200" kern="1200" dirty="0" err="1" smtClean="0">
                <a:solidFill>
                  <a:schemeClr val="tx1"/>
                </a:solidFill>
                <a:effectLst/>
                <a:latin typeface="+mn-lt"/>
                <a:ea typeface="+mn-ea"/>
                <a:cs typeface="+mn-cs"/>
              </a:rPr>
              <a:t>Mascheroni</a:t>
            </a:r>
            <a:r>
              <a:rPr lang="en-GB" sz="1200" kern="1200" dirty="0" smtClean="0">
                <a:solidFill>
                  <a:schemeClr val="tx1"/>
                </a:solidFill>
                <a:effectLst/>
                <a:latin typeface="+mn-lt"/>
                <a:ea typeface="+mn-ea"/>
                <a:cs typeface="+mn-cs"/>
              </a:rPr>
              <a:t>, G. and </a:t>
            </a:r>
            <a:r>
              <a:rPr lang="en-GB" sz="1200" kern="1200" dirty="0" err="1" smtClean="0">
                <a:solidFill>
                  <a:schemeClr val="tx1"/>
                </a:solidFill>
                <a:effectLst/>
                <a:latin typeface="+mn-lt"/>
                <a:ea typeface="+mn-ea"/>
                <a:cs typeface="+mn-cs"/>
              </a:rPr>
              <a:t>Stoilova</a:t>
            </a:r>
            <a:r>
              <a:rPr lang="en-GB" sz="1200" kern="1200" dirty="0" smtClean="0">
                <a:solidFill>
                  <a:schemeClr val="tx1"/>
                </a:solidFill>
                <a:effectLst/>
                <a:latin typeface="+mn-lt"/>
                <a:ea typeface="+mn-ea"/>
                <a:cs typeface="+mn-cs"/>
              </a:rPr>
              <a:t>, M., 2020. Children's and young people's digital skills: a systematic evidence review. </a:t>
            </a:r>
            <a:r>
              <a:rPr lang="en-GB" sz="1200" i="1" kern="1200" dirty="0" err="1" smtClean="0">
                <a:solidFill>
                  <a:schemeClr val="tx1"/>
                </a:solidFill>
                <a:effectLst/>
                <a:latin typeface="+mn-lt"/>
                <a:ea typeface="+mn-ea"/>
                <a:cs typeface="+mn-cs"/>
              </a:rPr>
              <a:t>ySKILLS</a:t>
            </a:r>
            <a:r>
              <a:rPr lang="en-GB" sz="1200" i="1" kern="1200" dirty="0" smtClean="0">
                <a:solidFill>
                  <a:schemeClr val="tx1"/>
                </a:solidFill>
                <a:effectLst/>
                <a:latin typeface="+mn-lt"/>
                <a:ea typeface="+mn-ea"/>
                <a:cs typeface="+mn-cs"/>
              </a:rPr>
              <a:t>-Youth Skills</a:t>
            </a:r>
            <a:r>
              <a:rPr lang="en-GB" sz="1200" kern="1200" dirty="0" smtClean="0">
                <a:solidFill>
                  <a:schemeClr val="tx1"/>
                </a:solidFill>
                <a:effectLst/>
                <a:latin typeface="+mn-lt"/>
                <a:ea typeface="+mn-ea"/>
                <a:cs typeface="+mn-cs"/>
              </a:rPr>
              <a:t>, (A), pp.1-152.</a:t>
            </a:r>
          </a:p>
          <a:p>
            <a:r>
              <a:rPr lang="en-GB" sz="1200" kern="1200" dirty="0" smtClean="0">
                <a:solidFill>
                  <a:schemeClr val="tx1"/>
                </a:solidFill>
                <a:effectLst/>
                <a:latin typeface="+mn-lt"/>
                <a:ea typeface="+mn-ea"/>
                <a:cs typeface="+mn-cs"/>
              </a:rPr>
              <a:t>Imam, M.H., </a:t>
            </a:r>
            <a:r>
              <a:rPr lang="en-GB" sz="1200" kern="1200" dirty="0" err="1" smtClean="0">
                <a:solidFill>
                  <a:schemeClr val="tx1"/>
                </a:solidFill>
                <a:effectLst/>
                <a:latin typeface="+mn-lt"/>
                <a:ea typeface="+mn-ea"/>
                <a:cs typeface="+mn-cs"/>
              </a:rPr>
              <a:t>Maruf</a:t>
            </a:r>
            <a:r>
              <a:rPr lang="en-GB" sz="1200" kern="1200" dirty="0" smtClean="0">
                <a:solidFill>
                  <a:schemeClr val="tx1"/>
                </a:solidFill>
                <a:effectLst/>
                <a:latin typeface="+mn-lt"/>
                <a:ea typeface="+mn-ea"/>
                <a:cs typeface="+mn-cs"/>
              </a:rPr>
              <a:t>, A.A., Paul, R. and Babar, Z., 2022. A Systematic Review of the Role of SQL and Excel in Data-Driven Business Decision-Making for Aspiring Analysts.</a:t>
            </a:r>
          </a:p>
          <a:p>
            <a:r>
              <a:rPr lang="en-GB" sz="1200" kern="1200" dirty="0" err="1" smtClean="0">
                <a:solidFill>
                  <a:schemeClr val="tx1"/>
                </a:solidFill>
                <a:effectLst/>
                <a:latin typeface="+mn-lt"/>
                <a:ea typeface="+mn-ea"/>
                <a:cs typeface="+mn-cs"/>
              </a:rPr>
              <a:t>Kazika</a:t>
            </a:r>
            <a:r>
              <a:rPr lang="en-GB" sz="1200" kern="1200" dirty="0" smtClean="0">
                <a:solidFill>
                  <a:schemeClr val="tx1"/>
                </a:solidFill>
                <a:effectLst/>
                <a:latin typeface="+mn-lt"/>
                <a:ea typeface="+mn-ea"/>
                <a:cs typeface="+mn-cs"/>
              </a:rPr>
              <a:t>, G.M., 2025. Applicability of </a:t>
            </a:r>
            <a:r>
              <a:rPr lang="en-GB" sz="1200" kern="1200" dirty="0" err="1" smtClean="0">
                <a:solidFill>
                  <a:schemeClr val="tx1"/>
                </a:solidFill>
                <a:effectLst/>
                <a:latin typeface="+mn-lt"/>
                <a:ea typeface="+mn-ea"/>
                <a:cs typeface="+mn-cs"/>
              </a:rPr>
              <a:t>microsoft</a:t>
            </a:r>
            <a:r>
              <a:rPr lang="en-GB" sz="1200" kern="1200" dirty="0" smtClean="0">
                <a:solidFill>
                  <a:schemeClr val="tx1"/>
                </a:solidFill>
                <a:effectLst/>
                <a:latin typeface="+mn-lt"/>
                <a:ea typeface="+mn-ea"/>
                <a:cs typeface="+mn-cs"/>
              </a:rPr>
              <a:t> excel in teaching secondary school statistics for learners’ acquisition of twenty-first century skills (Doctoral dissertation, The University of Zambia).</a:t>
            </a:r>
          </a:p>
          <a:p>
            <a:r>
              <a:rPr lang="en-GB" sz="1200" kern="1200" dirty="0" smtClean="0">
                <a:solidFill>
                  <a:schemeClr val="tx1"/>
                </a:solidFill>
                <a:effectLst/>
                <a:latin typeface="+mn-lt"/>
                <a:ea typeface="+mn-ea"/>
                <a:cs typeface="+mn-cs"/>
              </a:rPr>
              <a:t>Kumar, M.D., 2023. A study on importance of </a:t>
            </a:r>
            <a:r>
              <a:rPr lang="en-GB" sz="1200" kern="1200" dirty="0" err="1" smtClean="0">
                <a:solidFill>
                  <a:schemeClr val="tx1"/>
                </a:solidFill>
                <a:effectLst/>
                <a:latin typeface="+mn-lt"/>
                <a:ea typeface="+mn-ea"/>
                <a:cs typeface="+mn-cs"/>
              </a:rPr>
              <a:t>microsoft</a:t>
            </a:r>
            <a:r>
              <a:rPr lang="en-GB" sz="1200" kern="1200" dirty="0" smtClean="0">
                <a:solidFill>
                  <a:schemeClr val="tx1"/>
                </a:solidFill>
                <a:effectLst/>
                <a:latin typeface="+mn-lt"/>
                <a:ea typeface="+mn-ea"/>
                <a:cs typeface="+mn-cs"/>
              </a:rPr>
              <a:t> excel data analysis statistical tools in research works. </a:t>
            </a:r>
            <a:r>
              <a:rPr lang="en-GB" sz="1200" i="1" kern="1200" dirty="0" smtClean="0">
                <a:solidFill>
                  <a:schemeClr val="tx1"/>
                </a:solidFill>
                <a:effectLst/>
                <a:latin typeface="+mn-lt"/>
                <a:ea typeface="+mn-ea"/>
                <a:cs typeface="+mn-cs"/>
              </a:rPr>
              <a:t>Journal of Management &amp; Educational Research Innovation</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1</a:t>
            </a:r>
            <a:r>
              <a:rPr lang="en-GB" sz="1200" kern="1200" dirty="0" smtClean="0">
                <a:solidFill>
                  <a:schemeClr val="tx1"/>
                </a:solidFill>
                <a:effectLst/>
                <a:latin typeface="+mn-lt"/>
                <a:ea typeface="+mn-ea"/>
                <a:cs typeface="+mn-cs"/>
              </a:rPr>
              <a:t>(3), pp.25-33.</a:t>
            </a:r>
          </a:p>
          <a:p>
            <a:r>
              <a:rPr lang="en-GB" sz="1200" kern="1200" dirty="0" smtClean="0">
                <a:solidFill>
                  <a:schemeClr val="tx1"/>
                </a:solidFill>
                <a:effectLst/>
                <a:latin typeface="+mn-lt"/>
                <a:ea typeface="+mn-ea"/>
                <a:cs typeface="+mn-cs"/>
              </a:rPr>
              <a:t>Lindquist, J.M. and </a:t>
            </a:r>
            <a:r>
              <a:rPr lang="en-GB" sz="1200" kern="1200" dirty="0" err="1" smtClean="0">
                <a:solidFill>
                  <a:schemeClr val="tx1"/>
                </a:solidFill>
                <a:effectLst/>
                <a:latin typeface="+mn-lt"/>
                <a:ea typeface="+mn-ea"/>
                <a:cs typeface="+mn-cs"/>
              </a:rPr>
              <a:t>Sulewski</a:t>
            </a:r>
            <a:r>
              <a:rPr lang="en-GB" sz="1200" kern="1200" dirty="0" smtClean="0">
                <a:solidFill>
                  <a:schemeClr val="tx1"/>
                </a:solidFill>
                <a:effectLst/>
                <a:latin typeface="+mn-lt"/>
                <a:ea typeface="+mn-ea"/>
                <a:cs typeface="+mn-cs"/>
              </a:rPr>
              <a:t>, C.A., 2024. Microsoft Excel. </a:t>
            </a:r>
            <a:r>
              <a:rPr lang="en-GB" sz="1200" i="1" kern="1200" dirty="0" smtClean="0">
                <a:solidFill>
                  <a:schemeClr val="tx1"/>
                </a:solidFill>
                <a:effectLst/>
                <a:latin typeface="+mn-lt"/>
                <a:ea typeface="+mn-ea"/>
                <a:cs typeface="+mn-cs"/>
              </a:rPr>
              <a:t>Handbook Of Military And </a:t>
            </a:r>
            <a:r>
              <a:rPr lang="en-GB" sz="1200" i="1" kern="1200" dirty="0" err="1" smtClean="0">
                <a:solidFill>
                  <a:schemeClr val="tx1"/>
                </a:solidFill>
                <a:effectLst/>
                <a:latin typeface="+mn-lt"/>
                <a:ea typeface="+mn-ea"/>
                <a:cs typeface="+mn-cs"/>
              </a:rPr>
              <a:t>Defense</a:t>
            </a:r>
            <a:r>
              <a:rPr lang="en-GB" sz="1200" i="1" kern="1200" dirty="0" smtClean="0">
                <a:solidFill>
                  <a:schemeClr val="tx1"/>
                </a:solidFill>
                <a:effectLst/>
                <a:latin typeface="+mn-lt"/>
                <a:ea typeface="+mn-ea"/>
                <a:cs typeface="+mn-cs"/>
              </a:rPr>
              <a:t> Operations Research</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21</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Rahman, N.A., </a:t>
            </a:r>
            <a:r>
              <a:rPr lang="en-GB" sz="1200" kern="1200" dirty="0" err="1" smtClean="0">
                <a:solidFill>
                  <a:schemeClr val="tx1"/>
                </a:solidFill>
                <a:effectLst/>
                <a:latin typeface="+mn-lt"/>
                <a:ea typeface="+mn-ea"/>
                <a:cs typeface="+mn-cs"/>
              </a:rPr>
              <a:t>Mansor</a:t>
            </a:r>
            <a:r>
              <a:rPr lang="en-GB" sz="1200" kern="1200" dirty="0" smtClean="0">
                <a:solidFill>
                  <a:schemeClr val="tx1"/>
                </a:solidFill>
                <a:effectLst/>
                <a:latin typeface="+mn-lt"/>
                <a:ea typeface="+mn-ea"/>
                <a:cs typeface="+mn-cs"/>
              </a:rPr>
              <a:t>, R.Y. and Rahman, F.A., 2025. The Relationship between Microsoft Excel Usage and Perceived Importance of Functions among Accounting Internship Students. </a:t>
            </a:r>
            <a:r>
              <a:rPr lang="en-GB" sz="1200" i="1" kern="1200" dirty="0" smtClean="0">
                <a:solidFill>
                  <a:schemeClr val="tx1"/>
                </a:solidFill>
                <a:effectLst/>
                <a:latin typeface="+mn-lt"/>
                <a:ea typeface="+mn-ea"/>
                <a:cs typeface="+mn-cs"/>
              </a:rPr>
              <a:t>TECHNOLOGY AND INNOVATION</a:t>
            </a:r>
            <a:r>
              <a:rPr lang="en-GB" sz="1200" kern="1200" dirty="0" smtClean="0">
                <a:solidFill>
                  <a:schemeClr val="tx1"/>
                </a:solidFill>
                <a:effectLst/>
                <a:latin typeface="+mn-lt"/>
                <a:ea typeface="+mn-ea"/>
                <a:cs typeface="+mn-cs"/>
              </a:rPr>
              <a:t>, p.95.</a:t>
            </a:r>
          </a:p>
          <a:p>
            <a:r>
              <a:rPr lang="en-GB" sz="1200" kern="1200" dirty="0" err="1" smtClean="0">
                <a:solidFill>
                  <a:schemeClr val="tx1"/>
                </a:solidFill>
                <a:effectLst/>
                <a:latin typeface="+mn-lt"/>
                <a:ea typeface="+mn-ea"/>
                <a:cs typeface="+mn-cs"/>
              </a:rPr>
              <a:t>Stofkova</a:t>
            </a:r>
            <a:r>
              <a:rPr lang="en-GB" sz="1200" kern="1200" dirty="0" smtClean="0">
                <a:solidFill>
                  <a:schemeClr val="tx1"/>
                </a:solidFill>
                <a:effectLst/>
                <a:latin typeface="+mn-lt"/>
                <a:ea typeface="+mn-ea"/>
                <a:cs typeface="+mn-cs"/>
              </a:rPr>
              <a:t>, J., </a:t>
            </a:r>
            <a:r>
              <a:rPr lang="en-GB" sz="1200" kern="1200" dirty="0" err="1" smtClean="0">
                <a:solidFill>
                  <a:schemeClr val="tx1"/>
                </a:solidFill>
                <a:effectLst/>
                <a:latin typeface="+mn-lt"/>
                <a:ea typeface="+mn-ea"/>
                <a:cs typeface="+mn-cs"/>
              </a:rPr>
              <a:t>Poliakova</a:t>
            </a:r>
            <a:r>
              <a:rPr lang="en-GB" sz="1200" kern="1200" dirty="0" smtClean="0">
                <a:solidFill>
                  <a:schemeClr val="tx1"/>
                </a:solidFill>
                <a:effectLst/>
                <a:latin typeface="+mn-lt"/>
                <a:ea typeface="+mn-ea"/>
                <a:cs typeface="+mn-cs"/>
              </a:rPr>
              <a:t>, A., </a:t>
            </a:r>
            <a:r>
              <a:rPr lang="en-GB" sz="1200" kern="1200" dirty="0" err="1" smtClean="0">
                <a:solidFill>
                  <a:schemeClr val="tx1"/>
                </a:solidFill>
                <a:effectLst/>
                <a:latin typeface="+mn-lt"/>
                <a:ea typeface="+mn-ea"/>
                <a:cs typeface="+mn-cs"/>
              </a:rPr>
              <a:t>Stofkova</a:t>
            </a:r>
            <a:r>
              <a:rPr lang="en-GB" sz="1200" kern="1200" dirty="0" smtClean="0">
                <a:solidFill>
                  <a:schemeClr val="tx1"/>
                </a:solidFill>
                <a:effectLst/>
                <a:latin typeface="+mn-lt"/>
                <a:ea typeface="+mn-ea"/>
                <a:cs typeface="+mn-cs"/>
              </a:rPr>
              <a:t>, K.R., </a:t>
            </a:r>
            <a:r>
              <a:rPr lang="en-GB" sz="1200" kern="1200" dirty="0" err="1" smtClean="0">
                <a:solidFill>
                  <a:schemeClr val="tx1"/>
                </a:solidFill>
                <a:effectLst/>
                <a:latin typeface="+mn-lt"/>
                <a:ea typeface="+mn-ea"/>
                <a:cs typeface="+mn-cs"/>
              </a:rPr>
              <a:t>Malega</a:t>
            </a:r>
            <a:r>
              <a:rPr lang="en-GB" sz="1200" kern="1200" dirty="0" smtClean="0">
                <a:solidFill>
                  <a:schemeClr val="tx1"/>
                </a:solidFill>
                <a:effectLst/>
                <a:latin typeface="+mn-lt"/>
                <a:ea typeface="+mn-ea"/>
                <a:cs typeface="+mn-cs"/>
              </a:rPr>
              <a:t>, P., </a:t>
            </a:r>
            <a:r>
              <a:rPr lang="en-GB" sz="1200" kern="1200" dirty="0" err="1" smtClean="0">
                <a:solidFill>
                  <a:schemeClr val="tx1"/>
                </a:solidFill>
                <a:effectLst/>
                <a:latin typeface="+mn-lt"/>
                <a:ea typeface="+mn-ea"/>
                <a:cs typeface="+mn-cs"/>
              </a:rPr>
              <a:t>Krejnus</a:t>
            </a:r>
            <a:r>
              <a:rPr lang="en-GB" sz="1200" kern="1200" dirty="0" smtClean="0">
                <a:solidFill>
                  <a:schemeClr val="tx1"/>
                </a:solidFill>
                <a:effectLst/>
                <a:latin typeface="+mn-lt"/>
                <a:ea typeface="+mn-ea"/>
                <a:cs typeface="+mn-cs"/>
              </a:rPr>
              <a:t>, M., </a:t>
            </a:r>
            <a:r>
              <a:rPr lang="en-GB" sz="1200" kern="1200" dirty="0" err="1" smtClean="0">
                <a:solidFill>
                  <a:schemeClr val="tx1"/>
                </a:solidFill>
                <a:effectLst/>
                <a:latin typeface="+mn-lt"/>
                <a:ea typeface="+mn-ea"/>
                <a:cs typeface="+mn-cs"/>
              </a:rPr>
              <a:t>Binasova</a:t>
            </a:r>
            <a:r>
              <a:rPr lang="en-GB" sz="1200" kern="1200" dirty="0" smtClean="0">
                <a:solidFill>
                  <a:schemeClr val="tx1"/>
                </a:solidFill>
                <a:effectLst/>
                <a:latin typeface="+mn-lt"/>
                <a:ea typeface="+mn-ea"/>
                <a:cs typeface="+mn-cs"/>
              </a:rPr>
              <a:t>, V. and </a:t>
            </a:r>
            <a:r>
              <a:rPr lang="en-GB" sz="1200" kern="1200" dirty="0" err="1" smtClean="0">
                <a:solidFill>
                  <a:schemeClr val="tx1"/>
                </a:solidFill>
                <a:effectLst/>
                <a:latin typeface="+mn-lt"/>
                <a:ea typeface="+mn-ea"/>
                <a:cs typeface="+mn-cs"/>
              </a:rPr>
              <a:t>Daneshjo</a:t>
            </a:r>
            <a:r>
              <a:rPr lang="en-GB" sz="1200" kern="1200" dirty="0" smtClean="0">
                <a:solidFill>
                  <a:schemeClr val="tx1"/>
                </a:solidFill>
                <a:effectLst/>
                <a:latin typeface="+mn-lt"/>
                <a:ea typeface="+mn-ea"/>
                <a:cs typeface="+mn-cs"/>
              </a:rPr>
              <a:t>, N., 2022. Digital skills as a significant factor of human resources development. </a:t>
            </a:r>
            <a:r>
              <a:rPr lang="en-GB" sz="1200" i="1" kern="1200" dirty="0" smtClean="0">
                <a:solidFill>
                  <a:schemeClr val="tx1"/>
                </a:solidFill>
                <a:effectLst/>
                <a:latin typeface="+mn-lt"/>
                <a:ea typeface="+mn-ea"/>
                <a:cs typeface="+mn-cs"/>
              </a:rPr>
              <a:t>Sustainability</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14</a:t>
            </a:r>
            <a:r>
              <a:rPr lang="en-GB" sz="1200" kern="1200" dirty="0" smtClean="0">
                <a:solidFill>
                  <a:schemeClr val="tx1"/>
                </a:solidFill>
                <a:effectLst/>
                <a:latin typeface="+mn-lt"/>
                <a:ea typeface="+mn-ea"/>
                <a:cs typeface="+mn-cs"/>
              </a:rPr>
              <a:t>(20), p.13117.</a:t>
            </a:r>
          </a:p>
          <a:p>
            <a:r>
              <a:rPr lang="en-GB" sz="1200" kern="1200" dirty="0" smtClean="0">
                <a:solidFill>
                  <a:schemeClr val="tx1"/>
                </a:solidFill>
                <a:effectLst/>
                <a:latin typeface="+mn-lt"/>
                <a:ea typeface="+mn-ea"/>
                <a:cs typeface="+mn-cs"/>
              </a:rPr>
              <a:t>Van </a:t>
            </a:r>
            <a:r>
              <a:rPr lang="en-GB" sz="1200" kern="1200" dirty="0" err="1" smtClean="0">
                <a:solidFill>
                  <a:schemeClr val="tx1"/>
                </a:solidFill>
                <a:effectLst/>
                <a:latin typeface="+mn-lt"/>
                <a:ea typeface="+mn-ea"/>
                <a:cs typeface="+mn-cs"/>
              </a:rPr>
              <a:t>Laar</a:t>
            </a:r>
            <a:r>
              <a:rPr lang="en-GB" sz="1200" kern="1200" dirty="0" smtClean="0">
                <a:solidFill>
                  <a:schemeClr val="tx1"/>
                </a:solidFill>
                <a:effectLst/>
                <a:latin typeface="+mn-lt"/>
                <a:ea typeface="+mn-ea"/>
                <a:cs typeface="+mn-cs"/>
              </a:rPr>
              <a:t>, E., Van </a:t>
            </a:r>
            <a:r>
              <a:rPr lang="en-GB" sz="1200" kern="1200" dirty="0" err="1" smtClean="0">
                <a:solidFill>
                  <a:schemeClr val="tx1"/>
                </a:solidFill>
                <a:effectLst/>
                <a:latin typeface="+mn-lt"/>
                <a:ea typeface="+mn-ea"/>
                <a:cs typeface="+mn-cs"/>
              </a:rPr>
              <a:t>Deursen</a:t>
            </a:r>
            <a:r>
              <a:rPr lang="en-GB" sz="1200" kern="1200" dirty="0" smtClean="0">
                <a:solidFill>
                  <a:schemeClr val="tx1"/>
                </a:solidFill>
                <a:effectLst/>
                <a:latin typeface="+mn-lt"/>
                <a:ea typeface="+mn-ea"/>
                <a:cs typeface="+mn-cs"/>
              </a:rPr>
              <a:t>, A.J., Van </a:t>
            </a:r>
            <a:r>
              <a:rPr lang="en-GB" sz="1200" kern="1200" dirty="0" err="1" smtClean="0">
                <a:solidFill>
                  <a:schemeClr val="tx1"/>
                </a:solidFill>
                <a:effectLst/>
                <a:latin typeface="+mn-lt"/>
                <a:ea typeface="+mn-ea"/>
                <a:cs typeface="+mn-cs"/>
              </a:rPr>
              <a:t>Dijk</a:t>
            </a:r>
            <a:r>
              <a:rPr lang="en-GB" sz="1200" kern="1200" dirty="0" smtClean="0">
                <a:solidFill>
                  <a:schemeClr val="tx1"/>
                </a:solidFill>
                <a:effectLst/>
                <a:latin typeface="+mn-lt"/>
                <a:ea typeface="+mn-ea"/>
                <a:cs typeface="+mn-cs"/>
              </a:rPr>
              <a:t>, J.A. and De </a:t>
            </a:r>
            <a:r>
              <a:rPr lang="en-GB" sz="1200" kern="1200" dirty="0" err="1" smtClean="0">
                <a:solidFill>
                  <a:schemeClr val="tx1"/>
                </a:solidFill>
                <a:effectLst/>
                <a:latin typeface="+mn-lt"/>
                <a:ea typeface="+mn-ea"/>
                <a:cs typeface="+mn-cs"/>
              </a:rPr>
              <a:t>Haan</a:t>
            </a:r>
            <a:r>
              <a:rPr lang="en-GB" sz="1200" kern="1200" dirty="0" smtClean="0">
                <a:solidFill>
                  <a:schemeClr val="tx1"/>
                </a:solidFill>
                <a:effectLst/>
                <a:latin typeface="+mn-lt"/>
                <a:ea typeface="+mn-ea"/>
                <a:cs typeface="+mn-cs"/>
              </a:rPr>
              <a:t>, J., 2020. Determinants of 21st-century skills and 21st-century digital skills for workers: A systematic literature review. </a:t>
            </a:r>
            <a:r>
              <a:rPr lang="en-GB" sz="1200" i="1" kern="1200" dirty="0" smtClean="0">
                <a:solidFill>
                  <a:schemeClr val="tx1"/>
                </a:solidFill>
                <a:effectLst/>
                <a:latin typeface="+mn-lt"/>
                <a:ea typeface="+mn-ea"/>
                <a:cs typeface="+mn-cs"/>
              </a:rPr>
              <a:t>Sage Open</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10</a:t>
            </a:r>
            <a:r>
              <a:rPr lang="en-GB" sz="1200" kern="1200" dirty="0" smtClean="0">
                <a:solidFill>
                  <a:schemeClr val="tx1"/>
                </a:solidFill>
                <a:effectLst/>
                <a:latin typeface="+mn-lt"/>
                <a:ea typeface="+mn-ea"/>
                <a:cs typeface="+mn-cs"/>
              </a:rPr>
              <a:t>(1), p.2158244019900176.</a:t>
            </a:r>
          </a:p>
          <a:p>
            <a:r>
              <a:rPr lang="en-GB" sz="1200" kern="1200" dirty="0" smtClean="0">
                <a:solidFill>
                  <a:schemeClr val="tx1"/>
                </a:solidFill>
                <a:effectLst/>
                <a:latin typeface="+mn-lt"/>
                <a:ea typeface="+mn-ea"/>
                <a:cs typeface="+mn-cs"/>
              </a:rPr>
              <a:t>Van </a:t>
            </a:r>
            <a:r>
              <a:rPr lang="en-GB" sz="1200" kern="1200" dirty="0" err="1" smtClean="0">
                <a:solidFill>
                  <a:schemeClr val="tx1"/>
                </a:solidFill>
                <a:effectLst/>
                <a:latin typeface="+mn-lt"/>
                <a:ea typeface="+mn-ea"/>
                <a:cs typeface="+mn-cs"/>
              </a:rPr>
              <a:t>Laar</a:t>
            </a:r>
            <a:r>
              <a:rPr lang="en-GB" sz="1200" kern="1200" dirty="0" smtClean="0">
                <a:solidFill>
                  <a:schemeClr val="tx1"/>
                </a:solidFill>
                <a:effectLst/>
                <a:latin typeface="+mn-lt"/>
                <a:ea typeface="+mn-ea"/>
                <a:cs typeface="+mn-cs"/>
              </a:rPr>
              <a:t>, E., Van </a:t>
            </a:r>
            <a:r>
              <a:rPr lang="en-GB" sz="1200" kern="1200" dirty="0" err="1" smtClean="0">
                <a:solidFill>
                  <a:schemeClr val="tx1"/>
                </a:solidFill>
                <a:effectLst/>
                <a:latin typeface="+mn-lt"/>
                <a:ea typeface="+mn-ea"/>
                <a:cs typeface="+mn-cs"/>
              </a:rPr>
              <a:t>Deursen</a:t>
            </a:r>
            <a:r>
              <a:rPr lang="en-GB" sz="1200" kern="1200" dirty="0" smtClean="0">
                <a:solidFill>
                  <a:schemeClr val="tx1"/>
                </a:solidFill>
                <a:effectLst/>
                <a:latin typeface="+mn-lt"/>
                <a:ea typeface="+mn-ea"/>
                <a:cs typeface="+mn-cs"/>
              </a:rPr>
              <a:t>, A.J., Van </a:t>
            </a:r>
            <a:r>
              <a:rPr lang="en-GB" sz="1200" kern="1200" dirty="0" err="1" smtClean="0">
                <a:solidFill>
                  <a:schemeClr val="tx1"/>
                </a:solidFill>
                <a:effectLst/>
                <a:latin typeface="+mn-lt"/>
                <a:ea typeface="+mn-ea"/>
                <a:cs typeface="+mn-cs"/>
              </a:rPr>
              <a:t>Dijk</a:t>
            </a:r>
            <a:r>
              <a:rPr lang="en-GB" sz="1200" kern="1200" dirty="0" smtClean="0">
                <a:solidFill>
                  <a:schemeClr val="tx1"/>
                </a:solidFill>
                <a:effectLst/>
                <a:latin typeface="+mn-lt"/>
                <a:ea typeface="+mn-ea"/>
                <a:cs typeface="+mn-cs"/>
              </a:rPr>
              <a:t>, J.A. and De </a:t>
            </a:r>
            <a:r>
              <a:rPr lang="en-GB" sz="1200" kern="1200" dirty="0" err="1" smtClean="0">
                <a:solidFill>
                  <a:schemeClr val="tx1"/>
                </a:solidFill>
                <a:effectLst/>
                <a:latin typeface="+mn-lt"/>
                <a:ea typeface="+mn-ea"/>
                <a:cs typeface="+mn-cs"/>
              </a:rPr>
              <a:t>Haan</a:t>
            </a:r>
            <a:r>
              <a:rPr lang="en-GB" sz="1200" kern="1200" dirty="0" smtClean="0">
                <a:solidFill>
                  <a:schemeClr val="tx1"/>
                </a:solidFill>
                <a:effectLst/>
                <a:latin typeface="+mn-lt"/>
                <a:ea typeface="+mn-ea"/>
                <a:cs typeface="+mn-cs"/>
              </a:rPr>
              <a:t>, J., 2017. The relation between 21st-century skills and digital skills: A systematic literature review. </a:t>
            </a:r>
            <a:r>
              <a:rPr lang="en-GB" sz="1200" i="1" kern="1200" dirty="0" smtClean="0">
                <a:solidFill>
                  <a:schemeClr val="tx1"/>
                </a:solidFill>
                <a:effectLst/>
                <a:latin typeface="+mn-lt"/>
                <a:ea typeface="+mn-ea"/>
                <a:cs typeface="+mn-cs"/>
              </a:rPr>
              <a:t>Computers in human </a:t>
            </a:r>
            <a:r>
              <a:rPr lang="en-GB" sz="1200" i="1" kern="1200" dirty="0" err="1" smtClean="0">
                <a:solidFill>
                  <a:schemeClr val="tx1"/>
                </a:solidFill>
                <a:effectLst/>
                <a:latin typeface="+mn-lt"/>
                <a:ea typeface="+mn-ea"/>
                <a:cs typeface="+mn-cs"/>
              </a:rPr>
              <a:t>behavior</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72</a:t>
            </a:r>
            <a:r>
              <a:rPr lang="en-GB" sz="1200" kern="1200" dirty="0" smtClean="0">
                <a:solidFill>
                  <a:schemeClr val="tx1"/>
                </a:solidFill>
                <a:effectLst/>
                <a:latin typeface="+mn-lt"/>
                <a:ea typeface="+mn-ea"/>
                <a:cs typeface="+mn-cs"/>
              </a:rPr>
              <a:t>, pp.577-588.</a:t>
            </a:r>
          </a:p>
          <a:p>
            <a:r>
              <a:rPr lang="en-GB" sz="1200" kern="1200" dirty="0" err="1" smtClean="0">
                <a:solidFill>
                  <a:schemeClr val="tx1"/>
                </a:solidFill>
                <a:effectLst/>
                <a:latin typeface="+mn-lt"/>
                <a:ea typeface="+mn-ea"/>
                <a:cs typeface="+mn-cs"/>
              </a:rPr>
              <a:t>Zervas</a:t>
            </a:r>
            <a:r>
              <a:rPr lang="en-GB" sz="1200" kern="1200" dirty="0" smtClean="0">
                <a:solidFill>
                  <a:schemeClr val="tx1"/>
                </a:solidFill>
                <a:effectLst/>
                <a:latin typeface="+mn-lt"/>
                <a:ea typeface="+mn-ea"/>
                <a:cs typeface="+mn-cs"/>
              </a:rPr>
              <a:t>, I., </a:t>
            </a:r>
            <a:r>
              <a:rPr lang="en-GB" sz="1200" kern="1200" dirty="0" err="1" smtClean="0">
                <a:solidFill>
                  <a:schemeClr val="tx1"/>
                </a:solidFill>
                <a:effectLst/>
                <a:latin typeface="+mn-lt"/>
                <a:ea typeface="+mn-ea"/>
                <a:cs typeface="+mn-cs"/>
              </a:rPr>
              <a:t>Stiakakis</a:t>
            </a:r>
            <a:r>
              <a:rPr lang="en-GB" sz="1200" kern="1200" dirty="0" smtClean="0">
                <a:solidFill>
                  <a:schemeClr val="tx1"/>
                </a:solidFill>
                <a:effectLst/>
                <a:latin typeface="+mn-lt"/>
                <a:ea typeface="+mn-ea"/>
                <a:cs typeface="+mn-cs"/>
              </a:rPr>
              <a:t>, E., </a:t>
            </a:r>
            <a:r>
              <a:rPr lang="en-GB" sz="1200" kern="1200" dirty="0" err="1" smtClean="0">
                <a:solidFill>
                  <a:schemeClr val="tx1"/>
                </a:solidFill>
                <a:effectLst/>
                <a:latin typeface="+mn-lt"/>
                <a:ea typeface="+mn-ea"/>
                <a:cs typeface="+mn-cs"/>
              </a:rPr>
              <a:t>Athanasiadis</a:t>
            </a:r>
            <a:r>
              <a:rPr lang="en-GB" sz="1200" kern="1200" dirty="0" smtClean="0">
                <a:solidFill>
                  <a:schemeClr val="tx1"/>
                </a:solidFill>
                <a:effectLst/>
                <a:latin typeface="+mn-lt"/>
                <a:ea typeface="+mn-ea"/>
                <a:cs typeface="+mn-cs"/>
              </a:rPr>
              <a:t>, I. and </a:t>
            </a:r>
            <a:r>
              <a:rPr lang="en-GB" sz="1200" kern="1200" dirty="0" err="1" smtClean="0">
                <a:solidFill>
                  <a:schemeClr val="tx1"/>
                </a:solidFill>
                <a:effectLst/>
                <a:latin typeface="+mn-lt"/>
                <a:ea typeface="+mn-ea"/>
                <a:cs typeface="+mn-cs"/>
              </a:rPr>
              <a:t>Tsekouropoulos</a:t>
            </a:r>
            <a:r>
              <a:rPr lang="en-GB" sz="1200" kern="1200" dirty="0" smtClean="0">
                <a:solidFill>
                  <a:schemeClr val="tx1"/>
                </a:solidFill>
                <a:effectLst/>
                <a:latin typeface="+mn-lt"/>
                <a:ea typeface="+mn-ea"/>
                <a:cs typeface="+mn-cs"/>
              </a:rPr>
              <a:t>, G., 2024. A Holistic Approach to Define Important Digital Skills for the Digital Society. </a:t>
            </a:r>
            <a:r>
              <a:rPr lang="en-GB" sz="1200" i="1" kern="1200" dirty="0" smtClean="0">
                <a:solidFill>
                  <a:schemeClr val="tx1"/>
                </a:solidFill>
                <a:effectLst/>
                <a:latin typeface="+mn-lt"/>
                <a:ea typeface="+mn-ea"/>
                <a:cs typeface="+mn-cs"/>
              </a:rPr>
              <a:t>Societies</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14</a:t>
            </a:r>
            <a:r>
              <a:rPr lang="en-GB" sz="1200" kern="1200" dirty="0" smtClean="0">
                <a:solidFill>
                  <a:schemeClr val="tx1"/>
                </a:solidFill>
                <a:effectLst/>
                <a:latin typeface="+mn-lt"/>
                <a:ea typeface="+mn-ea"/>
                <a:cs typeface="+mn-cs"/>
              </a:rPr>
              <a:t>(7), p.127.</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3FC5A1B-8CB1-4E1D-A8D8-99AB84A4534C}" type="slidenum">
              <a:rPr lang="en-GB" smtClean="0"/>
              <a:t>7</a:t>
            </a:fld>
            <a:endParaRPr lang="en-GB"/>
          </a:p>
        </p:txBody>
      </p:sp>
    </p:spTree>
    <p:extLst>
      <p:ext uri="{BB962C8B-B14F-4D97-AF65-F5344CB8AC3E}">
        <p14:creationId xmlns:p14="http://schemas.microsoft.com/office/powerpoint/2010/main" val="3086520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779665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907191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9356443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3/11/2026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435902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3/11/2026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864791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3/11/2026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33731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679123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159545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3/11/2026</a:t>
            </a:fld>
            <a:endParaRPr lang="en-US"/>
          </a:p>
        </p:txBody>
      </p:sp>
      <p:sp>
        <p:nvSpPr>
          <p:cNvPr id="6" name="Footer Placeholder 5"/>
          <p:cNvSpPr>
            <a:spLocks noGrp="1"/>
          </p:cNvSpPr>
          <p:nvPr>
            <p:ph type="ftr" sz="quarter" idx="11"/>
          </p:nvPr>
        </p:nvSpPr>
        <p:spPr>
          <a:xfrm>
            <a:off x="533400" y="6172200"/>
            <a:ext cx="5811724" cy="365125"/>
          </a:xfrm>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8482708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3/11/2026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019275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47483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5408588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91584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722292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545649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110381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092124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5BCAD085-E8A6-8845-BD4E-CB4CCA059FC4}" type="datetimeFigureOut">
              <a:rPr lang="en-US" smtClean="0"/>
              <a:t>3/11/2026</a:t>
            </a:fld>
            <a:endParaRPr lang="en-US"/>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818215823"/>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671EE3-39FD-E4A2-2980-2ECFC20203E7}"/>
              </a:ext>
            </a:extLst>
          </p:cNvPr>
          <p:cNvSpPr>
            <a:spLocks noGrp="1"/>
          </p:cNvSpPr>
          <p:nvPr>
            <p:ph type="ctrTitle"/>
          </p:nvPr>
        </p:nvSpPr>
        <p:spPr>
          <a:xfrm>
            <a:off x="324854" y="391886"/>
            <a:ext cx="8373978" cy="2190540"/>
          </a:xfrm>
        </p:spPr>
        <p:txBody>
          <a:bodyPr>
            <a:normAutofit/>
          </a:bodyPr>
          <a:lstStyle/>
          <a:p>
            <a:pPr>
              <a:lnSpc>
                <a:spcPct val="150000"/>
              </a:lnSpc>
            </a:pPr>
            <a:r>
              <a:rPr lang="en-US" sz="4000" b="1" cap="none" dirty="0">
                <a:solidFill>
                  <a:schemeClr val="bg1"/>
                </a:solidFill>
              </a:rPr>
              <a:t>Digital Skills for Personal and Professional Growth</a:t>
            </a:r>
            <a:endParaRPr lang="en-GB" sz="4000" b="1" cap="none" dirty="0">
              <a:solidFill>
                <a:schemeClr val="bg1"/>
              </a:solidFill>
            </a:endParaRPr>
          </a:p>
        </p:txBody>
      </p:sp>
      <p:sp>
        <p:nvSpPr>
          <p:cNvPr id="2" name="Rectangle 1"/>
          <p:cNvSpPr/>
          <p:nvPr/>
        </p:nvSpPr>
        <p:spPr>
          <a:xfrm>
            <a:off x="529389" y="3097405"/>
            <a:ext cx="4186990" cy="3016210"/>
          </a:xfrm>
          <a:prstGeom prst="rect">
            <a:avLst/>
          </a:prstGeom>
        </p:spPr>
        <p:txBody>
          <a:bodyPr wrap="square">
            <a:spAutoFit/>
          </a:bodyPr>
          <a:lstStyle/>
          <a:p>
            <a:pPr algn="just">
              <a:lnSpc>
                <a:spcPct val="150000"/>
              </a:lnSpc>
              <a:spcBef>
                <a:spcPts val="600"/>
              </a:spcBef>
              <a:spcAft>
                <a:spcPts val="600"/>
              </a:spcAft>
            </a:pPr>
            <a:r>
              <a:rPr lang="en-US" sz="2000" dirty="0">
                <a:solidFill>
                  <a:schemeClr val="bg1"/>
                </a:solidFill>
                <a:latin typeface="Century Gothic (Headings)"/>
                <a:ea typeface="Calibri" panose="020F0502020204030204" pitchFamily="34" charset="0"/>
                <a:cs typeface="Arial" panose="020B0604020202020204" pitchFamily="34" charset="0"/>
              </a:rPr>
              <a:t>Reflective Presentation</a:t>
            </a:r>
          </a:p>
          <a:p>
            <a:pPr algn="just">
              <a:lnSpc>
                <a:spcPct val="150000"/>
              </a:lnSpc>
              <a:spcBef>
                <a:spcPts val="600"/>
              </a:spcBef>
              <a:spcAft>
                <a:spcPts val="600"/>
              </a:spcAft>
            </a:pPr>
            <a:r>
              <a:rPr lang="en-US" sz="2000" dirty="0">
                <a:solidFill>
                  <a:schemeClr val="bg1"/>
                </a:solidFill>
                <a:latin typeface="Century Gothic (Headings)"/>
                <a:ea typeface="Calibri" panose="020F0502020204030204" pitchFamily="34" charset="0"/>
                <a:cs typeface="Arial" panose="020B0604020202020204" pitchFamily="34" charset="0"/>
              </a:rPr>
              <a:t>Module: BMSW4008</a:t>
            </a:r>
          </a:p>
          <a:p>
            <a:pPr algn="just">
              <a:lnSpc>
                <a:spcPct val="150000"/>
              </a:lnSpc>
              <a:spcBef>
                <a:spcPts val="600"/>
              </a:spcBef>
              <a:spcAft>
                <a:spcPts val="600"/>
              </a:spcAft>
            </a:pPr>
            <a:r>
              <a:rPr lang="en-US" sz="2000" dirty="0">
                <a:solidFill>
                  <a:schemeClr val="bg1"/>
                </a:solidFill>
                <a:latin typeface="Century Gothic (Headings)"/>
                <a:ea typeface="Calibri" panose="020F0502020204030204" pitchFamily="34" charset="0"/>
                <a:cs typeface="Arial" panose="020B0604020202020204" pitchFamily="34" charset="0"/>
              </a:rPr>
              <a:t>Student Name: </a:t>
            </a:r>
            <a:r>
              <a:rPr lang="en-US" sz="2000" dirty="0" smtClean="0">
                <a:solidFill>
                  <a:schemeClr val="bg1"/>
                </a:solidFill>
                <a:latin typeface="Century Gothic (Headings)"/>
                <a:ea typeface="Calibri" panose="020F0502020204030204" pitchFamily="34" charset="0"/>
                <a:cs typeface="Arial" panose="020B0604020202020204" pitchFamily="34" charset="0"/>
              </a:rPr>
              <a:t>Zander Hiller</a:t>
            </a:r>
            <a:endParaRPr lang="en-US" sz="2000" dirty="0">
              <a:solidFill>
                <a:schemeClr val="bg1"/>
              </a:solidFill>
              <a:latin typeface="Century Gothic (Headings)"/>
              <a:ea typeface="Calibri" panose="020F0502020204030204" pitchFamily="34" charset="0"/>
              <a:cs typeface="Arial" panose="020B0604020202020204" pitchFamily="34" charset="0"/>
            </a:endParaRPr>
          </a:p>
          <a:p>
            <a:pPr algn="just">
              <a:lnSpc>
                <a:spcPct val="150000"/>
              </a:lnSpc>
              <a:spcBef>
                <a:spcPts val="600"/>
              </a:spcBef>
              <a:spcAft>
                <a:spcPts val="600"/>
              </a:spcAft>
            </a:pPr>
            <a:r>
              <a:rPr lang="en-US" sz="2000" dirty="0">
                <a:solidFill>
                  <a:schemeClr val="bg1"/>
                </a:solidFill>
                <a:latin typeface="Century Gothic (Headings)"/>
                <a:ea typeface="Calibri" panose="020F0502020204030204" pitchFamily="34" charset="0"/>
                <a:cs typeface="Arial" panose="020B0604020202020204" pitchFamily="34" charset="0"/>
              </a:rPr>
              <a:t>Student ID: </a:t>
            </a:r>
            <a:r>
              <a:rPr lang="en-US" sz="2000" dirty="0" smtClean="0">
                <a:solidFill>
                  <a:schemeClr val="bg1"/>
                </a:solidFill>
                <a:latin typeface="Century Gothic (Headings)"/>
                <a:ea typeface="Calibri" panose="020F0502020204030204" pitchFamily="34" charset="0"/>
                <a:cs typeface="Arial" panose="020B0604020202020204" pitchFamily="34" charset="0"/>
              </a:rPr>
              <a:t>2528768</a:t>
            </a:r>
            <a:endParaRPr lang="en-US" sz="2000" dirty="0">
              <a:solidFill>
                <a:schemeClr val="bg1"/>
              </a:solidFill>
              <a:latin typeface="Century Gothic (Headings)"/>
              <a:ea typeface="Calibri" panose="020F0502020204030204" pitchFamily="34" charset="0"/>
              <a:cs typeface="Arial" panose="020B0604020202020204" pitchFamily="34" charset="0"/>
            </a:endParaRPr>
          </a:p>
          <a:p>
            <a:pPr algn="just">
              <a:lnSpc>
                <a:spcPct val="150000"/>
              </a:lnSpc>
              <a:spcBef>
                <a:spcPts val="600"/>
              </a:spcBef>
              <a:spcAft>
                <a:spcPts val="600"/>
              </a:spcAft>
            </a:pPr>
            <a:r>
              <a:rPr lang="en-US" sz="2000" dirty="0">
                <a:solidFill>
                  <a:schemeClr val="bg1"/>
                </a:solidFill>
                <a:latin typeface="Century Gothic (Headings)"/>
                <a:ea typeface="Calibri" panose="020F0502020204030204" pitchFamily="34" charset="0"/>
                <a:cs typeface="Arial" panose="020B0604020202020204" pitchFamily="34" charset="0"/>
              </a:rPr>
              <a:t>Date: </a:t>
            </a:r>
            <a:r>
              <a:rPr lang="en-US" sz="2000" dirty="0" smtClean="0">
                <a:solidFill>
                  <a:schemeClr val="bg1"/>
                </a:solidFill>
                <a:latin typeface="Century Gothic (Headings)"/>
                <a:ea typeface="Calibri" panose="020F0502020204030204" pitchFamily="34" charset="0"/>
                <a:cs typeface="Arial" panose="020B0604020202020204" pitchFamily="34" charset="0"/>
              </a:rPr>
              <a:t>16 March </a:t>
            </a:r>
            <a:r>
              <a:rPr lang="en-US" sz="2000" dirty="0">
                <a:solidFill>
                  <a:schemeClr val="bg1"/>
                </a:solidFill>
                <a:latin typeface="Century Gothic (Headings)"/>
                <a:ea typeface="Calibri" panose="020F0502020204030204" pitchFamily="34" charset="0"/>
                <a:cs typeface="Arial" panose="020B0604020202020204" pitchFamily="34" charset="0"/>
              </a:rPr>
              <a:t>2026</a:t>
            </a:r>
          </a:p>
        </p:txBody>
      </p:sp>
    </p:spTree>
    <p:extLst>
      <p:ext uri="{BB962C8B-B14F-4D97-AF65-F5344CB8AC3E}">
        <p14:creationId xmlns:p14="http://schemas.microsoft.com/office/powerpoint/2010/main" val="29991058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a:spLocks noGrp="1"/>
          </p:cNvSpPr>
          <p:nvPr>
            <p:ph type="title"/>
          </p:nvPr>
        </p:nvSpPr>
        <p:spPr>
          <a:xfrm>
            <a:off x="307038" y="235782"/>
            <a:ext cx="8603046" cy="745941"/>
          </a:xfrm>
        </p:spPr>
        <p:txBody>
          <a:bodyPr>
            <a:normAutofit/>
          </a:bodyPr>
          <a:lstStyle/>
          <a:p>
            <a:r>
              <a:rPr lang="en-US" b="1" dirty="0">
                <a:solidFill>
                  <a:schemeClr val="bg1"/>
                </a:solidFill>
              </a:rPr>
              <a:t>What I Have Learned (Task 1 – JISC)</a:t>
            </a:r>
            <a:endParaRPr b="1" dirty="0">
              <a:solidFill>
                <a:schemeClr val="bg1"/>
              </a:solidFill>
            </a:endParaRPr>
          </a:p>
        </p:txBody>
      </p:sp>
      <p:sp>
        <p:nvSpPr>
          <p:cNvPr id="10" name="Content Placeholder 2"/>
          <p:cNvSpPr>
            <a:spLocks noGrp="1"/>
          </p:cNvSpPr>
          <p:nvPr>
            <p:ph sz="quarter" idx="4"/>
          </p:nvPr>
        </p:nvSpPr>
        <p:spPr>
          <a:xfrm>
            <a:off x="307038" y="981723"/>
            <a:ext cx="4329317" cy="5525403"/>
          </a:xfrm>
          <a:prstGeom prst="rect">
            <a:avLst/>
          </a:prstGeom>
        </p:spPr>
        <p:txBody>
          <a:bodyPr>
            <a:normAutofit fontScale="85000" lnSpcReduction="20000"/>
          </a:bodyPr>
          <a:lstStyle/>
          <a:p>
            <a:r>
              <a:rPr lang="en-GB" b="1" dirty="0">
                <a:solidFill>
                  <a:schemeClr val="bg1"/>
                </a:solidFill>
              </a:rPr>
              <a:t>During this module, I have gained a better insight into digital skills and their relevance in academic and professional settings.</a:t>
            </a:r>
          </a:p>
          <a:p>
            <a:r>
              <a:rPr lang="en-GB" b="1" dirty="0">
                <a:solidFill>
                  <a:schemeClr val="bg1"/>
                </a:solidFill>
              </a:rPr>
              <a:t>My JISC Digital Capability assessment enabled me to discover my strengths in digital communication and digital wellbeing, and weaknesses in data literacy and digital innovation. </a:t>
            </a:r>
          </a:p>
          <a:p>
            <a:r>
              <a:rPr lang="en-GB" b="1" dirty="0">
                <a:solidFill>
                  <a:schemeClr val="bg1"/>
                </a:solidFill>
              </a:rPr>
              <a:t>This self-awareness mattered as digital skills are directly correlated with 21st-century competencies (problem-solving, collaboration and adaptability) (Van </a:t>
            </a:r>
            <a:r>
              <a:rPr lang="en-GB" b="1" dirty="0" err="1">
                <a:solidFill>
                  <a:schemeClr val="bg1"/>
                </a:solidFill>
              </a:rPr>
              <a:t>Laar</a:t>
            </a:r>
            <a:r>
              <a:rPr lang="en-GB" b="1" dirty="0">
                <a:solidFill>
                  <a:schemeClr val="bg1"/>
                </a:solidFill>
              </a:rPr>
              <a:t> et al., 2017). </a:t>
            </a:r>
          </a:p>
          <a:p>
            <a:r>
              <a:rPr lang="en-GB" b="1" dirty="0" err="1">
                <a:solidFill>
                  <a:schemeClr val="bg1"/>
                </a:solidFill>
              </a:rPr>
              <a:t>Bulganina</a:t>
            </a:r>
            <a:r>
              <a:rPr lang="en-GB" b="1" dirty="0">
                <a:solidFill>
                  <a:schemeClr val="bg1"/>
                </a:solidFill>
              </a:rPr>
              <a:t> et al. (2021) indicate that digital skills are necessary to address contemporary issues in society.</a:t>
            </a:r>
          </a:p>
          <a:p>
            <a:r>
              <a:rPr lang="en-GB" b="1" dirty="0">
                <a:solidFill>
                  <a:schemeClr val="bg1"/>
                </a:solidFill>
              </a:rPr>
              <a:t>This reflection enabled me to develop a SMART action plan by enhancing certain areas of weakness.</a:t>
            </a:r>
          </a:p>
        </p:txBody>
      </p:sp>
      <p:pic>
        <p:nvPicPr>
          <p:cNvPr id="5" name="Picture 4"/>
          <p:cNvPicPr/>
          <p:nvPr/>
        </p:nvPicPr>
        <p:blipFill>
          <a:blip r:embed="rId3"/>
          <a:stretch>
            <a:fillRect/>
          </a:stretch>
        </p:blipFill>
        <p:spPr>
          <a:xfrm>
            <a:off x="4798509" y="1525099"/>
            <a:ext cx="4209415" cy="443865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a:xfrm>
            <a:off x="477159" y="831205"/>
            <a:ext cx="3743967" cy="1524000"/>
          </a:xfrm>
        </p:spPr>
        <p:txBody>
          <a:bodyPr>
            <a:normAutofit fontScale="90000"/>
          </a:bodyPr>
          <a:lstStyle/>
          <a:p>
            <a:r>
              <a:rPr lang="en-US" b="1" dirty="0">
                <a:solidFill>
                  <a:schemeClr val="bg1"/>
                </a:solidFill>
              </a:rPr>
              <a:t>Skills Development through LinkedIn Learning (Task 2)</a:t>
            </a:r>
            <a:endParaRPr b="1" dirty="0">
              <a:solidFill>
                <a:schemeClr val="bg1"/>
              </a:solidFill>
            </a:endParaRPr>
          </a:p>
        </p:txBody>
      </p:sp>
      <p:sp>
        <p:nvSpPr>
          <p:cNvPr id="9" name="Content Placeholder 2"/>
          <p:cNvSpPr>
            <a:spLocks noGrp="1"/>
          </p:cNvSpPr>
          <p:nvPr>
            <p:ph sz="quarter" idx="4"/>
          </p:nvPr>
        </p:nvSpPr>
        <p:spPr>
          <a:xfrm>
            <a:off x="3976577" y="191387"/>
            <a:ext cx="4674128" cy="6491654"/>
          </a:xfrm>
          <a:prstGeom prst="rect">
            <a:avLst/>
          </a:prstGeom>
        </p:spPr>
        <p:txBody>
          <a:bodyPr>
            <a:normAutofit fontScale="85000" lnSpcReduction="10000"/>
          </a:bodyPr>
          <a:lstStyle/>
          <a:p>
            <a:r>
              <a:rPr lang="en-US" b="1" dirty="0">
                <a:solidFill>
                  <a:schemeClr val="bg1"/>
                </a:solidFill>
              </a:rPr>
              <a:t>The LinkedIn Learning courses in Outlook, Word, Excel and PowerPoint have contributed greatly to creating confidence in my technical performance. </a:t>
            </a:r>
          </a:p>
          <a:p>
            <a:r>
              <a:rPr lang="en-US" b="1" dirty="0">
                <a:solidFill>
                  <a:schemeClr val="bg1"/>
                </a:solidFill>
              </a:rPr>
              <a:t>Nevertheless, formal education helped me to improve my knowledge in terms of formatting, data processing, professional communication and presentation design. </a:t>
            </a:r>
          </a:p>
          <a:p>
            <a:r>
              <a:rPr lang="en-US" b="1" dirty="0">
                <a:solidFill>
                  <a:schemeClr val="bg1"/>
                </a:solidFill>
              </a:rPr>
              <a:t>This is consistent with the studies regarding the idea that digital competency is formed under the guidance of practice and implemented instruction (</a:t>
            </a:r>
            <a:r>
              <a:rPr lang="en-US" b="1" dirty="0" err="1">
                <a:solidFill>
                  <a:schemeClr val="bg1"/>
                </a:solidFill>
              </a:rPr>
              <a:t>Zervas</a:t>
            </a:r>
            <a:r>
              <a:rPr lang="en-US" b="1" dirty="0">
                <a:solidFill>
                  <a:schemeClr val="bg1"/>
                </a:solidFill>
              </a:rPr>
              <a:t> et al., 2024).</a:t>
            </a:r>
          </a:p>
          <a:p>
            <a:r>
              <a:rPr lang="en-US" b="1" dirty="0">
                <a:solidFill>
                  <a:schemeClr val="bg1"/>
                </a:solidFill>
              </a:rPr>
              <a:t>According to </a:t>
            </a:r>
            <a:r>
              <a:rPr lang="en-US" b="1" dirty="0" err="1">
                <a:solidFill>
                  <a:schemeClr val="bg1"/>
                </a:solidFill>
              </a:rPr>
              <a:t>Stofkova</a:t>
            </a:r>
            <a:r>
              <a:rPr lang="en-US" b="1" dirty="0">
                <a:solidFill>
                  <a:schemeClr val="bg1"/>
                </a:solidFill>
              </a:rPr>
              <a:t> et al. (2022), one of the key factors in human resource development is digital skills.</a:t>
            </a:r>
          </a:p>
          <a:p>
            <a:r>
              <a:rPr lang="en-US" b="1" dirty="0">
                <a:solidFill>
                  <a:schemeClr val="bg1"/>
                </a:solidFill>
              </a:rPr>
              <a:t>All these certifications have enhanced my employability and boosted my confidence in the application of the tools in the Office 365 in the workplace.</a:t>
            </a:r>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1480" y="3130640"/>
            <a:ext cx="3025056" cy="320929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9810" y="320842"/>
            <a:ext cx="7960895" cy="1524000"/>
          </a:xfrm>
        </p:spPr>
        <p:txBody>
          <a:bodyPr>
            <a:normAutofit/>
          </a:bodyPr>
          <a:lstStyle/>
          <a:p>
            <a:r>
              <a:rPr lang="en-US" b="1" dirty="0">
                <a:solidFill>
                  <a:schemeClr val="bg1"/>
                </a:solidFill>
              </a:rPr>
              <a:t>Application of Excel Skills (Task 3)</a:t>
            </a:r>
            <a:endParaRPr b="1" dirty="0">
              <a:solidFill>
                <a:schemeClr val="bg1"/>
              </a:solidFill>
            </a:endParaRPr>
          </a:p>
        </p:txBody>
      </p:sp>
      <p:sp>
        <p:nvSpPr>
          <p:cNvPr id="3" name="Content Placeholder 2"/>
          <p:cNvSpPr>
            <a:spLocks noGrp="1"/>
          </p:cNvSpPr>
          <p:nvPr>
            <p:ph sz="quarter" idx="4"/>
          </p:nvPr>
        </p:nvSpPr>
        <p:spPr>
          <a:xfrm>
            <a:off x="593557" y="2072608"/>
            <a:ext cx="8057148" cy="4195763"/>
          </a:xfrm>
          <a:prstGeom prst="rect">
            <a:avLst/>
          </a:prstGeom>
        </p:spPr>
        <p:txBody>
          <a:bodyPr>
            <a:normAutofit/>
          </a:bodyPr>
          <a:lstStyle/>
          <a:p>
            <a:r>
              <a:rPr lang="en-US" b="1" dirty="0">
                <a:solidFill>
                  <a:schemeClr val="bg1"/>
                </a:solidFill>
              </a:rPr>
              <a:t>In Task 3, I came to know that Excel assists in the analysis of data, budgeting, and decision-making.</a:t>
            </a:r>
          </a:p>
          <a:p>
            <a:r>
              <a:rPr lang="en-US" b="1" dirty="0">
                <a:solidFill>
                  <a:schemeClr val="bg1"/>
                </a:solidFill>
              </a:rPr>
              <a:t>I also understood that Excel could be used not only as a means of calculation, but also as a system of analytical thinking and </a:t>
            </a:r>
            <a:r>
              <a:rPr lang="en-US" b="1" dirty="0" err="1">
                <a:solidFill>
                  <a:schemeClr val="bg1"/>
                </a:solidFill>
              </a:rPr>
              <a:t>organised</a:t>
            </a:r>
            <a:r>
              <a:rPr lang="en-US" b="1" dirty="0">
                <a:solidFill>
                  <a:schemeClr val="bg1"/>
                </a:solidFill>
              </a:rPr>
              <a:t> decision-making (</a:t>
            </a:r>
            <a:r>
              <a:rPr lang="en-US" b="1" dirty="0" err="1">
                <a:solidFill>
                  <a:schemeClr val="bg1"/>
                </a:solidFill>
              </a:rPr>
              <a:t>Ammons</a:t>
            </a:r>
            <a:r>
              <a:rPr lang="en-US" b="1" dirty="0">
                <a:solidFill>
                  <a:schemeClr val="bg1"/>
                </a:solidFill>
              </a:rPr>
              <a:t> and </a:t>
            </a:r>
            <a:r>
              <a:rPr lang="en-US" b="1" dirty="0" err="1">
                <a:solidFill>
                  <a:schemeClr val="bg1"/>
                </a:solidFill>
              </a:rPr>
              <a:t>Roenigk</a:t>
            </a:r>
            <a:r>
              <a:rPr lang="en-US" b="1" dirty="0">
                <a:solidFill>
                  <a:schemeClr val="bg1"/>
                </a:solidFill>
              </a:rPr>
              <a:t>, 2021). </a:t>
            </a:r>
          </a:p>
          <a:p>
            <a:r>
              <a:rPr lang="en-US" b="1" dirty="0">
                <a:solidFill>
                  <a:schemeClr val="bg1"/>
                </a:solidFill>
              </a:rPr>
              <a:t>Excel is capable of facilitating analysis of research and handling of professional data (Kumar, 2023).</a:t>
            </a:r>
          </a:p>
          <a:p>
            <a:r>
              <a:rPr lang="en-US" b="1" dirty="0">
                <a:solidFill>
                  <a:schemeClr val="bg1"/>
                </a:solidFill>
              </a:rPr>
              <a:t>I am looking to use such skills in any future coursework that includes any research data, and when it comes to my future profession, these skills will be crucial in decision-making that is driven by data. </a:t>
            </a: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9810" y="320842"/>
            <a:ext cx="7960895" cy="1524000"/>
          </a:xfrm>
        </p:spPr>
        <p:txBody>
          <a:bodyPr>
            <a:normAutofit/>
          </a:bodyPr>
          <a:lstStyle/>
          <a:p>
            <a:pPr algn="ctr"/>
            <a:r>
              <a:rPr lang="en-US" b="1" dirty="0" smtClean="0">
                <a:solidFill>
                  <a:schemeClr val="bg1"/>
                </a:solidFill>
              </a:rPr>
              <a:t>Smart objectives</a:t>
            </a:r>
            <a:endParaRPr b="1" dirty="0">
              <a:solidFill>
                <a:schemeClr val="bg1"/>
              </a:solidFill>
            </a:endParaRPr>
          </a:p>
        </p:txBody>
      </p:sp>
      <p:sp>
        <p:nvSpPr>
          <p:cNvPr id="3" name="Content Placeholder 2"/>
          <p:cNvSpPr>
            <a:spLocks noGrp="1"/>
          </p:cNvSpPr>
          <p:nvPr>
            <p:ph sz="quarter" idx="4"/>
          </p:nvPr>
        </p:nvSpPr>
        <p:spPr>
          <a:xfrm>
            <a:off x="593557" y="1357745"/>
            <a:ext cx="8057148" cy="5666509"/>
          </a:xfrm>
          <a:prstGeom prst="rect">
            <a:avLst/>
          </a:prstGeom>
        </p:spPr>
        <p:txBody>
          <a:bodyPr>
            <a:normAutofit/>
          </a:bodyPr>
          <a:lstStyle/>
          <a:p>
            <a:r>
              <a:rPr lang="en-US" b="1" dirty="0" smtClean="0">
                <a:solidFill>
                  <a:schemeClr val="bg1"/>
                </a:solidFill>
              </a:rPr>
              <a:t>Specific</a:t>
            </a:r>
            <a:r>
              <a:rPr lang="en-US" b="1" dirty="0">
                <a:solidFill>
                  <a:schemeClr val="bg1"/>
                </a:solidFill>
              </a:rPr>
              <a:t>: Improve my subject understanding online.</a:t>
            </a:r>
            <a:endParaRPr lang="en-US" b="1" dirty="0">
              <a:solidFill>
                <a:schemeClr val="bg1"/>
              </a:solidFill>
            </a:endParaRPr>
          </a:p>
          <a:p>
            <a:r>
              <a:rPr lang="en-US" b="1" dirty="0" smtClean="0">
                <a:solidFill>
                  <a:schemeClr val="bg1"/>
                </a:solidFill>
              </a:rPr>
              <a:t>Measureable</a:t>
            </a:r>
            <a:r>
              <a:rPr lang="en-US" b="1" dirty="0">
                <a:solidFill>
                  <a:schemeClr val="bg1"/>
                </a:solidFill>
              </a:rPr>
              <a:t>: Finish LinkedIn Learning courses and watch YouTube tutorials.</a:t>
            </a:r>
            <a:endParaRPr lang="en-US" b="1" dirty="0">
              <a:solidFill>
                <a:schemeClr val="bg1"/>
              </a:solidFill>
            </a:endParaRPr>
          </a:p>
          <a:p>
            <a:r>
              <a:rPr lang="en-US" b="1" dirty="0" smtClean="0">
                <a:solidFill>
                  <a:schemeClr val="bg1"/>
                </a:solidFill>
              </a:rPr>
              <a:t>Achievable</a:t>
            </a:r>
            <a:r>
              <a:rPr lang="en-US" b="1" dirty="0">
                <a:solidFill>
                  <a:schemeClr val="bg1"/>
                </a:solidFill>
              </a:rPr>
              <a:t>: Weekly skill-building time.</a:t>
            </a:r>
            <a:endParaRPr lang="en-US" b="1" dirty="0">
              <a:solidFill>
                <a:schemeClr val="bg1"/>
              </a:solidFill>
            </a:endParaRPr>
          </a:p>
          <a:p>
            <a:r>
              <a:rPr lang="en-US" b="1" dirty="0" smtClean="0">
                <a:solidFill>
                  <a:schemeClr val="bg1"/>
                </a:solidFill>
              </a:rPr>
              <a:t>Relevant</a:t>
            </a:r>
            <a:r>
              <a:rPr lang="en-US" b="1" dirty="0">
                <a:solidFill>
                  <a:schemeClr val="bg1"/>
                </a:solidFill>
              </a:rPr>
              <a:t>: The information will help my academic and professional goals</a:t>
            </a:r>
            <a:r>
              <a:rPr lang="en-US" b="1" dirty="0" smtClean="0">
                <a:solidFill>
                  <a:schemeClr val="bg1"/>
                </a:solidFill>
              </a:rPr>
              <a:t>.</a:t>
            </a:r>
          </a:p>
          <a:p>
            <a:endParaRPr lang="en-US" b="1" dirty="0">
              <a:solidFill>
                <a:schemeClr val="bg1"/>
              </a:solidFill>
            </a:endParaRPr>
          </a:p>
        </p:txBody>
      </p:sp>
    </p:spTree>
    <p:extLst>
      <p:ext uri="{BB962C8B-B14F-4D97-AF65-F5344CB8AC3E}">
        <p14:creationId xmlns:p14="http://schemas.microsoft.com/office/powerpoint/2010/main" val="14649305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a:xfrm>
            <a:off x="478794" y="451470"/>
            <a:ext cx="7620177" cy="884960"/>
          </a:xfrm>
        </p:spPr>
        <p:txBody>
          <a:bodyPr>
            <a:normAutofit/>
          </a:bodyPr>
          <a:lstStyle/>
          <a:p>
            <a:pPr algn="ctr"/>
            <a:r>
              <a:rPr lang="en-GB" b="1" dirty="0">
                <a:solidFill>
                  <a:schemeClr val="bg1"/>
                </a:solidFill>
              </a:rPr>
              <a:t>Conclusion</a:t>
            </a:r>
            <a:endParaRPr b="1" dirty="0">
              <a:solidFill>
                <a:schemeClr val="bg1"/>
              </a:solidFill>
            </a:endParaRPr>
          </a:p>
        </p:txBody>
      </p:sp>
      <p:sp>
        <p:nvSpPr>
          <p:cNvPr id="9" name="Content Placeholder 2"/>
          <p:cNvSpPr>
            <a:spLocks noGrp="1"/>
          </p:cNvSpPr>
          <p:nvPr>
            <p:ph sz="quarter" idx="4"/>
          </p:nvPr>
        </p:nvSpPr>
        <p:spPr>
          <a:xfrm>
            <a:off x="593557" y="1379271"/>
            <a:ext cx="8057148" cy="4195763"/>
          </a:xfrm>
          <a:prstGeom prst="rect">
            <a:avLst/>
          </a:prstGeom>
        </p:spPr>
        <p:txBody>
          <a:bodyPr>
            <a:normAutofit/>
          </a:bodyPr>
          <a:lstStyle/>
          <a:p>
            <a:r>
              <a:rPr lang="en-US" b="1" dirty="0">
                <a:solidFill>
                  <a:schemeClr val="bg1"/>
                </a:solidFill>
              </a:rPr>
              <a:t>The module has changed my perception of digital skills. </a:t>
            </a:r>
          </a:p>
          <a:p>
            <a:r>
              <a:rPr lang="en-US" b="1" dirty="0">
                <a:solidFill>
                  <a:schemeClr val="bg1"/>
                </a:solidFill>
              </a:rPr>
              <a:t>The assessments, including those of LinkedIn Learning, application of Excel, through the JISC assessment, have enabled me to become more technologically, analytically, and reflectively diverse. </a:t>
            </a:r>
          </a:p>
          <a:p>
            <a:r>
              <a:rPr lang="en-US" b="1" dirty="0">
                <a:solidFill>
                  <a:schemeClr val="bg1"/>
                </a:solidFill>
              </a:rPr>
              <a:t>In this direction, I am going to keep on refining my data literacy and digital innovation skills in accordance with my SMART action plan.</a:t>
            </a:r>
          </a:p>
          <a:p>
            <a:r>
              <a:rPr lang="en-US" b="1" dirty="0">
                <a:solidFill>
                  <a:schemeClr val="bg1"/>
                </a:solidFill>
              </a:rPr>
              <a:t>In contemporary society, digital skills hold central positions in professional development and workforce preparation.</a:t>
            </a: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B66E5-B5D7-E152-8DCC-995C2EDE1A55}"/>
              </a:ext>
            </a:extLst>
          </p:cNvPr>
          <p:cNvSpPr>
            <a:spLocks noGrp="1"/>
          </p:cNvSpPr>
          <p:nvPr>
            <p:ph type="title"/>
          </p:nvPr>
        </p:nvSpPr>
        <p:spPr>
          <a:xfrm>
            <a:off x="328863" y="0"/>
            <a:ext cx="6554867" cy="1031843"/>
          </a:xfrm>
        </p:spPr>
        <p:txBody>
          <a:bodyPr/>
          <a:lstStyle/>
          <a:p>
            <a:r>
              <a:rPr lang="en-US" b="1" dirty="0">
                <a:solidFill>
                  <a:schemeClr val="bg1"/>
                </a:solidFill>
              </a:rPr>
              <a:t>References</a:t>
            </a:r>
            <a:endParaRPr lang="en-GB" b="1" dirty="0">
              <a:solidFill>
                <a:schemeClr val="bg1"/>
              </a:solidFill>
            </a:endParaRPr>
          </a:p>
        </p:txBody>
      </p:sp>
      <p:sp>
        <p:nvSpPr>
          <p:cNvPr id="3" name="Content Placeholder 2">
            <a:extLst>
              <a:ext uri="{FF2B5EF4-FFF2-40B4-BE49-F238E27FC236}">
                <a16:creationId xmlns:a16="http://schemas.microsoft.com/office/drawing/2014/main" id="{6A1B6E42-939F-66B7-2497-0D41113AB8AB}"/>
              </a:ext>
            </a:extLst>
          </p:cNvPr>
          <p:cNvSpPr>
            <a:spLocks noGrp="1"/>
          </p:cNvSpPr>
          <p:nvPr>
            <p:ph idx="1"/>
          </p:nvPr>
        </p:nvSpPr>
        <p:spPr>
          <a:xfrm>
            <a:off x="328863" y="947622"/>
            <a:ext cx="8543498" cy="5363570"/>
          </a:xfrm>
        </p:spPr>
        <p:txBody>
          <a:bodyPr>
            <a:normAutofit fontScale="92500" lnSpcReduction="20000"/>
          </a:bodyPr>
          <a:lstStyle/>
          <a:p>
            <a:r>
              <a:rPr lang="en-GB" sz="1200" dirty="0">
                <a:solidFill>
                  <a:schemeClr val="bg1"/>
                </a:solidFill>
              </a:rPr>
              <a:t>Al </a:t>
            </a:r>
            <a:r>
              <a:rPr lang="en-GB" sz="1200" dirty="0" err="1">
                <a:solidFill>
                  <a:schemeClr val="bg1"/>
                </a:solidFill>
              </a:rPr>
              <a:t>Maruf</a:t>
            </a:r>
            <a:r>
              <a:rPr lang="en-GB" sz="1200" dirty="0">
                <a:solidFill>
                  <a:schemeClr val="bg1"/>
                </a:solidFill>
              </a:rPr>
              <a:t>, A., Paul, R., Imam, M.H. and Babar, Z., 2022. A Systematic Review of The Role Of SQL And Excel In Data-Driven Business Decision-Making For Aspiring Analysts. </a:t>
            </a:r>
            <a:r>
              <a:rPr lang="en-GB" sz="1200" i="1" dirty="0">
                <a:solidFill>
                  <a:schemeClr val="bg1"/>
                </a:solidFill>
              </a:rPr>
              <a:t>American Journal of Scholarly Research and Innovation</a:t>
            </a:r>
            <a:r>
              <a:rPr lang="en-GB" sz="1200" dirty="0">
                <a:solidFill>
                  <a:schemeClr val="bg1"/>
                </a:solidFill>
              </a:rPr>
              <a:t>, </a:t>
            </a:r>
            <a:r>
              <a:rPr lang="en-GB" sz="1200" i="1" dirty="0">
                <a:solidFill>
                  <a:schemeClr val="bg1"/>
                </a:solidFill>
              </a:rPr>
              <a:t>1</a:t>
            </a:r>
            <a:r>
              <a:rPr lang="en-GB" sz="1200" dirty="0">
                <a:solidFill>
                  <a:schemeClr val="bg1"/>
                </a:solidFill>
              </a:rPr>
              <a:t>(01), pp.249-269.</a:t>
            </a:r>
          </a:p>
          <a:p>
            <a:r>
              <a:rPr lang="en-GB" sz="1200" dirty="0" err="1">
                <a:solidFill>
                  <a:schemeClr val="bg1"/>
                </a:solidFill>
              </a:rPr>
              <a:t>Ammons</a:t>
            </a:r>
            <a:r>
              <a:rPr lang="en-GB" sz="1200" dirty="0">
                <a:solidFill>
                  <a:schemeClr val="bg1"/>
                </a:solidFill>
              </a:rPr>
              <a:t>, D.N. and </a:t>
            </a:r>
            <a:r>
              <a:rPr lang="en-GB" sz="1200" dirty="0" err="1">
                <a:solidFill>
                  <a:schemeClr val="bg1"/>
                </a:solidFill>
              </a:rPr>
              <a:t>Roenigk</a:t>
            </a:r>
            <a:r>
              <a:rPr lang="en-GB" sz="1200" dirty="0">
                <a:solidFill>
                  <a:schemeClr val="bg1"/>
                </a:solidFill>
              </a:rPr>
              <a:t>, D.J., 2021. </a:t>
            </a:r>
            <a:r>
              <a:rPr lang="en-GB" sz="1200" i="1" dirty="0">
                <a:solidFill>
                  <a:schemeClr val="bg1"/>
                </a:solidFill>
              </a:rPr>
              <a:t>Tools for decision making: A practical guide for local government</a:t>
            </a:r>
            <a:r>
              <a:rPr lang="en-GB" sz="1200" dirty="0">
                <a:solidFill>
                  <a:schemeClr val="bg1"/>
                </a:solidFill>
              </a:rPr>
              <a:t>. </a:t>
            </a:r>
            <a:r>
              <a:rPr lang="en-GB" sz="1200" dirty="0" err="1">
                <a:solidFill>
                  <a:schemeClr val="bg1"/>
                </a:solidFill>
              </a:rPr>
              <a:t>Routledge</a:t>
            </a:r>
            <a:r>
              <a:rPr lang="en-GB" sz="1200" dirty="0">
                <a:solidFill>
                  <a:schemeClr val="bg1"/>
                </a:solidFill>
              </a:rPr>
              <a:t>.</a:t>
            </a:r>
          </a:p>
          <a:p>
            <a:r>
              <a:rPr lang="en-GB" sz="1200" dirty="0" err="1">
                <a:solidFill>
                  <a:schemeClr val="bg1"/>
                </a:solidFill>
              </a:rPr>
              <a:t>Brusco</a:t>
            </a:r>
            <a:r>
              <a:rPr lang="en-GB" sz="1200" dirty="0">
                <a:solidFill>
                  <a:schemeClr val="bg1"/>
                </a:solidFill>
              </a:rPr>
              <a:t>, M., 2022. Logistic regression via Excel spreadsheets: Mechanics, model selection, and relative predictor importance. </a:t>
            </a:r>
            <a:r>
              <a:rPr lang="en-GB" sz="1200" i="1" dirty="0">
                <a:solidFill>
                  <a:schemeClr val="bg1"/>
                </a:solidFill>
              </a:rPr>
              <a:t>INFORMS Transactions on Education</a:t>
            </a:r>
            <a:r>
              <a:rPr lang="en-GB" sz="1200" dirty="0">
                <a:solidFill>
                  <a:schemeClr val="bg1"/>
                </a:solidFill>
              </a:rPr>
              <a:t>, </a:t>
            </a:r>
            <a:r>
              <a:rPr lang="en-GB" sz="1200" i="1" dirty="0">
                <a:solidFill>
                  <a:schemeClr val="bg1"/>
                </a:solidFill>
              </a:rPr>
              <a:t>23</a:t>
            </a:r>
            <a:r>
              <a:rPr lang="en-GB" sz="1200" dirty="0">
                <a:solidFill>
                  <a:schemeClr val="bg1"/>
                </a:solidFill>
              </a:rPr>
              <a:t>(1), pp.1-11.</a:t>
            </a:r>
          </a:p>
          <a:p>
            <a:r>
              <a:rPr lang="en-GB" sz="1200" dirty="0" err="1">
                <a:solidFill>
                  <a:schemeClr val="bg1"/>
                </a:solidFill>
              </a:rPr>
              <a:t>Bulganina</a:t>
            </a:r>
            <a:r>
              <a:rPr lang="en-GB" sz="1200" dirty="0">
                <a:solidFill>
                  <a:schemeClr val="bg1"/>
                </a:solidFill>
              </a:rPr>
              <a:t>, S.V., </a:t>
            </a:r>
            <a:r>
              <a:rPr lang="en-GB" sz="1200" dirty="0" err="1">
                <a:solidFill>
                  <a:schemeClr val="bg1"/>
                </a:solidFill>
              </a:rPr>
              <a:t>Prokhorova</a:t>
            </a:r>
            <a:r>
              <a:rPr lang="en-GB" sz="1200" dirty="0">
                <a:solidFill>
                  <a:schemeClr val="bg1"/>
                </a:solidFill>
              </a:rPr>
              <a:t>, M.P., </a:t>
            </a:r>
            <a:r>
              <a:rPr lang="en-GB" sz="1200" dirty="0" err="1">
                <a:solidFill>
                  <a:schemeClr val="bg1"/>
                </a:solidFill>
              </a:rPr>
              <a:t>Lebedeva</a:t>
            </a:r>
            <a:r>
              <a:rPr lang="en-GB" sz="1200" dirty="0">
                <a:solidFill>
                  <a:schemeClr val="bg1"/>
                </a:solidFill>
              </a:rPr>
              <a:t>, T.E., </a:t>
            </a:r>
            <a:r>
              <a:rPr lang="en-GB" sz="1200" dirty="0" err="1">
                <a:solidFill>
                  <a:schemeClr val="bg1"/>
                </a:solidFill>
              </a:rPr>
              <a:t>Shkunova</a:t>
            </a:r>
            <a:r>
              <a:rPr lang="en-GB" sz="1200" dirty="0">
                <a:solidFill>
                  <a:schemeClr val="bg1"/>
                </a:solidFill>
              </a:rPr>
              <a:t>, A.A. and </a:t>
            </a:r>
            <a:r>
              <a:rPr lang="en-GB" sz="1200" dirty="0" err="1">
                <a:solidFill>
                  <a:schemeClr val="bg1"/>
                </a:solidFill>
              </a:rPr>
              <a:t>Mikhailov</a:t>
            </a:r>
            <a:r>
              <a:rPr lang="en-GB" sz="1200" dirty="0">
                <a:solidFill>
                  <a:schemeClr val="bg1"/>
                </a:solidFill>
              </a:rPr>
              <a:t>, M.S., 2021. Digital skills as a response to the challenges of the modern society. </a:t>
            </a:r>
            <a:r>
              <a:rPr lang="en-GB" sz="1200" i="1" dirty="0" err="1">
                <a:solidFill>
                  <a:schemeClr val="bg1"/>
                </a:solidFill>
              </a:rPr>
              <a:t>Revista</a:t>
            </a:r>
            <a:r>
              <a:rPr lang="en-GB" sz="1200" i="1" dirty="0">
                <a:solidFill>
                  <a:schemeClr val="bg1"/>
                </a:solidFill>
              </a:rPr>
              <a:t> </a:t>
            </a:r>
            <a:r>
              <a:rPr lang="en-GB" sz="1200" i="1" dirty="0" err="1">
                <a:solidFill>
                  <a:schemeClr val="bg1"/>
                </a:solidFill>
              </a:rPr>
              <a:t>Turismo</a:t>
            </a:r>
            <a:r>
              <a:rPr lang="en-GB" sz="1200" i="1" dirty="0">
                <a:solidFill>
                  <a:schemeClr val="bg1"/>
                </a:solidFill>
              </a:rPr>
              <a:t> </a:t>
            </a:r>
            <a:r>
              <a:rPr lang="en-GB" sz="1200" i="1" dirty="0" err="1">
                <a:solidFill>
                  <a:schemeClr val="bg1"/>
                </a:solidFill>
              </a:rPr>
              <a:t>Estudos</a:t>
            </a:r>
            <a:r>
              <a:rPr lang="en-GB" sz="1200" i="1" dirty="0">
                <a:solidFill>
                  <a:schemeClr val="bg1"/>
                </a:solidFill>
              </a:rPr>
              <a:t> e </a:t>
            </a:r>
            <a:r>
              <a:rPr lang="en-GB" sz="1200" i="1" dirty="0" err="1">
                <a:solidFill>
                  <a:schemeClr val="bg1"/>
                </a:solidFill>
              </a:rPr>
              <a:t>Práticas</a:t>
            </a:r>
            <a:r>
              <a:rPr lang="en-GB" sz="1200" i="1" dirty="0">
                <a:solidFill>
                  <a:schemeClr val="bg1"/>
                </a:solidFill>
              </a:rPr>
              <a:t>-RTEP/GEPLAT/UERN</a:t>
            </a:r>
            <a:r>
              <a:rPr lang="en-GB" sz="1200" dirty="0">
                <a:solidFill>
                  <a:schemeClr val="bg1"/>
                </a:solidFill>
              </a:rPr>
              <a:t>, (01), pp.1-7.</a:t>
            </a:r>
          </a:p>
          <a:p>
            <a:r>
              <a:rPr lang="en-GB" sz="1200" dirty="0">
                <a:solidFill>
                  <a:schemeClr val="bg1"/>
                </a:solidFill>
              </a:rPr>
              <a:t>Haddon, L., </a:t>
            </a:r>
            <a:r>
              <a:rPr lang="en-GB" sz="1200" dirty="0" err="1">
                <a:solidFill>
                  <a:schemeClr val="bg1"/>
                </a:solidFill>
              </a:rPr>
              <a:t>Cino</a:t>
            </a:r>
            <a:r>
              <a:rPr lang="en-GB" sz="1200" dirty="0">
                <a:solidFill>
                  <a:schemeClr val="bg1"/>
                </a:solidFill>
              </a:rPr>
              <a:t>, D., Doyle, M.A., Livingstone, S., </a:t>
            </a:r>
            <a:r>
              <a:rPr lang="en-GB" sz="1200" dirty="0" err="1">
                <a:solidFill>
                  <a:schemeClr val="bg1"/>
                </a:solidFill>
              </a:rPr>
              <a:t>Mascheroni</a:t>
            </a:r>
            <a:r>
              <a:rPr lang="en-GB" sz="1200" dirty="0">
                <a:solidFill>
                  <a:schemeClr val="bg1"/>
                </a:solidFill>
              </a:rPr>
              <a:t>, G. and </a:t>
            </a:r>
            <a:r>
              <a:rPr lang="en-GB" sz="1200" dirty="0" err="1">
                <a:solidFill>
                  <a:schemeClr val="bg1"/>
                </a:solidFill>
              </a:rPr>
              <a:t>Stoilova</a:t>
            </a:r>
            <a:r>
              <a:rPr lang="en-GB" sz="1200" dirty="0">
                <a:solidFill>
                  <a:schemeClr val="bg1"/>
                </a:solidFill>
              </a:rPr>
              <a:t>, M., 2020. Children's and young people's digital skills: a systematic evidence review. </a:t>
            </a:r>
            <a:r>
              <a:rPr lang="en-GB" sz="1200" i="1" dirty="0" err="1">
                <a:solidFill>
                  <a:schemeClr val="bg1"/>
                </a:solidFill>
              </a:rPr>
              <a:t>ySKILLS</a:t>
            </a:r>
            <a:r>
              <a:rPr lang="en-GB" sz="1200" i="1" dirty="0">
                <a:solidFill>
                  <a:schemeClr val="bg1"/>
                </a:solidFill>
              </a:rPr>
              <a:t>-Youth Skills</a:t>
            </a:r>
            <a:r>
              <a:rPr lang="en-GB" sz="1200" dirty="0">
                <a:solidFill>
                  <a:schemeClr val="bg1"/>
                </a:solidFill>
              </a:rPr>
              <a:t>, (A), pp.1-152.</a:t>
            </a:r>
          </a:p>
          <a:p>
            <a:r>
              <a:rPr lang="en-GB" sz="1200" dirty="0">
                <a:solidFill>
                  <a:schemeClr val="bg1"/>
                </a:solidFill>
              </a:rPr>
              <a:t>Imam, M.H., </a:t>
            </a:r>
            <a:r>
              <a:rPr lang="en-GB" sz="1200" dirty="0" err="1">
                <a:solidFill>
                  <a:schemeClr val="bg1"/>
                </a:solidFill>
              </a:rPr>
              <a:t>Maruf</a:t>
            </a:r>
            <a:r>
              <a:rPr lang="en-GB" sz="1200" dirty="0">
                <a:solidFill>
                  <a:schemeClr val="bg1"/>
                </a:solidFill>
              </a:rPr>
              <a:t>, A.A., Paul, R. and Babar, Z., 2022. A Systematic Review of the Role of SQL and Excel in Data-Driven Business Decision-Making for Aspiring Analysts.</a:t>
            </a:r>
          </a:p>
          <a:p>
            <a:r>
              <a:rPr lang="en-GB" sz="1200" dirty="0" err="1">
                <a:solidFill>
                  <a:schemeClr val="bg1"/>
                </a:solidFill>
              </a:rPr>
              <a:t>Kazika</a:t>
            </a:r>
            <a:r>
              <a:rPr lang="en-GB" sz="1200" dirty="0">
                <a:solidFill>
                  <a:schemeClr val="bg1"/>
                </a:solidFill>
              </a:rPr>
              <a:t>, G.M., 2025. Applicability of </a:t>
            </a:r>
            <a:r>
              <a:rPr lang="en-GB" sz="1200" dirty="0" err="1">
                <a:solidFill>
                  <a:schemeClr val="bg1"/>
                </a:solidFill>
              </a:rPr>
              <a:t>microsoft</a:t>
            </a:r>
            <a:r>
              <a:rPr lang="en-GB" sz="1200" dirty="0">
                <a:solidFill>
                  <a:schemeClr val="bg1"/>
                </a:solidFill>
              </a:rPr>
              <a:t> excel in teaching secondary school statistics for learners’ acquisition of twenty-first century skills (Doctoral dissertation, The University of Zambia).</a:t>
            </a:r>
          </a:p>
          <a:p>
            <a:r>
              <a:rPr lang="en-GB" sz="1200" dirty="0">
                <a:solidFill>
                  <a:schemeClr val="bg1"/>
                </a:solidFill>
              </a:rPr>
              <a:t>Kumar, M.D., 2023. A study on importance of </a:t>
            </a:r>
            <a:r>
              <a:rPr lang="en-GB" sz="1200" dirty="0" err="1">
                <a:solidFill>
                  <a:schemeClr val="bg1"/>
                </a:solidFill>
              </a:rPr>
              <a:t>microsoft</a:t>
            </a:r>
            <a:r>
              <a:rPr lang="en-GB" sz="1200" dirty="0">
                <a:solidFill>
                  <a:schemeClr val="bg1"/>
                </a:solidFill>
              </a:rPr>
              <a:t> excel data analysis statistical tools in research works. </a:t>
            </a:r>
            <a:r>
              <a:rPr lang="en-GB" sz="1200" i="1" dirty="0">
                <a:solidFill>
                  <a:schemeClr val="bg1"/>
                </a:solidFill>
              </a:rPr>
              <a:t>Journal of Management &amp; Educational Research Innovation</a:t>
            </a:r>
            <a:r>
              <a:rPr lang="en-GB" sz="1200" dirty="0">
                <a:solidFill>
                  <a:schemeClr val="bg1"/>
                </a:solidFill>
              </a:rPr>
              <a:t>, </a:t>
            </a:r>
            <a:r>
              <a:rPr lang="en-GB" sz="1200" i="1" dirty="0">
                <a:solidFill>
                  <a:schemeClr val="bg1"/>
                </a:solidFill>
              </a:rPr>
              <a:t>1</a:t>
            </a:r>
            <a:r>
              <a:rPr lang="en-GB" sz="1200" dirty="0">
                <a:solidFill>
                  <a:schemeClr val="bg1"/>
                </a:solidFill>
              </a:rPr>
              <a:t>(3), pp.25-33.</a:t>
            </a:r>
          </a:p>
          <a:p>
            <a:r>
              <a:rPr lang="en-GB" sz="1200" dirty="0">
                <a:solidFill>
                  <a:schemeClr val="bg1"/>
                </a:solidFill>
              </a:rPr>
              <a:t>Lindquist, J.M. and </a:t>
            </a:r>
            <a:r>
              <a:rPr lang="en-GB" sz="1200" dirty="0" err="1">
                <a:solidFill>
                  <a:schemeClr val="bg1"/>
                </a:solidFill>
              </a:rPr>
              <a:t>Sulewski</a:t>
            </a:r>
            <a:r>
              <a:rPr lang="en-GB" sz="1200" dirty="0">
                <a:solidFill>
                  <a:schemeClr val="bg1"/>
                </a:solidFill>
              </a:rPr>
              <a:t>, C.A., 2024. Microsoft Excel. </a:t>
            </a:r>
            <a:r>
              <a:rPr lang="en-GB" sz="1200" i="1" dirty="0">
                <a:solidFill>
                  <a:schemeClr val="bg1"/>
                </a:solidFill>
              </a:rPr>
              <a:t>Handbook Of Military And </a:t>
            </a:r>
            <a:r>
              <a:rPr lang="en-GB" sz="1200" i="1" dirty="0" err="1">
                <a:solidFill>
                  <a:schemeClr val="bg1"/>
                </a:solidFill>
              </a:rPr>
              <a:t>Defense</a:t>
            </a:r>
            <a:r>
              <a:rPr lang="en-GB" sz="1200" i="1" dirty="0">
                <a:solidFill>
                  <a:schemeClr val="bg1"/>
                </a:solidFill>
              </a:rPr>
              <a:t> Operations Research</a:t>
            </a:r>
            <a:r>
              <a:rPr lang="en-GB" sz="1200" dirty="0">
                <a:solidFill>
                  <a:schemeClr val="bg1"/>
                </a:solidFill>
              </a:rPr>
              <a:t>, </a:t>
            </a:r>
            <a:r>
              <a:rPr lang="en-GB" sz="1200" i="1" dirty="0">
                <a:solidFill>
                  <a:schemeClr val="bg1"/>
                </a:solidFill>
              </a:rPr>
              <a:t>21</a:t>
            </a:r>
            <a:r>
              <a:rPr lang="en-GB" sz="1200" dirty="0">
                <a:solidFill>
                  <a:schemeClr val="bg1"/>
                </a:solidFill>
              </a:rPr>
              <a:t>.</a:t>
            </a:r>
          </a:p>
          <a:p>
            <a:r>
              <a:rPr lang="en-GB" sz="1200" dirty="0">
                <a:solidFill>
                  <a:schemeClr val="bg1"/>
                </a:solidFill>
              </a:rPr>
              <a:t>Rahman, N.A., </a:t>
            </a:r>
            <a:r>
              <a:rPr lang="en-GB" sz="1200" dirty="0" err="1">
                <a:solidFill>
                  <a:schemeClr val="bg1"/>
                </a:solidFill>
              </a:rPr>
              <a:t>Mansor</a:t>
            </a:r>
            <a:r>
              <a:rPr lang="en-GB" sz="1200" dirty="0">
                <a:solidFill>
                  <a:schemeClr val="bg1"/>
                </a:solidFill>
              </a:rPr>
              <a:t>, R.Y. and Rahman, F.A., 2025. The Relationship between Microsoft Excel Usage and Perceived Importance of Functions among Accounting Internship Students. </a:t>
            </a:r>
            <a:r>
              <a:rPr lang="en-GB" sz="1200" i="1" dirty="0">
                <a:solidFill>
                  <a:schemeClr val="bg1"/>
                </a:solidFill>
              </a:rPr>
              <a:t>TECHNOLOGY AND INNOVATION</a:t>
            </a:r>
            <a:r>
              <a:rPr lang="en-GB" sz="1200" dirty="0">
                <a:solidFill>
                  <a:schemeClr val="bg1"/>
                </a:solidFill>
              </a:rPr>
              <a:t>, p.95.</a:t>
            </a:r>
          </a:p>
          <a:p>
            <a:r>
              <a:rPr lang="en-GB" sz="1200" dirty="0" err="1">
                <a:solidFill>
                  <a:schemeClr val="bg1"/>
                </a:solidFill>
              </a:rPr>
              <a:t>Stofkova</a:t>
            </a:r>
            <a:r>
              <a:rPr lang="en-GB" sz="1200" dirty="0">
                <a:solidFill>
                  <a:schemeClr val="bg1"/>
                </a:solidFill>
              </a:rPr>
              <a:t>, J., </a:t>
            </a:r>
            <a:r>
              <a:rPr lang="en-GB" sz="1200" dirty="0" err="1">
                <a:solidFill>
                  <a:schemeClr val="bg1"/>
                </a:solidFill>
              </a:rPr>
              <a:t>Poliakova</a:t>
            </a:r>
            <a:r>
              <a:rPr lang="en-GB" sz="1200" dirty="0">
                <a:solidFill>
                  <a:schemeClr val="bg1"/>
                </a:solidFill>
              </a:rPr>
              <a:t>, A., </a:t>
            </a:r>
            <a:r>
              <a:rPr lang="en-GB" sz="1200" dirty="0" err="1">
                <a:solidFill>
                  <a:schemeClr val="bg1"/>
                </a:solidFill>
              </a:rPr>
              <a:t>Stofkova</a:t>
            </a:r>
            <a:r>
              <a:rPr lang="en-GB" sz="1200" dirty="0">
                <a:solidFill>
                  <a:schemeClr val="bg1"/>
                </a:solidFill>
              </a:rPr>
              <a:t>, K.R., </a:t>
            </a:r>
            <a:r>
              <a:rPr lang="en-GB" sz="1200" dirty="0" err="1">
                <a:solidFill>
                  <a:schemeClr val="bg1"/>
                </a:solidFill>
              </a:rPr>
              <a:t>Malega</a:t>
            </a:r>
            <a:r>
              <a:rPr lang="en-GB" sz="1200" dirty="0">
                <a:solidFill>
                  <a:schemeClr val="bg1"/>
                </a:solidFill>
              </a:rPr>
              <a:t>, P., </a:t>
            </a:r>
            <a:r>
              <a:rPr lang="en-GB" sz="1200" dirty="0" err="1">
                <a:solidFill>
                  <a:schemeClr val="bg1"/>
                </a:solidFill>
              </a:rPr>
              <a:t>Krejnus</a:t>
            </a:r>
            <a:r>
              <a:rPr lang="en-GB" sz="1200" dirty="0">
                <a:solidFill>
                  <a:schemeClr val="bg1"/>
                </a:solidFill>
              </a:rPr>
              <a:t>, M., </a:t>
            </a:r>
            <a:r>
              <a:rPr lang="en-GB" sz="1200" dirty="0" err="1">
                <a:solidFill>
                  <a:schemeClr val="bg1"/>
                </a:solidFill>
              </a:rPr>
              <a:t>Binasova</a:t>
            </a:r>
            <a:r>
              <a:rPr lang="en-GB" sz="1200" dirty="0">
                <a:solidFill>
                  <a:schemeClr val="bg1"/>
                </a:solidFill>
              </a:rPr>
              <a:t>, V. and </a:t>
            </a:r>
            <a:r>
              <a:rPr lang="en-GB" sz="1200" dirty="0" err="1">
                <a:solidFill>
                  <a:schemeClr val="bg1"/>
                </a:solidFill>
              </a:rPr>
              <a:t>Daneshjo</a:t>
            </a:r>
            <a:r>
              <a:rPr lang="en-GB" sz="1200" dirty="0">
                <a:solidFill>
                  <a:schemeClr val="bg1"/>
                </a:solidFill>
              </a:rPr>
              <a:t>, N., 2022. Digital skills as a significant factor of human resources development. </a:t>
            </a:r>
            <a:r>
              <a:rPr lang="en-GB" sz="1200" i="1" dirty="0">
                <a:solidFill>
                  <a:schemeClr val="bg1"/>
                </a:solidFill>
              </a:rPr>
              <a:t>Sustainability</a:t>
            </a:r>
            <a:r>
              <a:rPr lang="en-GB" sz="1200" dirty="0">
                <a:solidFill>
                  <a:schemeClr val="bg1"/>
                </a:solidFill>
              </a:rPr>
              <a:t>, </a:t>
            </a:r>
            <a:r>
              <a:rPr lang="en-GB" sz="1200" i="1" dirty="0">
                <a:solidFill>
                  <a:schemeClr val="bg1"/>
                </a:solidFill>
              </a:rPr>
              <a:t>14</a:t>
            </a:r>
            <a:r>
              <a:rPr lang="en-GB" sz="1200" dirty="0">
                <a:solidFill>
                  <a:schemeClr val="bg1"/>
                </a:solidFill>
              </a:rPr>
              <a:t>(20), p.13117.</a:t>
            </a:r>
          </a:p>
          <a:p>
            <a:r>
              <a:rPr lang="en-GB" sz="1200" dirty="0">
                <a:solidFill>
                  <a:schemeClr val="bg1"/>
                </a:solidFill>
              </a:rPr>
              <a:t>Van </a:t>
            </a:r>
            <a:r>
              <a:rPr lang="en-GB" sz="1200" dirty="0" err="1">
                <a:solidFill>
                  <a:schemeClr val="bg1"/>
                </a:solidFill>
              </a:rPr>
              <a:t>Laar</a:t>
            </a:r>
            <a:r>
              <a:rPr lang="en-GB" sz="1200" dirty="0">
                <a:solidFill>
                  <a:schemeClr val="bg1"/>
                </a:solidFill>
              </a:rPr>
              <a:t>, E., Van </a:t>
            </a:r>
            <a:r>
              <a:rPr lang="en-GB" sz="1200" dirty="0" err="1">
                <a:solidFill>
                  <a:schemeClr val="bg1"/>
                </a:solidFill>
              </a:rPr>
              <a:t>Deursen</a:t>
            </a:r>
            <a:r>
              <a:rPr lang="en-GB" sz="1200" dirty="0">
                <a:solidFill>
                  <a:schemeClr val="bg1"/>
                </a:solidFill>
              </a:rPr>
              <a:t>, A.J., Van </a:t>
            </a:r>
            <a:r>
              <a:rPr lang="en-GB" sz="1200" dirty="0" err="1">
                <a:solidFill>
                  <a:schemeClr val="bg1"/>
                </a:solidFill>
              </a:rPr>
              <a:t>Dijk</a:t>
            </a:r>
            <a:r>
              <a:rPr lang="en-GB" sz="1200" dirty="0">
                <a:solidFill>
                  <a:schemeClr val="bg1"/>
                </a:solidFill>
              </a:rPr>
              <a:t>, J.A. and De </a:t>
            </a:r>
            <a:r>
              <a:rPr lang="en-GB" sz="1200" dirty="0" err="1">
                <a:solidFill>
                  <a:schemeClr val="bg1"/>
                </a:solidFill>
              </a:rPr>
              <a:t>Haan</a:t>
            </a:r>
            <a:r>
              <a:rPr lang="en-GB" sz="1200" dirty="0">
                <a:solidFill>
                  <a:schemeClr val="bg1"/>
                </a:solidFill>
              </a:rPr>
              <a:t>, J., 2020. Determinants of 21st-century skills and 21st-century digital skills for workers: A systematic literature review. </a:t>
            </a:r>
            <a:r>
              <a:rPr lang="en-GB" sz="1200" i="1" dirty="0">
                <a:solidFill>
                  <a:schemeClr val="bg1"/>
                </a:solidFill>
              </a:rPr>
              <a:t>Sage Open</a:t>
            </a:r>
            <a:r>
              <a:rPr lang="en-GB" sz="1200" dirty="0">
                <a:solidFill>
                  <a:schemeClr val="bg1"/>
                </a:solidFill>
              </a:rPr>
              <a:t>, </a:t>
            </a:r>
            <a:r>
              <a:rPr lang="en-GB" sz="1200" i="1" dirty="0">
                <a:solidFill>
                  <a:schemeClr val="bg1"/>
                </a:solidFill>
              </a:rPr>
              <a:t>10</a:t>
            </a:r>
            <a:r>
              <a:rPr lang="en-GB" sz="1200" dirty="0">
                <a:solidFill>
                  <a:schemeClr val="bg1"/>
                </a:solidFill>
              </a:rPr>
              <a:t>(1), p.2158244019900176.</a:t>
            </a:r>
          </a:p>
          <a:p>
            <a:r>
              <a:rPr lang="en-GB" sz="1200" dirty="0">
                <a:solidFill>
                  <a:schemeClr val="bg1"/>
                </a:solidFill>
              </a:rPr>
              <a:t>Van </a:t>
            </a:r>
            <a:r>
              <a:rPr lang="en-GB" sz="1200" dirty="0" err="1">
                <a:solidFill>
                  <a:schemeClr val="bg1"/>
                </a:solidFill>
              </a:rPr>
              <a:t>Laar</a:t>
            </a:r>
            <a:r>
              <a:rPr lang="en-GB" sz="1200" dirty="0">
                <a:solidFill>
                  <a:schemeClr val="bg1"/>
                </a:solidFill>
              </a:rPr>
              <a:t>, E., Van </a:t>
            </a:r>
            <a:r>
              <a:rPr lang="en-GB" sz="1200" dirty="0" err="1">
                <a:solidFill>
                  <a:schemeClr val="bg1"/>
                </a:solidFill>
              </a:rPr>
              <a:t>Deursen</a:t>
            </a:r>
            <a:r>
              <a:rPr lang="en-GB" sz="1200" dirty="0">
                <a:solidFill>
                  <a:schemeClr val="bg1"/>
                </a:solidFill>
              </a:rPr>
              <a:t>, A.J., Van </a:t>
            </a:r>
            <a:r>
              <a:rPr lang="en-GB" sz="1200" dirty="0" err="1">
                <a:solidFill>
                  <a:schemeClr val="bg1"/>
                </a:solidFill>
              </a:rPr>
              <a:t>Dijk</a:t>
            </a:r>
            <a:r>
              <a:rPr lang="en-GB" sz="1200" dirty="0">
                <a:solidFill>
                  <a:schemeClr val="bg1"/>
                </a:solidFill>
              </a:rPr>
              <a:t>, J.A. and De </a:t>
            </a:r>
            <a:r>
              <a:rPr lang="en-GB" sz="1200" dirty="0" err="1">
                <a:solidFill>
                  <a:schemeClr val="bg1"/>
                </a:solidFill>
              </a:rPr>
              <a:t>Haan</a:t>
            </a:r>
            <a:r>
              <a:rPr lang="en-GB" sz="1200" dirty="0">
                <a:solidFill>
                  <a:schemeClr val="bg1"/>
                </a:solidFill>
              </a:rPr>
              <a:t>, J., 2017. The relation between 21st-century skills and digital skills: A systematic literature review. </a:t>
            </a:r>
            <a:r>
              <a:rPr lang="en-GB" sz="1200" i="1" dirty="0">
                <a:solidFill>
                  <a:schemeClr val="bg1"/>
                </a:solidFill>
              </a:rPr>
              <a:t>Computers in human </a:t>
            </a:r>
            <a:r>
              <a:rPr lang="en-GB" sz="1200" i="1" dirty="0" err="1">
                <a:solidFill>
                  <a:schemeClr val="bg1"/>
                </a:solidFill>
              </a:rPr>
              <a:t>behavior</a:t>
            </a:r>
            <a:r>
              <a:rPr lang="en-GB" sz="1200" dirty="0">
                <a:solidFill>
                  <a:schemeClr val="bg1"/>
                </a:solidFill>
              </a:rPr>
              <a:t>, </a:t>
            </a:r>
            <a:r>
              <a:rPr lang="en-GB" sz="1200" i="1" dirty="0">
                <a:solidFill>
                  <a:schemeClr val="bg1"/>
                </a:solidFill>
              </a:rPr>
              <a:t>72</a:t>
            </a:r>
            <a:r>
              <a:rPr lang="en-GB" sz="1200" dirty="0">
                <a:solidFill>
                  <a:schemeClr val="bg1"/>
                </a:solidFill>
              </a:rPr>
              <a:t>, pp.577-588.</a:t>
            </a:r>
          </a:p>
          <a:p>
            <a:r>
              <a:rPr lang="en-GB" sz="1200" dirty="0" err="1">
                <a:solidFill>
                  <a:schemeClr val="bg1"/>
                </a:solidFill>
              </a:rPr>
              <a:t>Zervas</a:t>
            </a:r>
            <a:r>
              <a:rPr lang="en-GB" sz="1200" dirty="0">
                <a:solidFill>
                  <a:schemeClr val="bg1"/>
                </a:solidFill>
              </a:rPr>
              <a:t>, I., </a:t>
            </a:r>
            <a:r>
              <a:rPr lang="en-GB" sz="1200" dirty="0" err="1">
                <a:solidFill>
                  <a:schemeClr val="bg1"/>
                </a:solidFill>
              </a:rPr>
              <a:t>Stiakakis</a:t>
            </a:r>
            <a:r>
              <a:rPr lang="en-GB" sz="1200" dirty="0">
                <a:solidFill>
                  <a:schemeClr val="bg1"/>
                </a:solidFill>
              </a:rPr>
              <a:t>, E., </a:t>
            </a:r>
            <a:r>
              <a:rPr lang="en-GB" sz="1200" dirty="0" err="1">
                <a:solidFill>
                  <a:schemeClr val="bg1"/>
                </a:solidFill>
              </a:rPr>
              <a:t>Athanasiadis</a:t>
            </a:r>
            <a:r>
              <a:rPr lang="en-GB" sz="1200" dirty="0">
                <a:solidFill>
                  <a:schemeClr val="bg1"/>
                </a:solidFill>
              </a:rPr>
              <a:t>, I. and </a:t>
            </a:r>
            <a:r>
              <a:rPr lang="en-GB" sz="1200" dirty="0" err="1">
                <a:solidFill>
                  <a:schemeClr val="bg1"/>
                </a:solidFill>
              </a:rPr>
              <a:t>Tsekouropoulos</a:t>
            </a:r>
            <a:r>
              <a:rPr lang="en-GB" sz="1200" dirty="0">
                <a:solidFill>
                  <a:schemeClr val="bg1"/>
                </a:solidFill>
              </a:rPr>
              <a:t>, G., 2024. A Holistic Approach to Define Important Digital Skills for the Digital Society. </a:t>
            </a:r>
            <a:r>
              <a:rPr lang="en-GB" sz="1200" i="1" dirty="0">
                <a:solidFill>
                  <a:schemeClr val="bg1"/>
                </a:solidFill>
              </a:rPr>
              <a:t>Societies</a:t>
            </a:r>
            <a:r>
              <a:rPr lang="en-GB" sz="1200" dirty="0">
                <a:solidFill>
                  <a:schemeClr val="bg1"/>
                </a:solidFill>
              </a:rPr>
              <a:t>, </a:t>
            </a:r>
            <a:r>
              <a:rPr lang="en-GB" sz="1200" i="1" dirty="0">
                <a:solidFill>
                  <a:schemeClr val="bg1"/>
                </a:solidFill>
              </a:rPr>
              <a:t>14</a:t>
            </a:r>
            <a:r>
              <a:rPr lang="en-GB" sz="1200" dirty="0">
                <a:solidFill>
                  <a:schemeClr val="bg1"/>
                </a:solidFill>
              </a:rPr>
              <a:t>(7), p.127.</a:t>
            </a:r>
          </a:p>
        </p:txBody>
      </p:sp>
    </p:spTree>
    <p:extLst>
      <p:ext uri="{BB962C8B-B14F-4D97-AF65-F5344CB8AC3E}">
        <p14:creationId xmlns:p14="http://schemas.microsoft.com/office/powerpoint/2010/main" val="37454790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138</TotalTime>
  <Words>1254</Words>
  <Application>Microsoft Office PowerPoint</Application>
  <PresentationFormat>On-screen Show (4:3)</PresentationFormat>
  <Paragraphs>73</Paragraphs>
  <Slides>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Century Gothic</vt:lpstr>
      <vt:lpstr>Century Gothic (Headings)</vt:lpstr>
      <vt:lpstr>Wingdings 3</vt:lpstr>
      <vt:lpstr>Slice</vt:lpstr>
      <vt:lpstr>Digital Skills for Personal and Professional Growth</vt:lpstr>
      <vt:lpstr>What I Have Learned (Task 1 – JISC)</vt:lpstr>
      <vt:lpstr>Skills Development through LinkedIn Learning (Task 2)</vt:lpstr>
      <vt:lpstr>Application of Excel Skills (Task 3)</vt:lpstr>
      <vt:lpstr>Smart objectives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Communication in Business</dc:title>
  <dc:subject/>
  <dc:creator>Zander Hiller</dc:creator>
  <cp:keywords/>
  <dc:description>generated using python-pptx</dc:description>
  <cp:lastModifiedBy>HP</cp:lastModifiedBy>
  <cp:revision>15</cp:revision>
  <dcterms:created xsi:type="dcterms:W3CDTF">2013-01-27T09:14:16Z</dcterms:created>
  <dcterms:modified xsi:type="dcterms:W3CDTF">2026-03-11T05:15:23Z</dcterms:modified>
  <cp:category/>
</cp:coreProperties>
</file>