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17"/>
  </p:notesMasterIdLst>
  <p:handoutMasterIdLst>
    <p:handoutMasterId r:id="rId18"/>
  </p:handoutMasterIdLst>
  <p:sldIdLst>
    <p:sldId id="278" r:id="rId5"/>
    <p:sldId id="271" r:id="rId6"/>
    <p:sldId id="276" r:id="rId7"/>
    <p:sldId id="272" r:id="rId8"/>
    <p:sldId id="273" r:id="rId9"/>
    <p:sldId id="282" r:id="rId10"/>
    <p:sldId id="289" r:id="rId11"/>
    <p:sldId id="283" r:id="rId12"/>
    <p:sldId id="284" r:id="rId13"/>
    <p:sldId id="288" r:id="rId14"/>
    <p:sldId id="285" r:id="rId15"/>
    <p:sldId id="28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A6A6A6"/>
    <a:srgbClr val="595959"/>
    <a:srgbClr val="FFFF00"/>
    <a:srgbClr val="586EA6"/>
    <a:srgbClr val="81BCC7"/>
    <a:srgbClr val="80BBCA"/>
    <a:srgbClr val="92BECA"/>
    <a:srgbClr val="90BB23"/>
    <a:srgbClr val="40BA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0A15C55-8517-42AA-B614-E9B94910E393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91226" autoAdjust="0"/>
  </p:normalViewPr>
  <p:slideViewPr>
    <p:cSldViewPr snapToGrid="0">
      <p:cViewPr varScale="1">
        <p:scale>
          <a:sx n="76" d="100"/>
          <a:sy n="76" d="100"/>
        </p:scale>
        <p:origin x="94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50F1F77-0FDD-4CEF-8CE3-6596D7ED629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17D54E-8100-4872-8AF0-39F3727FB2E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1BDF1-0C23-4D6E-BDB6-D83614E7CB3F}" type="datetimeFigureOut">
              <a:rPr lang="en-US" smtClean="0"/>
              <a:t>11/28/2024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9D969E-2A1B-455E-95FB-AB399A2DE65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070D06-6511-4CAC-8503-A52685CE16A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622E74-4A44-4A58-9D54-EB108DAECA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8559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8F17-591D-4FAE-B71A-8A081249D769}" type="datetimeFigureOut">
              <a:rPr lang="en-US" smtClean="0"/>
              <a:t>11/28/2024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DF6859-042C-4B80-873A-544528B0AD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822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DF6859-042C-4B80-873A-544528B0ADA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59390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pPr algn="just"/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DF6859-042C-4B80-873A-544528B0ADA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296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DF6859-042C-4B80-873A-544528B0ADA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3114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DF6859-042C-4B80-873A-544528B0ADA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8798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DF6859-042C-4B80-873A-544528B0ADA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0060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DF6859-042C-4B80-873A-544528B0ADA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5787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DF6859-042C-4B80-873A-544528B0ADA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8570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DF6859-042C-4B80-873A-544528B0ADA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2840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DF6859-042C-4B80-873A-544528B0ADA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6470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DF6859-042C-4B80-873A-544528B0ADA9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7764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DF6859-042C-4B80-873A-544528B0ADA9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454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gradFill>
          <a:gsLst>
            <a:gs pos="0">
              <a:schemeClr val="bg1">
                <a:lumMod val="75000"/>
              </a:schemeClr>
            </a:gs>
            <a:gs pos="28000">
              <a:schemeClr val="tx1">
                <a:lumMod val="50000"/>
                <a:lumOff val="50000"/>
              </a:schemeClr>
            </a:gs>
            <a:gs pos="98000">
              <a:schemeClr val="tx1">
                <a:lumMod val="75000"/>
                <a:lumOff val="2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3EA8470-A4B0-4D85-98ED-0A822041BAB0}"/>
              </a:ext>
            </a:extLst>
          </p:cNvPr>
          <p:cNvSpPr/>
          <p:nvPr userDrawn="1"/>
        </p:nvSpPr>
        <p:spPr>
          <a:xfrm>
            <a:off x="3289874" y="4668819"/>
            <a:ext cx="8902126" cy="14271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00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A180598-73E8-41A4-A29B-4E29C2791D7E}"/>
              </a:ext>
            </a:extLst>
          </p:cNvPr>
          <p:cNvSpPr/>
          <p:nvPr userDrawn="1"/>
        </p:nvSpPr>
        <p:spPr>
          <a:xfrm>
            <a:off x="3289874" y="761997"/>
            <a:ext cx="8902126" cy="383222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4C24467-2B73-4438-AD75-4AE0A86FA910}"/>
              </a:ext>
            </a:extLst>
          </p:cNvPr>
          <p:cNvSpPr/>
          <p:nvPr userDrawn="1"/>
        </p:nvSpPr>
        <p:spPr>
          <a:xfrm>
            <a:off x="0" y="761998"/>
            <a:ext cx="3200400" cy="5334001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22622" y="1298448"/>
            <a:ext cx="7187529" cy="2922551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22622" y="4876090"/>
            <a:ext cx="7187529" cy="914400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7/14/2018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7199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tx1">
              <a:lumMod val="65000"/>
              <a:alpha val="4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7/14/2018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6248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40D05C-B196-4463-8AF0-FECF8B476CA5}"/>
              </a:ext>
            </a:extLst>
          </p:cNvPr>
          <p:cNvSpPr/>
          <p:nvPr userDrawn="1"/>
        </p:nvSpPr>
        <p:spPr>
          <a:xfrm>
            <a:off x="3705041" y="763792"/>
            <a:ext cx="7857285" cy="5335255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EBED2C-F3CC-43CD-9D5D-53C48DD4A17C}"/>
              </a:ext>
            </a:extLst>
          </p:cNvPr>
          <p:cNvSpPr/>
          <p:nvPr userDrawn="1"/>
        </p:nvSpPr>
        <p:spPr>
          <a:xfrm>
            <a:off x="11815244" y="745000"/>
            <a:ext cx="384668" cy="5344904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00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988879-231C-4C2A-8B72-7EC0AB5CA21B}"/>
              </a:ext>
            </a:extLst>
          </p:cNvPr>
          <p:cNvSpPr/>
          <p:nvPr userDrawn="1"/>
        </p:nvSpPr>
        <p:spPr>
          <a:xfrm>
            <a:off x="0" y="745000"/>
            <a:ext cx="3430043" cy="533095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2043953"/>
            <a:ext cx="2947482" cy="36810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F5601C1-348E-4149-A60A-012B14EBE97F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A6C3BCD-F202-467A-ABBA-F38FC29898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3901603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_Top"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52B1BB7-5686-45D5-B55F-9490788630D1}"/>
              </a:ext>
            </a:extLst>
          </p:cNvPr>
          <p:cNvSpPr/>
          <p:nvPr userDrawn="1"/>
        </p:nvSpPr>
        <p:spPr>
          <a:xfrm>
            <a:off x="-1" y="2526525"/>
            <a:ext cx="1170462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DCC77D-E83C-469F-89CD-6BA43360ABC8}"/>
              </a:ext>
            </a:extLst>
          </p:cNvPr>
          <p:cNvSpPr/>
          <p:nvPr userDrawn="1"/>
        </p:nvSpPr>
        <p:spPr>
          <a:xfrm>
            <a:off x="0" y="758952"/>
            <a:ext cx="10905976" cy="165937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6324FCD-DB02-475A-A176-06E8E5A51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974" y="868680"/>
            <a:ext cx="8590084" cy="14349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177FE1-3E6C-4964-8ECF-7A59B762B0E4}"/>
              </a:ext>
            </a:extLst>
          </p:cNvPr>
          <p:cNvSpPr/>
          <p:nvPr userDrawn="1"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428E5B-816F-4CA0-B9A7-CB6107D35533}"/>
              </a:ext>
            </a:extLst>
          </p:cNvPr>
          <p:cNvSpPr/>
          <p:nvPr userDrawn="1"/>
        </p:nvSpPr>
        <p:spPr>
          <a:xfrm>
            <a:off x="1287810" y="2526525"/>
            <a:ext cx="1090597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F0772FB0-32ED-4DB8-9F56-587A5BEF3F2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83974" y="2684770"/>
            <a:ext cx="9120216" cy="3304549"/>
          </a:xfrm>
        </p:spPr>
        <p:txBody>
          <a:bodyPr anchor="ctr" anchorCtr="0"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2200" cap="none" spc="0" baseline="0">
                <a:solidFill>
                  <a:schemeClr val="bg2"/>
                </a:solidFill>
              </a:defRPr>
            </a:lvl1pPr>
            <a:lvl2pPr marL="742950" indent="-285750">
              <a:buFont typeface="Arial" panose="020B0604020202020204" pitchFamily="34" charset="0"/>
              <a:buChar char="•"/>
              <a:defRPr sz="1800">
                <a:solidFill>
                  <a:schemeClr val="bg2"/>
                </a:solidFill>
              </a:defRPr>
            </a:lvl2pPr>
            <a:lvl3pPr marL="1200150" indent="-285750">
              <a:buFont typeface="Arial" panose="020B0604020202020204" pitchFamily="34" charset="0"/>
              <a:buChar char="•"/>
              <a:defRPr sz="1600">
                <a:solidFill>
                  <a:schemeClr val="bg2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2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4BB7DCFF-990A-4D13-AADC-AD1B3BABD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2316194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590D47E-B3B8-440E-9F42-8E8BF157EBFB}"/>
              </a:ext>
            </a:extLst>
          </p:cNvPr>
          <p:cNvSpPr/>
          <p:nvPr userDrawn="1"/>
        </p:nvSpPr>
        <p:spPr>
          <a:xfrm>
            <a:off x="8722615" y="761103"/>
            <a:ext cx="3469385" cy="533579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3566" y="2345167"/>
            <a:ext cx="2947482" cy="337635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F71A73-3F86-47BC-8F23-CF55E86418C3}"/>
              </a:ext>
            </a:extLst>
          </p:cNvPr>
          <p:cNvSpPr/>
          <p:nvPr userDrawn="1"/>
        </p:nvSpPr>
        <p:spPr>
          <a:xfrm>
            <a:off x="573233" y="761103"/>
            <a:ext cx="8065158" cy="5335793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951134" y="860611"/>
            <a:ext cx="7315200" cy="512064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F5601C1-348E-4149-A60A-012B14EBE97F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A6C3BCD-F202-467A-ABBA-F38FC29898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7/14/2018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5CA5BF5-DE7F-4460-817D-AE1BAC336C92}"/>
              </a:ext>
            </a:extLst>
          </p:cNvPr>
          <p:cNvSpPr/>
          <p:nvPr userDrawn="1"/>
        </p:nvSpPr>
        <p:spPr>
          <a:xfrm>
            <a:off x="1" y="753035"/>
            <a:ext cx="494852" cy="5335793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1733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Title and 4 Content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40D05C-B196-4463-8AF0-FECF8B476CA5}"/>
              </a:ext>
            </a:extLst>
          </p:cNvPr>
          <p:cNvSpPr/>
          <p:nvPr userDrawn="1"/>
        </p:nvSpPr>
        <p:spPr>
          <a:xfrm>
            <a:off x="3705041" y="763792"/>
            <a:ext cx="7857285" cy="5335255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EBED2C-F3CC-43CD-9D5D-53C48DD4A17C}"/>
              </a:ext>
            </a:extLst>
          </p:cNvPr>
          <p:cNvSpPr/>
          <p:nvPr userDrawn="1"/>
        </p:nvSpPr>
        <p:spPr>
          <a:xfrm>
            <a:off x="11804486" y="745000"/>
            <a:ext cx="384668" cy="5344904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00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988879-231C-4C2A-8B72-7EC0AB5CA21B}"/>
              </a:ext>
            </a:extLst>
          </p:cNvPr>
          <p:cNvSpPr/>
          <p:nvPr userDrawn="1"/>
        </p:nvSpPr>
        <p:spPr>
          <a:xfrm>
            <a:off x="0" y="745000"/>
            <a:ext cx="3430043" cy="533095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2043953"/>
            <a:ext cx="2947482" cy="36810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869268" y="864108"/>
            <a:ext cx="3618054" cy="2449247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F5601C1-348E-4149-A60A-012B14EBE97F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A6C3BCD-F202-467A-ABBA-F38FC29898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7/14/2018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71F6AA6-44A2-4F03-9FFE-66D0E2F0C922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7740240" y="864108"/>
            <a:ext cx="3618054" cy="2449247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81AAA51A-AC54-4EAF-98E6-2A338021A4D3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3869268" y="3481577"/>
            <a:ext cx="3618054" cy="2449247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525DB2A-A40E-4DE5-8DA6-5FB847C0F0D7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7740240" y="3481577"/>
            <a:ext cx="3618054" cy="2449247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40386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cons_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5CCA687-AB7D-4035-849A-4D9F7C0401C1}"/>
              </a:ext>
            </a:extLst>
          </p:cNvPr>
          <p:cNvSpPr/>
          <p:nvPr userDrawn="1"/>
        </p:nvSpPr>
        <p:spPr>
          <a:xfrm>
            <a:off x="-1" y="2526525"/>
            <a:ext cx="3068514" cy="356337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57C12-8635-490F-AC5E-880EE5EFB9F2}"/>
              </a:ext>
            </a:extLst>
          </p:cNvPr>
          <p:cNvSpPr/>
          <p:nvPr userDrawn="1"/>
        </p:nvSpPr>
        <p:spPr>
          <a:xfrm>
            <a:off x="3200401" y="2526525"/>
            <a:ext cx="848164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BF4D011-4812-426A-AF72-052AC843FFB5}"/>
              </a:ext>
            </a:extLst>
          </p:cNvPr>
          <p:cNvSpPr/>
          <p:nvPr userDrawn="1"/>
        </p:nvSpPr>
        <p:spPr>
          <a:xfrm>
            <a:off x="0" y="758952"/>
            <a:ext cx="3068515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5933F083-BCA0-42F4-BB66-81AD5A4DA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954" y="2637691"/>
            <a:ext cx="2431210" cy="334705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0193E2-84B1-4994-8F97-4A2EBCE6D1A5}"/>
              </a:ext>
            </a:extLst>
          </p:cNvPr>
          <p:cNvSpPr/>
          <p:nvPr userDrawn="1"/>
        </p:nvSpPr>
        <p:spPr>
          <a:xfrm>
            <a:off x="11815866" y="2526524"/>
            <a:ext cx="376134" cy="3567951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569071-305C-4C40-87F4-0EE8553B664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597275" y="2638425"/>
            <a:ext cx="8091488" cy="334645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C8501626-512F-4A26-9857-5FC55FC399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3909546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cons Title R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B57C12-8635-490F-AC5E-880EE5EFB9F2}"/>
              </a:ext>
            </a:extLst>
          </p:cNvPr>
          <p:cNvSpPr/>
          <p:nvPr userDrawn="1"/>
        </p:nvSpPr>
        <p:spPr>
          <a:xfrm>
            <a:off x="527125" y="2524913"/>
            <a:ext cx="848164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5CCA687-AB7D-4035-849A-4D9F7C0401C1}"/>
              </a:ext>
            </a:extLst>
          </p:cNvPr>
          <p:cNvSpPr/>
          <p:nvPr userDrawn="1"/>
        </p:nvSpPr>
        <p:spPr>
          <a:xfrm>
            <a:off x="9118064" y="2524912"/>
            <a:ext cx="3068514" cy="356337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BF4D011-4812-426A-AF72-052AC843FFB5}"/>
              </a:ext>
            </a:extLst>
          </p:cNvPr>
          <p:cNvSpPr/>
          <p:nvPr userDrawn="1"/>
        </p:nvSpPr>
        <p:spPr>
          <a:xfrm>
            <a:off x="9118063" y="765851"/>
            <a:ext cx="3068515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5933F083-BCA0-42F4-BB66-81AD5A4DA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5958" y="2641544"/>
            <a:ext cx="2431210" cy="334705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0193E2-84B1-4994-8F97-4A2EBCE6D1A5}"/>
              </a:ext>
            </a:extLst>
          </p:cNvPr>
          <p:cNvSpPr/>
          <p:nvPr userDrawn="1"/>
        </p:nvSpPr>
        <p:spPr>
          <a:xfrm>
            <a:off x="15348" y="2531097"/>
            <a:ext cx="376134" cy="3567951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569071-305C-4C40-87F4-0EE8553B664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2203" y="2633375"/>
            <a:ext cx="8091488" cy="334645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  <a:lvl2pPr>
              <a:defRPr>
                <a:solidFill>
                  <a:schemeClr val="bg2"/>
                </a:solidFill>
              </a:defRPr>
            </a:lvl2pPr>
            <a:lvl3pPr>
              <a:defRPr>
                <a:solidFill>
                  <a:schemeClr val="bg2"/>
                </a:solidFill>
              </a:defRPr>
            </a:lvl3pPr>
            <a:lvl4pPr>
              <a:defRPr>
                <a:solidFill>
                  <a:schemeClr val="bg2"/>
                </a:solidFill>
              </a:defRPr>
            </a:lvl4pPr>
            <a:lvl5pPr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C8501626-512F-4A26-9857-5FC55FC399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660225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ide_by_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FEA5CF-263B-4BE3-8A0F-4F64C91A3E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noFill/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9B4BDF-0731-43A1-9FA4-B813CCABFFBD}"/>
              </a:ext>
            </a:extLst>
          </p:cNvPr>
          <p:cNvSpPr/>
          <p:nvPr userDrawn="1"/>
        </p:nvSpPr>
        <p:spPr>
          <a:xfrm>
            <a:off x="0" y="2661238"/>
            <a:ext cx="4044464" cy="3131310"/>
          </a:xfrm>
          <a:prstGeom prst="rect">
            <a:avLst/>
          </a:prstGeom>
          <a:ln>
            <a:noFill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E936B2-F67D-47E2-B4EF-BFB09DFAE723}"/>
              </a:ext>
            </a:extLst>
          </p:cNvPr>
          <p:cNvSpPr/>
          <p:nvPr userDrawn="1"/>
        </p:nvSpPr>
        <p:spPr>
          <a:xfrm>
            <a:off x="7746025" y="1065452"/>
            <a:ext cx="4445977" cy="4727095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D99AE2-0582-4909-A290-DE0718ED189B}"/>
              </a:ext>
            </a:extLst>
          </p:cNvPr>
          <p:cNvSpPr/>
          <p:nvPr userDrawn="1"/>
        </p:nvSpPr>
        <p:spPr>
          <a:xfrm>
            <a:off x="2" y="1065451"/>
            <a:ext cx="4044465" cy="147884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A0F68EA6-727E-4DCD-8AC2-A483CE5A6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76" y="2795380"/>
            <a:ext cx="3369512" cy="2880230"/>
          </a:xfrm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sz="3000" noProof="0"/>
              <a:t>Click to edit Master title style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C504EF3-1237-4467-9FD5-E0E43C1BABF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929197" y="1206481"/>
            <a:ext cx="4079631" cy="4469129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668056DE-DA3F-41EF-A93F-C50A4A789D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1018146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52B1BB7-5686-45D5-B55F-9490788630D1}"/>
              </a:ext>
            </a:extLst>
          </p:cNvPr>
          <p:cNvSpPr/>
          <p:nvPr userDrawn="1"/>
        </p:nvSpPr>
        <p:spPr>
          <a:xfrm>
            <a:off x="-1" y="2526525"/>
            <a:ext cx="1630838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DCC77D-E83C-469F-89CD-6BA43360ABC8}"/>
              </a:ext>
            </a:extLst>
          </p:cNvPr>
          <p:cNvSpPr/>
          <p:nvPr userDrawn="1"/>
        </p:nvSpPr>
        <p:spPr>
          <a:xfrm>
            <a:off x="0" y="758952"/>
            <a:ext cx="10905976" cy="165937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6324FCD-DB02-475A-A176-06E8E5A51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974" y="868680"/>
            <a:ext cx="8590084" cy="14349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177FE1-3E6C-4964-8ECF-7A59B762B0E4}"/>
              </a:ext>
            </a:extLst>
          </p:cNvPr>
          <p:cNvSpPr/>
          <p:nvPr userDrawn="1"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428E5B-816F-4CA0-B9A7-CB6107D35533}"/>
              </a:ext>
            </a:extLst>
          </p:cNvPr>
          <p:cNvSpPr/>
          <p:nvPr userDrawn="1"/>
        </p:nvSpPr>
        <p:spPr>
          <a:xfrm>
            <a:off x="1630837" y="2526525"/>
            <a:ext cx="10574682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4BB7DCFF-990A-4D13-AADC-AD1B3BABD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BD1906FD-7264-467E-8A95-6A1598BBAE1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783974" y="2684769"/>
            <a:ext cx="4213601" cy="521833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1D9479BE-4889-4C54-8C9E-50648BC02381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2684769"/>
            <a:ext cx="4731990" cy="521833"/>
          </a:xfrm>
        </p:spPr>
        <p:txBody>
          <a:bodyPr anchor="b">
            <a:norm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8CBEFBB2-2C32-4339-A0D7-FE21D732939B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3225243"/>
            <a:ext cx="4731991" cy="276407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9D350AFD-FA04-40B5-BB0C-750B91312F93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783974" y="3225243"/>
            <a:ext cx="4213601" cy="276407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268119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52B1BB7-5686-45D5-B55F-9490788630D1}"/>
              </a:ext>
            </a:extLst>
          </p:cNvPr>
          <p:cNvSpPr/>
          <p:nvPr userDrawn="1"/>
        </p:nvSpPr>
        <p:spPr>
          <a:xfrm>
            <a:off x="-1" y="2526525"/>
            <a:ext cx="1630838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DCC77D-E83C-469F-89CD-6BA43360ABC8}"/>
              </a:ext>
            </a:extLst>
          </p:cNvPr>
          <p:cNvSpPr/>
          <p:nvPr userDrawn="1"/>
        </p:nvSpPr>
        <p:spPr>
          <a:xfrm>
            <a:off x="0" y="758952"/>
            <a:ext cx="10905976" cy="165937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6324FCD-DB02-475A-A176-06E8E5A51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974" y="868680"/>
            <a:ext cx="8590084" cy="14349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177FE1-3E6C-4964-8ECF-7A59B762B0E4}"/>
              </a:ext>
            </a:extLst>
          </p:cNvPr>
          <p:cNvSpPr/>
          <p:nvPr userDrawn="1"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428E5B-816F-4CA0-B9A7-CB6107D35533}"/>
              </a:ext>
            </a:extLst>
          </p:cNvPr>
          <p:cNvSpPr/>
          <p:nvPr userDrawn="1"/>
        </p:nvSpPr>
        <p:spPr>
          <a:xfrm>
            <a:off x="1630837" y="2526525"/>
            <a:ext cx="10574682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4BB7DCFF-990A-4D13-AADC-AD1B3BABD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378439C3-2539-4484-8848-B8140826D7D9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783974" y="2684769"/>
            <a:ext cx="4235826" cy="3304549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AC8FBFBF-CD25-4076-8A61-06DD30C0489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172200" y="2684768"/>
            <a:ext cx="4731991" cy="3304549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723231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40D05C-B196-4463-8AF0-FECF8B476CA5}"/>
              </a:ext>
            </a:extLst>
          </p:cNvPr>
          <p:cNvSpPr/>
          <p:nvPr userDrawn="1"/>
        </p:nvSpPr>
        <p:spPr>
          <a:xfrm>
            <a:off x="3705041" y="763792"/>
            <a:ext cx="7857285" cy="5335255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EBED2C-F3CC-43CD-9D5D-53C48DD4A17C}"/>
              </a:ext>
            </a:extLst>
          </p:cNvPr>
          <p:cNvSpPr/>
          <p:nvPr userDrawn="1"/>
        </p:nvSpPr>
        <p:spPr>
          <a:xfrm>
            <a:off x="11804486" y="745000"/>
            <a:ext cx="384668" cy="5344904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00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988879-231C-4C2A-8B72-7EC0AB5CA21B}"/>
              </a:ext>
            </a:extLst>
          </p:cNvPr>
          <p:cNvSpPr/>
          <p:nvPr userDrawn="1"/>
        </p:nvSpPr>
        <p:spPr>
          <a:xfrm>
            <a:off x="0" y="745000"/>
            <a:ext cx="3430043" cy="533095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864110"/>
            <a:ext cx="2947482" cy="182253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F5601C1-348E-4149-A60A-012B14EBE97F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A6C3BCD-F202-467A-ABBA-F38FC29898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7/14/2018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E54FB1F0-6244-4B59-A42E-7B0515D37C8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252920" y="2686640"/>
            <a:ext cx="2947481" cy="324418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52A72E56-7D9E-4CDE-9E60-7770E79CF6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69268" y="864111"/>
            <a:ext cx="7486120" cy="5066714"/>
          </a:xfrm>
        </p:spPr>
        <p:txBody>
          <a:bodyPr/>
          <a:lstStyle>
            <a:lvl1pPr marL="0" indent="0">
              <a:buNone/>
              <a:defRPr sz="320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9407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52B1BB7-5686-45D5-B55F-9490788630D1}"/>
              </a:ext>
            </a:extLst>
          </p:cNvPr>
          <p:cNvSpPr/>
          <p:nvPr userDrawn="1"/>
        </p:nvSpPr>
        <p:spPr>
          <a:xfrm>
            <a:off x="-1" y="2526525"/>
            <a:ext cx="1630838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DCC77D-E83C-469F-89CD-6BA43360ABC8}"/>
              </a:ext>
            </a:extLst>
          </p:cNvPr>
          <p:cNvSpPr/>
          <p:nvPr userDrawn="1"/>
        </p:nvSpPr>
        <p:spPr>
          <a:xfrm>
            <a:off x="0" y="758952"/>
            <a:ext cx="10905976" cy="165937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6324FCD-DB02-475A-A176-06E8E5A51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974" y="868680"/>
            <a:ext cx="8590084" cy="14349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177FE1-3E6C-4964-8ECF-7A59B762B0E4}"/>
              </a:ext>
            </a:extLst>
          </p:cNvPr>
          <p:cNvSpPr/>
          <p:nvPr userDrawn="1"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428E5B-816F-4CA0-B9A7-CB6107D35533}"/>
              </a:ext>
            </a:extLst>
          </p:cNvPr>
          <p:cNvSpPr/>
          <p:nvPr userDrawn="1"/>
        </p:nvSpPr>
        <p:spPr>
          <a:xfrm>
            <a:off x="1630837" y="2526525"/>
            <a:ext cx="10574682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4BB7DCFF-990A-4D13-AADC-AD1B3BABD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465B3165-6F10-4D0F-9BC8-B4C451444D69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262466" y="2684770"/>
            <a:ext cx="1259814" cy="330454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C0EC084C-1181-4416-B55B-179995FCEE9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783974" y="2684770"/>
            <a:ext cx="9120217" cy="33045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6095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bg bwMode="black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52B1BB7-5686-45D5-B55F-9490788630D1}"/>
              </a:ext>
            </a:extLst>
          </p:cNvPr>
          <p:cNvSpPr/>
          <p:nvPr userDrawn="1"/>
        </p:nvSpPr>
        <p:spPr>
          <a:xfrm>
            <a:off x="-1" y="2526525"/>
            <a:ext cx="1170462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DCC77D-E83C-469F-89CD-6BA43360ABC8}"/>
              </a:ext>
            </a:extLst>
          </p:cNvPr>
          <p:cNvSpPr/>
          <p:nvPr userDrawn="1"/>
        </p:nvSpPr>
        <p:spPr>
          <a:xfrm>
            <a:off x="0" y="758952"/>
            <a:ext cx="10905976" cy="165937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6324FCD-DB02-475A-A176-06E8E5A51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974" y="868680"/>
            <a:ext cx="8590084" cy="14349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177FE1-3E6C-4964-8ECF-7A59B762B0E4}"/>
              </a:ext>
            </a:extLst>
          </p:cNvPr>
          <p:cNvSpPr/>
          <p:nvPr userDrawn="1"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6428E5B-816F-4CA0-B9A7-CB6107D35533}"/>
              </a:ext>
            </a:extLst>
          </p:cNvPr>
          <p:cNvSpPr/>
          <p:nvPr userDrawn="1"/>
        </p:nvSpPr>
        <p:spPr>
          <a:xfrm>
            <a:off x="1287810" y="2526525"/>
            <a:ext cx="1090597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Date Placeholder 3">
            <a:extLst>
              <a:ext uri="{FF2B5EF4-FFF2-40B4-BE49-F238E27FC236}">
                <a16:creationId xmlns:a16="http://schemas.microsoft.com/office/drawing/2014/main" id="{4BB7DCFF-990A-4D13-AADC-AD1B3BABD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3460072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01C1-348E-4149-A60A-012B14EBE97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5AA5E670-4D55-43E7-A5BE-FE9C80961E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465" y="6356350"/>
            <a:ext cx="2743200" cy="365125"/>
          </a:xfrm>
        </p:spPr>
        <p:txBody>
          <a:bodyPr/>
          <a:lstStyle/>
          <a:p>
            <a:r>
              <a:rPr lang="en-US" noProof="0" dirty="0"/>
              <a:t>7/14/2018</a:t>
            </a:r>
          </a:p>
        </p:txBody>
      </p:sp>
    </p:spTree>
    <p:extLst>
      <p:ext uri="{BB962C8B-B14F-4D97-AF65-F5344CB8AC3E}">
        <p14:creationId xmlns:p14="http://schemas.microsoft.com/office/powerpoint/2010/main" val="3321634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7/14/2018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en-US" noProof="0" dirty="0"/>
          </a:p>
          <a:p>
            <a:r>
              <a:rPr lang="en-US" noProof="0" dirty="0"/>
              <a:t> Add a footer 	</a:t>
            </a:r>
          </a:p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bg2"/>
                </a:solidFill>
              </a:defRPr>
            </a:lvl1pPr>
          </a:lstStyle>
          <a:p>
            <a:fld id="{2F5601C1-348E-4149-A60A-012B14EBE97F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24100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5" r:id="rId2"/>
    <p:sldLayoutId id="2147483662" r:id="rId3"/>
    <p:sldLayoutId id="2147483672" r:id="rId4"/>
    <p:sldLayoutId id="2147483676" r:id="rId5"/>
    <p:sldLayoutId id="2147483677" r:id="rId6"/>
    <p:sldLayoutId id="2147483673" r:id="rId7"/>
    <p:sldLayoutId id="2147483678" r:id="rId8"/>
    <p:sldLayoutId id="2147483674" r:id="rId9"/>
    <p:sldLayoutId id="2147483682" r:id="rId10"/>
    <p:sldLayoutId id="2147483684" r:id="rId11"/>
    <p:sldLayoutId id="2147483680" r:id="rId12"/>
    <p:sldLayoutId id="2147483683" r:id="rId13"/>
    <p:sldLayoutId id="2147483679" r:id="rId14"/>
    <p:sldLayoutId id="2147483667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talyst.org/research/business-case-resources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 bwMode="blackGray">
      <p:bgPr>
        <a:gradFill flip="none" rotWithShape="1">
          <a:gsLst>
            <a:gs pos="0">
              <a:schemeClr val="tx1">
                <a:lumMod val="50000"/>
              </a:schemeClr>
            </a:gs>
            <a:gs pos="49000">
              <a:schemeClr val="tx1">
                <a:lumMod val="50000"/>
              </a:schemeClr>
            </a:gs>
            <a:gs pos="97000">
              <a:schemeClr val="bg2">
                <a:lumMod val="7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B9AC2C2-8572-458B-92E0-FCFC56DAF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61998"/>
            <a:ext cx="3200400" cy="5334001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Graphic 4" descr="Group">
            <a:extLst>
              <a:ext uri="{FF2B5EF4-FFF2-40B4-BE49-F238E27FC236}">
                <a16:creationId xmlns:a16="http://schemas.microsoft.com/office/drawing/2014/main" id="{AEE3CC4A-1C1A-47EE-A13F-126EC5A997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 bwMode="black">
          <a:xfrm>
            <a:off x="808200" y="2636998"/>
            <a:ext cx="1584000" cy="1584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02B5859-9D6F-46C0-ABF0-023C6B741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89874" y="761997"/>
            <a:ext cx="8902126" cy="383222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1E24A-B45F-4E84-817F-A0D105887F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Women’s Leadership Progression in Professional Cricket: Challenges, Opportunities, and Strategic Interventions</a:t>
            </a:r>
            <a:endParaRPr lang="en-US" sz="36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9E9A52-DC4D-4073-B101-9B4108DAA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89874" y="4668819"/>
            <a:ext cx="8902126" cy="142717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DCF22D-34B9-4165-8498-9B48279F64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 Name: Mst. Shalma Pervin</a:t>
            </a:r>
          </a:p>
          <a:p>
            <a:r>
              <a:rPr lang="en-US" dirty="0"/>
              <a:t>Student Number: 2019669</a:t>
            </a:r>
          </a:p>
        </p:txBody>
      </p:sp>
    </p:spTree>
    <p:extLst>
      <p:ext uri="{BB962C8B-B14F-4D97-AF65-F5344CB8AC3E}">
        <p14:creationId xmlns:p14="http://schemas.microsoft.com/office/powerpoint/2010/main" val="3354990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Rawalpindi Cricket Stadium - Wikiped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514350"/>
            <a:ext cx="12072939" cy="600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EF5689E-A2C8-44A6-AD5C-615D7DB0C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58952"/>
            <a:ext cx="10905976" cy="1659371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5" descr="Map with pin">
            <a:extLst>
              <a:ext uri="{FF2B5EF4-FFF2-40B4-BE49-F238E27FC236}">
                <a16:creationId xmlns:a16="http://schemas.microsoft.com/office/drawing/2014/main" id="{B5BFEE4A-0589-4596-9878-04FE26EF20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 bwMode="black">
          <a:xfrm>
            <a:off x="128030" y="1128933"/>
            <a:ext cx="914400" cy="9144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54390DD-75CF-41BA-AA03-813FD55BF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C77D2E-3E79-4AAE-90F1-AFD7CBEBF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14533" y="748748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5672BB-0EC4-4BB1-85FA-3C94DFAEA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505009"/>
            <a:ext cx="1170462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570B85-11CA-4C90-9E8B-150CB8FE5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87810" y="2505009"/>
            <a:ext cx="10905975" cy="356337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C76433-70AC-461F-87D0-7DEF2F393B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3974" y="2663254"/>
            <a:ext cx="9120216" cy="3304549"/>
          </a:xfrm>
        </p:spPr>
        <p:txBody>
          <a:bodyPr anchor="ctr" anchorCtr="0">
            <a:normAutofit/>
          </a:bodyPr>
          <a:lstStyle/>
          <a:p>
            <a:pPr algn="just"/>
            <a:r>
              <a:rPr lang="en-US" sz="2000" dirty="0"/>
              <a:t>Leadership in professional cricket remains male-dominated, with women rarely advancing to top roles.</a:t>
            </a:r>
          </a:p>
          <a:p>
            <a:pPr algn="just"/>
            <a:r>
              <a:rPr lang="en-US" sz="2000" dirty="0"/>
              <a:t>Structural and cultural barriers significantly hinder women's progression in cricket leadership.</a:t>
            </a:r>
          </a:p>
          <a:p>
            <a:pPr algn="just"/>
            <a:r>
              <a:rPr lang="en-US" sz="2000" dirty="0"/>
              <a:t>There's a lack of inclusivity, as women are often excluded from key decision-making positions.</a:t>
            </a:r>
          </a:p>
          <a:p>
            <a:pPr algn="just"/>
            <a:r>
              <a:rPr lang="en-US" sz="2000" dirty="0"/>
              <a:t>Applying contemporary management theories could help promote diversity and inclusivity in leadership.</a:t>
            </a:r>
          </a:p>
        </p:txBody>
      </p:sp>
    </p:spTree>
    <p:extLst>
      <p:ext uri="{BB962C8B-B14F-4D97-AF65-F5344CB8AC3E}">
        <p14:creationId xmlns:p14="http://schemas.microsoft.com/office/powerpoint/2010/main" val="1255606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7" y="0"/>
            <a:ext cx="12169903" cy="6833966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FFA9DEA-6DA7-47B8-9126-900AA2C7FF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753035"/>
            <a:ext cx="494852" cy="5335793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 descr="decorative element">
            <a:extLst>
              <a:ext uri="{FF2B5EF4-FFF2-40B4-BE49-F238E27FC236}">
                <a16:creationId xmlns:a16="http://schemas.microsoft.com/office/drawing/2014/main" id="{69755E60-DD88-4108-B6A9-36F81B3B45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3233" y="761103"/>
            <a:ext cx="8065158" cy="5335793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73B27-6D09-4FDA-9BC7-A8DBA15EC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ea typeface="Tahoma" panose="020B0604030504040204" pitchFamily="34" charset="0"/>
                <a:cs typeface="Tahoma" panose="020B0604030504040204" pitchFamily="34" charset="0"/>
              </a:rPr>
              <a:t>Despite progress in women’s cricket leagues, female leaders remain underrepresented in executive roles.</a:t>
            </a:r>
          </a:p>
          <a:p>
            <a:r>
              <a:rPr lang="en-US" dirty="0">
                <a:ea typeface="Tahoma" panose="020B0604030504040204" pitchFamily="34" charset="0"/>
                <a:cs typeface="Tahoma" panose="020B0604030504040204" pitchFamily="34" charset="0"/>
              </a:rPr>
              <a:t>Globally, women hold only a small percentage of leadership positions in cricket, despite a growing pool of qualified candidates.</a:t>
            </a:r>
          </a:p>
          <a:p>
            <a:r>
              <a:rPr lang="en-US" dirty="0">
                <a:ea typeface="Tahoma" panose="020B0604030504040204" pitchFamily="34" charset="0"/>
                <a:cs typeface="Tahoma" panose="020B0604030504040204" pitchFamily="34" charset="0"/>
              </a:rPr>
              <a:t>South Asia faces a more significant gender imbalance due to deeply entrenched traditional norms.</a:t>
            </a:r>
          </a:p>
          <a:p>
            <a:r>
              <a:rPr lang="en-US" dirty="0">
                <a:ea typeface="Tahoma" panose="020B0604030504040204" pitchFamily="34" charset="0"/>
                <a:cs typeface="Tahoma" panose="020B0604030504040204" pitchFamily="34" charset="0"/>
              </a:rPr>
              <a:t>In the UK, while grassroots engagement has improved, around 80% of senior roles at the ECB are still held by men, highlighting a persistent gender gap.</a:t>
            </a:r>
          </a:p>
        </p:txBody>
      </p:sp>
      <p:sp>
        <p:nvSpPr>
          <p:cNvPr id="15" name="Rectangle 14" descr="decorative element">
            <a:extLst>
              <a:ext uri="{FF2B5EF4-FFF2-40B4-BE49-F238E27FC236}">
                <a16:creationId xmlns:a16="http://schemas.microsoft.com/office/drawing/2014/main" id="{3167DE73-867A-4482-9B26-9ACB84A18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722615" y="761103"/>
            <a:ext cx="3469385" cy="533579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24F7F27-FFB4-4E44-9022-7FDE5C41E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6292" y="1728805"/>
            <a:ext cx="2947482" cy="3376355"/>
          </a:xfrm>
        </p:spPr>
        <p:txBody>
          <a:bodyPr/>
          <a:lstStyle/>
          <a:p>
            <a:pPr algn="just"/>
            <a:r>
              <a:rPr lang="en-US" dirty="0"/>
              <a:t>Current Landscape of Women in Leadership in Professional Cricket</a:t>
            </a:r>
          </a:p>
        </p:txBody>
      </p:sp>
    </p:spTree>
    <p:extLst>
      <p:ext uri="{BB962C8B-B14F-4D97-AF65-F5344CB8AC3E}">
        <p14:creationId xmlns:p14="http://schemas.microsoft.com/office/powerpoint/2010/main" val="4126002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90924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B73DA8D-B695-4EAF-90BA-F594F0523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58952"/>
            <a:ext cx="10905976" cy="1659371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3" descr="Books on Shelf">
            <a:extLst>
              <a:ext uri="{FF2B5EF4-FFF2-40B4-BE49-F238E27FC236}">
                <a16:creationId xmlns:a16="http://schemas.microsoft.com/office/drawing/2014/main" id="{F655BBAC-A544-466B-8D3E-6CDDA9699B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 bwMode="black">
          <a:xfrm>
            <a:off x="128413" y="1127318"/>
            <a:ext cx="914400" cy="914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A95D57-AB2C-4C3E-9C97-387515856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Politics and Organizational Policy in Shaping Gender Diversity.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BDD00D4-CC73-44C6-A7EF-AF738460C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6B8967-28A5-4319-9F45-A38F127B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526525"/>
            <a:ext cx="1170462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6C4027-4F93-4CBA-AC44-97487184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87810" y="2526525"/>
            <a:ext cx="1090597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E4824A-EE70-4F98-842D-0849F56F35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0" algn="just"/>
            <a:r>
              <a:rPr lang="en-US" sz="2000" dirty="0"/>
              <a:t>Leadership roles in cricket are often determined by those in power, with gatekeeping limiting women's access.</a:t>
            </a:r>
          </a:p>
          <a:p>
            <a:pPr lvl="0" algn="just"/>
            <a:r>
              <a:rPr lang="en-US" sz="2000" dirty="0"/>
              <a:t>In South Africa, male leaders frequently sideline women from decision-making positions.</a:t>
            </a:r>
          </a:p>
          <a:p>
            <a:pPr lvl="0" algn="just"/>
            <a:r>
              <a:rPr lang="en-US" sz="2000" dirty="0"/>
              <a:t>Despite diversity policies, their inconsistent application and lack of enforcement reduce their effectiveness.</a:t>
            </a:r>
          </a:p>
          <a:p>
            <a:pPr lvl="0" algn="just"/>
            <a:r>
              <a:rPr lang="en-US" sz="2000" dirty="0"/>
              <a:t>In cricket-centric countries like India and Pakistan, strong political resistance continues to block women’s advancement in leadership roles.</a:t>
            </a:r>
          </a:p>
        </p:txBody>
      </p:sp>
    </p:spTree>
    <p:extLst>
      <p:ext uri="{BB962C8B-B14F-4D97-AF65-F5344CB8AC3E}">
        <p14:creationId xmlns:p14="http://schemas.microsoft.com/office/powerpoint/2010/main" val="25283956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0" y="0"/>
            <a:ext cx="12190209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ACD7D33-424E-4924-8CCA-0ECB2EE6B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92" y="911352"/>
            <a:ext cx="3068515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4" descr="Diploma">
            <a:extLst>
              <a:ext uri="{FF2B5EF4-FFF2-40B4-BE49-F238E27FC236}">
                <a16:creationId xmlns:a16="http://schemas.microsoft.com/office/drawing/2014/main" id="{55A32494-ACB2-4866-8A3C-A8A216FFDB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 bwMode="black">
          <a:xfrm>
            <a:off x="515813" y="1254525"/>
            <a:ext cx="828000" cy="828000"/>
          </a:xfrm>
          <a:prstGeom prst="rect">
            <a:avLst/>
          </a:prstGeom>
        </p:spPr>
      </p:pic>
      <p:pic>
        <p:nvPicPr>
          <p:cNvPr id="4" name="Graphic 3" descr="Suitcase">
            <a:extLst>
              <a:ext uri="{FF2B5EF4-FFF2-40B4-BE49-F238E27FC236}">
                <a16:creationId xmlns:a16="http://schemas.microsoft.com/office/drawing/2014/main" id="{BAA3CD59-C1DD-43C2-A11F-60A087AE11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 bwMode="black">
          <a:xfrm>
            <a:off x="1690391" y="1208821"/>
            <a:ext cx="828000" cy="82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59A40CD-5408-433E-BDDB-04473D25E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91" y="2678925"/>
            <a:ext cx="3068514" cy="356337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C3A72-406E-467C-AD75-3552E95BC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en-US" dirty="0"/>
              <a:t>The Benefits of Diversity in Leadership: A Strategic Imperative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95A3B18-E778-4780-AC96-F48E7BD59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02194" y="2678925"/>
            <a:ext cx="8486324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37CD8-FB64-46C6-BA92-4854E7C63B8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578466" y="2637692"/>
            <a:ext cx="7606002" cy="3347056"/>
          </a:xfrm>
        </p:spPr>
        <p:txBody>
          <a:bodyPr/>
          <a:lstStyle/>
          <a:p>
            <a:pPr algn="just"/>
            <a:r>
              <a:rPr lang="en-US" dirty="0">
                <a:solidFill>
                  <a:schemeClr val="bg2"/>
                </a:solidFill>
                <a:ea typeface="Tahoma" panose="020B0604030504040204" pitchFamily="34" charset="0"/>
                <a:cs typeface="Tahoma" panose="020B0604030504040204" pitchFamily="34" charset="0"/>
              </a:rPr>
              <a:t>Leadership diversity boosts organizational effectiveness, with diverse teams being 35% more likely to outperform.</a:t>
            </a:r>
          </a:p>
          <a:p>
            <a:pPr algn="just"/>
            <a:r>
              <a:rPr lang="en-US" dirty="0">
                <a:solidFill>
                  <a:schemeClr val="bg2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 cricket, diverse leadership can drive innovation and better engagement with a diverse fan base.</a:t>
            </a:r>
          </a:p>
          <a:p>
            <a:pPr algn="just"/>
            <a:r>
              <a:rPr lang="en-US" dirty="0">
                <a:solidFill>
                  <a:schemeClr val="bg2"/>
                </a:solidFill>
                <a:ea typeface="Tahoma" panose="020B0604030504040204" pitchFamily="34" charset="0"/>
                <a:cs typeface="Tahoma" panose="020B0604030504040204" pitchFamily="34" charset="0"/>
              </a:rPr>
              <a:t>Promoting gender diversity in leadership enhances team morale and stakeholder involvement.</a:t>
            </a:r>
          </a:p>
          <a:p>
            <a:pPr algn="just"/>
            <a:r>
              <a:rPr lang="en-US" dirty="0">
                <a:solidFill>
                  <a:schemeClr val="bg2"/>
                </a:solidFill>
                <a:ea typeface="Tahoma" panose="020B0604030504040204" pitchFamily="34" charset="0"/>
                <a:cs typeface="Tahoma" panose="020B0604030504040204" pitchFamily="34" charset="0"/>
              </a:rPr>
              <a:t>Transformational leadership, emphasizing collaboration and inclusivity, supports women’s success, while transactional styles often reinforce gender biases.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9C450B1-121D-41BA-98B6-8637A61BF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817658" y="2678924"/>
            <a:ext cx="376134" cy="3567951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895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5742"/>
            <a:ext cx="12134642" cy="682573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01CDF87-5947-46B9-A981-52B94561B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066127" y="548217"/>
            <a:ext cx="3068515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1" name="Graphic 10" descr="Open Book">
            <a:extLst>
              <a:ext uri="{FF2B5EF4-FFF2-40B4-BE49-F238E27FC236}">
                <a16:creationId xmlns:a16="http://schemas.microsoft.com/office/drawing/2014/main" id="{9B48478B-C282-4F92-A5C1-94533F4C6C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 bwMode="black">
          <a:xfrm>
            <a:off x="9716350" y="1188945"/>
            <a:ext cx="756000" cy="756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C089318-7463-4911-97A4-30D30D408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2236" y="2522305"/>
            <a:ext cx="376134" cy="3567951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4755A4-C6F3-4F77-8594-E673AE662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27125" y="2524913"/>
            <a:ext cx="848164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C9C604-71A9-4A75-AB45-E44E02F0D9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just"/>
            <a:r>
              <a:rPr lang="en-US" dirty="0">
                <a:ea typeface="Tahoma" panose="020B0604030504040204" pitchFamily="34" charset="0"/>
                <a:cs typeface="Tahoma" panose="020B0604030504040204" pitchFamily="34" charset="0"/>
              </a:rPr>
              <a:t>Cricket Australia's mentorship programs have successfully increased female representation in coaching and administrative roles.</a:t>
            </a:r>
          </a:p>
          <a:p>
            <a:pPr algn="just"/>
            <a:r>
              <a:rPr lang="en-US" dirty="0">
                <a:ea typeface="Tahoma" panose="020B0604030504040204" pitchFamily="34" charset="0"/>
                <a:cs typeface="Tahoma" panose="020B0604030504040204" pitchFamily="34" charset="0"/>
              </a:rPr>
              <a:t>The Australian Women's Big Bash League (WBBL) shows how investments in women's cricket can enhance leadership development.</a:t>
            </a:r>
          </a:p>
          <a:p>
            <a:pPr algn="just"/>
            <a:r>
              <a:rPr lang="en-US" dirty="0">
                <a:ea typeface="Tahoma" panose="020B0604030504040204" pitchFamily="34" charset="0"/>
                <a:cs typeface="Tahoma" panose="020B0604030504040204" pitchFamily="34" charset="0"/>
              </a:rPr>
              <a:t>The ECB's "Inspiring Generations" strategy has grown women's participation but struggles to convert it into leadership roles.</a:t>
            </a:r>
          </a:p>
          <a:p>
            <a:pPr algn="just"/>
            <a:r>
              <a:rPr lang="en-US" dirty="0">
                <a:ea typeface="Tahoma" panose="020B0604030504040204" pitchFamily="34" charset="0"/>
                <a:cs typeface="Tahoma" panose="020B0604030504040204" pitchFamily="34" charset="0"/>
              </a:rPr>
              <a:t>New Zealand Cricket's gender diversity policies led to a 15% increase in women in leadership, showing the impact of accountability measures.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A9F0E1-FD08-4049-8F4B-43926E8ED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066128" y="2522306"/>
            <a:ext cx="3068514" cy="38038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34FBDA-66C1-443E-A935-5C3C6B1F0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2800" dirty="0"/>
              <a:t>Real-World Case Studies: A Started Research on Women’s Leadership Interventions That Succeeded</a:t>
            </a:r>
          </a:p>
        </p:txBody>
      </p:sp>
    </p:spTree>
    <p:extLst>
      <p:ext uri="{BB962C8B-B14F-4D97-AF65-F5344CB8AC3E}">
        <p14:creationId xmlns:p14="http://schemas.microsoft.com/office/powerpoint/2010/main" val="38538833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5458" y="711199"/>
            <a:ext cx="10385711" cy="57621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Women Face in Leadership Roles in Cricket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83974" y="2303586"/>
            <a:ext cx="9479112" cy="3685734"/>
          </a:xfrm>
          <a:solidFill>
            <a:schemeClr val="bg1"/>
          </a:solidFill>
        </p:spPr>
        <p:txBody>
          <a:bodyPr>
            <a:normAutofit fontScale="85000" lnSpcReduction="20000"/>
          </a:bodyPr>
          <a:lstStyle/>
          <a:p>
            <a:endParaRPr lang="en-US" b="1"/>
          </a:p>
          <a:p>
            <a:r>
              <a:rPr lang="en-US" b="1"/>
              <a:t>Cultural </a:t>
            </a:r>
            <a:r>
              <a:rPr lang="en-US" b="1" dirty="0"/>
              <a:t>and Structural Barriers:</a:t>
            </a:r>
            <a:r>
              <a:rPr lang="en-US" dirty="0"/>
              <a:t> Deep-rooted gender stereotypes and traditional views often prevent women from being considered for leadership roles in cricket organizations.</a:t>
            </a:r>
          </a:p>
          <a:p>
            <a:r>
              <a:rPr lang="en-US" b="1" dirty="0"/>
              <a:t>Lack of Support Networks:</a:t>
            </a:r>
            <a:r>
              <a:rPr lang="en-US" dirty="0"/>
              <a:t> Women face challenges accessing mentorship and professional networks, limiting their career progression.</a:t>
            </a:r>
          </a:p>
          <a:p>
            <a:r>
              <a:rPr lang="en-US" b="1" dirty="0"/>
              <a:t>Gatekeeping and Exclusion:</a:t>
            </a:r>
            <a:r>
              <a:rPr lang="en-US" dirty="0"/>
              <a:t> In many cricket organizations, decision-making roles are held by men who may be reluctant to include women in leadership pipelines.</a:t>
            </a:r>
          </a:p>
          <a:p>
            <a:r>
              <a:rPr lang="en-US" b="1" dirty="0"/>
              <a:t>Gender Bias in Leadership Selection:</a:t>
            </a:r>
            <a:r>
              <a:rPr lang="en-US" dirty="0"/>
              <a:t> Gendered expectations of leadership styles often favor men, with women’s leadership approaches being undervalued.</a:t>
            </a:r>
          </a:p>
          <a:p>
            <a:r>
              <a:rPr lang="en-US" b="1" dirty="0"/>
              <a:t>Political Resistance:</a:t>
            </a:r>
            <a:r>
              <a:rPr lang="en-US" dirty="0"/>
              <a:t> In cricket-centric countries, political and societal resistance to female leaders remains a significant obstacle, perpetuating male-dominated leadership structures.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524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7170" b="7170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5D7FCC-6784-4309-A6DA-FB93FC399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" y="1065451"/>
            <a:ext cx="4044465" cy="147884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Graphic 9" descr="Ribbon">
            <a:extLst>
              <a:ext uri="{FF2B5EF4-FFF2-40B4-BE49-F238E27FC236}">
                <a16:creationId xmlns:a16="http://schemas.microsoft.com/office/drawing/2014/main" id="{F3A682B2-2A4F-40CF-A5D4-23B59FE1B5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 bwMode="black">
          <a:xfrm>
            <a:off x="912634" y="1356709"/>
            <a:ext cx="914400" cy="914400"/>
          </a:xfrm>
          <a:prstGeom prst="rect">
            <a:avLst/>
          </a:prstGeom>
        </p:spPr>
      </p:pic>
      <p:pic>
        <p:nvPicPr>
          <p:cNvPr id="11" name="Graphic 10" descr="Medal">
            <a:extLst>
              <a:ext uri="{FF2B5EF4-FFF2-40B4-BE49-F238E27FC236}">
                <a16:creationId xmlns:a16="http://schemas.microsoft.com/office/drawing/2014/main" id="{D11CC12B-4F40-40A6-B56C-A0BCC7916BF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 bwMode="black">
          <a:xfrm>
            <a:off x="2022232" y="1356709"/>
            <a:ext cx="914400" cy="9144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A7D7ED5-BC69-4567-82E2-DB14956ED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2628900"/>
            <a:ext cx="4044464" cy="316364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0FE91DC-10A5-43FD-B16D-6E5471B51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76" y="2786588"/>
            <a:ext cx="3369512" cy="2880230"/>
          </a:xfrm>
        </p:spPr>
        <p:txBody>
          <a:bodyPr>
            <a:normAutofit fontScale="90000"/>
          </a:bodyPr>
          <a:lstStyle/>
          <a:p>
            <a:pPr algn="just"/>
            <a:r>
              <a:rPr lang="en-US" dirty="0"/>
              <a:t>Enhancing Women’s Leadership Strategic Implementation Plan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B60A726-F56F-4317-A567-B40D40A11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81941" y="1065452"/>
            <a:ext cx="7810062" cy="4727095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0DEE54-ADE0-4E7E-A56E-22CBED38C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9621" y="1206481"/>
            <a:ext cx="7389208" cy="4469129"/>
          </a:xfrm>
        </p:spPr>
        <p:txBody>
          <a:bodyPr>
            <a:normAutofit/>
          </a:bodyPr>
          <a:lstStyle/>
          <a:p>
            <a:r>
              <a:rPr lang="en-US" dirty="0"/>
              <a:t>Structured Mentorship Programs</a:t>
            </a:r>
          </a:p>
          <a:p>
            <a:r>
              <a:rPr lang="en-US" dirty="0"/>
              <a:t>Regularly hold workshops that identify and solve unconscious biases in the organization. </a:t>
            </a:r>
          </a:p>
          <a:p>
            <a:r>
              <a:rPr lang="en-US" dirty="0"/>
              <a:t>Flexible Working Conditions</a:t>
            </a:r>
          </a:p>
          <a:p>
            <a:r>
              <a:rPr lang="en-US" dirty="0"/>
              <a:t>Diversity Targets with Accountability</a:t>
            </a:r>
          </a:p>
          <a:p>
            <a:r>
              <a:rPr lang="en-US" dirty="0"/>
              <a:t>Increased Funding and Sponsorship for Women's Cricket:.</a:t>
            </a:r>
          </a:p>
        </p:txBody>
      </p:sp>
    </p:spTree>
    <p:extLst>
      <p:ext uri="{BB962C8B-B14F-4D97-AF65-F5344CB8AC3E}">
        <p14:creationId xmlns:p14="http://schemas.microsoft.com/office/powerpoint/2010/main" val="21784811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0937" y="41832"/>
            <a:ext cx="10374058" cy="681616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B73DA8D-B695-4EAF-90BA-F594F0523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58952"/>
            <a:ext cx="10905976" cy="1659371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3" descr="Books on Shelf">
            <a:extLst>
              <a:ext uri="{FF2B5EF4-FFF2-40B4-BE49-F238E27FC236}">
                <a16:creationId xmlns:a16="http://schemas.microsoft.com/office/drawing/2014/main" id="{F655BBAC-A544-466B-8D3E-6CDDA9699B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 bwMode="black">
          <a:xfrm>
            <a:off x="128413" y="1127318"/>
            <a:ext cx="914400" cy="914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A95D57-AB2C-4C3E-9C97-387515856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Impact of Diversity in Cricket Organizations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BDD00D4-CC73-44C6-A7EF-AF738460C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14533" y="759506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6B8967-28A5-4319-9F45-A38F127B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526525"/>
            <a:ext cx="1170462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6C4027-4F93-4CBA-AC44-97487184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87810" y="2526525"/>
            <a:ext cx="10905975" cy="3563377"/>
          </a:xfrm>
          <a:prstGeom prst="rect">
            <a:avLst/>
          </a:prstGeom>
          <a:solidFill>
            <a:schemeClr val="tx1">
              <a:alpha val="84706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E4824A-EE70-4F98-842D-0849F56F35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lvl="0" algn="just"/>
            <a:r>
              <a:rPr lang="en-US" sz="2000" dirty="0"/>
              <a:t>Visible Female Role Models: Female role models inspire young girls to pursue cricket, fostering future leadership in the sport </a:t>
            </a:r>
          </a:p>
          <a:p>
            <a:pPr lvl="0" algn="just"/>
            <a:r>
              <a:rPr lang="en-US" sz="2000" dirty="0"/>
              <a:t>Diverse Leadership Enhances Performance: Gender-diverse leadership teams are better equipped to manage complexity and improve organizational performance </a:t>
            </a:r>
          </a:p>
          <a:p>
            <a:pPr lvl="0" algn="just"/>
            <a:r>
              <a:rPr lang="en-US" sz="2000" dirty="0"/>
              <a:t>Multicultural Fan Engagement: Diverse leadership enables sports organizations to connect with a broader, multicultural fan base.</a:t>
            </a:r>
          </a:p>
          <a:p>
            <a:pPr lvl="0" algn="just"/>
            <a:r>
              <a:rPr lang="en-US" sz="2000" dirty="0"/>
              <a:t>Meeting Stakeholder Demands: Gender-diverse leadership better responds to changing stakeholder demands, ensuring competitiveness.</a:t>
            </a:r>
          </a:p>
          <a:p>
            <a:pPr lvl="0" algn="just"/>
            <a:r>
              <a:rPr lang="en-US" sz="2000" dirty="0"/>
              <a:t>Boosting Global Competitiveness: Embracing gender diversity helps cricket organizations remain globally competitive and relevant.</a:t>
            </a:r>
          </a:p>
        </p:txBody>
      </p:sp>
    </p:spTree>
    <p:extLst>
      <p:ext uri="{BB962C8B-B14F-4D97-AF65-F5344CB8AC3E}">
        <p14:creationId xmlns:p14="http://schemas.microsoft.com/office/powerpoint/2010/main" val="2266449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1170" y="0"/>
            <a:ext cx="10620829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Pathways to Strengthen Women’s Leadership in Cricket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solidFill>
            <a:schemeClr val="bg1"/>
          </a:solidFill>
        </p:spPr>
        <p:txBody>
          <a:bodyPr>
            <a:normAutofit fontScale="77500" lnSpcReduction="20000"/>
          </a:bodyPr>
          <a:lstStyle/>
          <a:p>
            <a:r>
              <a:rPr lang="en-US" dirty="0"/>
              <a:t>Promote Gender Diversity in Recruitment: Implement recruitment policies that actively seek diverse leadership candidates, ensuring women are equally considered for senior roles</a:t>
            </a:r>
          </a:p>
          <a:p>
            <a:r>
              <a:rPr lang="en-US" dirty="0"/>
              <a:t>Leadership Development Programs: Establish targeted leadership development programs to provide the tools and support women need to advance in their careers.</a:t>
            </a:r>
          </a:p>
          <a:p>
            <a:r>
              <a:rPr lang="en-US" dirty="0"/>
              <a:t>Regular Gender Audits: Conduct regular audits of gender representation within cricket organizations to measure progress and identify areas needing improvement.</a:t>
            </a:r>
          </a:p>
          <a:p>
            <a:r>
              <a:rPr lang="en-US" dirty="0"/>
              <a:t>Inclusive Policy Enforcement: Create clear enforcement mechanisms to ensure that gender diversity policies are not only adopted but consistently followed across all levels of the organization.</a:t>
            </a:r>
          </a:p>
          <a:p>
            <a:r>
              <a:rPr lang="en-US" dirty="0"/>
              <a:t>Create Safe and Inclusive Spaces: Develop safe, supportive environments within cricket organizations that allow women to thrive and express their leadership potential without fear of bias or discrimination.</a:t>
            </a:r>
          </a:p>
        </p:txBody>
      </p:sp>
    </p:spTree>
    <p:extLst>
      <p:ext uri="{BB962C8B-B14F-4D97-AF65-F5344CB8AC3E}">
        <p14:creationId xmlns:p14="http://schemas.microsoft.com/office/powerpoint/2010/main" val="18249380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Rawalpindi Cricket Stadium - Wikiped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514350"/>
            <a:ext cx="12072939" cy="600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EF5689E-A2C8-44A6-AD5C-615D7DB0C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58952"/>
            <a:ext cx="10905976" cy="1659371"/>
          </a:xfrm>
          <a:prstGeom prst="rect">
            <a:avLst/>
          </a:prstGeom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5" descr="Map with pin">
            <a:extLst>
              <a:ext uri="{FF2B5EF4-FFF2-40B4-BE49-F238E27FC236}">
                <a16:creationId xmlns:a16="http://schemas.microsoft.com/office/drawing/2014/main" id="{B5BFEE4A-0589-4596-9878-04FE26EF20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 bwMode="black">
          <a:xfrm>
            <a:off x="128030" y="1128933"/>
            <a:ext cx="914400" cy="9144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54390DD-75CF-41BA-AA03-813FD55BF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Directions and 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C77D2E-3E79-4AAE-90F1-AFD7CBEBF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014533" y="748748"/>
            <a:ext cx="1170462" cy="1659371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5672BB-0EC4-4BB1-85FA-3C94DFAEA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505009"/>
            <a:ext cx="1170462" cy="356337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570B85-11CA-4C90-9E8B-150CB8FE5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87810" y="2505009"/>
            <a:ext cx="10905975" cy="3563377"/>
          </a:xfrm>
          <a:prstGeom prst="rect">
            <a:avLst/>
          </a:prstGeom>
          <a:solidFill>
            <a:schemeClr val="tx1">
              <a:alpha val="8509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C76433-70AC-461F-87D0-7DEF2F393B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3974" y="2663254"/>
            <a:ext cx="9120216" cy="3304549"/>
          </a:xfrm>
        </p:spPr>
        <p:txBody>
          <a:bodyPr anchor="ctr" anchorCtr="0">
            <a:normAutofit fontScale="85000" lnSpcReduction="20000"/>
          </a:bodyPr>
          <a:lstStyle/>
          <a:p>
            <a:pPr algn="just"/>
            <a:r>
              <a:rPr lang="en-US" sz="2000" dirty="0"/>
              <a:t>Increasing Women's Participation: Women's involvement in professional cricket is growing, but leadership roles remain largely dominated by men.</a:t>
            </a:r>
          </a:p>
          <a:p>
            <a:pPr algn="just"/>
            <a:r>
              <a:rPr lang="en-US" sz="2000" dirty="0"/>
              <a:t>Strategic Multi-Faceted Approach: To address this, cricket organizations must implement policy reforms, mentorship programs, and accountability measures that support women's leadership development.</a:t>
            </a:r>
          </a:p>
          <a:p>
            <a:pPr algn="just"/>
            <a:r>
              <a:rPr lang="en-US" sz="2000" dirty="0"/>
              <a:t>Adopting Inclusive Leadership: Organizations should embrace transformational and inclusive leadership styles, fostering environments where diverse perspectives are valued, and women can thrive.</a:t>
            </a:r>
          </a:p>
          <a:p>
            <a:pPr algn="just"/>
            <a:r>
              <a:rPr lang="en-US" sz="2000" dirty="0"/>
              <a:t>Systemic Change Commitment: Achieving gender equality in leadership requires a collective commitment from all stakeholders, including organizations, sponsors, and governing bodies.</a:t>
            </a:r>
          </a:p>
          <a:p>
            <a:pPr algn="just"/>
            <a:r>
              <a:rPr lang="en-US" sz="2000" dirty="0"/>
              <a:t>Diversity as a Strategic Asset: Promoting women in leadership roles can enhance innovation, sustainability, and international appeal, making cricket a more inclusive and forward-thinking sport.</a:t>
            </a:r>
          </a:p>
        </p:txBody>
      </p:sp>
    </p:spTree>
    <p:extLst>
      <p:ext uri="{BB962C8B-B14F-4D97-AF65-F5344CB8AC3E}">
        <p14:creationId xmlns:p14="http://schemas.microsoft.com/office/powerpoint/2010/main" val="3318901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400" y="2517595"/>
            <a:ext cx="10189029" cy="4189445"/>
          </a:xfrm>
        </p:spPr>
        <p:txBody>
          <a:bodyPr>
            <a:normAutofit fontScale="25000" lnSpcReduction="20000"/>
          </a:bodyPr>
          <a:lstStyle/>
          <a:p>
            <a:pPr lvl="0"/>
            <a:r>
              <a:rPr lang="en-US" dirty="0"/>
              <a:t>Adair, D., Taylor, T. and Darcy, S., 2010. Managing </a:t>
            </a:r>
            <a:r>
              <a:rPr lang="en-US" dirty="0" err="1"/>
              <a:t>ethnocultural</a:t>
            </a:r>
            <a:r>
              <a:rPr lang="en-US" dirty="0"/>
              <a:t> and ‘</a:t>
            </a:r>
            <a:r>
              <a:rPr lang="en-US" dirty="0" err="1"/>
              <a:t>racial’diversity</a:t>
            </a:r>
            <a:r>
              <a:rPr lang="en-US" dirty="0"/>
              <a:t> in sport: Obstacles and opportunities. </a:t>
            </a:r>
            <a:r>
              <a:rPr lang="en-US" i="1" dirty="0"/>
              <a:t>Sport Management Review</a:t>
            </a:r>
            <a:r>
              <a:rPr lang="en-US" dirty="0"/>
              <a:t>, </a:t>
            </a:r>
            <a:r>
              <a:rPr lang="en-US" i="1" dirty="0"/>
              <a:t>13</a:t>
            </a:r>
            <a:r>
              <a:rPr lang="en-US" dirty="0"/>
              <a:t>(4), pp.307-312.</a:t>
            </a:r>
          </a:p>
          <a:p>
            <a:pPr lvl="0"/>
            <a:r>
              <a:rPr lang="en-US" dirty="0"/>
              <a:t>Bond, T.P., 2022. Women in Sport Governance: Perceptions of Inclusion in Cricket in New Zealand.</a:t>
            </a:r>
          </a:p>
          <a:p>
            <a:pPr lvl="0"/>
            <a:r>
              <a:rPr lang="en-US" dirty="0" err="1"/>
              <a:t>Borooah</a:t>
            </a:r>
            <a:r>
              <a:rPr lang="en-US" dirty="0"/>
              <a:t>, V.K., 2024. Caste and schooling in professional cricket in India and England. </a:t>
            </a:r>
            <a:r>
              <a:rPr lang="en-US" i="1" dirty="0"/>
              <a:t>Journal of Social and Economic Development</a:t>
            </a:r>
            <a:r>
              <a:rPr lang="en-US" dirty="0"/>
              <a:t>, </a:t>
            </a:r>
            <a:r>
              <a:rPr lang="en-US" i="1" dirty="0"/>
              <a:t>26</a:t>
            </a:r>
            <a:r>
              <a:rPr lang="en-US" dirty="0"/>
              <a:t>(2), pp.353-369.</a:t>
            </a:r>
          </a:p>
          <a:p>
            <a:pPr lvl="0"/>
            <a:r>
              <a:rPr lang="en-US" dirty="0"/>
              <a:t>Butts, C., Barber, B., Moore, M., Collins, M. and Ansari, Z., 2023. Holding up a Mirror to Cricket: A Report by the Independent Commission for Equity in Cricket.</a:t>
            </a:r>
          </a:p>
          <a:p>
            <a:pPr lvl="0"/>
            <a:r>
              <a:rPr lang="en-US" dirty="0"/>
              <a:t>Catalyst. (2023). The Business Case for Gender Diversity. Retrieved from </a:t>
            </a:r>
            <a:r>
              <a:rPr lang="en-US" u="sng" dirty="0">
                <a:hlinkClick r:id="rId2"/>
              </a:rPr>
              <a:t>https://www.catalyst.org/research/business-case-resources/</a:t>
            </a:r>
            <a:endParaRPr lang="en-US" dirty="0"/>
          </a:p>
          <a:p>
            <a:pPr lvl="0"/>
            <a:r>
              <a:rPr lang="en-US" dirty="0"/>
              <a:t>Chauhan, D.S., 2023. Women in Sports Leadership Positions in India: Issues and Challenges. </a:t>
            </a:r>
            <a:r>
              <a:rPr lang="en-US" i="1" dirty="0" err="1"/>
              <a:t>ldealistic</a:t>
            </a:r>
            <a:r>
              <a:rPr lang="en-US" i="1" dirty="0"/>
              <a:t> Journal of Advanced Research in Progressive Spectrums (IJARPS) </a:t>
            </a:r>
            <a:r>
              <a:rPr lang="en-US" i="1" dirty="0" err="1"/>
              <a:t>eISSN</a:t>
            </a:r>
            <a:r>
              <a:rPr lang="en-US" i="1" dirty="0"/>
              <a:t>–2583-6986</a:t>
            </a:r>
            <a:r>
              <a:rPr lang="en-US" dirty="0"/>
              <a:t>, </a:t>
            </a:r>
            <a:r>
              <a:rPr lang="en-US" i="1" dirty="0"/>
              <a:t>2</a:t>
            </a:r>
            <a:r>
              <a:rPr lang="en-US" dirty="0"/>
              <a:t>(08), pp.56-61.</a:t>
            </a:r>
          </a:p>
          <a:p>
            <a:pPr lvl="0"/>
            <a:r>
              <a:rPr lang="en-US" dirty="0" err="1"/>
              <a:t>Eime</a:t>
            </a:r>
            <a:r>
              <a:rPr lang="en-US" dirty="0"/>
              <a:t>, R.M., </a:t>
            </a:r>
            <a:r>
              <a:rPr lang="en-US" dirty="0" err="1"/>
              <a:t>Fowlie</a:t>
            </a:r>
            <a:r>
              <a:rPr lang="en-US" dirty="0"/>
              <a:t>, J., and Griffiths, K., 2021. Barriers to adolescent female participation in cricket. </a:t>
            </a:r>
            <a:r>
              <a:rPr lang="en-US" i="1" dirty="0"/>
              <a:t>Annals of leisure research</a:t>
            </a:r>
            <a:r>
              <a:rPr lang="en-US" dirty="0"/>
              <a:t>, </a:t>
            </a:r>
            <a:r>
              <a:rPr lang="en-US" i="1" dirty="0"/>
              <a:t>24</a:t>
            </a:r>
            <a:r>
              <a:rPr lang="en-US" dirty="0"/>
              <a:t>(4), pp.513-531.</a:t>
            </a:r>
          </a:p>
          <a:p>
            <a:pPr lvl="0"/>
            <a:r>
              <a:rPr lang="en-US" dirty="0" err="1"/>
              <a:t>Fasbender</a:t>
            </a:r>
            <a:r>
              <a:rPr lang="en-US" dirty="0"/>
              <a:t>, U., and Clayton-</a:t>
            </a:r>
            <a:r>
              <a:rPr lang="en-US" dirty="0" err="1"/>
              <a:t>Hathway</a:t>
            </a:r>
            <a:r>
              <a:rPr lang="en-US" dirty="0"/>
              <a:t>, K. 2019. Women as leaders and managers in sports: Understanding key career enablers and constraints in the British horseracing industry. In </a:t>
            </a:r>
            <a:r>
              <a:rPr lang="en-US" i="1" dirty="0"/>
              <a:t>Women, Business and Leadership</a:t>
            </a:r>
            <a:r>
              <a:rPr lang="en-US" dirty="0"/>
              <a:t> (pp. 403-420). Edward Elgar Publishing.</a:t>
            </a:r>
          </a:p>
          <a:p>
            <a:pPr lvl="0"/>
            <a:r>
              <a:rPr lang="en-US" dirty="0"/>
              <a:t>Hill, S., Kerr, R., Ryan, G. and Kavanagh, T., 2024. Implementation of gender quota requirements by local associations in New Zealand cricket. </a:t>
            </a:r>
            <a:r>
              <a:rPr lang="en-US" i="1" dirty="0"/>
              <a:t>Managing Sport and Leisure</a:t>
            </a:r>
            <a:r>
              <a:rPr lang="en-US" dirty="0"/>
              <a:t>, pp.1-15.</a:t>
            </a:r>
          </a:p>
          <a:p>
            <a:pPr lvl="0"/>
            <a:r>
              <a:rPr lang="en-US" dirty="0" err="1"/>
              <a:t>Hoeber</a:t>
            </a:r>
            <a:r>
              <a:rPr lang="en-US" dirty="0"/>
              <a:t>, L. and Shaw, S., 2019. What do you mean it hasn’t worked out yet? The paradoxes of women in sport governance research. In </a:t>
            </a:r>
            <a:r>
              <a:rPr lang="en-US" i="1" dirty="0"/>
              <a:t>Research handbook on sport governance</a:t>
            </a:r>
            <a:r>
              <a:rPr lang="en-US" dirty="0"/>
              <a:t> (pp. 397-411). Edward Elgar Publishing.</a:t>
            </a:r>
          </a:p>
          <a:p>
            <a:pPr lvl="0"/>
            <a:r>
              <a:rPr lang="en-US" dirty="0" err="1"/>
              <a:t>Hotham</a:t>
            </a:r>
            <a:r>
              <a:rPr lang="en-US" dirty="0"/>
              <a:t>, G., 2023. From the Sideline to CEO: An Investigation into Women, Leadership Roles and Australian Rugby League.</a:t>
            </a:r>
          </a:p>
          <a:p>
            <a:pPr lvl="0"/>
            <a:r>
              <a:rPr lang="en-US" dirty="0" err="1"/>
              <a:t>Knoppers</a:t>
            </a:r>
            <a:r>
              <a:rPr lang="en-US" dirty="0"/>
              <a:t>, A., McLachlan, F., </a:t>
            </a:r>
            <a:r>
              <a:rPr lang="en-US" dirty="0" err="1"/>
              <a:t>Spaaij</a:t>
            </a:r>
            <a:r>
              <a:rPr lang="en-US" dirty="0"/>
              <a:t>, R. and Smits, F., 2021. Subtexts of research on diversity in sport organizations: Queering intersectional perspectives. </a:t>
            </a:r>
            <a:r>
              <a:rPr lang="en-US" i="1" dirty="0"/>
              <a:t>Journal of Sport Management</a:t>
            </a:r>
            <a:r>
              <a:rPr lang="en-US" dirty="0"/>
              <a:t>, </a:t>
            </a:r>
            <a:r>
              <a:rPr lang="en-US" i="1" dirty="0"/>
              <a:t>36</a:t>
            </a:r>
            <a:r>
              <a:rPr lang="en-US" dirty="0"/>
              <a:t>(6), pp.613-622.</a:t>
            </a:r>
          </a:p>
          <a:p>
            <a:pPr lvl="0"/>
            <a:r>
              <a:rPr lang="en-US" dirty="0"/>
              <a:t>Lusted, J. and Fielding-Lloyd, B., 2017. The limited development of English women’s recreational cricket: a critique of the liberal “absorption” approach to gender equality. </a:t>
            </a:r>
            <a:r>
              <a:rPr lang="en-US" i="1" dirty="0"/>
              <a:t>Managing Sport and Leisure</a:t>
            </a:r>
            <a:r>
              <a:rPr lang="en-US" dirty="0"/>
              <a:t>, </a:t>
            </a:r>
            <a:r>
              <a:rPr lang="en-US" i="1" dirty="0"/>
              <a:t>22</a:t>
            </a:r>
            <a:r>
              <a:rPr lang="en-US" dirty="0"/>
              <a:t>(1), pp.54-69.</a:t>
            </a:r>
          </a:p>
          <a:p>
            <a:pPr lvl="0"/>
            <a:r>
              <a:rPr lang="en-US" dirty="0" err="1"/>
              <a:t>Northouse</a:t>
            </a:r>
            <a:r>
              <a:rPr lang="en-US" dirty="0"/>
              <a:t>, P.G., 2021. </a:t>
            </a:r>
            <a:r>
              <a:rPr lang="en-US" i="1" dirty="0"/>
              <a:t>Leadership: Theory and practice</a:t>
            </a:r>
            <a:r>
              <a:rPr lang="en-US" dirty="0"/>
              <a:t>. Sage publications.</a:t>
            </a:r>
          </a:p>
          <a:p>
            <a:pPr lvl="0"/>
            <a:r>
              <a:rPr lang="en-US" dirty="0"/>
              <a:t>Pearce, S., Sanderson, J., Fleischman, D., Cameron, C. and English, P., 2024. Cricket Australia’s Code of Conduct and the need for a ‘clear family </a:t>
            </a:r>
            <a:r>
              <a:rPr lang="en-US" dirty="0" err="1"/>
              <a:t>resemblance’in</a:t>
            </a:r>
            <a:r>
              <a:rPr lang="en-US" dirty="0"/>
              <a:t> purpose, values, and principles. </a:t>
            </a:r>
            <a:r>
              <a:rPr lang="en-US" i="1" dirty="0"/>
              <a:t>International Journal of Sport Policy and Politics</a:t>
            </a:r>
            <a:r>
              <a:rPr lang="en-US" dirty="0"/>
              <a:t>, pp.1-16.</a:t>
            </a:r>
          </a:p>
          <a:p>
            <a:pPr lvl="0"/>
            <a:r>
              <a:rPr lang="en-US" dirty="0" err="1"/>
              <a:t>Powis</a:t>
            </a:r>
            <a:r>
              <a:rPr lang="en-US" dirty="0"/>
              <a:t>, B. and </a:t>
            </a:r>
            <a:r>
              <a:rPr lang="en-US" dirty="0" err="1"/>
              <a:t>Velija</a:t>
            </a:r>
            <a:r>
              <a:rPr lang="en-US" dirty="0"/>
              <a:t>, P., 2023. Cricket has no boundaries with NatWest? The </a:t>
            </a:r>
            <a:r>
              <a:rPr lang="en-US" dirty="0" err="1"/>
              <a:t>hyperreality</a:t>
            </a:r>
            <a:r>
              <a:rPr lang="en-US" dirty="0"/>
              <a:t> of inclusion and diversity in English cricket. In </a:t>
            </a:r>
            <a:r>
              <a:rPr lang="en-US" i="1" dirty="0"/>
              <a:t>Cricket in the 21st Century</a:t>
            </a:r>
            <a:r>
              <a:rPr lang="en-US" dirty="0"/>
              <a:t> (pp. 252-267). </a:t>
            </a:r>
            <a:r>
              <a:rPr lang="en-US" dirty="0" err="1"/>
              <a:t>Routledge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Richards, K., Litchfield, C. and Osborne, J., 2020. " We're in their environment": Gendered barriers for female leaders in sport. </a:t>
            </a:r>
            <a:r>
              <a:rPr lang="en-US" i="1" dirty="0"/>
              <a:t>Sporting Traditions</a:t>
            </a:r>
            <a:r>
              <a:rPr lang="en-US" dirty="0"/>
              <a:t>, </a:t>
            </a:r>
            <a:r>
              <a:rPr lang="en-US" i="1" dirty="0"/>
              <a:t>37</a:t>
            </a:r>
            <a:r>
              <a:rPr lang="en-US" dirty="0"/>
              <a:t>(2), pp.93-113.</a:t>
            </a:r>
          </a:p>
          <a:p>
            <a:pPr lvl="0"/>
            <a:r>
              <a:rPr lang="en-US" dirty="0" err="1"/>
              <a:t>Tanni</a:t>
            </a:r>
            <a:r>
              <a:rPr lang="en-US" dirty="0"/>
              <a:t>, A.A. and Khan, M.M.I., 2024. Exploring the Gender Disparity in Sports Participation: A Qualitative Analysis of Women's Limited Engagement in Sports in Bangladesh. </a:t>
            </a:r>
            <a:r>
              <a:rPr lang="en-US" i="1" dirty="0"/>
              <a:t>Innovation Journal of Social Sciences and Economic Review</a:t>
            </a:r>
            <a:r>
              <a:rPr lang="en-US" dirty="0"/>
              <a:t>, </a:t>
            </a:r>
            <a:r>
              <a:rPr lang="en-US" i="1" dirty="0"/>
              <a:t>6</a:t>
            </a:r>
            <a:r>
              <a:rPr lang="en-US" dirty="0"/>
              <a:t>(1), pp.43-51.</a:t>
            </a:r>
          </a:p>
          <a:p>
            <a:pPr lvl="0"/>
            <a:r>
              <a:rPr lang="en-US" dirty="0"/>
              <a:t>Taylor, D., 2023. </a:t>
            </a:r>
            <a:r>
              <a:rPr lang="en-US" i="1" dirty="0"/>
              <a:t>To Examine the Strategic </a:t>
            </a:r>
            <a:r>
              <a:rPr lang="en-US" i="1" dirty="0" err="1"/>
              <a:t>Organisational</a:t>
            </a:r>
            <a:r>
              <a:rPr lang="en-US" i="1" dirty="0"/>
              <a:t> Practices in Sport to Encourage Women High-Performance Coaches in Australia</a:t>
            </a:r>
            <a:r>
              <a:rPr lang="en-US" dirty="0"/>
              <a:t> (Doctoral dissertation, Victoria University).</a:t>
            </a:r>
          </a:p>
          <a:p>
            <a:pPr lvl="0"/>
            <a:r>
              <a:rPr lang="en-US" dirty="0"/>
              <a:t>Thomson, A., Hayes, M., Hanlon, C., </a:t>
            </a:r>
            <a:r>
              <a:rPr lang="en-US" dirty="0" err="1"/>
              <a:t>Toohey</a:t>
            </a:r>
            <a:r>
              <a:rPr lang="en-US" dirty="0"/>
              <a:t>, K. and Taylor, T., 2023. Women’s professional sport leagues: A systematic review and future directions for research. </a:t>
            </a:r>
            <a:r>
              <a:rPr lang="en-US" i="1" dirty="0"/>
              <a:t>Sport Management Review</a:t>
            </a:r>
            <a:r>
              <a:rPr lang="en-US" dirty="0"/>
              <a:t>, </a:t>
            </a:r>
            <a:r>
              <a:rPr lang="en-US" i="1" dirty="0"/>
              <a:t>26</a:t>
            </a:r>
            <a:r>
              <a:rPr lang="en-US" dirty="0"/>
              <a:t>(1), pp.48-71.</a:t>
            </a:r>
          </a:p>
        </p:txBody>
      </p:sp>
    </p:spTree>
    <p:extLst>
      <p:ext uri="{BB962C8B-B14F-4D97-AF65-F5344CB8AC3E}">
        <p14:creationId xmlns:p14="http://schemas.microsoft.com/office/powerpoint/2010/main" val="2985556689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Custom 18">
      <a:dk1>
        <a:srgbClr val="FFFFFF"/>
      </a:dk1>
      <a:lt1>
        <a:sysClr val="window" lastClr="FFFFFF"/>
      </a:lt1>
      <a:dk2>
        <a:srgbClr val="454545"/>
      </a:dk2>
      <a:lt2>
        <a:srgbClr val="595959"/>
      </a:lt2>
      <a:accent1>
        <a:srgbClr val="586EA6"/>
      </a:accent1>
      <a:accent2>
        <a:srgbClr val="B71E42"/>
      </a:accent2>
      <a:accent3>
        <a:srgbClr val="002060"/>
      </a:accent3>
      <a:accent4>
        <a:srgbClr val="586EA6"/>
      </a:accent4>
      <a:accent5>
        <a:srgbClr val="586EA6"/>
      </a:accent5>
      <a:accent6>
        <a:srgbClr val="6892A0"/>
      </a:accent6>
      <a:hlink>
        <a:srgbClr val="B71E42"/>
      </a:hlink>
      <a:folHlink>
        <a:srgbClr val="586EA6"/>
      </a:folHlink>
    </a:clrScheme>
    <a:fontScheme name="Defaul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00915908_Getting to know your classmate_RVA_v3.potx" id="{3AB90CC0-EE9A-4719-A10E-2B9C37D95451}" vid="{F0D04700-138B-4F65-8F40-43A8301C62D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225736-1374-4CAC-8B19-47C9871FFC7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8C3F4922-B139-402E-9C20-CC7FB72E5B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1A50BC3-FC9F-491A-A65B-E638982E34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Getting to know your classmate</Template>
  <TotalTime>0</TotalTime>
  <Words>1713</Words>
  <Application>Microsoft Office PowerPoint</Application>
  <PresentationFormat>Widescreen</PresentationFormat>
  <Paragraphs>93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Tahoma</vt:lpstr>
      <vt:lpstr>Wingdings 2</vt:lpstr>
      <vt:lpstr>Frame</vt:lpstr>
      <vt:lpstr>Women’s Leadership Progression in Professional Cricket: Challenges, Opportunities, and Strategic Interventions</vt:lpstr>
      <vt:lpstr>Introduction </vt:lpstr>
      <vt:lpstr>Current Landscape of Women in Leadership in Professional Cricket</vt:lpstr>
      <vt:lpstr>Politics and Organizational Policy in Shaping Gender Diversity.</vt:lpstr>
      <vt:lpstr>The Benefits of Diversity in Leadership: A Strategic Imperative</vt:lpstr>
      <vt:lpstr>Real-World Case Studies: A Started Research on Women’s Leadership Interventions That Succeeded</vt:lpstr>
      <vt:lpstr>Challenges Women Face in Leadership Roles in Cricket</vt:lpstr>
      <vt:lpstr>Enhancing Women’s Leadership Strategic Implementation Plan</vt:lpstr>
      <vt:lpstr>The Impact of Diversity in Cricket Organizations</vt:lpstr>
      <vt:lpstr>Pathways to Strengthen Women’s Leadership in Cricket</vt:lpstr>
      <vt:lpstr>Future Directions and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2024-11-16T05:32:01Z</dcterms:created>
  <dcterms:modified xsi:type="dcterms:W3CDTF">2024-11-28T15:17:14Z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