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5"/>
  </p:notesMasterIdLst>
  <p:handoutMasterIdLst>
    <p:handoutMasterId r:id="rId36"/>
  </p:handoutMasterIdLst>
  <p:sldIdLst>
    <p:sldId id="314" r:id="rId2"/>
    <p:sldId id="394" r:id="rId3"/>
    <p:sldId id="392" r:id="rId4"/>
    <p:sldId id="340" r:id="rId5"/>
    <p:sldId id="342" r:id="rId6"/>
    <p:sldId id="343" r:id="rId7"/>
    <p:sldId id="344" r:id="rId8"/>
    <p:sldId id="393" r:id="rId9"/>
    <p:sldId id="324" r:id="rId10"/>
    <p:sldId id="348" r:id="rId11"/>
    <p:sldId id="347" r:id="rId12"/>
    <p:sldId id="391" r:id="rId13"/>
    <p:sldId id="349" r:id="rId14"/>
    <p:sldId id="317" r:id="rId15"/>
    <p:sldId id="371" r:id="rId16"/>
    <p:sldId id="370" r:id="rId17"/>
    <p:sldId id="372" r:id="rId18"/>
    <p:sldId id="373" r:id="rId19"/>
    <p:sldId id="374" r:id="rId20"/>
    <p:sldId id="375" r:id="rId21"/>
    <p:sldId id="376" r:id="rId22"/>
    <p:sldId id="395" r:id="rId23"/>
    <p:sldId id="377" r:id="rId24"/>
    <p:sldId id="378" r:id="rId25"/>
    <p:sldId id="379" r:id="rId26"/>
    <p:sldId id="380" r:id="rId27"/>
    <p:sldId id="381" r:id="rId28"/>
    <p:sldId id="382" r:id="rId29"/>
    <p:sldId id="383" r:id="rId30"/>
    <p:sldId id="384" r:id="rId31"/>
    <p:sldId id="386" r:id="rId32"/>
    <p:sldId id="387" r:id="rId33"/>
    <p:sldId id="388" r:id="rId34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94"/>
            <p14:sldId id="392"/>
            <p14:sldId id="340"/>
            <p14:sldId id="342"/>
            <p14:sldId id="343"/>
            <p14:sldId id="344"/>
            <p14:sldId id="393"/>
            <p14:sldId id="324"/>
            <p14:sldId id="348"/>
            <p14:sldId id="347"/>
            <p14:sldId id="391"/>
            <p14:sldId id="349"/>
            <p14:sldId id="317"/>
            <p14:sldId id="371"/>
            <p14:sldId id="370"/>
            <p14:sldId id="372"/>
            <p14:sldId id="373"/>
            <p14:sldId id="374"/>
            <p14:sldId id="375"/>
            <p14:sldId id="376"/>
            <p14:sldId id="395"/>
            <p14:sldId id="377"/>
            <p14:sldId id="378"/>
            <p14:sldId id="379"/>
            <p14:sldId id="380"/>
            <p14:sldId id="381"/>
            <p14:sldId id="382"/>
            <p14:sldId id="383"/>
            <p14:sldId id="384"/>
            <p14:sldId id="386"/>
            <p14:sldId id="387"/>
            <p14:sldId id="38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105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1137" y="5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Express Web Server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B5828-DE52-EDFB-481D-3A3F389F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FYI: express-generator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E2085-F4C9-CAAB-0EAB-20B9053B97F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E215A7-3265-CEFC-8AC8-7F16795512EF}"/>
              </a:ext>
            </a:extLst>
          </p:cNvPr>
          <p:cNvSpPr txBox="1"/>
          <p:nvPr/>
        </p:nvSpPr>
        <p:spPr>
          <a:xfrm>
            <a:off x="1012901" y="2303222"/>
            <a:ext cx="7029450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express-generator --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--view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/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mywebserverdir</a:t>
            </a:r>
            <a:endParaRPr lang="en-GB" dirty="0">
              <a:solidFill>
                <a:srgbClr val="FF0000"/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40C7F83-4539-17F4-865D-C090D4C52ACE}"/>
              </a:ext>
            </a:extLst>
          </p:cNvPr>
          <p:cNvGrpSpPr/>
          <p:nvPr/>
        </p:nvGrpSpPr>
        <p:grpSpPr>
          <a:xfrm>
            <a:off x="1012901" y="3956708"/>
            <a:ext cx="7031255" cy="935849"/>
            <a:chOff x="316440" y="5299198"/>
            <a:chExt cx="7031255" cy="935849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F285CC6-114A-0861-E1B0-BF45C33F6610}"/>
                </a:ext>
              </a:extLst>
            </p:cNvPr>
            <p:cNvSpPr txBox="1"/>
            <p:nvPr/>
          </p:nvSpPr>
          <p:spPr>
            <a:xfrm>
              <a:off x="316440" y="5299198"/>
              <a:ext cx="7031255" cy="923330"/>
            </a:xfrm>
            <a:prstGeom prst="rect">
              <a:avLst/>
            </a:prstGeom>
            <a:solidFill>
              <a:srgbClr val="00000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cd /</a:t>
              </a:r>
              <a:r>
                <a:rPr lang="en-GB" i="1" dirty="0" err="1">
                  <a:solidFill>
                    <a:schemeClr val="accent1">
                      <a:lumMod val="50000"/>
                    </a:schemeClr>
                  </a:solidFill>
                </a:rPr>
                <a:t>mywebserverdir</a:t>
              </a:r>
              <a:endParaRPr lang="en-GB" i="1" dirty="0">
                <a:solidFill>
                  <a:schemeClr val="accent1">
                    <a:lumMod val="50000"/>
                  </a:schemeClr>
                </a:solidFill>
              </a:endParaRPr>
            </a:p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install</a:t>
              </a:r>
            </a:p>
            <a:p>
              <a:r>
                <a:rPr lang="en-GB" dirty="0">
                  <a:solidFill>
                    <a:schemeClr val="bg1"/>
                  </a:solidFill>
                </a:rPr>
                <a:t>$ 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DEBUG=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myapp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:*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start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51FE56F-C607-23BD-B4FF-B31EAAB279DF}"/>
                </a:ext>
              </a:extLst>
            </p:cNvPr>
            <p:cNvSpPr txBox="1"/>
            <p:nvPr/>
          </p:nvSpPr>
          <p:spPr>
            <a:xfrm>
              <a:off x="4068593" y="5705695"/>
              <a:ext cx="2337499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  <a:sym typeface="Wingdings" panose="05000000000000000000" pitchFamily="2" charset="2"/>
                </a:rPr>
                <a:t> </a:t>
              </a:r>
              <a:r>
                <a:rPr lang="en-GB" sz="1400" i="1" dirty="0">
                  <a:solidFill>
                    <a:schemeClr val="bg1"/>
                  </a:solidFill>
                </a:rPr>
                <a:t>Install the dependencies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B44039A-6057-4CEC-4EFE-EFBCF4A27511}"/>
                </a:ext>
              </a:extLst>
            </p:cNvPr>
            <p:cNvSpPr txBox="1"/>
            <p:nvPr/>
          </p:nvSpPr>
          <p:spPr>
            <a:xfrm>
              <a:off x="4068592" y="5927270"/>
              <a:ext cx="1992853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>
                  <a:solidFill>
                    <a:schemeClr val="bg1"/>
                  </a:solidFill>
                  <a:sym typeface="Wingdings" panose="05000000000000000000" pitchFamily="2" charset="2"/>
                </a:rPr>
                <a:t> </a:t>
              </a:r>
              <a:r>
                <a:rPr lang="en-GB" sz="1400" i="1" dirty="0">
                  <a:solidFill>
                    <a:schemeClr val="bg1"/>
                  </a:solidFill>
                  <a:sym typeface="Wingdings" panose="05000000000000000000" pitchFamily="2" charset="2"/>
                </a:rPr>
                <a:t>Start the application</a:t>
              </a:r>
              <a:endParaRPr lang="en-GB" sz="1400" i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14392205-0E31-CBEF-AB15-D91C5F94E824}"/>
              </a:ext>
            </a:extLst>
          </p:cNvPr>
          <p:cNvSpPr txBox="1"/>
          <p:nvPr/>
        </p:nvSpPr>
        <p:spPr>
          <a:xfrm>
            <a:off x="920922" y="4892557"/>
            <a:ext cx="3339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Browse to http://localhost:3000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952D803-84C5-B49F-D089-0D184970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99174"/>
            <a:ext cx="7029450" cy="4112431"/>
          </a:xfrm>
        </p:spPr>
        <p:txBody>
          <a:bodyPr/>
          <a:lstStyle/>
          <a:p>
            <a:r>
              <a:rPr lang="en-GB" dirty="0"/>
              <a:t>Express generator is an application generator tool that quickly builds an application skeleton</a:t>
            </a:r>
          </a:p>
          <a:p>
            <a:r>
              <a:rPr lang="en-GB" dirty="0"/>
              <a:t>You can use it like this: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above example, we are using the </a:t>
            </a:r>
            <a:r>
              <a:rPr lang="en-GB" b="1" dirty="0" err="1"/>
              <a:t>ejs</a:t>
            </a:r>
            <a:r>
              <a:rPr lang="en-GB" dirty="0"/>
              <a:t> template engine but you can choose different template engines and style support (default is plain </a:t>
            </a:r>
            <a:r>
              <a:rPr lang="en-GB" dirty="0" err="1"/>
              <a:t>css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The code produced is not that complicated but you have to understand the </a:t>
            </a:r>
            <a:r>
              <a:rPr lang="en-GB" b="1" dirty="0" err="1">
                <a:solidFill>
                  <a:srgbClr val="FF0000"/>
                </a:solidFill>
              </a:rPr>
              <a:t>ejs</a:t>
            </a:r>
            <a:r>
              <a:rPr lang="en-GB" dirty="0">
                <a:solidFill>
                  <a:srgbClr val="FF0000"/>
                </a:solidFill>
              </a:rPr>
              <a:t> template engine straightaway. For this reason we will </a:t>
            </a:r>
            <a:r>
              <a:rPr lang="en-GB" u="sng" dirty="0">
                <a:solidFill>
                  <a:srgbClr val="FF0000"/>
                </a:solidFill>
              </a:rPr>
              <a:t>not</a:t>
            </a:r>
            <a:r>
              <a:rPr lang="en-GB" dirty="0">
                <a:solidFill>
                  <a:srgbClr val="FF0000"/>
                </a:solidFill>
              </a:rPr>
              <a:t> use this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2892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Uncomment the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943" y="1133763"/>
            <a:ext cx="3936733" cy="2422771"/>
          </a:xfrm>
        </p:spPr>
        <p:txBody>
          <a:bodyPr/>
          <a:lstStyle/>
          <a:p>
            <a:r>
              <a:rPr lang="en-GB" dirty="0"/>
              <a:t>In the previous lecture, we commented out part of the “</a:t>
            </a:r>
            <a:r>
              <a:rPr lang="en-GB" dirty="0" err="1"/>
              <a:t>docker-compose.yml</a:t>
            </a:r>
            <a:r>
              <a:rPr lang="en-GB" dirty="0"/>
              <a:t>” file that referred to the “webserver”. If you have not already done so, please uncomment it again.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182816" y="1133764"/>
            <a:ext cx="4686331" cy="507831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version: "3.6“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services:</a:t>
            </a:r>
          </a:p>
          <a:p>
            <a:r>
              <a:rPr lang="en-GB" b="1" dirty="0"/>
              <a:t>  webserver:</a:t>
            </a:r>
          </a:p>
          <a:p>
            <a:r>
              <a:rPr lang="en-GB" b="1" dirty="0"/>
              <a:t>    build:</a:t>
            </a:r>
          </a:p>
          <a:p>
            <a:r>
              <a:rPr lang="en-GB" b="1" dirty="0"/>
              <a:t>      context: .</a:t>
            </a:r>
          </a:p>
          <a:p>
            <a:r>
              <a:rPr lang="en-GB" b="1" dirty="0"/>
              <a:t>      </a:t>
            </a:r>
            <a:r>
              <a:rPr lang="en-GB" b="1" dirty="0" err="1"/>
              <a:t>dockerfile</a:t>
            </a:r>
            <a:r>
              <a:rPr lang="en-GB" b="1" dirty="0"/>
              <a:t>: </a:t>
            </a:r>
            <a:r>
              <a:rPr lang="en-GB" b="1" dirty="0" err="1"/>
              <a:t>Dockerfile</a:t>
            </a:r>
            <a:endParaRPr lang="en-GB" b="1" dirty="0"/>
          </a:p>
          <a:p>
            <a:r>
              <a:rPr lang="en-GB" b="1" dirty="0"/>
              <a:t>      target: webserver</a:t>
            </a:r>
          </a:p>
          <a:p>
            <a:r>
              <a:rPr lang="en-GB" b="1" dirty="0"/>
              <a:t>    image: node-a-webserver</a:t>
            </a:r>
          </a:p>
          <a:p>
            <a:r>
              <a:rPr lang="en-GB" b="1" dirty="0"/>
              <a:t>    restart: always</a:t>
            </a:r>
          </a:p>
          <a:p>
            <a:r>
              <a:rPr lang="en-GB" b="1" dirty="0"/>
              <a:t>    ports:</a:t>
            </a:r>
          </a:p>
          <a:p>
            <a:r>
              <a:rPr lang="en-GB" b="1" dirty="0"/>
              <a:t>       - "81:80“</a:t>
            </a:r>
          </a:p>
          <a:p>
            <a:r>
              <a:rPr lang="en-GB" b="1" dirty="0"/>
              <a:t>    networks:</a:t>
            </a:r>
          </a:p>
          <a:p>
            <a:r>
              <a:rPr lang="en-GB" b="1" dirty="0"/>
              <a:t>       - </a:t>
            </a:r>
            <a:r>
              <a:rPr lang="en-GB" b="1" dirty="0" err="1"/>
              <a:t>dbnetwork</a:t>
            </a:r>
            <a:endParaRPr lang="en-GB" b="1" dirty="0"/>
          </a:p>
          <a:p>
            <a:r>
              <a:rPr lang="en-GB" b="1" dirty="0"/>
              <a:t>    volumes:</a:t>
            </a:r>
          </a:p>
          <a:p>
            <a:r>
              <a:rPr lang="en-GB" b="1" dirty="0"/>
              <a:t>      - ./</a:t>
            </a:r>
            <a:r>
              <a:rPr lang="en-GB" b="1" dirty="0" err="1"/>
              <a:t>nodewebserver</a:t>
            </a:r>
            <a:r>
              <a:rPr lang="en-GB" b="1" dirty="0"/>
              <a:t>:/</a:t>
            </a:r>
            <a:r>
              <a:rPr lang="en-GB" b="1" dirty="0" err="1"/>
              <a:t>var</a:t>
            </a:r>
            <a:r>
              <a:rPr lang="en-GB" b="1" dirty="0"/>
              <a:t>/www/node</a:t>
            </a:r>
          </a:p>
          <a:p>
            <a:r>
              <a:rPr lang="en-GB" dirty="0"/>
              <a:t>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</a:rPr>
              <a:t>webservice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build:</a:t>
            </a:r>
          </a:p>
          <a:p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      context: .</a:t>
            </a:r>
          </a:p>
        </p:txBody>
      </p:sp>
    </p:spTree>
    <p:extLst>
      <p:ext uri="{BB962C8B-B14F-4D97-AF65-F5344CB8AC3E}">
        <p14:creationId xmlns:p14="http://schemas.microsoft.com/office/powerpoint/2010/main" val="269125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/>
              <a:t>Change to the directory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called</a:t>
            </a:r>
            <a:r>
              <a:rPr lang="en-GB" dirty="0">
                <a:solidFill>
                  <a:srgbClr val="FF0000"/>
                </a:solidFill>
              </a:rPr>
              <a:t> “</a:t>
            </a:r>
            <a:r>
              <a:rPr lang="en-GB" dirty="0" err="1">
                <a:solidFill>
                  <a:srgbClr val="0070C0"/>
                </a:solidFill>
              </a:rPr>
              <a:t>nodeweb</a:t>
            </a:r>
            <a:r>
              <a:rPr lang="en-GB" b="1" u="sng" dirty="0" err="1">
                <a:solidFill>
                  <a:srgbClr val="0070C0"/>
                </a:solidFill>
              </a:rPr>
              <a:t>server</a:t>
            </a:r>
            <a:r>
              <a:rPr lang="en-GB" b="1" dirty="0">
                <a:solidFill>
                  <a:srgbClr val="FF0000"/>
                </a:solidFill>
              </a:rPr>
              <a:t>”</a:t>
            </a:r>
          </a:p>
          <a:p>
            <a:r>
              <a:rPr lang="en-GB" dirty="0"/>
              <a:t>Make a directory called “public” and within it create the sub-directories “</a:t>
            </a:r>
            <a:r>
              <a:rPr lang="en-GB" dirty="0" err="1"/>
              <a:t>css</a:t>
            </a:r>
            <a:r>
              <a:rPr lang="en-GB" dirty="0"/>
              <a:t>”, “images” and “</a:t>
            </a:r>
            <a:r>
              <a:rPr lang="en-GB" dirty="0" err="1"/>
              <a:t>js</a:t>
            </a:r>
            <a:r>
              <a:rPr lang="en-GB" dirty="0"/>
              <a:t>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94596" y="3843323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views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public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css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>
                <a:solidFill>
                  <a:srgbClr val="FF0000"/>
                </a:solidFill>
              </a:rPr>
              <a:t>images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public/</a:t>
            </a:r>
            <a:r>
              <a:rPr lang="en-GB" dirty="0" err="1">
                <a:solidFill>
                  <a:srgbClr val="FF0000"/>
                </a:solidFill>
              </a:rPr>
              <a:t>js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Web Server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/>
              <a:t>Create a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i="1" dirty="0" err="1"/>
              <a:t>npm</a:t>
            </a:r>
            <a:r>
              <a:rPr lang="en-GB" i="1" dirty="0"/>
              <a:t> </a:t>
            </a:r>
            <a:r>
              <a:rPr lang="en-GB" i="1" dirty="0" err="1"/>
              <a:t>init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85500" y="3317652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  <a:r>
              <a:rPr lang="en-GB" dirty="0"/>
              <a:t> 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public/  </a:t>
            </a:r>
            <a:r>
              <a:rPr lang="en-GB" dirty="0" err="1">
                <a:solidFill>
                  <a:schemeClr val="bg1"/>
                </a:solidFill>
              </a:rPr>
              <a:t>tsconfig.client.json</a:t>
            </a:r>
            <a:r>
              <a:rPr lang="en-GB" dirty="0">
                <a:solidFill>
                  <a:schemeClr val="bg1"/>
                </a:solidFill>
              </a:rPr>
              <a:t>  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r>
              <a:rPr lang="en-GB" dirty="0">
                <a:solidFill>
                  <a:schemeClr val="bg1"/>
                </a:solidFill>
              </a:rPr>
              <a:t>  views/</a:t>
            </a: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      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147643" y="828616"/>
            <a:ext cx="7338765" cy="572464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strike="sngStrike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strike="sngStrike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you should already be in this directory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…...</a:t>
            </a:r>
          </a:p>
          <a:p>
            <a:r>
              <a:rPr lang="en-GB" sz="1200" dirty="0">
                <a:solidFill>
                  <a:schemeClr val="bg1"/>
                </a:solidFill>
              </a:rPr>
              <a:t>package name: (</a:t>
            </a:r>
            <a:r>
              <a:rPr lang="en-GB" sz="1200" dirty="0" err="1">
                <a:solidFill>
                  <a:schemeClr val="bg1"/>
                </a:solidFill>
              </a:rPr>
              <a:t>nodewebserver</a:t>
            </a:r>
            <a:r>
              <a:rPr lang="en-GB" sz="1200" dirty="0">
                <a:solidFill>
                  <a:schemeClr val="bg1"/>
                </a:solidFill>
              </a:rPr>
              <a:t>)</a:t>
            </a:r>
          </a:p>
          <a:p>
            <a:r>
              <a:rPr lang="en-GB" sz="1200" dirty="0">
                <a:solidFill>
                  <a:schemeClr val="bg1"/>
                </a:solidFill>
              </a:rPr>
              <a:t>version: (1.0.0)</a:t>
            </a:r>
          </a:p>
          <a:p>
            <a:r>
              <a:rPr lang="en-GB" sz="1200" dirty="0">
                <a:solidFill>
                  <a:schemeClr val="bg1"/>
                </a:solidFill>
              </a:rPr>
              <a:t>description: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Node.js web server example</a:t>
            </a:r>
          </a:p>
          <a:p>
            <a:r>
              <a:rPr lang="en-GB" sz="1200" dirty="0">
                <a:solidFill>
                  <a:schemeClr val="bg1"/>
                </a:solidFill>
              </a:rPr>
              <a:t>entry point: (index.js)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server.js</a:t>
            </a:r>
          </a:p>
          <a:p>
            <a:r>
              <a:rPr lang="en-GB" sz="1200" dirty="0">
                <a:solidFill>
                  <a:schemeClr val="bg1"/>
                </a:solidFill>
              </a:rPr>
              <a:t>test command:</a:t>
            </a:r>
          </a:p>
          <a:p>
            <a:r>
              <a:rPr lang="en-GB" sz="1200" dirty="0">
                <a:solidFill>
                  <a:schemeClr val="bg1"/>
                </a:solidFill>
              </a:rPr>
              <a:t>git repository:</a:t>
            </a:r>
          </a:p>
          <a:p>
            <a:r>
              <a:rPr lang="en-GB" sz="1200" dirty="0">
                <a:solidFill>
                  <a:schemeClr val="bg1"/>
                </a:solidFill>
              </a:rPr>
              <a:t>keywords:</a:t>
            </a:r>
          </a:p>
          <a:p>
            <a:r>
              <a:rPr lang="en-GB" sz="1200" dirty="0">
                <a:solidFill>
                  <a:schemeClr val="bg1"/>
                </a:solidFill>
              </a:rPr>
              <a:t>author: 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Mike Dacey</a:t>
            </a:r>
          </a:p>
          <a:p>
            <a:r>
              <a:rPr lang="en-GB" sz="1200" dirty="0">
                <a:solidFill>
                  <a:schemeClr val="bg1"/>
                </a:solidFill>
              </a:rPr>
              <a:t>license: (ISC)</a:t>
            </a:r>
          </a:p>
          <a:p>
            <a:r>
              <a:rPr lang="en-GB" sz="1200" dirty="0">
                <a:solidFill>
                  <a:schemeClr val="bg1"/>
                </a:solidFill>
              </a:rPr>
              <a:t>About to write to \</a:t>
            </a:r>
            <a:r>
              <a:rPr lang="en-GB" sz="1200" dirty="0" err="1">
                <a:solidFill>
                  <a:schemeClr val="bg1"/>
                </a:solidFill>
              </a:rPr>
              <a:t>expressjs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\</a:t>
            </a:r>
            <a:r>
              <a:rPr lang="en-GB" sz="1200" dirty="0" err="1">
                <a:solidFill>
                  <a:schemeClr val="bg1"/>
                </a:solidFill>
              </a:rPr>
              <a:t>package.json</a:t>
            </a:r>
            <a:r>
              <a:rPr lang="en-GB" sz="1200" dirty="0">
                <a:solidFill>
                  <a:schemeClr val="bg1"/>
                </a:solidFill>
              </a:rPr>
              <a:t>: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"name": "</a:t>
            </a:r>
            <a:r>
              <a:rPr lang="en-GB" sz="1200" dirty="0" err="1">
                <a:solidFill>
                  <a:schemeClr val="bg1"/>
                </a:solidFill>
              </a:rPr>
              <a:t>nodewebservice</a:t>
            </a:r>
            <a:r>
              <a:rPr lang="en-GB" sz="1200" dirty="0">
                <a:solidFill>
                  <a:schemeClr val="bg1"/>
                </a:solidFill>
              </a:rPr>
              <a:t>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"description": "Node.js web service example",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"main": "service.js",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},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"author": "Mike Dacey",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sz="1200" dirty="0">
                <a:solidFill>
                  <a:schemeClr val="bg1"/>
                </a:solidFill>
              </a:rPr>
              <a:t>}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Is this OK? (yes)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yes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608991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1222940"/>
          </a:xfrm>
        </p:spPr>
        <p:txBody>
          <a:bodyPr/>
          <a:lstStyle/>
          <a:p>
            <a:r>
              <a:rPr lang="en-GB" dirty="0"/>
              <a:t>We are going to be using the </a:t>
            </a:r>
            <a:r>
              <a:rPr lang="en-GB" b="1" dirty="0"/>
              <a:t>express.js</a:t>
            </a:r>
            <a:r>
              <a:rPr lang="en-GB" dirty="0"/>
              <a:t> framework, </a:t>
            </a:r>
            <a:r>
              <a:rPr lang="en-GB" dirty="0" err="1"/>
              <a:t>cors</a:t>
            </a:r>
            <a:r>
              <a:rPr lang="en-GB" dirty="0"/>
              <a:t> and (possibly) </a:t>
            </a:r>
            <a:r>
              <a:rPr lang="en-GB" dirty="0" err="1"/>
              <a:t>axios</a:t>
            </a:r>
            <a:r>
              <a:rPr lang="en-GB" dirty="0"/>
              <a:t> and a template engine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express express-validator </a:t>
            </a:r>
            <a:r>
              <a:rPr lang="en-GB" i="1" dirty="0" err="1"/>
              <a:t>axios</a:t>
            </a:r>
            <a:r>
              <a:rPr lang="en-GB" i="1" dirty="0"/>
              <a:t> </a:t>
            </a:r>
            <a:r>
              <a:rPr lang="en-GB" i="1" dirty="0" err="1"/>
              <a:t>cors</a:t>
            </a:r>
            <a:r>
              <a:rPr lang="en-GB" i="1" dirty="0"/>
              <a:t> </a:t>
            </a:r>
            <a:r>
              <a:rPr lang="en-GB" i="1" dirty="0" err="1"/>
              <a:t>ejs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85279" y="2190416"/>
            <a:ext cx="7338765" cy="369331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/</a:t>
            </a: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express express-validator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axios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cors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+ ejs@3.1.5</a:t>
            </a:r>
          </a:p>
          <a:p>
            <a:r>
              <a:rPr lang="en-GB" dirty="0">
                <a:solidFill>
                  <a:schemeClr val="bg1"/>
                </a:solidFill>
              </a:rPr>
              <a:t>+ cors@2.8.5</a:t>
            </a:r>
          </a:p>
          <a:p>
            <a:r>
              <a:rPr lang="en-GB" dirty="0">
                <a:solidFill>
                  <a:schemeClr val="bg1"/>
                </a:solidFill>
              </a:rPr>
              <a:t>+ express-validator@6.6.1</a:t>
            </a:r>
          </a:p>
          <a:p>
            <a:r>
              <a:rPr lang="en-GB" dirty="0">
                <a:solidFill>
                  <a:schemeClr val="bg1"/>
                </a:solidFill>
              </a:rPr>
              <a:t>+ express@4.17.1</a:t>
            </a:r>
          </a:p>
          <a:p>
            <a:r>
              <a:rPr lang="en-GB" dirty="0">
                <a:solidFill>
                  <a:schemeClr val="bg1"/>
                </a:solidFill>
              </a:rPr>
              <a:t>+ axios@0.21.0</a:t>
            </a:r>
          </a:p>
          <a:p>
            <a:r>
              <a:rPr lang="en-GB" dirty="0">
                <a:solidFill>
                  <a:schemeClr val="bg1"/>
                </a:solidFill>
              </a:rPr>
              <a:t>found 0 vulnerabilities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--save-dev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nodemon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EC2C60-5AD8-48C7-89E8-506AD000D810}"/>
              </a:ext>
            </a:extLst>
          </p:cNvPr>
          <p:cNvSpPr txBox="1"/>
          <p:nvPr/>
        </p:nvSpPr>
        <p:spPr>
          <a:xfrm>
            <a:off x="4364231" y="5296973"/>
            <a:ext cx="4700394" cy="1477328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if you have the </a:t>
            </a:r>
            <a:r>
              <a:rPr lang="en-GB" dirty="0" err="1"/>
              <a:t>package.json</a:t>
            </a:r>
            <a:r>
              <a:rPr lang="en-GB" dirty="0"/>
              <a:t> file for the </a:t>
            </a:r>
            <a:r>
              <a:rPr lang="en-GB" dirty="0" err="1"/>
              <a:t>nodewebserver</a:t>
            </a:r>
            <a:r>
              <a:rPr lang="en-GB" dirty="0"/>
              <a:t> (download from Moodle) then just typing </a:t>
            </a: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dirty="0"/>
              <a:t>should read the required modules from this file and install them</a:t>
            </a:r>
          </a:p>
        </p:txBody>
      </p:sp>
    </p:spTree>
    <p:extLst>
      <p:ext uri="{BB962C8B-B14F-4D97-AF65-F5344CB8AC3E}">
        <p14:creationId xmlns:p14="http://schemas.microsoft.com/office/powerpoint/2010/main" val="350160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Express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use Express we have to create an object that represents our server and contains a number of methods we can use. In particular, the routing methods.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Note: The name we give to this object is not important. Here I have named it “server” but often people name it “app”.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07381" y="3176338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server = express();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507381" y="5666167"/>
            <a:ext cx="3701654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b="1" dirty="0"/>
              <a:t>app</a:t>
            </a:r>
            <a:r>
              <a:rPr lang="en-GB" dirty="0"/>
              <a:t> = express();</a:t>
            </a:r>
          </a:p>
        </p:txBody>
      </p:sp>
    </p:spTree>
    <p:extLst>
      <p:ext uri="{BB962C8B-B14F-4D97-AF65-F5344CB8AC3E}">
        <p14:creationId xmlns:p14="http://schemas.microsoft.com/office/powerpoint/2010/main" val="861953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 the Server/Service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760396"/>
          </a:xfrm>
        </p:spPr>
        <p:txBody>
          <a:bodyPr/>
          <a:lstStyle/>
          <a:p>
            <a:r>
              <a:rPr lang="en-GB" dirty="0"/>
              <a:t>Create the express object and then call it’s listen method with a port number to start the server </a:t>
            </a:r>
            <a:r>
              <a:rPr lang="en-GB"/>
              <a:t>(aka app</a:t>
            </a:r>
            <a:r>
              <a:rPr lang="en-GB" dirty="0"/>
              <a:t>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26773" y="2035534"/>
            <a:ext cx="8532744" cy="206210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const</a:t>
            </a:r>
            <a:r>
              <a:rPr lang="en-GB" sz="2000" dirty="0"/>
              <a:t> port = 80;             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choose port number 80 for HTTP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 err="1"/>
              <a:t>const</a:t>
            </a:r>
            <a:r>
              <a:rPr lang="en-GB" sz="2000" dirty="0"/>
              <a:t> server = express();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Note, I have named this variable server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Set up the Routing Method here</a:t>
            </a:r>
          </a:p>
          <a:p>
            <a:endParaRPr lang="en-GB" sz="2000" dirty="0"/>
          </a:p>
          <a:p>
            <a:r>
              <a:rPr lang="en-GB" sz="2000" dirty="0" err="1"/>
              <a:t>server.listen</a:t>
            </a:r>
            <a:r>
              <a:rPr lang="en-GB" sz="2000" dirty="0"/>
              <a:t>(port, () =&gt; console.log(</a:t>
            </a:r>
            <a:r>
              <a:rPr lang="en-GB" sz="2800" dirty="0"/>
              <a:t>`</a:t>
            </a:r>
            <a:r>
              <a:rPr lang="en-GB" sz="2000" dirty="0"/>
              <a:t>Listening at http://localhost:${port}</a:t>
            </a:r>
            <a:r>
              <a:rPr lang="en-GB" sz="2800" dirty="0"/>
              <a:t>`</a:t>
            </a:r>
            <a:r>
              <a:rPr lang="en-GB" sz="2000" dirty="0"/>
              <a:t>));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5039139" y="4134678"/>
            <a:ext cx="352839" cy="65101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3765465" y="4909931"/>
            <a:ext cx="32530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lambda function here is just a </a:t>
            </a:r>
            <a:r>
              <a:rPr lang="en-GB" dirty="0" err="1"/>
              <a:t>callback</a:t>
            </a:r>
            <a:r>
              <a:rPr lang="en-GB" dirty="0"/>
              <a:t> to print out a message so we know it has started</a:t>
            </a:r>
          </a:p>
        </p:txBody>
      </p:sp>
      <p:cxnSp>
        <p:nvCxnSpPr>
          <p:cNvPr id="10" name="Straight Connector 9"/>
          <p:cNvCxnSpPr/>
          <p:nvPr/>
        </p:nvCxnSpPr>
        <p:spPr bwMode="auto">
          <a:xfrm>
            <a:off x="2863516" y="4134678"/>
            <a:ext cx="586659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0E95C480-22B5-49D4-AC40-A9CFCD04B0F3}"/>
              </a:ext>
            </a:extLst>
          </p:cNvPr>
          <p:cNvSpPr txBox="1"/>
          <p:nvPr/>
        </p:nvSpPr>
        <p:spPr>
          <a:xfrm>
            <a:off x="166865" y="4084239"/>
            <a:ext cx="1167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Tilde key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A8349D-F727-49AE-BAB4-E62D9EE252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175" y="4410553"/>
            <a:ext cx="2046647" cy="136443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8CBCD20-CD27-4E3E-8C1F-338D3FE017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4813" y="4826832"/>
            <a:ext cx="889483" cy="874343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BC8B50-D91C-4F1C-BE58-9BC45DB4F4BD}"/>
              </a:ext>
            </a:extLst>
          </p:cNvPr>
          <p:cNvCxnSpPr>
            <a:endCxn id="12" idx="0"/>
          </p:cNvCxnSpPr>
          <p:nvPr/>
        </p:nvCxnSpPr>
        <p:spPr bwMode="auto">
          <a:xfrm>
            <a:off x="540507" y="4710006"/>
            <a:ext cx="1239048" cy="116826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D89553C-45A6-4127-82BB-7218770C57F2}"/>
              </a:ext>
            </a:extLst>
          </p:cNvPr>
          <p:cNvCxnSpPr/>
          <p:nvPr/>
        </p:nvCxnSpPr>
        <p:spPr bwMode="auto">
          <a:xfrm>
            <a:off x="540507" y="4987355"/>
            <a:ext cx="852693" cy="713820"/>
          </a:xfrm>
          <a:prstGeom prst="line">
            <a:avLst/>
          </a:prstGeom>
          <a:solidFill>
            <a:schemeClr val="accent1"/>
          </a:solidFill>
          <a:ln w="38100" cap="flat" cmpd="sng" algn="ctr">
            <a:solidFill>
              <a:srgbClr val="00B0F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5525"/>
            <a:ext cx="7029450" cy="731520"/>
          </a:xfrm>
        </p:spPr>
        <p:txBody>
          <a:bodyPr/>
          <a:lstStyle/>
          <a:p>
            <a:r>
              <a:rPr lang="en-GB" dirty="0"/>
              <a:t>We will add some commands to the </a:t>
            </a:r>
            <a:r>
              <a:rPr lang="en-GB" b="1" dirty="0" err="1"/>
              <a:t>package.json</a:t>
            </a:r>
            <a:r>
              <a:rPr lang="en-GB" dirty="0"/>
              <a:t> file to compile our typescript files and run the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7502" y="1751796"/>
            <a:ext cx="8073222" cy="28623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{  </a:t>
            </a:r>
          </a:p>
          <a:p>
            <a:r>
              <a:rPr lang="en-GB" dirty="0"/>
              <a:t>      "name": "</a:t>
            </a:r>
            <a:r>
              <a:rPr lang="en-GB" dirty="0" err="1"/>
              <a:t>nodewebserver</a:t>
            </a:r>
            <a:r>
              <a:rPr lang="en-GB" dirty="0"/>
              <a:t>",  </a:t>
            </a:r>
          </a:p>
          <a:p>
            <a:r>
              <a:rPr lang="en-GB" dirty="0"/>
              <a:t>      "version": "1.0.0",  </a:t>
            </a:r>
          </a:p>
          <a:p>
            <a:r>
              <a:rPr lang="en-GB" dirty="0"/>
              <a:t>      "description": "Node.js web server example",</a:t>
            </a:r>
          </a:p>
          <a:p>
            <a:r>
              <a:rPr lang="en-GB" dirty="0"/>
              <a:t>      "main": “server.js", </a:t>
            </a:r>
          </a:p>
          <a:p>
            <a:r>
              <a:rPr lang="en-GB" dirty="0"/>
              <a:t>      "scripts": {    </a:t>
            </a:r>
          </a:p>
          <a:p>
            <a:r>
              <a:rPr lang="en-GB" strike="sngStrike" dirty="0">
                <a:solidFill>
                  <a:srgbClr val="FF0000"/>
                </a:solidFill>
              </a:rPr>
              <a:t>           "test": "echo \"Error: no test specified\" &amp;&amp; exit 1"   </a:t>
            </a:r>
            <a:r>
              <a:rPr lang="en-GB" dirty="0">
                <a:sym typeface="Wingdings" panose="05000000000000000000" pitchFamily="2" charset="2"/>
              </a:rPr>
              <a:t> Replace this line</a:t>
            </a:r>
            <a:r>
              <a:rPr lang="en-GB" dirty="0"/>
              <a:t> </a:t>
            </a:r>
          </a:p>
          <a:p>
            <a:r>
              <a:rPr lang="en-GB" dirty="0"/>
              <a:t>       },  </a:t>
            </a:r>
          </a:p>
          <a:p>
            <a:r>
              <a:rPr lang="en-GB" dirty="0"/>
              <a:t>      "author": "Mike Dacey",  </a:t>
            </a:r>
          </a:p>
          <a:p>
            <a:r>
              <a:rPr lang="en-GB" dirty="0"/>
              <a:t>      ……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55" y="4768121"/>
            <a:ext cx="9045040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"scripts": {  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exec</a:t>
            </a:r>
            <a:r>
              <a:rPr lang="en-GB" dirty="0">
                <a:solidFill>
                  <a:srgbClr val="FF0000"/>
                </a:solidFill>
              </a:rPr>
              <a:t>": “node server.js“,  </a:t>
            </a:r>
          </a:p>
          <a:p>
            <a:r>
              <a:rPr lang="en-GB" dirty="0">
                <a:solidFill>
                  <a:srgbClr val="FF0000"/>
                </a:solidFill>
              </a:rPr>
              <a:t>         "start-mount": "./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-L server.js",         </a:t>
            </a:r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         “</a:t>
            </a:r>
            <a:r>
              <a:rPr lang="en-GB" b="1" dirty="0">
                <a:solidFill>
                  <a:srgbClr val="FF0000"/>
                </a:solidFill>
              </a:rPr>
              <a:t>start</a:t>
            </a:r>
            <a:r>
              <a:rPr lang="en-GB" dirty="0">
                <a:solidFill>
                  <a:srgbClr val="FF0000"/>
                </a:solidFill>
              </a:rPr>
              <a:t>":  “./</a:t>
            </a:r>
            <a:r>
              <a:rPr lang="en-GB" dirty="0" err="1">
                <a:solidFill>
                  <a:srgbClr val="FF0000"/>
                </a:solidFill>
              </a:rPr>
              <a:t>node_modules</a:t>
            </a:r>
            <a:r>
              <a:rPr lang="en-GB" dirty="0">
                <a:solidFill>
                  <a:srgbClr val="FF0000"/>
                </a:solidFill>
              </a:rPr>
              <a:t>/.bin/</a:t>
            </a:r>
            <a:r>
              <a:rPr lang="en-GB" dirty="0" err="1">
                <a:solidFill>
                  <a:srgbClr val="FF0000"/>
                </a:solidFill>
              </a:rPr>
              <a:t>nodemon</a:t>
            </a:r>
            <a:r>
              <a:rPr lang="en-GB" dirty="0">
                <a:solidFill>
                  <a:srgbClr val="FF0000"/>
                </a:solidFill>
              </a:rPr>
              <a:t> server.js"           </a:t>
            </a:r>
          </a:p>
          <a:p>
            <a:r>
              <a:rPr lang="en-GB" dirty="0"/>
              <a:t>     },  </a:t>
            </a:r>
          </a:p>
        </p:txBody>
      </p:sp>
      <p:sp>
        <p:nvSpPr>
          <p:cNvPr id="7" name="Down Arrow 6"/>
          <p:cNvSpPr/>
          <p:nvPr/>
        </p:nvSpPr>
        <p:spPr bwMode="auto">
          <a:xfrm rot="8640047">
            <a:off x="3998261" y="3728787"/>
            <a:ext cx="548640" cy="1320138"/>
          </a:xfrm>
          <a:prstGeom prst="down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555732" y="130629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251D40-8653-2C94-33E9-A61368E56E80}"/>
              </a:ext>
            </a:extLst>
          </p:cNvPr>
          <p:cNvSpPr txBox="1"/>
          <p:nvPr/>
        </p:nvSpPr>
        <p:spPr>
          <a:xfrm>
            <a:off x="6940912" y="4714775"/>
            <a:ext cx="219643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If this does not cause a restart when you change your code then you may need to add the -L flag here as well </a:t>
            </a:r>
            <a:r>
              <a:rPr lang="en-GB" sz="1400" dirty="0">
                <a:sym typeface="Wingdings" panose="05000000000000000000" pitchFamily="2" charset="2"/>
              </a:rPr>
              <a:t></a:t>
            </a:r>
            <a:endParaRPr lang="en-GB" sz="1400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1C10046-DE34-ED14-A309-7626A21F5882}"/>
              </a:ext>
            </a:extLst>
          </p:cNvPr>
          <p:cNvCxnSpPr>
            <a:cxnSpLocks/>
            <a:stCxn id="9" idx="1"/>
          </p:cNvCxnSpPr>
          <p:nvPr/>
        </p:nvCxnSpPr>
        <p:spPr bwMode="auto">
          <a:xfrm flipH="1">
            <a:off x="4789940" y="5299551"/>
            <a:ext cx="2150972" cy="41426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dash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1113803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341697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457200"/>
            <a:ext cx="7338765" cy="5381625"/>
          </a:xfrm>
        </p:spPr>
        <p:txBody>
          <a:bodyPr/>
          <a:lstStyle/>
          <a:p>
            <a:r>
              <a:rPr lang="en-GB" dirty="0"/>
              <a:t>Create a file called </a:t>
            </a:r>
            <a:r>
              <a:rPr lang="en-GB" b="1" dirty="0"/>
              <a:t>server.js</a:t>
            </a:r>
            <a:r>
              <a:rPr lang="en-GB" dirty="0"/>
              <a:t> 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dirty="0"/>
              <a:t>To </a:t>
            </a:r>
            <a:r>
              <a:rPr lang="en-GB" b="1" dirty="0">
                <a:solidFill>
                  <a:srgbClr val="FF0000"/>
                </a:solidFill>
              </a:rPr>
              <a:t>run the server </a:t>
            </a:r>
            <a:r>
              <a:rPr lang="en-GB" dirty="0"/>
              <a:t>use</a:t>
            </a:r>
            <a:br>
              <a:rPr lang="en-GB" b="1" dirty="0"/>
            </a:br>
            <a:r>
              <a:rPr lang="en-GB" i="1" dirty="0" err="1"/>
              <a:t>npm</a:t>
            </a:r>
            <a:r>
              <a:rPr lang="en-GB" i="1" dirty="0"/>
              <a:t> run  exec</a:t>
            </a:r>
            <a:endParaRPr lang="en-GB" dirty="0"/>
          </a:p>
          <a:p>
            <a:r>
              <a:rPr lang="en-GB" dirty="0"/>
              <a:t>This runs the “exec” </a:t>
            </a:r>
            <a:r>
              <a:rPr lang="en-GB" b="1" dirty="0"/>
              <a:t>command</a:t>
            </a:r>
            <a:r>
              <a:rPr lang="en-GB" dirty="0"/>
              <a:t> from the package's "scripts" object we previously created.</a:t>
            </a:r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13578" y="890160"/>
            <a:ext cx="8073222" cy="175432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express = require('express');</a:t>
            </a:r>
          </a:p>
          <a:p>
            <a:r>
              <a:rPr lang="en-GB" dirty="0" err="1"/>
              <a:t>const</a:t>
            </a:r>
            <a:r>
              <a:rPr lang="en-GB" dirty="0"/>
              <a:t> server = express();</a:t>
            </a:r>
          </a:p>
          <a:p>
            <a:r>
              <a:rPr lang="en-GB" dirty="0" err="1"/>
              <a:t>const</a:t>
            </a:r>
            <a:r>
              <a:rPr lang="en-GB" dirty="0"/>
              <a:t> port = 80;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(port, () =&gt; console.log(`Example web server listening at http://localhost:${port}`));			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7892566" y="2155769"/>
            <a:ext cx="226194" cy="264695"/>
          </a:xfrm>
          <a:prstGeom prst="curvedLeftArrow">
            <a:avLst>
              <a:gd name="adj1" fmla="val 20677"/>
              <a:gd name="adj2" fmla="val 50000"/>
              <a:gd name="adj3" fmla="val 25000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47750" y="4112339"/>
            <a:ext cx="7338765" cy="2585323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run exec</a:t>
            </a:r>
          </a:p>
          <a:p>
            <a:r>
              <a:rPr lang="en-GB" dirty="0">
                <a:solidFill>
                  <a:schemeClr val="bg1"/>
                </a:solidFill>
              </a:rPr>
              <a:t>…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nodemon</a:t>
            </a:r>
            <a:r>
              <a:rPr lang="en-GB" dirty="0">
                <a:solidFill>
                  <a:schemeClr val="bg1"/>
                </a:solidFill>
              </a:rPr>
              <a:t> --</a:t>
            </a:r>
            <a:r>
              <a:rPr lang="en-GB" dirty="0" err="1">
                <a:solidFill>
                  <a:schemeClr val="bg1"/>
                </a:solidFill>
              </a:rPr>
              <a:t>ext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ts,tsx</a:t>
            </a:r>
            <a:r>
              <a:rPr lang="en-GB" dirty="0">
                <a:solidFill>
                  <a:schemeClr val="bg1"/>
                </a:solidFill>
              </a:rPr>
              <a:t> --exec run-s build run</a:t>
            </a: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tsc</a:t>
            </a:r>
            <a:r>
              <a:rPr lang="en-GB" dirty="0">
                <a:solidFill>
                  <a:schemeClr val="bg1"/>
                </a:solidFill>
              </a:rPr>
              <a:t> -p ./</a:t>
            </a:r>
            <a:r>
              <a:rPr lang="en-GB" dirty="0" err="1">
                <a:solidFill>
                  <a:schemeClr val="bg1"/>
                </a:solidFill>
              </a:rPr>
              <a:t>tsconfig.server.json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….</a:t>
            </a:r>
          </a:p>
          <a:p>
            <a:r>
              <a:rPr lang="en-GB" dirty="0">
                <a:solidFill>
                  <a:schemeClr val="bg1"/>
                </a:solidFill>
              </a:rPr>
              <a:t>&gt; node ./</a:t>
            </a:r>
            <a:r>
              <a:rPr lang="en-GB" dirty="0" err="1">
                <a:solidFill>
                  <a:schemeClr val="bg1"/>
                </a:solidFill>
              </a:rPr>
              <a:t>dist</a:t>
            </a:r>
            <a:r>
              <a:rPr lang="en-GB" dirty="0">
                <a:solidFill>
                  <a:schemeClr val="bg1"/>
                </a:solidFill>
              </a:rPr>
              <a:t>/server.js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Example web server listening at http://localhost:80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953225" y="5405000"/>
            <a:ext cx="219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&lt;Ctrl&gt; + &lt;C&gt; to exit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274365" y="4035394"/>
            <a:ext cx="33800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Note: If port 80 is in use with this approach, just use 81 instead for now!!</a:t>
            </a:r>
          </a:p>
        </p:txBody>
      </p:sp>
      <p:cxnSp>
        <p:nvCxnSpPr>
          <p:cNvPr id="11" name="Straight Connector 10"/>
          <p:cNvCxnSpPr/>
          <p:nvPr/>
        </p:nvCxnSpPr>
        <p:spPr bwMode="auto">
          <a:xfrm>
            <a:off x="683394" y="2800952"/>
            <a:ext cx="7902341" cy="3736373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Straight Connector 11"/>
          <p:cNvCxnSpPr/>
          <p:nvPr/>
        </p:nvCxnSpPr>
        <p:spPr bwMode="auto">
          <a:xfrm flipV="1">
            <a:off x="842211" y="2800952"/>
            <a:ext cx="7690585" cy="3896711"/>
          </a:xfrm>
          <a:prstGeom prst="line">
            <a:avLst/>
          </a:prstGeom>
          <a:solidFill>
            <a:schemeClr val="accent1"/>
          </a:solidFill>
          <a:ln w="7620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1384890" y="4669138"/>
            <a:ext cx="6499348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You can use this approach for debugging but use docker-compose for running the whole thing </a:t>
            </a:r>
            <a:r>
              <a:rPr lang="en-GB" sz="2400" b="1">
                <a:solidFill>
                  <a:srgbClr val="FF0000"/>
                </a:solidFill>
              </a:rPr>
              <a:t>system including </a:t>
            </a:r>
            <a:r>
              <a:rPr lang="en-GB" sz="2400" b="1" dirty="0">
                <a:solidFill>
                  <a:srgbClr val="FF0000"/>
                </a:solidFill>
              </a:rPr>
              <a:t>the web service and database</a:t>
            </a:r>
          </a:p>
        </p:txBody>
      </p:sp>
    </p:spTree>
    <p:extLst>
      <p:ext uri="{BB962C8B-B14F-4D97-AF65-F5344CB8AC3E}">
        <p14:creationId xmlns:p14="http://schemas.microsoft.com/office/powerpoint/2010/main" val="1888563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Starting Web Server, Web Service and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8"/>
            <a:ext cx="7029450" cy="4840278"/>
          </a:xfrm>
        </p:spPr>
        <p:txBody>
          <a:bodyPr/>
          <a:lstStyle/>
          <a:p>
            <a:r>
              <a:rPr lang="en-GB" dirty="0"/>
              <a:t>Open up a new terminal window</a:t>
            </a:r>
          </a:p>
          <a:p>
            <a:r>
              <a:rPr lang="en-GB" dirty="0"/>
              <a:t>Change into your project directory (containing the “</a:t>
            </a:r>
            <a:r>
              <a:rPr lang="en-GB" dirty="0" err="1"/>
              <a:t>docker</a:t>
            </a:r>
            <a:r>
              <a:rPr lang="en-GB" dirty="0"/>
              <a:t>-compose” file)</a:t>
            </a:r>
          </a:p>
          <a:p>
            <a:r>
              <a:rPr lang="en-GB" dirty="0"/>
              <a:t>Type the command </a:t>
            </a:r>
            <a:r>
              <a:rPr lang="en-GB" i="1" dirty="0" err="1"/>
              <a:t>docker</a:t>
            </a:r>
            <a:r>
              <a:rPr lang="en-GB" i="1" dirty="0"/>
              <a:t>-compose up</a:t>
            </a:r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endParaRPr lang="en-GB" i="1" dirty="0"/>
          </a:p>
          <a:p>
            <a:r>
              <a:rPr lang="en-GB" dirty="0"/>
              <a:t>Remember, your webservice can now be reached at</a:t>
            </a:r>
            <a:br>
              <a:rPr lang="en-GB" dirty="0"/>
            </a:br>
            <a:r>
              <a:rPr lang="en-GB" i="1" dirty="0"/>
              <a:t>http://localhost:1339</a:t>
            </a:r>
          </a:p>
          <a:p>
            <a:r>
              <a:rPr lang="en-GB" dirty="0"/>
              <a:t>You webserver can now be reached at</a:t>
            </a:r>
            <a:br>
              <a:rPr lang="en-GB" dirty="0"/>
            </a:br>
            <a:r>
              <a:rPr lang="en-GB" i="1" dirty="0"/>
              <a:t>http://localhost:81</a:t>
            </a:r>
            <a:r>
              <a:rPr lang="en-GB" dirty="0"/>
              <a:t>    </a:t>
            </a:r>
            <a:r>
              <a:rPr lang="en-GB" dirty="0">
                <a:sym typeface="Wingdings" panose="05000000000000000000" pitchFamily="2" charset="2"/>
              </a:rPr>
              <a:t></a:t>
            </a:r>
            <a:endParaRPr lang="en-GB" i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80432" y="2456071"/>
            <a:ext cx="7563317" cy="2308324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docker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-compose up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…..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&gt; nodewebserver@1.0.0 run /var/www/node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&gt; node server.js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</a:t>
            </a:r>
          </a:p>
          <a:p>
            <a:r>
              <a:rPr lang="en-GB" dirty="0">
                <a:solidFill>
                  <a:schemeClr val="bg1"/>
                </a:solidFill>
              </a:rPr>
              <a:t>webserver_1     | Example web server listening at http://localhost:1339</a:t>
            </a:r>
          </a:p>
          <a:p>
            <a:r>
              <a:rPr lang="en-GB" dirty="0">
                <a:solidFill>
                  <a:schemeClr val="bg1"/>
                </a:solidFill>
              </a:rPr>
              <a:t>…..</a:t>
            </a:r>
            <a:r>
              <a:rPr lang="en-GB" dirty="0" err="1">
                <a:solidFill>
                  <a:schemeClr val="bg1"/>
                </a:solidFill>
              </a:rPr>
              <a:t>etc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77360" y="5952014"/>
            <a:ext cx="4476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Hint: you can change this to 80 the </a:t>
            </a:r>
            <a:r>
              <a:rPr lang="en-GB" dirty="0" err="1"/>
              <a:t>docker</a:t>
            </a:r>
            <a:r>
              <a:rPr lang="en-GB" dirty="0"/>
              <a:t>-compose file if you wish   - "81:80"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73634" y="5998180"/>
            <a:ext cx="11047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Change to 80</a:t>
            </a:r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7873635" y="6221918"/>
            <a:ext cx="53035" cy="8871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8" name="TextBox 7"/>
          <p:cNvSpPr txBox="1"/>
          <p:nvPr/>
        </p:nvSpPr>
        <p:spPr>
          <a:xfrm>
            <a:off x="6542797" y="4371980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Ctrl+C</a:t>
            </a:r>
            <a:r>
              <a:rPr lang="en-GB" dirty="0">
                <a:solidFill>
                  <a:srgbClr val="FF0000"/>
                </a:solidFill>
              </a:rPr>
              <a:t> to stop</a:t>
            </a:r>
          </a:p>
        </p:txBody>
      </p:sp>
    </p:spTree>
    <p:extLst>
      <p:ext uri="{BB962C8B-B14F-4D97-AF65-F5344CB8AC3E}">
        <p14:creationId xmlns:p14="http://schemas.microsoft.com/office/powerpoint/2010/main" val="3279819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</a:t>
            </a:r>
            <a:r>
              <a:rPr lang="en-GB" dirty="0" err="1"/>
              <a:t>Cont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41174"/>
            <a:ext cx="7029450" cy="2105735"/>
          </a:xfrm>
        </p:spPr>
        <p:txBody>
          <a:bodyPr/>
          <a:lstStyle/>
          <a:p>
            <a:r>
              <a:rPr lang="en-GB" dirty="0"/>
              <a:t>Typing </a:t>
            </a:r>
            <a:r>
              <a:rPr lang="en-GB" i="1" dirty="0"/>
              <a:t>docker-compose up </a:t>
            </a:r>
            <a:r>
              <a:rPr lang="en-GB" dirty="0"/>
              <a:t>causes the </a:t>
            </a:r>
            <a:r>
              <a:rPr lang="en-GB" i="1" dirty="0" err="1"/>
              <a:t>npm</a:t>
            </a:r>
            <a:r>
              <a:rPr lang="en-GB" i="1" dirty="0"/>
              <a:t> start (or </a:t>
            </a:r>
            <a:r>
              <a:rPr lang="en-GB" i="1" dirty="0" err="1"/>
              <a:t>npm</a:t>
            </a:r>
            <a:r>
              <a:rPr lang="en-GB" i="1" dirty="0"/>
              <a:t> run start)</a:t>
            </a:r>
            <a:r>
              <a:rPr lang="en-GB" dirty="0"/>
              <a:t> command to be executed for us and this watches for changes in our </a:t>
            </a:r>
            <a:r>
              <a:rPr lang="en-GB" dirty="0" err="1"/>
              <a:t>Javascript</a:t>
            </a:r>
            <a:r>
              <a:rPr lang="en-GB" dirty="0"/>
              <a:t> files and restarts the web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61618" y="3934259"/>
            <a:ext cx="733876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       public/    views/</a:t>
            </a:r>
          </a:p>
          <a:p>
            <a:r>
              <a:rPr lang="en-GB" dirty="0" err="1">
                <a:solidFill>
                  <a:schemeClr val="bg1"/>
                </a:solidFill>
              </a:rPr>
              <a:t>node_modules</a:t>
            </a:r>
            <a:r>
              <a:rPr lang="en-GB" dirty="0">
                <a:solidFill>
                  <a:schemeClr val="bg1"/>
                </a:solidFill>
              </a:rPr>
              <a:t>/  package-</a:t>
            </a:r>
            <a:r>
              <a:rPr lang="en-GB" dirty="0" err="1">
                <a:solidFill>
                  <a:schemeClr val="bg1"/>
                </a:solidFill>
              </a:rPr>
              <a:t>lock.json</a:t>
            </a:r>
            <a:r>
              <a:rPr lang="en-GB" dirty="0">
                <a:solidFill>
                  <a:schemeClr val="bg1"/>
                </a:solidFill>
              </a:rPr>
              <a:t>  server.js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42797" y="634572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91938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Routing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07971"/>
            <a:ext cx="7029450" cy="2618071"/>
          </a:xfrm>
        </p:spPr>
        <p:txBody>
          <a:bodyPr/>
          <a:lstStyle/>
          <a:p>
            <a:r>
              <a:rPr lang="en-GB" dirty="0"/>
              <a:t>For a web server, the only routing methods we are interested in are GET and POST</a:t>
            </a:r>
          </a:p>
          <a:p>
            <a:r>
              <a:rPr lang="en-GB" dirty="0"/>
              <a:t>GET to request a new page</a:t>
            </a:r>
          </a:p>
          <a:p>
            <a:r>
              <a:rPr lang="en-GB" dirty="0"/>
              <a:t>POST to process a HTML form</a:t>
            </a:r>
          </a:p>
          <a:p>
            <a:r>
              <a:rPr lang="en-GB" dirty="0">
                <a:solidFill>
                  <a:srgbClr val="FF0000"/>
                </a:solidFill>
              </a:rPr>
              <a:t>Of course, we are free to make a hybrid web server/service if we wish and use the other methods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579286"/>
              </p:ext>
            </p:extLst>
          </p:nvPr>
        </p:nvGraphicFramePr>
        <p:xfrm>
          <a:off x="726708" y="4145045"/>
          <a:ext cx="8085221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4046">
                  <a:extLst>
                    <a:ext uri="{9D8B030D-6E8A-4147-A177-3AD203B41FA5}">
                      <a16:colId xmlns:a16="http://schemas.microsoft.com/office/drawing/2014/main" val="692622438"/>
                    </a:ext>
                  </a:extLst>
                </a:gridCol>
                <a:gridCol w="1963554">
                  <a:extLst>
                    <a:ext uri="{9D8B030D-6E8A-4147-A177-3AD203B41FA5}">
                      <a16:colId xmlns:a16="http://schemas.microsoft.com/office/drawing/2014/main" val="3603761167"/>
                    </a:ext>
                  </a:extLst>
                </a:gridCol>
                <a:gridCol w="4427621">
                  <a:extLst>
                    <a:ext uri="{9D8B030D-6E8A-4147-A177-3AD203B41FA5}">
                      <a16:colId xmlns:a16="http://schemas.microsoft.com/office/drawing/2014/main" val="19319829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HTTP Method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Routing</a:t>
                      </a:r>
                      <a:r>
                        <a:rPr lang="en-GB" b="1" baseline="0" dirty="0"/>
                        <a:t> </a:t>
                      </a:r>
                      <a:r>
                        <a:rPr lang="en-GB" b="1" dirty="0"/>
                        <a:t>Method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Usual interpretation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7545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get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Read</a:t>
                      </a:r>
                      <a:r>
                        <a:rPr lang="en-GB" i="1" baseline="0" dirty="0"/>
                        <a:t> a new HTML page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453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post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/>
                        <a:t>Post changes from a HTML</a:t>
                      </a:r>
                      <a:r>
                        <a:rPr lang="en-GB" i="1" baseline="0" dirty="0"/>
                        <a:t> form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411829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801979" y="6268352"/>
            <a:ext cx="478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https://expressjs.com/en/4x/api.html#express</a:t>
            </a:r>
          </a:p>
        </p:txBody>
      </p:sp>
    </p:spTree>
    <p:extLst>
      <p:ext uri="{BB962C8B-B14F-4D97-AF65-F5344CB8AC3E}">
        <p14:creationId xmlns:p14="http://schemas.microsoft.com/office/powerpoint/2010/main" val="3611136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Request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742173"/>
            <a:ext cx="7029450" cy="3854918"/>
          </a:xfrm>
        </p:spPr>
        <p:txBody>
          <a:bodyPr/>
          <a:lstStyle/>
          <a:p>
            <a:r>
              <a:rPr lang="en-GB" dirty="0"/>
              <a:t>To read information sent in the HTTP Request body we must first setup express to handle the type of content we want to receive in the body (just do this once)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Now you can use the </a:t>
            </a:r>
            <a:r>
              <a:rPr lang="en-GB" dirty="0" err="1"/>
              <a:t>request.body</a:t>
            </a:r>
            <a:r>
              <a:rPr lang="en-GB" dirty="0"/>
              <a:t> array to read the values e.g. if the value is named “address”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75172" y="2939627"/>
            <a:ext cx="6174606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5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5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5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5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/>
              <a:t>({ extended: true }) 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157085" y="5467043"/>
            <a:ext cx="2145331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000" dirty="0" err="1">
                <a:solidFill>
                  <a:srgbClr val="FF0000"/>
                </a:solidFill>
              </a:rPr>
              <a:t>req.body</a:t>
            </a:r>
            <a:r>
              <a:rPr lang="en-GB" sz="2000" dirty="0" err="1"/>
              <a:t>.address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0079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Static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33670"/>
            <a:ext cx="7029450" cy="4805155"/>
          </a:xfrm>
        </p:spPr>
        <p:txBody>
          <a:bodyPr/>
          <a:lstStyle/>
          <a:p>
            <a:r>
              <a:rPr lang="en-GB"/>
              <a:t>For </a:t>
            </a:r>
            <a:r>
              <a:rPr lang="en-GB" dirty="0"/>
              <a:t>a web server just wants to serve static web pages, images, </a:t>
            </a:r>
            <a:r>
              <a:rPr lang="en-GB" dirty="0" err="1"/>
              <a:t>css</a:t>
            </a:r>
            <a:r>
              <a:rPr lang="en-GB" dirty="0"/>
              <a:t> or </a:t>
            </a:r>
            <a:r>
              <a:rPr lang="en-GB" dirty="0" err="1"/>
              <a:t>js</a:t>
            </a:r>
            <a:r>
              <a:rPr lang="en-GB" dirty="0"/>
              <a:t> files</a:t>
            </a:r>
          </a:p>
          <a:p>
            <a:r>
              <a:rPr lang="en-GB" dirty="0"/>
              <a:t>To server static content we can call the </a:t>
            </a:r>
            <a:r>
              <a:rPr lang="en-GB" b="1" dirty="0"/>
              <a:t>use()</a:t>
            </a:r>
            <a:r>
              <a:rPr lang="en-GB" dirty="0"/>
              <a:t> method and pass it the directory path to the content</a:t>
            </a:r>
          </a:p>
          <a:p>
            <a:r>
              <a:rPr lang="en-GB" dirty="0"/>
              <a:t>We will do it this way: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static content will be found in the /public folder</a:t>
            </a:r>
          </a:p>
          <a:p>
            <a:r>
              <a:rPr lang="en-GB" dirty="0"/>
              <a:t>To access a file called “hello.html” from the “/public” directory we can just use the URL</a:t>
            </a:r>
            <a:br>
              <a:rPr lang="en-GB" dirty="0"/>
            </a:br>
            <a:r>
              <a:rPr lang="en-GB" i="1" dirty="0">
                <a:solidFill>
                  <a:srgbClr val="FF0000"/>
                </a:solidFill>
              </a:rPr>
              <a:t>http://localhost:81</a:t>
            </a:r>
            <a:r>
              <a:rPr lang="en-GB" b="1" i="1" dirty="0">
                <a:solidFill>
                  <a:srgbClr val="FF0000"/>
                </a:solidFill>
              </a:rPr>
              <a:t>/hello.html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75780" y="2855092"/>
            <a:ext cx="6741623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const</a:t>
            </a:r>
            <a:r>
              <a:rPr lang="en-GB" sz="2000" dirty="0"/>
              <a:t> path = require('path’);</a:t>
            </a:r>
          </a:p>
          <a:p>
            <a:endParaRPr lang="en-GB" sz="2000" dirty="0"/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'/public') ) );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13781" y="5909408"/>
            <a:ext cx="3205369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Note: if you set it to port 80 you leave the port number out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9A76BB-6DDD-E3FC-91F8-DBEA4148F133}"/>
              </a:ext>
            </a:extLst>
          </p:cNvPr>
          <p:cNvSpPr txBox="1"/>
          <p:nvPr/>
        </p:nvSpPr>
        <p:spPr>
          <a:xfrm>
            <a:off x="3633755" y="4486308"/>
            <a:ext cx="41344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http://expressjs.com/en/4x/api.html#express.static</a:t>
            </a:r>
          </a:p>
        </p:txBody>
      </p:sp>
    </p:spTree>
    <p:extLst>
      <p:ext uri="{BB962C8B-B14F-4D97-AF65-F5344CB8AC3E}">
        <p14:creationId xmlns:p14="http://schemas.microsoft.com/office/powerpoint/2010/main" val="5673740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35497"/>
            <a:ext cx="7029450" cy="382656"/>
          </a:xfrm>
        </p:spPr>
        <p:txBody>
          <a:bodyPr/>
          <a:lstStyle/>
          <a:p>
            <a:r>
              <a:rPr lang="en-GB" dirty="0"/>
              <a:t>Add the static content to the web server (server.js)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80488" y="1212790"/>
            <a:ext cx="6900215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express = require('express');</a:t>
            </a:r>
          </a:p>
          <a:p>
            <a:r>
              <a:rPr lang="en-GB" sz="2000" dirty="0" err="1"/>
              <a:t>const</a:t>
            </a:r>
            <a:r>
              <a:rPr lang="en-GB" sz="2000" dirty="0"/>
              <a:t> path = require('path’);</a:t>
            </a:r>
          </a:p>
          <a:p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server = express();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const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port = 80;</a:t>
            </a:r>
          </a:p>
          <a:p>
            <a:r>
              <a:rPr lang="en-GB" sz="2000" dirty="0"/>
              <a:t>let </a:t>
            </a:r>
            <a:r>
              <a:rPr lang="en-GB" sz="2000" dirty="0" err="1"/>
              <a:t>dirname</a:t>
            </a:r>
            <a:r>
              <a:rPr lang="en-GB" sz="2000" dirty="0"/>
              <a:t> = __</a:t>
            </a:r>
            <a:r>
              <a:rPr lang="en-GB" sz="2000" dirty="0" err="1"/>
              <a:t>dirname</a:t>
            </a:r>
            <a:r>
              <a:rPr lang="en-GB" sz="2000" dirty="0"/>
              <a:t>;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json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express.json</a:t>
            </a:r>
            <a:r>
              <a:rPr lang="en-GB" sz="2000" dirty="0"/>
              <a:t>() );</a:t>
            </a:r>
          </a:p>
          <a:p>
            <a:r>
              <a:rPr lang="en-GB" sz="2000" dirty="0">
                <a:solidFill>
                  <a:schemeClr val="accent1">
                    <a:lumMod val="25000"/>
                  </a:schemeClr>
                </a:solidFill>
              </a:rPr>
              <a:t>// for parsing application/x-www-form-</a:t>
            </a:r>
            <a:r>
              <a:rPr lang="en-GB" sz="2000" dirty="0" err="1">
                <a:solidFill>
                  <a:schemeClr val="accent1">
                    <a:lumMod val="25000"/>
                  </a:schemeClr>
                </a:solidFill>
              </a:rPr>
              <a:t>urlencoded</a:t>
            </a:r>
            <a:endParaRPr lang="en-GB" sz="2000" dirty="0">
              <a:solidFill>
                <a:schemeClr val="accent1">
                  <a:lumMod val="25000"/>
                </a:schemeClr>
              </a:solidFill>
            </a:endParaRPr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express.urlencoded</a:t>
            </a:r>
            <a:r>
              <a:rPr lang="en-GB" sz="2000" dirty="0"/>
              <a:t>( { extended: true } ) );</a:t>
            </a:r>
          </a:p>
          <a:p>
            <a:endParaRPr lang="en-GB" sz="2000" dirty="0"/>
          </a:p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'/public’), {</a:t>
            </a:r>
          </a:p>
          <a:p>
            <a:r>
              <a:rPr lang="en-GB" sz="2000" dirty="0"/>
              <a:t>    extensions:['html','</a:t>
            </a:r>
            <a:r>
              <a:rPr lang="en-GB" sz="2000" dirty="0" err="1"/>
              <a:t>htm</a:t>
            </a:r>
            <a:r>
              <a:rPr lang="en-GB" sz="2000" dirty="0"/>
              <a:t>']</a:t>
            </a:r>
          </a:p>
          <a:p>
            <a:r>
              <a:rPr lang="en-GB" sz="2000" dirty="0"/>
              <a:t>} ) );</a:t>
            </a:r>
          </a:p>
          <a:p>
            <a:endParaRPr lang="en-GB" sz="2000" dirty="0"/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(port, () =&gt; console.log(`Example web server listening at http://localhost:${port}`));</a:t>
            </a:r>
            <a:r>
              <a:rPr lang="en-GB" sz="2000" dirty="0"/>
              <a:t>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54949" y="145474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5CE4BB-010E-452D-8F6E-89FBDD45E58E}"/>
              </a:ext>
            </a:extLst>
          </p:cNvPr>
          <p:cNvSpPr txBox="1"/>
          <p:nvPr/>
        </p:nvSpPr>
        <p:spPr>
          <a:xfrm>
            <a:off x="7580703" y="4729744"/>
            <a:ext cx="1436038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Static content is in the /public directory</a:t>
            </a:r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15845F02-6349-4B87-8C6B-C11974A4016F}"/>
              </a:ext>
            </a:extLst>
          </p:cNvPr>
          <p:cNvSpPr/>
          <p:nvPr/>
        </p:nvSpPr>
        <p:spPr bwMode="auto">
          <a:xfrm>
            <a:off x="7364295" y="4958626"/>
            <a:ext cx="216408" cy="742566"/>
          </a:xfrm>
          <a:prstGeom prst="righ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2C39BD-5D65-1DC6-1FDF-1C8955AA407F}"/>
              </a:ext>
            </a:extLst>
          </p:cNvPr>
          <p:cNvSpPr txBox="1"/>
          <p:nvPr/>
        </p:nvSpPr>
        <p:spPr>
          <a:xfrm>
            <a:off x="4714134" y="2305942"/>
            <a:ext cx="4377439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For the static page handling we have used the </a:t>
            </a:r>
            <a:r>
              <a:rPr lang="en-GB" i="1" dirty="0"/>
              <a:t>extensions</a:t>
            </a:r>
            <a:r>
              <a:rPr lang="en-GB" dirty="0"/>
              <a:t> option to allow us to specify HTML filenames in the URLs without the file extension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0301096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hello.html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88943"/>
            <a:ext cx="7029450" cy="482048"/>
          </a:xfrm>
        </p:spPr>
        <p:txBody>
          <a:bodyPr/>
          <a:lstStyle/>
          <a:p>
            <a:r>
              <a:rPr lang="en-GB" dirty="0"/>
              <a:t>Add a “hello.html” page to the “</a:t>
            </a:r>
            <a:r>
              <a:rPr lang="en-GB" dirty="0" err="1"/>
              <a:t>nodewebserver</a:t>
            </a:r>
            <a:r>
              <a:rPr lang="en-GB" dirty="0"/>
              <a:t>/public”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360855" y="1995661"/>
            <a:ext cx="6602028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&lt;title&gt;Hello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&lt;p&gt;Hello Page&lt;/p&gt;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31318" y="5643322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http://localhost:81</a:t>
            </a:r>
            <a:r>
              <a:rPr lang="en-GB" b="1" i="1" dirty="0">
                <a:solidFill>
                  <a:srgbClr val="FF0000"/>
                </a:solidFill>
              </a:rPr>
              <a:t>/hello.html</a:t>
            </a:r>
          </a:p>
        </p:txBody>
      </p:sp>
    </p:spTree>
    <p:extLst>
      <p:ext uri="{BB962C8B-B14F-4D97-AF65-F5344CB8AC3E}">
        <p14:creationId xmlns:p14="http://schemas.microsoft.com/office/powerpoint/2010/main" val="3497663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index.html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025" y="948087"/>
            <a:ext cx="8616715" cy="1400477"/>
          </a:xfrm>
        </p:spPr>
        <p:txBody>
          <a:bodyPr/>
          <a:lstStyle/>
          <a:p>
            <a:r>
              <a:rPr lang="en-GB" dirty="0"/>
              <a:t>Create an index page to display links to 2 other pages</a:t>
            </a:r>
          </a:p>
          <a:p>
            <a:pPr lvl="1"/>
            <a:r>
              <a:rPr lang="en-GB" dirty="0"/>
              <a:t>Add a new student using AJAX</a:t>
            </a:r>
          </a:p>
          <a:p>
            <a:pPr lvl="1"/>
            <a:r>
              <a:rPr lang="en-GB" dirty="0"/>
              <a:t>Read all the current students using AJAX</a:t>
            </a:r>
          </a:p>
          <a:p>
            <a:r>
              <a:rPr lang="en-GB" b="1" dirty="0"/>
              <a:t>Add a file named “index.html” to the “public”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9881" y="2604234"/>
            <a:ext cx="7043186" cy="4093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&lt;title&gt;Home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&lt;p&gt;Home&lt;/p&gt;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addstudentform.html</a:t>
            </a:r>
            <a:r>
              <a:rPr lang="en-GB" sz="2000" dirty="0"/>
              <a:t>"&gt;Add a student&lt;/a&gt;&lt;</a:t>
            </a:r>
            <a:r>
              <a:rPr lang="en-GB" sz="2000" dirty="0" err="1"/>
              <a:t>br</a:t>
            </a:r>
            <a:r>
              <a:rPr lang="en-GB" sz="2000" dirty="0"/>
              <a:t>/&gt;</a:t>
            </a:r>
          </a:p>
          <a:p>
            <a:r>
              <a:rPr lang="en-GB" sz="2000" dirty="0"/>
              <a:t>&lt;a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readstudentspage.html</a:t>
            </a:r>
            <a:r>
              <a:rPr lang="en-GB" sz="2000" dirty="0"/>
              <a:t>"&gt;Display the students&lt;/a&gt;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93023" y="2604234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54AE75-17C0-4439-B277-B20A38FA6753}"/>
              </a:ext>
            </a:extLst>
          </p:cNvPr>
          <p:cNvSpPr txBox="1"/>
          <p:nvPr/>
        </p:nvSpPr>
        <p:spPr>
          <a:xfrm>
            <a:off x="3862498" y="6024959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>
                <a:solidFill>
                  <a:srgbClr val="FF0000"/>
                </a:solidFill>
              </a:rPr>
              <a:t>http://localhost:81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A73648-CC4B-ABF5-E828-E3CE8CB335B3}"/>
              </a:ext>
            </a:extLst>
          </p:cNvPr>
          <p:cNvSpPr txBox="1"/>
          <p:nvPr/>
        </p:nvSpPr>
        <p:spPr>
          <a:xfrm>
            <a:off x="7184931" y="3981008"/>
            <a:ext cx="1830907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i="1" dirty="0"/>
              <a:t>By default, for static files the index file in the root directory is “index.html”. When you setup the static files you can use the “index” option to specify a different file name if you wish.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D56E89E-8D10-92C4-9776-A24F58D0DFB0}"/>
              </a:ext>
            </a:extLst>
          </p:cNvPr>
          <p:cNvCxnSpPr>
            <a:stCxn id="8" idx="2"/>
          </p:cNvCxnSpPr>
          <p:nvPr/>
        </p:nvCxnSpPr>
        <p:spPr bwMode="auto">
          <a:xfrm rot="5400000">
            <a:off x="6902355" y="5015077"/>
            <a:ext cx="200774" cy="2195286"/>
          </a:xfrm>
          <a:prstGeom prst="bentConnector2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5600171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0317" y="1775861"/>
            <a:ext cx="8865570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&lt;title&gt;Add New Student Form&lt;/title&gt;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&lt;form action="</a:t>
            </a:r>
            <a:r>
              <a:rPr lang="en-GB" sz="2000" dirty="0" err="1">
                <a:solidFill>
                  <a:srgbClr val="FF0000"/>
                </a:solidFill>
              </a:rPr>
              <a:t>addstudent</a:t>
            </a:r>
            <a:r>
              <a:rPr lang="en-GB" sz="2000" dirty="0">
                <a:solidFill>
                  <a:srgbClr val="FF0000"/>
                </a:solidFill>
              </a:rPr>
              <a:t>" method="POST"&gt;</a:t>
            </a:r>
          </a:p>
          <a:p>
            <a:r>
              <a:rPr lang="en-GB" sz="2000" b="1" dirty="0">
                <a:solidFill>
                  <a:srgbClr val="FF0000"/>
                </a:solidFill>
              </a:rPr>
              <a:t>See next slide for form content….</a:t>
            </a:r>
          </a:p>
          <a:p>
            <a:r>
              <a:rPr lang="en-GB" sz="2000" dirty="0">
                <a:solidFill>
                  <a:srgbClr val="FF0000"/>
                </a:solidFill>
              </a:rPr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=“........./</a:t>
            </a:r>
            <a:r>
              <a:rPr lang="en-GB" sz="2000" dirty="0">
                <a:solidFill>
                  <a:srgbClr val="FF0000"/>
                </a:solidFill>
              </a:rPr>
              <a:t>jquery-3.5.1.js</a:t>
            </a:r>
            <a:r>
              <a:rPr lang="en-GB" sz="2000" dirty="0"/>
              <a:t>" ….&gt;&lt;/script&gt;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/addstudentform.js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/>
              <a:t>Exercise: addstudentform.html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1047750" y="917139"/>
            <a:ext cx="7029450" cy="709530"/>
          </a:xfrm>
        </p:spPr>
        <p:txBody>
          <a:bodyPr/>
          <a:lstStyle/>
          <a:p>
            <a:r>
              <a:rPr lang="en-GB" b="1" dirty="0"/>
              <a:t>Add a HTML page named “addstudentform.html” to the “public” directory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5244" y="1824888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E12F69-B20D-4435-B243-1D8F37BE3D26}"/>
              </a:ext>
            </a:extLst>
          </p:cNvPr>
          <p:cNvSpPr txBox="1"/>
          <p:nvPr/>
        </p:nvSpPr>
        <p:spPr>
          <a:xfrm>
            <a:off x="6357823" y="4040390"/>
            <a:ext cx="2536625" cy="646331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Find an appropriate CDN for jQuery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41203B8-583C-46EF-B798-541B0F71EBAE}"/>
              </a:ext>
            </a:extLst>
          </p:cNvPr>
          <p:cNvCxnSpPr/>
          <p:nvPr/>
        </p:nvCxnSpPr>
        <p:spPr bwMode="auto">
          <a:xfrm flipH="1">
            <a:off x="4167739" y="4363555"/>
            <a:ext cx="2141621" cy="790773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rgbClr val="FF0000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178164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7405" y="856649"/>
            <a:ext cx="7125134" cy="783336"/>
          </a:xfrm>
        </p:spPr>
        <p:txBody>
          <a:bodyPr/>
          <a:lstStyle/>
          <a:p>
            <a:r>
              <a:rPr lang="en-GB" dirty="0"/>
              <a:t>Add the form content to the web page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71838" y="1701199"/>
            <a:ext cx="7782894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…..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method="POST"&gt;</a:t>
            </a:r>
          </a:p>
          <a:p>
            <a:r>
              <a:rPr lang="en-GB" sz="2000" dirty="0"/>
              <a:t>&lt;label for="name-textbox"&gt;Name:&lt;/label&gt;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 name="name-textbox" type="text"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for="age-</a:t>
            </a:r>
            <a:r>
              <a:rPr lang="en-GB" sz="2000" dirty="0" err="1"/>
              <a:t>numberbox</a:t>
            </a:r>
            <a:r>
              <a:rPr lang="en-GB" sz="2000" dirty="0"/>
              <a:t>"&gt;Age (</a:t>
            </a:r>
            <a:r>
              <a:rPr lang="en-GB" sz="2000" dirty="0" err="1"/>
              <a:t>Yrs</a:t>
            </a:r>
            <a:r>
              <a:rPr lang="en-GB" sz="2000" dirty="0"/>
              <a:t>):&lt;/label&gt;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 name="age-</a:t>
            </a:r>
            <a:r>
              <a:rPr lang="en-GB" sz="2000" dirty="0" err="1"/>
              <a:t>numberbox</a:t>
            </a:r>
            <a:r>
              <a:rPr lang="en-GB" sz="2000" dirty="0"/>
              <a:t>" type="number" min="1" max="150" value="20"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/&gt;&lt;label for="course-textbox"&gt;Course:&lt;/label&gt;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 name="course-textbox" type="text" /&gt;</a:t>
            </a:r>
          </a:p>
          <a:p>
            <a:endParaRPr lang="en-GB" sz="2000" dirty="0"/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id="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 type="button" value="Add Student 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375" y="72589"/>
            <a:ext cx="9017201" cy="844550"/>
          </a:xfrm>
        </p:spPr>
        <p:txBody>
          <a:bodyPr/>
          <a:lstStyle/>
          <a:p>
            <a:r>
              <a:rPr lang="en-GB" dirty="0"/>
              <a:t>Exercise: addstudentform.html</a:t>
            </a:r>
          </a:p>
        </p:txBody>
      </p:sp>
    </p:spTree>
    <p:extLst>
      <p:ext uri="{BB962C8B-B14F-4D97-AF65-F5344CB8AC3E}">
        <p14:creationId xmlns:p14="http://schemas.microsoft.com/office/powerpoint/2010/main" val="1663732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4CBD5-BFA5-E673-34D2-2D0506711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FYI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0E146-CDB4-591C-6490-E317AAB7C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14400"/>
            <a:ext cx="7029450" cy="4924425"/>
          </a:xfrm>
        </p:spPr>
        <p:txBody>
          <a:bodyPr/>
          <a:lstStyle/>
          <a:p>
            <a:r>
              <a:rPr lang="en-GB" dirty="0"/>
              <a:t>To directly access this page you can type </a:t>
            </a:r>
            <a:r>
              <a:rPr lang="en-GB" i="1" dirty="0"/>
              <a:t>http://localhost:81/addstudentform </a:t>
            </a:r>
            <a:r>
              <a:rPr lang="en-GB" dirty="0"/>
              <a:t>instead of </a:t>
            </a:r>
            <a:r>
              <a:rPr lang="en-GB" i="1" dirty="0"/>
              <a:t>http://localhost:81/addstudentform.html</a:t>
            </a:r>
          </a:p>
          <a:p>
            <a:r>
              <a:rPr lang="en-GB" dirty="0"/>
              <a:t>You can do this because we set the file </a:t>
            </a:r>
            <a:r>
              <a:rPr lang="en-GB" i="1" dirty="0"/>
              <a:t>extensions</a:t>
            </a:r>
            <a:r>
              <a:rPr lang="en-GB" dirty="0"/>
              <a:t> option when we specified the static files root directory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 alternative approach is to server “static” pages by adding a route like this to server.js for each page and </a:t>
            </a:r>
            <a:r>
              <a:rPr lang="en-GB" b="1" dirty="0"/>
              <a:t>avoid using</a:t>
            </a:r>
            <a:r>
              <a:rPr lang="en-GB" dirty="0"/>
              <a:t> </a:t>
            </a:r>
            <a:r>
              <a:rPr lang="en-GB" i="1" dirty="0" err="1"/>
              <a:t>server.static</a:t>
            </a:r>
            <a:r>
              <a:rPr lang="en-GB" i="1" dirty="0"/>
              <a:t>()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A4AA35-FABA-DB31-689C-E4409A0B3F7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696FA6-5D4F-D634-8B67-F424E81882C4}"/>
              </a:ext>
            </a:extLst>
          </p:cNvPr>
          <p:cNvSpPr txBox="1"/>
          <p:nvPr/>
        </p:nvSpPr>
        <p:spPr>
          <a:xfrm>
            <a:off x="1047750" y="5504181"/>
            <a:ext cx="7774767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app.get</a:t>
            </a:r>
            <a:r>
              <a:rPr lang="en-GB" sz="2000" dirty="0">
                <a:solidFill>
                  <a:srgbClr val="FF0000"/>
                </a:solidFill>
              </a:rPr>
              <a:t>(</a:t>
            </a:r>
            <a:r>
              <a:rPr lang="en-GB" sz="2000" dirty="0"/>
              <a:t>'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addstudentform</a:t>
            </a:r>
            <a:r>
              <a:rPr lang="en-GB" sz="2000" dirty="0"/>
              <a:t>',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 </a:t>
            </a:r>
            <a:r>
              <a:rPr lang="en-GB" sz="2000" dirty="0" err="1"/>
              <a:t>res.sendFile</a:t>
            </a:r>
            <a:r>
              <a:rPr lang="en-GB" sz="2000" dirty="0"/>
              <a:t>('./public/addstudentform.html', { root: __</a:t>
            </a:r>
            <a:r>
              <a:rPr lang="en-GB" sz="2000" dirty="0" err="1"/>
              <a:t>dirname</a:t>
            </a:r>
            <a:r>
              <a:rPr lang="en-GB" sz="2000" dirty="0"/>
              <a:t> });</a:t>
            </a:r>
          </a:p>
          <a:p>
            <a:r>
              <a:rPr lang="en-GB" sz="2000" dirty="0"/>
              <a:t>});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655F55-3861-6D19-6E67-7073A7A6DEE2}"/>
              </a:ext>
            </a:extLst>
          </p:cNvPr>
          <p:cNvSpPr txBox="1"/>
          <p:nvPr/>
        </p:nvSpPr>
        <p:spPr>
          <a:xfrm>
            <a:off x="1047750" y="2613392"/>
            <a:ext cx="6900215" cy="1631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/>
              <a:t>server.use</a:t>
            </a:r>
            <a:r>
              <a:rPr lang="en-GB" sz="2000" dirty="0"/>
              <a:t>( </a:t>
            </a:r>
            <a:r>
              <a:rPr lang="en-GB" sz="2000" dirty="0" err="1"/>
              <a:t>express.static</a:t>
            </a:r>
            <a:r>
              <a:rPr lang="en-GB" sz="2000" dirty="0"/>
              <a:t>(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'/public’), {</a:t>
            </a:r>
          </a:p>
          <a:p>
            <a:r>
              <a:rPr lang="en-GB" sz="2000" dirty="0"/>
              <a:t>     index: 'home.html’,</a:t>
            </a:r>
          </a:p>
          <a:p>
            <a:r>
              <a:rPr lang="en-GB" sz="2000" dirty="0"/>
              <a:t>     </a:t>
            </a:r>
            <a:r>
              <a:rPr lang="en-GB" sz="2000" dirty="0">
                <a:solidFill>
                  <a:srgbClr val="FF0000"/>
                </a:solidFill>
              </a:rPr>
              <a:t>extensions: ['html', '</a:t>
            </a:r>
            <a:r>
              <a:rPr lang="en-GB" sz="2000" dirty="0" err="1">
                <a:solidFill>
                  <a:srgbClr val="FF0000"/>
                </a:solidFill>
              </a:rPr>
              <a:t>htm</a:t>
            </a:r>
            <a:r>
              <a:rPr lang="en-GB" sz="2000" dirty="0">
                <a:solidFill>
                  <a:srgbClr val="FF0000"/>
                </a:solidFill>
              </a:rPr>
              <a:t>']</a:t>
            </a:r>
          </a:p>
          <a:p>
            <a:r>
              <a:rPr lang="en-GB" sz="2000" dirty="0"/>
              <a:t>} ) );</a:t>
            </a:r>
          </a:p>
          <a:p>
            <a:r>
              <a:rPr lang="en-GB" sz="2000" dirty="0"/>
              <a:t>	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F9FA86-2AD0-6461-F01D-5C868BB2E87B}"/>
              </a:ext>
            </a:extLst>
          </p:cNvPr>
          <p:cNvSpPr txBox="1"/>
          <p:nvPr/>
        </p:nvSpPr>
        <p:spPr>
          <a:xfrm>
            <a:off x="5339353" y="3493912"/>
            <a:ext cx="26086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Also, a demo of changing the file to be used as the index file within the root directory</a:t>
            </a:r>
          </a:p>
        </p:txBody>
      </p: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F8617BE1-D62A-75D1-0E94-9948BA6FD1BB}"/>
              </a:ext>
            </a:extLst>
          </p:cNvPr>
          <p:cNvCxnSpPr/>
          <p:nvPr/>
        </p:nvCxnSpPr>
        <p:spPr bwMode="auto">
          <a:xfrm rot="10800000">
            <a:off x="3696102" y="3137836"/>
            <a:ext cx="1621857" cy="760396"/>
          </a:xfrm>
          <a:prstGeom prst="bentConnector3">
            <a:avLst>
              <a:gd name="adj1" fmla="val 23591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4682639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addstudentform.js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/>
              <a:t>Add a new file called “addstudentform.js” to the “public/</a:t>
            </a:r>
            <a:r>
              <a:rPr lang="en-GB" b="1" dirty="0" err="1"/>
              <a:t>js</a:t>
            </a:r>
            <a:r>
              <a:rPr lang="en-GB" b="1" dirty="0"/>
              <a:t>” directory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33337" y="2605974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add-button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AddStudentClick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97898" y="2572205"/>
            <a:ext cx="3518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/public/</a:t>
            </a:r>
            <a:r>
              <a:rPr lang="en-GB" u="sng" dirty="0" err="1"/>
              <a:t>js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E10E59-C64B-4183-8279-E055A2FC58A3}"/>
              </a:ext>
            </a:extLst>
          </p:cNvPr>
          <p:cNvSpPr txBox="1"/>
          <p:nvPr/>
        </p:nvSpPr>
        <p:spPr>
          <a:xfrm>
            <a:off x="3990003" y="5809842"/>
            <a:ext cx="4608032" cy="92333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Could use lambda function but I am using a named function “</a:t>
            </a:r>
            <a:r>
              <a:rPr lang="en-GB" dirty="0" err="1"/>
              <a:t>AddStudentClick</a:t>
            </a:r>
            <a:r>
              <a:rPr lang="en-GB" dirty="0"/>
              <a:t>” here to make the code a little bit easier to follow</a:t>
            </a:r>
          </a:p>
        </p:txBody>
      </p:sp>
    </p:spTree>
    <p:extLst>
      <p:ext uri="{BB962C8B-B14F-4D97-AF65-F5344CB8AC3E}">
        <p14:creationId xmlns:p14="http://schemas.microsoft.com/office/powerpoint/2010/main" val="17021038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12507" y="79342"/>
            <a:ext cx="8695674" cy="65556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/>
              <a:t>     let 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 = {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name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(),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age</a:t>
            </a:r>
            <a:r>
              <a:rPr lang="en-GB" sz="2000" dirty="0"/>
              <a:t>: </a:t>
            </a:r>
            <a:r>
              <a:rPr lang="en-GB" sz="2000" dirty="0" err="1"/>
              <a:t>parseInt</a:t>
            </a:r>
            <a:r>
              <a:rPr lang="en-GB" sz="2000" dirty="0"/>
              <a:t>($("#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()),</a:t>
            </a:r>
          </a:p>
          <a:p>
            <a:r>
              <a:rPr lang="en-GB" sz="2000" dirty="0"/>
              <a:t>         </a:t>
            </a:r>
            <a:r>
              <a:rPr lang="en-GB" sz="2000" dirty="0">
                <a:solidFill>
                  <a:srgbClr val="0070C0"/>
                </a:solidFill>
              </a:rPr>
              <a:t>course</a:t>
            </a:r>
            <a:r>
              <a:rPr lang="en-GB" sz="2000" dirty="0"/>
              <a:t>: $("#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").</a:t>
            </a:r>
            <a:r>
              <a:rPr lang="en-GB" sz="2000" dirty="0" err="1"/>
              <a:t>val</a:t>
            </a:r>
            <a:r>
              <a:rPr lang="en-GB" sz="2000" dirty="0"/>
              <a:t>()</a:t>
            </a:r>
          </a:p>
          <a:p>
            <a:r>
              <a:rPr lang="en-GB" sz="2000" dirty="0"/>
              <a:t>     };</a:t>
            </a:r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     $.ajax({</a:t>
            </a:r>
          </a:p>
          <a:p>
            <a:r>
              <a:rPr lang="en-GB" sz="2000" dirty="0"/>
              <a:t>           cache: false,</a:t>
            </a:r>
          </a:p>
          <a:p>
            <a:r>
              <a:rPr lang="en-GB" sz="2000" dirty="0"/>
              <a:t>           type: "POST",</a:t>
            </a:r>
          </a:p>
          <a:p>
            <a:r>
              <a:rPr lang="en-GB" sz="2000" dirty="0"/>
              <a:t>           url: </a:t>
            </a:r>
            <a:r>
              <a:rPr lang="en-GB" sz="2000" dirty="0">
                <a:solidFill>
                  <a:srgbClr val="0070C0"/>
                </a:solidFill>
              </a:rPr>
              <a:t>'http://localhost:1339/students</a:t>
            </a:r>
            <a:r>
              <a:rPr lang="en-GB" sz="2000" dirty="0"/>
              <a:t>',</a:t>
            </a:r>
          </a:p>
          <a:p>
            <a:r>
              <a:rPr lang="en-GB" sz="2000" dirty="0"/>
              <a:t>           data: </a:t>
            </a:r>
            <a:r>
              <a:rPr lang="en-GB" sz="2000" dirty="0" err="1"/>
              <a:t>JSON.stringify</a:t>
            </a:r>
            <a:r>
              <a:rPr lang="en-GB" sz="2000" dirty="0"/>
              <a:t>(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json</a:t>
            </a:r>
            <a:r>
              <a:rPr lang="en-GB" sz="2000" dirty="0"/>
              <a:t>),        </a:t>
            </a:r>
          </a:p>
          <a:p>
            <a:r>
              <a:rPr lang="en-GB" sz="2000" dirty="0"/>
              <a:t>           </a:t>
            </a:r>
            <a:r>
              <a:rPr lang="en-GB" sz="2000" dirty="0" err="1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	            </a:t>
            </a:r>
          </a:p>
          <a:p>
            <a:r>
              <a:rPr lang="en-GB" sz="2000" dirty="0"/>
              <a:t>           </a:t>
            </a:r>
            <a:r>
              <a:rPr lang="en-GB" sz="2000" dirty="0" err="1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/>
              <a:t>           success: (</a:t>
            </a:r>
            <a:r>
              <a:rPr lang="en-GB" sz="2000" dirty="0" err="1"/>
              <a:t>json</a:t>
            </a:r>
            <a:r>
              <a:rPr lang="en-GB" sz="2000" dirty="0"/>
              <a:t>, status, </a:t>
            </a:r>
            <a:r>
              <a:rPr lang="en-GB" sz="2000" dirty="0" err="1"/>
              <a:t>req</a:t>
            </a:r>
            <a:r>
              <a:rPr lang="en-GB" sz="2000" dirty="0"/>
              <a:t>) =&gt; console.log("Added student"),</a:t>
            </a:r>
          </a:p>
          <a:p>
            <a:r>
              <a:rPr lang="en-GB" sz="2000" dirty="0"/>
              <a:t>           error: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add student")</a:t>
            </a:r>
          </a:p>
          <a:p>
            <a:r>
              <a:rPr lang="en-GB" sz="2000" dirty="0"/>
              <a:t>     });	</a:t>
            </a:r>
          </a:p>
          <a:p>
            <a:r>
              <a:rPr lang="en-GB" sz="2000" dirty="0"/>
              <a:t>     </a:t>
            </a:r>
            <a:r>
              <a:rPr lang="en-GB" sz="2000" dirty="0" err="1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/>
              <a:t>     return false;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</p:txBody>
      </p:sp>
      <p:sp>
        <p:nvSpPr>
          <p:cNvPr id="6" name="TextBox 1"/>
          <p:cNvSpPr txBox="1">
            <a:spLocks noChangeArrowheads="1"/>
          </p:cNvSpPr>
          <p:nvPr/>
        </p:nvSpPr>
        <p:spPr bwMode="auto">
          <a:xfrm>
            <a:off x="6671660" y="2273635"/>
            <a:ext cx="2214563" cy="2308324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GB" altLang="en-US" b="0" dirty="0"/>
              <a:t>Note: if you do not expect any data to be returned you should either omit the </a:t>
            </a:r>
            <a:r>
              <a:rPr lang="en-GB" altLang="en-US" dirty="0" err="1"/>
              <a:t>dataType</a:t>
            </a:r>
            <a:r>
              <a:rPr lang="en-GB" altLang="en-US" b="0" dirty="0"/>
              <a:t> field or set it to an empty string “”. Here, I expect JSON.</a:t>
            </a:r>
          </a:p>
        </p:txBody>
      </p:sp>
      <p:cxnSp>
        <p:nvCxnSpPr>
          <p:cNvPr id="7" name="Straight Arrow Connector 4"/>
          <p:cNvCxnSpPr>
            <a:cxnSpLocks noChangeShapeType="1"/>
          </p:cNvCxnSpPr>
          <p:nvPr/>
        </p:nvCxnSpPr>
        <p:spPr bwMode="auto">
          <a:xfrm flipH="1">
            <a:off x="3147410" y="4581959"/>
            <a:ext cx="352425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</p:spPr>
      </p:cxnSp>
      <p:sp>
        <p:nvSpPr>
          <p:cNvPr id="8" name="TextBox 7"/>
          <p:cNvSpPr txBox="1"/>
          <p:nvPr/>
        </p:nvSpPr>
        <p:spPr>
          <a:xfrm>
            <a:off x="4123215" y="2546857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3932481" y="3152874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5117139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87693" y="1533465"/>
            <a:ext cx="8865570" cy="532453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&lt;title&gt;Read All Students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&lt;form action="" method="POST"&gt;</a:t>
            </a:r>
          </a:p>
          <a:p>
            <a:r>
              <a:rPr lang="en-GB" sz="2000" dirty="0"/>
              <a:t>&lt;input id="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 type="button" value="Read All Students"/&gt;</a:t>
            </a:r>
          </a:p>
          <a:p>
            <a:r>
              <a:rPr lang="en-GB" sz="2000" dirty="0"/>
              <a:t>&lt;/form&gt;</a:t>
            </a:r>
          </a:p>
          <a:p>
            <a:endParaRPr lang="en-GB" sz="2000" dirty="0"/>
          </a:p>
          <a:p>
            <a:r>
              <a:rPr lang="en-GB" sz="2000" dirty="0"/>
              <a:t>&lt;div id="</a:t>
            </a:r>
            <a:r>
              <a:rPr lang="en-GB" sz="2000" dirty="0">
                <a:solidFill>
                  <a:srgbClr val="FF0000"/>
                </a:solidFill>
              </a:rPr>
              <a:t>all-students</a:t>
            </a:r>
            <a:r>
              <a:rPr lang="en-GB" sz="2000" dirty="0"/>
              <a:t>"&gt;Waiting...&lt;/div&gt;</a:t>
            </a:r>
          </a:p>
          <a:p>
            <a:endParaRPr lang="en-GB" sz="2000" dirty="0"/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=“……../jquery-3.5.1.js“……&gt;&lt;/script&gt; </a:t>
            </a:r>
          </a:p>
          <a:p>
            <a:r>
              <a:rPr lang="en-GB" sz="2000" dirty="0"/>
              <a:t>&lt;script </a:t>
            </a:r>
            <a:r>
              <a:rPr lang="en-GB" sz="2000" dirty="0" err="1"/>
              <a:t>src</a:t>
            </a:r>
            <a:r>
              <a:rPr lang="en-GB" sz="2000" dirty="0"/>
              <a:t>="</a:t>
            </a:r>
            <a:r>
              <a:rPr lang="en-GB" sz="2000" dirty="0">
                <a:solidFill>
                  <a:srgbClr val="FF0000"/>
                </a:solidFill>
              </a:rPr>
              <a:t>/</a:t>
            </a:r>
            <a:r>
              <a:rPr lang="en-GB" sz="2000" dirty="0" err="1">
                <a:solidFill>
                  <a:srgbClr val="FF0000"/>
                </a:solidFill>
              </a:rPr>
              <a:t>js</a:t>
            </a:r>
            <a:r>
              <a:rPr lang="en-GB" sz="2000" dirty="0">
                <a:solidFill>
                  <a:srgbClr val="FF0000"/>
                </a:solidFill>
              </a:rPr>
              <a:t>/readstudentspage.js</a:t>
            </a:r>
            <a:r>
              <a:rPr lang="en-GB" sz="2000" dirty="0"/>
              <a:t>"&gt;&lt;/script&gt;</a:t>
            </a:r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17" y="72589"/>
            <a:ext cx="8821552" cy="844550"/>
          </a:xfrm>
        </p:spPr>
        <p:txBody>
          <a:bodyPr/>
          <a:lstStyle/>
          <a:p>
            <a:r>
              <a:rPr lang="en-GB" dirty="0"/>
              <a:t>Exercise: readstudentspage.html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6589" y="806758"/>
            <a:ext cx="7194885" cy="726707"/>
          </a:xfrm>
        </p:spPr>
        <p:txBody>
          <a:bodyPr/>
          <a:lstStyle/>
          <a:p>
            <a:r>
              <a:rPr lang="en-GB" b="1" dirty="0"/>
              <a:t>Add a HTML page named “readstudentspage.html” to the “public” directory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5244" y="1824888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0474749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r>
              <a:rPr lang="en-GB" b="1" dirty="0"/>
              <a:t>Add a new file called “readstudentspage.js” to the “public/</a:t>
            </a:r>
            <a:r>
              <a:rPr lang="en-GB" b="1" dirty="0" err="1"/>
              <a:t>js</a:t>
            </a:r>
            <a:r>
              <a:rPr lang="en-GB" b="1" dirty="0"/>
              <a:t>” directory</a:t>
            </a:r>
          </a:p>
          <a:p>
            <a:r>
              <a:rPr lang="en-GB" dirty="0"/>
              <a:t>As before, client pages start the same way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886276" y="2177650"/>
            <a:ext cx="7782894" cy="31700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$(function ()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$.</a:t>
            </a:r>
            <a:r>
              <a:rPr lang="en-GB" sz="2000" dirty="0" err="1"/>
              <a:t>ajaxSetup</a:t>
            </a:r>
            <a:r>
              <a:rPr lang="en-GB" sz="2000" dirty="0"/>
              <a:t>({cache: false}); </a:t>
            </a:r>
          </a:p>
          <a:p>
            <a:r>
              <a:rPr lang="en-GB" sz="2000" dirty="0"/>
              <a:t>    $("#</a:t>
            </a:r>
            <a:r>
              <a:rPr lang="en-GB" sz="2000" dirty="0">
                <a:solidFill>
                  <a:srgbClr val="FF0000"/>
                </a:solidFill>
              </a:rPr>
              <a:t>read-button</a:t>
            </a:r>
            <a:r>
              <a:rPr lang="en-GB" sz="2000" dirty="0"/>
              <a:t>").click(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);</a:t>
            </a:r>
          </a:p>
          <a:p>
            <a:r>
              <a:rPr lang="en-GB" sz="2000" dirty="0"/>
              <a:t>});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>
                <a:solidFill>
                  <a:srgbClr val="00B0F0"/>
                </a:solidFill>
              </a:rPr>
              <a:t>ReadStudentsClick</a:t>
            </a:r>
            <a:r>
              <a:rPr lang="en-GB" sz="2000" dirty="0"/>
              <a:t>(e)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</a:t>
            </a:r>
            <a:r>
              <a:rPr lang="en-GB" sz="2000" dirty="0">
                <a:solidFill>
                  <a:srgbClr val="FF0000"/>
                </a:solidFill>
              </a:rPr>
              <a:t>See next slide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52851" y="2177650"/>
            <a:ext cx="270533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/public/</a:t>
            </a:r>
            <a:r>
              <a:rPr lang="en-GB" u="sng" dirty="0" err="1"/>
              <a:t>js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12581183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/>
              <a:t>    $.ajax({</a:t>
            </a:r>
          </a:p>
          <a:p>
            <a:r>
              <a:rPr lang="en-GB" sz="2000" dirty="0"/>
              <a:t>         cache: false,</a:t>
            </a:r>
          </a:p>
          <a:p>
            <a:r>
              <a:rPr lang="en-GB" sz="2000" dirty="0"/>
              <a:t>         type: "GET",</a:t>
            </a:r>
          </a:p>
          <a:p>
            <a:r>
              <a:rPr lang="en-GB" sz="2000" dirty="0"/>
              <a:t>         url: 'http://localhost:1339/students',</a:t>
            </a:r>
          </a:p>
          <a:p>
            <a:r>
              <a:rPr lang="en-GB" sz="2000" dirty="0"/>
              <a:t>         data: ‘’, 			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Pair of single quotes</a:t>
            </a:r>
            <a:endParaRPr lang="en-GB" sz="2000" dirty="0"/>
          </a:p>
          <a:p>
            <a:r>
              <a:rPr lang="en-GB" sz="2000" dirty="0"/>
              <a:t>         </a:t>
            </a:r>
            <a:r>
              <a:rPr lang="en-GB" sz="2000" dirty="0" err="1"/>
              <a:t>contentType</a:t>
            </a:r>
            <a:r>
              <a:rPr lang="en-GB" sz="2000" dirty="0"/>
              <a:t>: "application/</a:t>
            </a:r>
            <a:r>
              <a:rPr lang="en-GB" sz="2000" dirty="0" err="1"/>
              <a:t>json</a:t>
            </a:r>
            <a:r>
              <a:rPr lang="en-GB" sz="2000" dirty="0"/>
              <a:t>; charset=utf-8", </a:t>
            </a:r>
          </a:p>
          <a:p>
            <a:r>
              <a:rPr lang="en-GB" sz="2000" dirty="0"/>
              <a:t>         </a:t>
            </a:r>
            <a:r>
              <a:rPr lang="en-GB" sz="2000" dirty="0" err="1"/>
              <a:t>dataType</a:t>
            </a:r>
            <a:r>
              <a:rPr lang="en-GB" sz="2000" dirty="0"/>
              <a:t>: "</a:t>
            </a:r>
            <a:r>
              <a:rPr lang="en-GB" sz="2000" dirty="0" err="1"/>
              <a:t>json</a:t>
            </a:r>
            <a:r>
              <a:rPr lang="en-GB" sz="2000" dirty="0"/>
              <a:t>",</a:t>
            </a:r>
          </a:p>
          <a:p>
            <a:r>
              <a:rPr lang="en-GB" sz="2000" dirty="0"/>
              <a:t>         success: </a:t>
            </a:r>
            <a:r>
              <a:rPr lang="en-GB" sz="2000" dirty="0" err="1">
                <a:solidFill>
                  <a:srgbClr val="00B0F0"/>
                </a:solidFill>
              </a:rPr>
              <a:t>ReadAllResult</a:t>
            </a:r>
            <a:r>
              <a:rPr lang="en-GB" sz="2000" dirty="0"/>
              <a:t>, 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See next slide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/>
              <a:t>         error: (</a:t>
            </a:r>
            <a:r>
              <a:rPr lang="en-GB" sz="2000" dirty="0" err="1"/>
              <a:t>req</a:t>
            </a:r>
            <a:r>
              <a:rPr lang="en-GB" sz="2000" dirty="0"/>
              <a:t>, status, error) =&gt; console.log("Failed to read students")</a:t>
            </a:r>
          </a:p>
          <a:p>
            <a:r>
              <a:rPr lang="en-GB" sz="2000" dirty="0"/>
              <a:t>    });</a:t>
            </a:r>
          </a:p>
          <a:p>
            <a:r>
              <a:rPr lang="en-GB" sz="2000" dirty="0"/>
              <a:t>	</a:t>
            </a:r>
          </a:p>
          <a:p>
            <a:r>
              <a:rPr lang="en-GB" sz="2000" dirty="0"/>
              <a:t>    </a:t>
            </a:r>
            <a:r>
              <a:rPr lang="en-GB" sz="2000" dirty="0" err="1"/>
              <a:t>e.preventDefault</a:t>
            </a:r>
            <a:r>
              <a:rPr lang="en-GB" sz="2000" dirty="0"/>
              <a:t>();</a:t>
            </a:r>
          </a:p>
          <a:p>
            <a:r>
              <a:rPr lang="en-GB" sz="2000" dirty="0"/>
              <a:t>    return false;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99799" y="1817581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7" name="Straight Arrow Connector 6"/>
          <p:cNvCxnSpPr/>
          <p:nvPr/>
        </p:nvCxnSpPr>
        <p:spPr bwMode="auto">
          <a:xfrm flipH="1">
            <a:off x="3809065" y="2423598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897643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readstudentspage.js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74006" y="1182558"/>
            <a:ext cx="8695674" cy="501675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function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ReadStudentsClick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(e)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….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</a:t>
            </a:r>
          </a:p>
          <a:p>
            <a:endParaRPr lang="en-GB" sz="2000" dirty="0"/>
          </a:p>
          <a:p>
            <a:r>
              <a:rPr lang="en-GB" sz="2000" dirty="0"/>
              <a:t>function </a:t>
            </a:r>
            <a:r>
              <a:rPr lang="en-GB" sz="2000" dirty="0" err="1"/>
              <a:t>ReadAllResult</a:t>
            </a:r>
            <a:r>
              <a:rPr lang="en-GB" sz="2000" dirty="0"/>
              <a:t>(json, status, </a:t>
            </a:r>
            <a:r>
              <a:rPr lang="en-GB" sz="2000" dirty="0" err="1"/>
              <a:t>req</a:t>
            </a:r>
            <a:r>
              <a:rPr lang="en-GB" sz="2000" dirty="0"/>
              <a:t>)</a:t>
            </a:r>
          </a:p>
          <a:p>
            <a:r>
              <a:rPr lang="en-GB" sz="2000" dirty="0"/>
              <a:t>{</a:t>
            </a:r>
          </a:p>
          <a:p>
            <a:r>
              <a:rPr lang="en-GB" sz="2000" dirty="0"/>
              <a:t>    let </a:t>
            </a:r>
            <a:r>
              <a:rPr lang="en-GB" sz="2000" dirty="0">
                <a:solidFill>
                  <a:srgbClr val="00B0F0"/>
                </a:solidFill>
              </a:rPr>
              <a:t>html </a:t>
            </a:r>
            <a:r>
              <a:rPr lang="en-GB" sz="2000" dirty="0"/>
              <a:t>= "";</a:t>
            </a:r>
          </a:p>
          <a:p>
            <a:r>
              <a:rPr lang="en-GB" sz="2000" dirty="0"/>
              <a:t>    for(let s in </a:t>
            </a:r>
            <a:r>
              <a:rPr lang="en-GB" sz="2000" dirty="0" err="1"/>
              <a:t>json</a:t>
            </a:r>
            <a:r>
              <a:rPr lang="en-GB" sz="2000" dirty="0"/>
              <a:t>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let student = </a:t>
            </a:r>
            <a:r>
              <a:rPr lang="en-GB" sz="2000" dirty="0" err="1"/>
              <a:t>json</a:t>
            </a:r>
            <a:r>
              <a:rPr lang="en-GB" sz="2000" dirty="0"/>
              <a:t>[s];</a:t>
            </a:r>
          </a:p>
          <a:p>
            <a:r>
              <a:rPr lang="en-GB" sz="2000" dirty="0"/>
              <a:t>       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+= `Id: ${</a:t>
            </a:r>
            <a:r>
              <a:rPr lang="en-GB" sz="2000" dirty="0" err="1"/>
              <a:t>student.Id</a:t>
            </a:r>
            <a:r>
              <a:rPr lang="en-GB" sz="2000" dirty="0"/>
              <a:t>} Name: ${</a:t>
            </a:r>
            <a:r>
              <a:rPr lang="en-GB" sz="2000" dirty="0" err="1"/>
              <a:t>student.Name</a:t>
            </a:r>
            <a:r>
              <a:rPr lang="en-GB" sz="2000" dirty="0"/>
              <a:t>} `;</a:t>
            </a:r>
          </a:p>
          <a:p>
            <a:r>
              <a:rPr lang="en-GB" sz="2000" dirty="0"/>
              <a:t>       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+= `Age: ${</a:t>
            </a:r>
            <a:r>
              <a:rPr lang="en-GB" sz="2000" dirty="0" err="1"/>
              <a:t>student.Age</a:t>
            </a:r>
            <a:r>
              <a:rPr lang="en-GB" sz="2000" dirty="0"/>
              <a:t>}  Course: ${</a:t>
            </a:r>
            <a:r>
              <a:rPr lang="en-GB" sz="2000" dirty="0" err="1"/>
              <a:t>student.Course</a:t>
            </a:r>
            <a:r>
              <a:rPr lang="en-GB" sz="2000" dirty="0"/>
              <a:t>}&lt;</a:t>
            </a:r>
            <a:r>
              <a:rPr lang="en-GB" sz="2000" dirty="0" err="1"/>
              <a:t>br</a:t>
            </a:r>
            <a:r>
              <a:rPr lang="en-GB" sz="2000" dirty="0"/>
              <a:t>/&gt;`;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$("#all-students").html( </a:t>
            </a:r>
            <a:r>
              <a:rPr lang="en-GB" sz="2000" dirty="0">
                <a:solidFill>
                  <a:srgbClr val="00B0F0"/>
                </a:solidFill>
              </a:rPr>
              <a:t>html</a:t>
            </a:r>
            <a:r>
              <a:rPr lang="en-GB" sz="2000" dirty="0"/>
              <a:t> );</a:t>
            </a:r>
          </a:p>
          <a:p>
            <a:r>
              <a:rPr lang="en-GB" sz="2000" dirty="0"/>
              <a:t>}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75672" y="3364030"/>
            <a:ext cx="25314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Build some HTML to display each student’s detail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BD139-C685-45DD-A946-658EBF48D38A}"/>
              </a:ext>
            </a:extLst>
          </p:cNvPr>
          <p:cNvSpPr txBox="1"/>
          <p:nvPr/>
        </p:nvSpPr>
        <p:spPr>
          <a:xfrm>
            <a:off x="6851374" y="4559108"/>
            <a:ext cx="1736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  <a:sym typeface="Wingdings" panose="05000000000000000000" pitchFamily="2" charset="2"/>
              </a:rPr>
              <a:t> Backticks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2944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CROSS ORIGIN POST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047750" y="1140594"/>
            <a:ext cx="7029450" cy="4698231"/>
          </a:xfrm>
        </p:spPr>
        <p:txBody>
          <a:bodyPr/>
          <a:lstStyle/>
          <a:p>
            <a:r>
              <a:rPr lang="en-GB" altLang="en-US" dirty="0"/>
              <a:t>One technique to overcome the same origin policy of the web browser is to use server-side proxies</a:t>
            </a:r>
          </a:p>
          <a:p>
            <a:pPr lvl="1"/>
            <a:r>
              <a:rPr lang="en-GB" altLang="en-US" dirty="0"/>
              <a:t>The web server makes the web service request on behalf of the client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dirty="0"/>
              <a:t>We may also want to build a web application that calls multiple web services (aka APIs </a:t>
            </a:r>
            <a:r>
              <a:rPr lang="en-GB" altLang="en-US" dirty="0">
                <a:sym typeface="Wingdings" panose="05000000000000000000" pitchFamily="2" charset="2"/>
              </a:rPr>
              <a:t> </a:t>
            </a:r>
            <a:r>
              <a:rPr lang="en-GB" altLang="en-US" dirty="0"/>
              <a:t>potentially 3</a:t>
            </a:r>
            <a:r>
              <a:rPr lang="en-GB" altLang="en-US" baseline="30000" dirty="0"/>
              <a:t>rd</a:t>
            </a:r>
            <a:r>
              <a:rPr lang="en-GB" altLang="en-US" dirty="0"/>
              <a:t> party) to bring together a number of features….this is becoming a common approach (e.g. </a:t>
            </a:r>
            <a:r>
              <a:rPr lang="en-GB" altLang="en-US" dirty="0" err="1"/>
              <a:t>microservices</a:t>
            </a:r>
            <a:r>
              <a:rPr lang="en-GB" altLang="en-US" dirty="0"/>
              <a:t>)</a:t>
            </a:r>
          </a:p>
        </p:txBody>
      </p:sp>
      <p:sp>
        <p:nvSpPr>
          <p:cNvPr id="9220" name="Footer Placeholder 3"/>
          <p:cNvSpPr>
            <a:spLocks noGrp="1"/>
          </p:cNvSpPr>
          <p:nvPr>
            <p:ph type="ftr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000"/>
              <a:t>WAN</a:t>
            </a:r>
          </a:p>
        </p:txBody>
      </p:sp>
      <p:pic>
        <p:nvPicPr>
          <p:cNvPr id="9221" name="Picture 2" descr="http://developer.yahoo.com/javascript/img/proxy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037" y="2520950"/>
            <a:ext cx="5000625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3" name="TextBox 2"/>
          <p:cNvSpPr txBox="1">
            <a:spLocks noChangeArrowheads="1"/>
          </p:cNvSpPr>
          <p:nvPr/>
        </p:nvSpPr>
        <p:spPr bwMode="auto">
          <a:xfrm>
            <a:off x="2801938" y="6237003"/>
            <a:ext cx="5797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dirty="0"/>
              <a:t>http://developer.yahoo.com/javascript/howto-proxy.html</a:t>
            </a:r>
          </a:p>
        </p:txBody>
      </p:sp>
    </p:spTree>
    <p:extLst>
      <p:ext uri="{BB962C8B-B14F-4D97-AF65-F5344CB8AC3E}">
        <p14:creationId xmlns:p14="http://schemas.microsoft.com/office/powerpoint/2010/main" val="40306907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5049553"/>
          </a:xfrm>
        </p:spPr>
        <p:txBody>
          <a:bodyPr/>
          <a:lstStyle/>
          <a:p>
            <a:r>
              <a:rPr lang="en-GB" dirty="0"/>
              <a:t>Let’s look at adding a student again, but this time we will use the web server to use the web service rather than using an AJAX call from the client browser</a:t>
            </a:r>
          </a:p>
          <a:p>
            <a:r>
              <a:rPr lang="en-GB" dirty="0"/>
              <a:t>We will start by adding another “add student” button to the HTML form in </a:t>
            </a:r>
            <a:r>
              <a:rPr lang="en-GB" b="1" dirty="0"/>
              <a:t>addstudentform.html</a:t>
            </a:r>
          </a:p>
          <a:p>
            <a:r>
              <a:rPr lang="en-GB" dirty="0"/>
              <a:t>We will submit the form in the normal way back to the web server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3083132"/>
            <a:ext cx="7642459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&lt;form action="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" </a:t>
            </a:r>
            <a:r>
              <a:rPr lang="en-GB" sz="2000" dirty="0">
                <a:solidFill>
                  <a:srgbClr val="FF0000"/>
                </a:solidFill>
              </a:rPr>
              <a:t>method="POST"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……..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br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/&gt;&lt;input id="add-button" type="button" value="Add Student"/&gt;</a:t>
            </a:r>
          </a:p>
          <a:p>
            <a:r>
              <a:rPr lang="en-GB" sz="2000" dirty="0"/>
              <a:t>&lt;</a:t>
            </a:r>
            <a:r>
              <a:rPr lang="en-GB" sz="2000" dirty="0" err="1"/>
              <a:t>br</a:t>
            </a:r>
            <a:r>
              <a:rPr lang="en-GB" sz="2000" dirty="0"/>
              <a:t>/&gt;&lt;input type="submit" value="Add Student Submit"/&gt;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&lt;/form&gt;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</p:txBody>
      </p:sp>
      <p:cxnSp>
        <p:nvCxnSpPr>
          <p:cNvPr id="7" name="Elbow Connector 6"/>
          <p:cNvCxnSpPr/>
          <p:nvPr/>
        </p:nvCxnSpPr>
        <p:spPr bwMode="auto">
          <a:xfrm rot="16200000" flipV="1">
            <a:off x="2656573" y="4413184"/>
            <a:ext cx="1905803" cy="721894"/>
          </a:xfrm>
          <a:prstGeom prst="bentConnector3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1347537" y="5818743"/>
            <a:ext cx="660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Send the form data to the route “http://localhost:81</a:t>
            </a:r>
            <a:r>
              <a:rPr lang="en-GB" dirty="0">
                <a:solidFill>
                  <a:srgbClr val="0070C0"/>
                </a:solidFill>
              </a:rPr>
              <a:t>/</a:t>
            </a:r>
            <a:r>
              <a:rPr lang="en-GB" dirty="0" err="1">
                <a:solidFill>
                  <a:srgbClr val="0070C0"/>
                </a:solidFill>
              </a:rPr>
              <a:t>addstudent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364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44893"/>
            <a:ext cx="7029450" cy="1260909"/>
          </a:xfrm>
        </p:spPr>
        <p:txBody>
          <a:bodyPr/>
          <a:lstStyle/>
          <a:p>
            <a:r>
              <a:rPr lang="en-GB" dirty="0"/>
              <a:t>Add a new Route to the </a:t>
            </a:r>
            <a:r>
              <a:rPr lang="en-GB" b="1" dirty="0"/>
              <a:t>server.js</a:t>
            </a:r>
            <a:r>
              <a:rPr lang="en-GB" dirty="0"/>
              <a:t>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57175" y="1020285"/>
            <a:ext cx="8728008" cy="563231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/>
              <a:t>const</a:t>
            </a:r>
            <a:r>
              <a:rPr lang="en-GB" sz="2000" dirty="0"/>
              <a:t> </a:t>
            </a:r>
            <a:r>
              <a:rPr lang="en-GB" sz="2000" dirty="0" err="1"/>
              <a:t>Axios</a:t>
            </a:r>
            <a:r>
              <a:rPr lang="en-GB" sz="2000" dirty="0"/>
              <a:t> = require('</a:t>
            </a:r>
            <a:r>
              <a:rPr lang="en-GB" sz="2000" dirty="0" err="1"/>
              <a:t>axios</a:t>
            </a:r>
            <a:r>
              <a:rPr lang="en-GB" sz="2000" dirty="0"/>
              <a:t>’);    </a:t>
            </a:r>
            <a:r>
              <a:rPr lang="en-GB" sz="2000" dirty="0">
                <a:solidFill>
                  <a:srgbClr val="FF0000"/>
                </a:solidFill>
                <a:sym typeface="Wingdings" panose="05000000000000000000" pitchFamily="2" charset="2"/>
              </a:rPr>
              <a:t> Near top of file</a:t>
            </a:r>
            <a:r>
              <a:rPr lang="en-GB" sz="2000" dirty="0">
                <a:solidFill>
                  <a:srgbClr val="FF0000"/>
                </a:solidFill>
              </a:rPr>
              <a:t> 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/>
              <a:t> </a:t>
            </a:r>
            <a:r>
              <a:rPr lang="en-GB" sz="2000" dirty="0" err="1"/>
              <a:t>server.</a:t>
            </a:r>
            <a:r>
              <a:rPr lang="en-GB" sz="2000" dirty="0" err="1">
                <a:solidFill>
                  <a:srgbClr val="FF0000"/>
                </a:solidFill>
              </a:rPr>
              <a:t>post</a:t>
            </a:r>
            <a:r>
              <a:rPr lang="en-GB" sz="2000" dirty="0">
                <a:solidFill>
                  <a:srgbClr val="0070C0"/>
                </a:solidFill>
              </a:rPr>
              <a:t>('/</a:t>
            </a:r>
            <a:r>
              <a:rPr lang="en-GB" sz="2000" dirty="0" err="1">
                <a:solidFill>
                  <a:srgbClr val="0070C0"/>
                </a:solidFill>
              </a:rPr>
              <a:t>addstudent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/>
              <a:t>    try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>
                <a:solidFill>
                  <a:srgbClr val="FF0000"/>
                </a:solidFill>
              </a:rPr>
              <a:t>             See next slide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    catch(error)</a:t>
            </a:r>
          </a:p>
          <a:p>
            <a:r>
              <a:rPr lang="en-GB" sz="2000" dirty="0"/>
              <a:t>    {</a:t>
            </a:r>
          </a:p>
          <a:p>
            <a:r>
              <a:rPr lang="en-GB" sz="2000" dirty="0"/>
              <a:t>        console.log(error);</a:t>
            </a:r>
          </a:p>
          <a:p>
            <a:r>
              <a:rPr lang="en-GB" sz="2000" dirty="0"/>
              <a:t>        </a:t>
            </a:r>
            <a:r>
              <a:rPr lang="en-GB" sz="2000" dirty="0" err="1"/>
              <a:t>res.status</a:t>
            </a:r>
            <a:r>
              <a:rPr lang="en-GB" sz="2000" dirty="0"/>
              <a:t>(403).end();</a:t>
            </a:r>
          </a:p>
          <a:p>
            <a:r>
              <a:rPr lang="en-GB" sz="2000" dirty="0"/>
              <a:t>    }</a:t>
            </a:r>
          </a:p>
          <a:p>
            <a:r>
              <a:rPr lang="en-GB" sz="2000" dirty="0"/>
              <a:t>});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server.listen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this._port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() =&gt; console.log(`Example web server listening at  </a:t>
            </a:r>
            <a:br>
              <a:rPr lang="en-GB" sz="2000" dirty="0">
                <a:solidFill>
                  <a:schemeClr val="bg1">
                    <a:lumMod val="50000"/>
                  </a:schemeClr>
                </a:solidFill>
              </a:rPr>
            </a:b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                    http://localhost:${this._port} using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:${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}`))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38911" y="1020285"/>
            <a:ext cx="2536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dirty="0"/>
              <a:t> directory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45D880-CF60-DCF2-DEEA-1C60836A5FCF}"/>
              </a:ext>
            </a:extLst>
          </p:cNvPr>
          <p:cNvSpPr txBox="1"/>
          <p:nvPr/>
        </p:nvSpPr>
        <p:spPr>
          <a:xfrm>
            <a:off x="5457524" y="3236276"/>
            <a:ext cx="3262965" cy="203132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Do not forget, in the real-world you will be making calls to a webservice that you do not own so you will want to enable CORS and you will probably need to use Java Web Tokens (JWT)</a:t>
            </a:r>
          </a:p>
        </p:txBody>
      </p:sp>
    </p:spTree>
    <p:extLst>
      <p:ext uri="{BB962C8B-B14F-4D97-AF65-F5344CB8AC3E}">
        <p14:creationId xmlns:p14="http://schemas.microsoft.com/office/powerpoint/2010/main" val="21775336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98897"/>
            <a:ext cx="7029450" cy="1106905"/>
          </a:xfrm>
        </p:spPr>
        <p:txBody>
          <a:bodyPr/>
          <a:lstStyle/>
          <a:p>
            <a:r>
              <a:rPr lang="en-GB" dirty="0"/>
              <a:t>Using </a:t>
            </a:r>
            <a:r>
              <a:rPr lang="en-GB" dirty="0" err="1"/>
              <a:t>Axios</a:t>
            </a:r>
            <a:r>
              <a:rPr lang="en-GB" dirty="0"/>
              <a:t> we can sent a HTTP Request to the web service </a:t>
            </a:r>
          </a:p>
          <a:p>
            <a:r>
              <a:rPr lang="en-GB" dirty="0"/>
              <a:t>We are using Docker and we can access our service using a container named, in our case “</a:t>
            </a:r>
            <a:r>
              <a:rPr lang="en-GB" dirty="0" err="1"/>
              <a:t>webservice</a:t>
            </a:r>
            <a:r>
              <a:rPr lang="en-GB" dirty="0"/>
              <a:t>”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466374" y="2284359"/>
            <a:ext cx="8268402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server.post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('/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addstudent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', 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async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(</a:t>
            </a:r>
            <a:r>
              <a:rPr lang="en-GB" sz="2000" dirty="0" err="1">
                <a:solidFill>
                  <a:schemeClr val="bg1">
                    <a:lumMod val="50000"/>
                  </a:schemeClr>
                </a:solidFill>
              </a:rPr>
              <a:t>req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res) =&gt; {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try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{</a:t>
            </a:r>
          </a:p>
          <a:p>
            <a:r>
              <a:rPr lang="en-GB" sz="2000" dirty="0"/>
              <a:t>             let </a:t>
            </a:r>
            <a:r>
              <a:rPr lang="en-GB" sz="2000" dirty="0" err="1">
                <a:solidFill>
                  <a:srgbClr val="0070C0"/>
                </a:solidFill>
              </a:rPr>
              <a:t>containerName</a:t>
            </a:r>
            <a:r>
              <a:rPr lang="en-GB" sz="2000" dirty="0">
                <a:solidFill>
                  <a:srgbClr val="0070C0"/>
                </a:solidFill>
              </a:rPr>
              <a:t> </a:t>
            </a:r>
            <a:r>
              <a:rPr lang="en-GB" sz="2000" dirty="0"/>
              <a:t>= "webservice";</a:t>
            </a:r>
          </a:p>
          <a:p>
            <a:r>
              <a:rPr lang="en-GB" sz="2000" dirty="0"/>
              <a:t>             let </a:t>
            </a:r>
            <a:r>
              <a:rPr lang="en-GB" sz="2000" dirty="0" err="1"/>
              <a:t>serviceResponse</a:t>
            </a:r>
            <a:r>
              <a:rPr lang="en-GB" sz="2000" dirty="0"/>
              <a:t> = await </a:t>
            </a:r>
            <a:br>
              <a:rPr lang="en-GB" sz="2000" dirty="0"/>
            </a:br>
            <a:r>
              <a:rPr lang="en-GB" sz="2000" dirty="0"/>
              <a:t>                       </a:t>
            </a:r>
            <a:r>
              <a:rPr lang="en-GB" sz="2000" dirty="0" err="1">
                <a:solidFill>
                  <a:srgbClr val="FF0000"/>
                </a:solidFill>
              </a:rPr>
              <a:t>Axios.post</a:t>
            </a:r>
            <a:r>
              <a:rPr lang="en-GB" sz="2000" dirty="0"/>
              <a:t>(`</a:t>
            </a:r>
            <a:r>
              <a:rPr lang="en-GB" sz="2000" dirty="0">
                <a:solidFill>
                  <a:srgbClr val="0070C0"/>
                </a:solidFill>
              </a:rPr>
              <a:t>http://</a:t>
            </a:r>
            <a:r>
              <a:rPr lang="en-GB" sz="2000" b="1" dirty="0">
                <a:solidFill>
                  <a:srgbClr val="0070C0"/>
                </a:solidFill>
              </a:rPr>
              <a:t>${</a:t>
            </a:r>
            <a:r>
              <a:rPr lang="en-GB" sz="2000" b="1" dirty="0" err="1">
                <a:solidFill>
                  <a:srgbClr val="0070C0"/>
                </a:solidFill>
              </a:rPr>
              <a:t>containerName</a:t>
            </a:r>
            <a:r>
              <a:rPr lang="en-GB" sz="2000" b="1" dirty="0">
                <a:solidFill>
                  <a:srgbClr val="0070C0"/>
                </a:solidFill>
              </a:rPr>
              <a:t>}</a:t>
            </a:r>
            <a:r>
              <a:rPr lang="en-GB" sz="2000" dirty="0">
                <a:solidFill>
                  <a:srgbClr val="0070C0"/>
                </a:solidFill>
              </a:rPr>
              <a:t>:1339/students</a:t>
            </a:r>
            <a:r>
              <a:rPr lang="en-GB" sz="2000" dirty="0"/>
              <a:t>`, {</a:t>
            </a:r>
            <a:br>
              <a:rPr lang="en-GB" sz="2000" dirty="0"/>
            </a:br>
            <a:r>
              <a:rPr lang="en-GB" sz="2000" dirty="0"/>
              <a:t>                            name: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name-textbox</a:t>
            </a:r>
            <a:r>
              <a:rPr lang="en-GB" sz="2000" dirty="0"/>
              <a:t>"],</a:t>
            </a:r>
            <a:br>
              <a:rPr lang="en-GB" sz="2000" dirty="0"/>
            </a:br>
            <a:r>
              <a:rPr lang="en-GB" sz="2000" dirty="0"/>
              <a:t>                            age: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age-</a:t>
            </a:r>
            <a:r>
              <a:rPr lang="en-GB" sz="2000" dirty="0" err="1">
                <a:solidFill>
                  <a:srgbClr val="FF0000"/>
                </a:solidFill>
              </a:rPr>
              <a:t>numberbox</a:t>
            </a:r>
            <a:r>
              <a:rPr lang="en-GB" sz="2000" dirty="0"/>
              <a:t>"],</a:t>
            </a:r>
          </a:p>
          <a:p>
            <a:r>
              <a:rPr lang="en-GB" sz="2000" dirty="0"/>
              <a:t>                            course: </a:t>
            </a:r>
            <a:r>
              <a:rPr lang="en-GB" sz="2000" dirty="0" err="1"/>
              <a:t>req.body</a:t>
            </a:r>
            <a:r>
              <a:rPr lang="en-GB" sz="2000" dirty="0"/>
              <a:t>["</a:t>
            </a:r>
            <a:r>
              <a:rPr lang="en-GB" sz="2000" dirty="0">
                <a:solidFill>
                  <a:srgbClr val="FF0000"/>
                </a:solidFill>
              </a:rPr>
              <a:t>course-textbox</a:t>
            </a:r>
            <a:r>
              <a:rPr lang="en-GB" sz="2000" dirty="0"/>
              <a:t>"]		                    </a:t>
            </a:r>
          </a:p>
          <a:p>
            <a:r>
              <a:rPr lang="en-GB" sz="2000" dirty="0"/>
              <a:t>             });</a:t>
            </a:r>
          </a:p>
          <a:p>
            <a:r>
              <a:rPr lang="en-GB" sz="2000" dirty="0"/>
              <a:t>             console.log(`Service response = ${</a:t>
            </a:r>
            <a:r>
              <a:rPr lang="en-GB" sz="2000" dirty="0" err="1"/>
              <a:t>serviceResponse.status</a:t>
            </a:r>
            <a:r>
              <a:rPr lang="en-GB" sz="2000" dirty="0"/>
              <a:t>}`);</a:t>
            </a:r>
          </a:p>
          <a:p>
            <a:r>
              <a:rPr lang="en-GB" sz="2000" dirty="0"/>
              <a:t>             </a:t>
            </a:r>
            <a:r>
              <a:rPr lang="en-GB" sz="2000" dirty="0" err="1"/>
              <a:t>res.redirect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FF0000"/>
                </a:solidFill>
              </a:rPr>
              <a:t>'thanks.html</a:t>
            </a:r>
            <a:r>
              <a:rPr lang="en-GB" sz="2000" dirty="0"/>
              <a:t>');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}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    catch(……..</a:t>
            </a:r>
          </a:p>
        </p:txBody>
      </p:sp>
      <p:sp>
        <p:nvSpPr>
          <p:cNvPr id="6" name="Curved Left Arrow 5"/>
          <p:cNvSpPr/>
          <p:nvPr/>
        </p:nvSpPr>
        <p:spPr bwMode="auto">
          <a:xfrm>
            <a:off x="8422105" y="3705727"/>
            <a:ext cx="264696" cy="360947"/>
          </a:xfrm>
          <a:prstGeom prst="curvedLeftArrow">
            <a:avLst>
              <a:gd name="adj1" fmla="val 21385"/>
              <a:gd name="adj2" fmla="val 66964"/>
              <a:gd name="adj3" fmla="val 48618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379495" y="6164981"/>
            <a:ext cx="1633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See next slide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33538" y="5982102"/>
            <a:ext cx="678581" cy="341697"/>
          </a:xfrm>
          <a:prstGeom prst="bentConnector3">
            <a:avLst>
              <a:gd name="adj1" fmla="val 10106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6602753" y="2827348"/>
            <a:ext cx="18736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Send to our web service</a:t>
            </a:r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6412019" y="3433365"/>
            <a:ext cx="258052" cy="336432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087967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</a:t>
            </a:r>
            <a:r>
              <a:rPr lang="en-GB" dirty="0" err="1"/>
              <a:t>Axios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21343"/>
            <a:ext cx="7029450" cy="1381225"/>
          </a:xfrm>
        </p:spPr>
        <p:txBody>
          <a:bodyPr/>
          <a:lstStyle/>
          <a:p>
            <a:r>
              <a:rPr lang="en-GB" dirty="0"/>
              <a:t>We added a redirect() call at the end of the “post” route we just created, to redirect the browser to a “thanks.html” file</a:t>
            </a:r>
          </a:p>
          <a:p>
            <a:r>
              <a:rPr lang="en-GB" dirty="0"/>
              <a:t>Add a “thanks.html” file to the “public” directory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79345" y="2702934"/>
            <a:ext cx="7642459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&lt;!DOCTYPE html&gt;</a:t>
            </a:r>
          </a:p>
          <a:p>
            <a:r>
              <a:rPr lang="en-GB" sz="2000" dirty="0"/>
              <a:t>&lt;html&gt;</a:t>
            </a:r>
          </a:p>
          <a:p>
            <a:r>
              <a:rPr lang="en-GB" sz="2000" dirty="0"/>
              <a:t>&lt;head&gt;</a:t>
            </a:r>
          </a:p>
          <a:p>
            <a:r>
              <a:rPr lang="en-GB" sz="2000" dirty="0"/>
              <a:t>&lt;title&gt;Thanks Page&lt;/title&gt;</a:t>
            </a:r>
          </a:p>
          <a:p>
            <a:r>
              <a:rPr lang="en-GB" sz="2000" dirty="0"/>
              <a:t>&lt;meta charset="utf-8" /&gt;</a:t>
            </a:r>
          </a:p>
          <a:p>
            <a:r>
              <a:rPr lang="en-GB" sz="2000" dirty="0"/>
              <a:t>&lt;/head&gt;</a:t>
            </a:r>
          </a:p>
          <a:p>
            <a:r>
              <a:rPr lang="en-GB" sz="2000" dirty="0"/>
              <a:t>&lt;body&gt;</a:t>
            </a:r>
          </a:p>
          <a:p>
            <a:r>
              <a:rPr lang="en-GB" sz="2000" dirty="0"/>
              <a:t>&lt;p&gt;Thanks for adding a new student&lt;/p&gt;</a:t>
            </a:r>
          </a:p>
          <a:p>
            <a:endParaRPr lang="en-GB" sz="2000" dirty="0"/>
          </a:p>
          <a:p>
            <a:r>
              <a:rPr lang="en-GB" sz="2000" dirty="0"/>
              <a:t>&lt;/body&gt;</a:t>
            </a:r>
          </a:p>
          <a:p>
            <a:r>
              <a:rPr lang="en-GB" sz="2000" dirty="0"/>
              <a:t>&lt;/html&gt;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46775" y="2730175"/>
            <a:ext cx="2536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the </a:t>
            </a:r>
            <a:r>
              <a:rPr lang="en-GB" dirty="0" err="1"/>
              <a:t>node</a:t>
            </a:r>
            <a:r>
              <a:rPr lang="en-GB" u="sng" dirty="0" err="1"/>
              <a:t>webserver</a:t>
            </a:r>
            <a:r>
              <a:rPr lang="en-GB" u="sng" dirty="0"/>
              <a:t>/public</a:t>
            </a:r>
            <a:r>
              <a:rPr lang="en-GB" dirty="0"/>
              <a:t> directory</a:t>
            </a:r>
          </a:p>
        </p:txBody>
      </p:sp>
    </p:spTree>
    <p:extLst>
      <p:ext uri="{BB962C8B-B14F-4D97-AF65-F5344CB8AC3E}">
        <p14:creationId xmlns:p14="http://schemas.microsoft.com/office/powerpoint/2010/main" val="2831207448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90962</TotalTime>
  <Words>3900</Words>
  <Application>Microsoft Office PowerPoint</Application>
  <PresentationFormat>On-screen Show (4:3)</PresentationFormat>
  <Paragraphs>586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Helvetica-Narrow</vt:lpstr>
      <vt:lpstr>Monotype Sorts</vt:lpstr>
      <vt:lpstr>Arial</vt:lpstr>
      <vt:lpstr>Helvetica</vt:lpstr>
      <vt:lpstr>Impact</vt:lpstr>
      <vt:lpstr>Times New Roman</vt:lpstr>
      <vt:lpstr>os-slides</vt:lpstr>
      <vt:lpstr>Express Web Server</vt:lpstr>
      <vt:lpstr>FYI: express-generator</vt:lpstr>
      <vt:lpstr>Uncomment the Server</vt:lpstr>
      <vt:lpstr>Setup</vt:lpstr>
      <vt:lpstr>Building a Web Server</vt:lpstr>
      <vt:lpstr>Exercise</vt:lpstr>
      <vt:lpstr>Exercise</vt:lpstr>
      <vt:lpstr>Express Object</vt:lpstr>
      <vt:lpstr>Start the Server/Service</vt:lpstr>
      <vt:lpstr>Exercise</vt:lpstr>
      <vt:lpstr>Exercise</vt:lpstr>
      <vt:lpstr>Starting Web Server, Web Service and Database</vt:lpstr>
      <vt:lpstr>Exercise (Cont)</vt:lpstr>
      <vt:lpstr>Routing Methods</vt:lpstr>
      <vt:lpstr>Request Body</vt:lpstr>
      <vt:lpstr>Static Content</vt:lpstr>
      <vt:lpstr>Exercise</vt:lpstr>
      <vt:lpstr>Exercise: hello.html</vt:lpstr>
      <vt:lpstr>Exercise: index.html</vt:lpstr>
      <vt:lpstr>Exercise: addstudentform.html</vt:lpstr>
      <vt:lpstr>Exercise: addstudentform.html</vt:lpstr>
      <vt:lpstr>FYI</vt:lpstr>
      <vt:lpstr>Exercise: addstudentform.js</vt:lpstr>
      <vt:lpstr>PowerPoint Presentation</vt:lpstr>
      <vt:lpstr>Exercise: readstudentspage.html</vt:lpstr>
      <vt:lpstr>Exercise: readstudentspage.js</vt:lpstr>
      <vt:lpstr>Exercise: readstudentspage.js</vt:lpstr>
      <vt:lpstr>Exercise: readstudentspage.js</vt:lpstr>
      <vt:lpstr>CROSS ORIGIN POST</vt:lpstr>
      <vt:lpstr>Exercise: Axios</vt:lpstr>
      <vt:lpstr>Exercise: Axios</vt:lpstr>
      <vt:lpstr>Exercise: Axios</vt:lpstr>
      <vt:lpstr>Exercise: Axios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1419</cp:revision>
  <cp:lastPrinted>2001-06-14T13:58:17Z</cp:lastPrinted>
  <dcterms:created xsi:type="dcterms:W3CDTF">1999-06-25T18:38:26Z</dcterms:created>
  <dcterms:modified xsi:type="dcterms:W3CDTF">2022-11-28T18:57:02Z</dcterms:modified>
</cp:coreProperties>
</file>