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94660"/>
  </p:normalViewPr>
  <p:slideViewPr>
    <p:cSldViewPr snapToGrid="0">
      <p:cViewPr varScale="1">
        <p:scale>
          <a:sx n="68" d="100"/>
          <a:sy n="68" d="100"/>
        </p:scale>
        <p:origin x="-660" y="-96"/>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3DCDF3-DB0E-4E7C-86B0-056DB51F8ACA}" type="datetimeFigureOut">
              <a:rPr lang="en-US" smtClean="0"/>
              <a:pPr/>
              <a:t>11/13/2023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31F7AF-4877-413E-AE2E-13BEC4B361E0}" type="slidenum">
              <a:rPr lang="en-US" smtClean="0"/>
              <a:pPr/>
              <a:t>‹#›</a:t>
            </a:fld>
            <a:endParaRPr lang="en-US"/>
          </a:p>
        </p:txBody>
      </p:sp>
    </p:spTree>
    <p:extLst>
      <p:ext uri="{BB962C8B-B14F-4D97-AF65-F5344CB8AC3E}">
        <p14:creationId xmlns:p14="http://schemas.microsoft.com/office/powerpoint/2010/main" val="3621307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study here deals with sustainability and sustainable measures in the hospitality sector. The organizations in this sector often have a negative impact on the environment due to their activities. The organizations aim at the mitigation of these activities through which they would be able to manage a better level of effectiveness. The study has used some relevant models like PESTEL to discuss the factors. </a:t>
            </a:r>
          </a:p>
          <a:p>
            <a:endParaRPr lang="en-US" dirty="0"/>
          </a:p>
        </p:txBody>
      </p:sp>
      <p:sp>
        <p:nvSpPr>
          <p:cNvPr id="4" name="Slide Number Placeholder 3"/>
          <p:cNvSpPr>
            <a:spLocks noGrp="1"/>
          </p:cNvSpPr>
          <p:nvPr>
            <p:ph type="sldNum" sz="quarter" idx="10"/>
          </p:nvPr>
        </p:nvSpPr>
        <p:spPr/>
        <p:txBody>
          <a:bodyPr/>
          <a:lstStyle/>
          <a:p>
            <a:fld id="{8831F7AF-4877-413E-AE2E-13BEC4B361E0}"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ongoing social trends of sustainability in the hospitality sector are enabling organizations to have sustainable practices. They are using sustainable materials in the organizations to gain effectiveness. Consumers have also developed a desire to receive services which are sustainable. The enhancement of the organization has also been a relevant factor in these aspects. </a:t>
            </a:r>
          </a:p>
          <a:p>
            <a:endParaRPr lang="en-US" dirty="0"/>
          </a:p>
        </p:txBody>
      </p:sp>
      <p:sp>
        <p:nvSpPr>
          <p:cNvPr id="4" name="Slide Number Placeholder 3"/>
          <p:cNvSpPr>
            <a:spLocks noGrp="1"/>
          </p:cNvSpPr>
          <p:nvPr>
            <p:ph type="sldNum" sz="quarter" idx="10"/>
          </p:nvPr>
        </p:nvSpPr>
        <p:spPr/>
        <p:txBody>
          <a:bodyPr/>
          <a:lstStyle/>
          <a:p>
            <a:fld id="{8831F7AF-4877-413E-AE2E-13BEC4B361E0}"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use of technologies in the hospitality sector has enhanced the whole process of sustainability. The organizations are able to manage the waste materials with the help of these technologies. The factors like waste decomposition are influenced by these technological factors. The process of calculation through technologies is the important one here. </a:t>
            </a:r>
          </a:p>
          <a:p>
            <a:endParaRPr lang="en-US" dirty="0"/>
          </a:p>
        </p:txBody>
      </p:sp>
      <p:sp>
        <p:nvSpPr>
          <p:cNvPr id="4" name="Slide Number Placeholder 3"/>
          <p:cNvSpPr>
            <a:spLocks noGrp="1"/>
          </p:cNvSpPr>
          <p:nvPr>
            <p:ph type="sldNum" sz="quarter" idx="10"/>
          </p:nvPr>
        </p:nvSpPr>
        <p:spPr/>
        <p:txBody>
          <a:bodyPr/>
          <a:lstStyle/>
          <a:p>
            <a:fld id="{8831F7AF-4877-413E-AE2E-13BEC4B361E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hospitality sector is indulged in various activities which often create a negative impact. The organizations here are often unable to be effective in terms of environmental impact. Thus they are keen on developing these aspects to a great extent. These organizations reduce the negative impact with the help of waste management. </a:t>
            </a:r>
          </a:p>
          <a:p>
            <a:endParaRPr lang="en-US" dirty="0"/>
          </a:p>
        </p:txBody>
      </p:sp>
      <p:sp>
        <p:nvSpPr>
          <p:cNvPr id="4" name="Slide Number Placeholder 3"/>
          <p:cNvSpPr>
            <a:spLocks noGrp="1"/>
          </p:cNvSpPr>
          <p:nvPr>
            <p:ph type="sldNum" sz="quarter" idx="10"/>
          </p:nvPr>
        </p:nvSpPr>
        <p:spPr/>
        <p:txBody>
          <a:bodyPr/>
          <a:lstStyle/>
          <a:p>
            <a:fld id="{8831F7AF-4877-413E-AE2E-13BEC4B361E0}"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organizations are not bound to follow the regulations as they are not mandatory. The organizations mostly invest in the matter of sustainability to increase their reputation. </a:t>
            </a:r>
          </a:p>
          <a:p>
            <a:endParaRPr lang="en-US" dirty="0"/>
          </a:p>
        </p:txBody>
      </p:sp>
      <p:sp>
        <p:nvSpPr>
          <p:cNvPr id="4" name="Slide Number Placeholder 3"/>
          <p:cNvSpPr>
            <a:spLocks noGrp="1"/>
          </p:cNvSpPr>
          <p:nvPr>
            <p:ph type="sldNum" sz="quarter" idx="10"/>
          </p:nvPr>
        </p:nvSpPr>
        <p:spPr/>
        <p:txBody>
          <a:bodyPr/>
          <a:lstStyle/>
          <a:p>
            <a:fld id="{8831F7AF-4877-413E-AE2E-13BEC4B361E0}"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For incorporating systems of environmental management within the consumer service of companies, boutique hotels need to invest more in adaptation of technology and implementation of strategic processes to get eco-conscious clients</a:t>
            </a:r>
            <a:r>
              <a:rPr lang="en-US" sz="1200" kern="1200" dirty="0">
                <a:solidFill>
                  <a:schemeClr val="tx1"/>
                </a:solidFill>
                <a:effectLst/>
                <a:latin typeface="+mn-lt"/>
                <a:ea typeface="+mn-ea"/>
                <a:cs typeface="+mn-cs"/>
              </a:rPr>
              <a:t>. However, due to huge investments, the hotels have to increase the service charge which effect competitive advantage in comparison with the pricing strategy used any other competitor in the market. There can be a lack of awareness or resistance coming from staff, guests or any supplier (Nam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 Furthermore, conflicting or any complex regulation as well as standard can make things difficult for measuring and reporting of environmental performance. There can be risks related to green washing or any misleading claims. </a:t>
            </a:r>
          </a:p>
        </p:txBody>
      </p:sp>
      <p:sp>
        <p:nvSpPr>
          <p:cNvPr id="4" name="Slide Number Placeholder 3"/>
          <p:cNvSpPr>
            <a:spLocks noGrp="1"/>
          </p:cNvSpPr>
          <p:nvPr>
            <p:ph type="sldNum" sz="quarter" idx="10"/>
          </p:nvPr>
        </p:nvSpPr>
        <p:spPr/>
        <p:txBody>
          <a:bodyPr/>
          <a:lstStyle/>
          <a:p>
            <a:fld id="{8831F7AF-4877-413E-AE2E-13BEC4B361E0}" type="slidenum">
              <a:rPr lang="en-US" smtClean="0"/>
              <a:pPr/>
              <a:t>10</a:t>
            </a:fld>
            <a:endParaRPr lang="en-US"/>
          </a:p>
        </p:txBody>
      </p:sp>
    </p:spTree>
    <p:extLst>
      <p:ext uri="{BB962C8B-B14F-4D97-AF65-F5344CB8AC3E}">
        <p14:creationId xmlns:p14="http://schemas.microsoft.com/office/powerpoint/2010/main" val="3044961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companies in this sector need to increase awareness of customers with the help of  awareness programs where they it can be shown to them about importance of maintaining sustainability and how it requires extra costs from the businesses. This can be helpful for reducing any negative effect on environment as well as benefit the local community.  Switching to alternative sources of alternative sources of energy can be helpful for any hotel to reduce the carbon footprint. Based on the words of </a:t>
            </a:r>
            <a:r>
              <a:rPr lang="en-US" sz="1200" kern="1200" dirty="0" err="1">
                <a:solidFill>
                  <a:schemeClr val="tx1"/>
                </a:solidFill>
                <a:effectLst/>
                <a:latin typeface="+mn-lt"/>
                <a:ea typeface="+mn-ea"/>
                <a:cs typeface="+mn-cs"/>
              </a:rPr>
              <a:t>LaMonaca</a:t>
            </a:r>
            <a:r>
              <a:rPr lang="en-US" sz="1200" kern="1200" dirty="0">
                <a:solidFill>
                  <a:schemeClr val="tx1"/>
                </a:solidFill>
                <a:effectLst/>
                <a:latin typeface="+mn-lt"/>
                <a:ea typeface="+mn-ea"/>
                <a:cs typeface="+mn-cs"/>
              </a:rPr>
              <a:t> and Ryan, (2022), hospitality industry can offer electric vehicles as well as charging station for guests having electric or hybrid vehicles.  </a:t>
            </a:r>
            <a:r>
              <a:rPr lang="en-US" sz="1200" kern="1200">
                <a:solidFill>
                  <a:schemeClr val="tx1"/>
                </a:solidFill>
                <a:effectLst/>
                <a:latin typeface="+mn-lt"/>
                <a:ea typeface="+mn-ea"/>
                <a:cs typeface="+mn-cs"/>
              </a:rPr>
              <a:t>Moreover, providing of group shuttles and hubs of public transit for cutting down on number of low-occupancy trips of car from hotel can be helpful. </a:t>
            </a:r>
          </a:p>
          <a:p>
            <a:endParaRPr lang="en-US" dirty="0"/>
          </a:p>
        </p:txBody>
      </p:sp>
      <p:sp>
        <p:nvSpPr>
          <p:cNvPr id="4" name="Slide Number Placeholder 3"/>
          <p:cNvSpPr>
            <a:spLocks noGrp="1"/>
          </p:cNvSpPr>
          <p:nvPr>
            <p:ph type="sldNum" sz="quarter" idx="10"/>
          </p:nvPr>
        </p:nvSpPr>
        <p:spPr/>
        <p:txBody>
          <a:bodyPr/>
          <a:lstStyle/>
          <a:p>
            <a:fld id="{8831F7AF-4877-413E-AE2E-13BEC4B361E0}" type="slidenum">
              <a:rPr lang="en-US" smtClean="0"/>
              <a:pPr/>
              <a:t>15</a:t>
            </a:fld>
            <a:endParaRPr lang="en-US"/>
          </a:p>
        </p:txBody>
      </p:sp>
    </p:spTree>
    <p:extLst>
      <p:ext uri="{BB962C8B-B14F-4D97-AF65-F5344CB8AC3E}">
        <p14:creationId xmlns:p14="http://schemas.microsoft.com/office/powerpoint/2010/main" val="3621626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320515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1941988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2131607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2626071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3796712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2691994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1808712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291505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3472398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2435458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807723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2086989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764049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39357446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15904993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A9E0B5-BC59-4C45-9949-C9A3F03C9EDA}" type="datetimeFigureOut">
              <a:rPr lang="en-US" smtClean="0"/>
              <a:pPr/>
              <a:t>11/13/2023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12A04-9898-4B20-B19B-05C0DD6DB6F1}" type="slidenum">
              <a:rPr lang="en-US" smtClean="0"/>
              <a:pPr/>
              <a:t>‹#›</a:t>
            </a:fld>
            <a:endParaRPr lang="en-US"/>
          </a:p>
        </p:txBody>
      </p:sp>
    </p:spTree>
    <p:extLst>
      <p:ext uri="{BB962C8B-B14F-4D97-AF65-F5344CB8AC3E}">
        <p14:creationId xmlns:p14="http://schemas.microsoft.com/office/powerpoint/2010/main" val="4157557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EA9E0B5-BC59-4C45-9949-C9A3F03C9EDA}" type="datetimeFigureOut">
              <a:rPr lang="en-US" smtClean="0"/>
              <a:pPr/>
              <a:t>11/13/2023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4212A04-9898-4B20-B19B-05C0DD6DB6F1}" type="slidenum">
              <a:rPr lang="en-US" smtClean="0"/>
              <a:pPr/>
              <a:t>‹#›</a:t>
            </a:fld>
            <a:endParaRPr lang="en-US"/>
          </a:p>
        </p:txBody>
      </p:sp>
    </p:spTree>
    <p:extLst>
      <p:ext uri="{BB962C8B-B14F-4D97-AF65-F5344CB8AC3E}">
        <p14:creationId xmlns:p14="http://schemas.microsoft.com/office/powerpoint/2010/main" val="2190890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F45159-FCA7-A6AC-7805-18C1F40295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ctrTitle"/>
          </p:nvPr>
        </p:nvSpPr>
        <p:spPr>
          <a:xfrm>
            <a:off x="1524000" y="1087821"/>
            <a:ext cx="9144000" cy="3704896"/>
          </a:xfrm>
        </p:spPr>
        <p:txBody>
          <a:bodyPr>
            <a:normAutofit fontScale="90000"/>
          </a:bodyPr>
          <a:lstStyle/>
          <a:p>
            <a:pPr marL="0" marR="0">
              <a:lnSpc>
                <a:spcPct val="150000"/>
              </a:lnSpc>
              <a:spcBef>
                <a:spcPts val="0"/>
              </a:spcBef>
              <a:spcAft>
                <a:spcPts val="0"/>
              </a:spcAft>
            </a:pPr>
            <a:br>
              <a:rPr lang="en-US" b="1" kern="1400" spc="-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US" b="1" kern="1400" spc="-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br>
            <a:br>
              <a:rPr lang="en-US" b="1" kern="1400" spc="-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br>
            <a:br>
              <a:rPr lang="en-US" b="1" kern="1400" spc="-5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br>
            <a:r>
              <a:rPr lang="en-US" b="1" kern="1400" spc="-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Contemporary Themes in the Hotel and Hospitality Sector</a:t>
            </a:r>
            <a:br>
              <a:rPr lang="en-US" b="1" kern="1400" spc="-5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Tree>
    <p:extLst>
      <p:ext uri="{BB962C8B-B14F-4D97-AF65-F5344CB8AC3E}">
        <p14:creationId xmlns:p14="http://schemas.microsoft.com/office/powerpoint/2010/main" val="222235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7E0401-5716-B255-5507-F2B5F1FD097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lstStyle/>
          <a:p>
            <a:pPr algn="ctr"/>
            <a:r>
              <a:rPr lang="en-US" b="1" dirty="0">
                <a:solidFill>
                  <a:schemeClr val="tx1"/>
                </a:solidFill>
                <a:latin typeface="Times New Roman" pitchFamily="18" charset="0"/>
                <a:cs typeface="Times New Roman" pitchFamily="18" charset="0"/>
              </a:rPr>
              <a:t>Introduction</a:t>
            </a:r>
            <a:br>
              <a:rPr lang="en-US" dirty="0">
                <a:solidFill>
                  <a:schemeClr val="tx1"/>
                </a:solidFill>
                <a:latin typeface="Times New Roman" pitchFamily="18" charset="0"/>
                <a:cs typeface="Times New Roman" pitchFamily="18" charset="0"/>
              </a:rPr>
            </a:br>
            <a:endParaRPr lang="en-US"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lvl="0" algn="just">
              <a:lnSpc>
                <a:spcPct val="150000"/>
              </a:lnSpc>
            </a:pPr>
            <a:r>
              <a:rPr lang="en-US" dirty="0">
                <a:latin typeface="Times New Roman" pitchFamily="18" charset="0"/>
                <a:cs typeface="Times New Roman" pitchFamily="18" charset="0"/>
              </a:rPr>
              <a:t>The study is based on the hospitality sector and its environmental sustainability.</a:t>
            </a:r>
          </a:p>
          <a:p>
            <a:pPr lvl="0" algn="just">
              <a:lnSpc>
                <a:spcPct val="150000"/>
              </a:lnSpc>
            </a:pPr>
            <a:r>
              <a:rPr lang="en-US" dirty="0">
                <a:latin typeface="Times New Roman" pitchFamily="18" charset="0"/>
                <a:cs typeface="Times New Roman" pitchFamily="18" charset="0"/>
              </a:rPr>
              <a:t>The hospitality sector often adapts to different environmental sustainability measures.</a:t>
            </a:r>
          </a:p>
          <a:p>
            <a:pPr lvl="0" algn="just">
              <a:lnSpc>
                <a:spcPct val="150000"/>
              </a:lnSpc>
            </a:pPr>
            <a:r>
              <a:rPr lang="en-US" dirty="0">
                <a:latin typeface="Times New Roman" pitchFamily="18" charset="0"/>
                <a:cs typeface="Times New Roman" pitchFamily="18" charset="0"/>
              </a:rPr>
              <a:t>The measures taken by the organization are to mitigate the negative impact of the operations on the environment. </a:t>
            </a:r>
          </a:p>
          <a:p>
            <a:pPr algn="just">
              <a:lnSpc>
                <a:spcPct val="150000"/>
              </a:lnSpc>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551528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824645-3749-6D71-08B5-AC7B67C687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lstStyle/>
          <a:p>
            <a:pPr algn="ctr"/>
            <a:r>
              <a:rPr lang="en-US" b="1" dirty="0">
                <a:solidFill>
                  <a:schemeClr val="tx1"/>
                </a:solidFill>
              </a:rPr>
              <a:t>Overview of literature </a:t>
            </a:r>
            <a:br>
              <a:rPr lang="en-US" dirty="0">
                <a:solidFill>
                  <a:schemeClr val="tx1"/>
                </a:solidFill>
              </a:rPr>
            </a:br>
            <a:endParaRPr lang="en-US" dirty="0">
              <a:solidFill>
                <a:schemeClr val="tx1"/>
              </a:solidFill>
            </a:endParaRPr>
          </a:p>
        </p:txBody>
      </p:sp>
      <p:sp>
        <p:nvSpPr>
          <p:cNvPr id="3" name="Content Placeholder 2"/>
          <p:cNvSpPr>
            <a:spLocks noGrp="1"/>
          </p:cNvSpPr>
          <p:nvPr>
            <p:ph idx="1"/>
          </p:nvPr>
        </p:nvSpPr>
        <p:spPr/>
        <p:txBody>
          <a:bodyPr/>
          <a:lstStyle/>
          <a:p>
            <a:pPr lvl="0" algn="just">
              <a:lnSpc>
                <a:spcPct val="150000"/>
              </a:lnSpc>
            </a:pPr>
            <a:r>
              <a:rPr lang="en-US" dirty="0">
                <a:latin typeface="Times New Roman" pitchFamily="18" charset="0"/>
                <a:cs typeface="Times New Roman" pitchFamily="18" charset="0"/>
              </a:rPr>
              <a:t>According to Jones and Comfort (2020), the ongoing social trends of sustainability influence organizations.</a:t>
            </a:r>
          </a:p>
          <a:p>
            <a:pPr lvl="0" algn="just">
              <a:lnSpc>
                <a:spcPct val="150000"/>
              </a:lnSpc>
            </a:pPr>
            <a:r>
              <a:rPr lang="en-US" dirty="0">
                <a:latin typeface="Times New Roman" pitchFamily="18" charset="0"/>
                <a:cs typeface="Times New Roman" pitchFamily="18" charset="0"/>
              </a:rPr>
              <a:t>The organizations have changed their perceptions regarding sustainability due to the trends.</a:t>
            </a:r>
          </a:p>
          <a:p>
            <a:pPr lvl="0" algn="just">
              <a:lnSpc>
                <a:spcPct val="150000"/>
              </a:lnSpc>
            </a:pPr>
            <a:r>
              <a:rPr lang="en-US" dirty="0">
                <a:latin typeface="Times New Roman" pitchFamily="18" charset="0"/>
                <a:cs typeface="Times New Roman" pitchFamily="18" charset="0"/>
              </a:rPr>
              <a:t>The consumers have also developed a desire to have sustainable operations in the organizations. </a:t>
            </a:r>
          </a:p>
          <a:p>
            <a:pPr algn="just">
              <a:lnSpc>
                <a:spcPct val="150000"/>
              </a:lnSpc>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824401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8559B6-DA29-7D67-FDC0-640697480E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lstStyle/>
          <a:p>
            <a:pPr algn="ctr"/>
            <a:r>
              <a:rPr lang="en-US" b="1" dirty="0">
                <a:solidFill>
                  <a:schemeClr val="tx1"/>
                </a:solidFill>
                <a:latin typeface="Times New Roman" pitchFamily="18" charset="0"/>
                <a:cs typeface="Times New Roman" pitchFamily="18" charset="0"/>
              </a:rPr>
              <a:t>Overview of literature </a:t>
            </a:r>
            <a:br>
              <a:rPr lang="en-US" dirty="0">
                <a:solidFill>
                  <a:schemeClr val="tx1"/>
                </a:solidFill>
                <a:latin typeface="Times New Roman" pitchFamily="18" charset="0"/>
                <a:cs typeface="Times New Roman" pitchFamily="18" charset="0"/>
              </a:rPr>
            </a:br>
            <a:endParaRPr lang="en-US"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lvl="0" algn="just">
              <a:lnSpc>
                <a:spcPct val="150000"/>
              </a:lnSpc>
            </a:pPr>
            <a:r>
              <a:rPr lang="en-US" dirty="0">
                <a:latin typeface="Times New Roman" pitchFamily="18" charset="0"/>
                <a:cs typeface="Times New Roman" pitchFamily="18" charset="0"/>
              </a:rPr>
              <a:t>The use of technologies in the hospitality sector has enhanced the process of sustainability.</a:t>
            </a:r>
          </a:p>
          <a:p>
            <a:pPr lvl="0" algn="just">
              <a:lnSpc>
                <a:spcPct val="150000"/>
              </a:lnSpc>
            </a:pPr>
            <a:r>
              <a:rPr lang="en-US" dirty="0">
                <a:latin typeface="Times New Roman" pitchFamily="18" charset="0"/>
                <a:cs typeface="Times New Roman" pitchFamily="18" charset="0"/>
              </a:rPr>
              <a:t>The organizations are using different analytical tools and equipment for the measurement of sustainability.</a:t>
            </a:r>
          </a:p>
          <a:p>
            <a:pPr lvl="0" algn="just">
              <a:lnSpc>
                <a:spcPct val="150000"/>
              </a:lnSpc>
            </a:pPr>
            <a:r>
              <a:rPr lang="en-US" dirty="0">
                <a:latin typeface="Times New Roman" pitchFamily="18" charset="0"/>
                <a:cs typeface="Times New Roman" pitchFamily="18" charset="0"/>
              </a:rPr>
              <a:t>According to Han (2021), waste and decomposition of waste materials are carried on with the help of machinery.</a:t>
            </a:r>
          </a:p>
          <a:p>
            <a:pPr algn="just">
              <a:lnSpc>
                <a:spcPct val="150000"/>
              </a:lnSpc>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4035132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D0B79D-51F3-F165-3577-8EC4633D20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lstStyle/>
          <a:p>
            <a:pPr algn="ctr"/>
            <a:r>
              <a:rPr lang="en-US" b="1" dirty="0">
                <a:solidFill>
                  <a:schemeClr val="tx1"/>
                </a:solidFill>
                <a:latin typeface="Times New Roman" pitchFamily="18" charset="0"/>
                <a:cs typeface="Times New Roman" pitchFamily="18" charset="0"/>
              </a:rPr>
              <a:t>Overview of literature </a:t>
            </a:r>
            <a:br>
              <a:rPr lang="en-US" dirty="0">
                <a:solidFill>
                  <a:schemeClr val="tx1"/>
                </a:solidFill>
                <a:latin typeface="Times New Roman" pitchFamily="18" charset="0"/>
                <a:cs typeface="Times New Roman" pitchFamily="18" charset="0"/>
              </a:rPr>
            </a:br>
            <a:endParaRPr lang="en-US"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lvl="0" algn="just">
              <a:lnSpc>
                <a:spcPct val="150000"/>
              </a:lnSpc>
            </a:pPr>
            <a:r>
              <a:rPr lang="en-US" dirty="0">
                <a:latin typeface="Times New Roman" pitchFamily="18" charset="0"/>
                <a:cs typeface="Times New Roman" pitchFamily="18" charset="0"/>
              </a:rPr>
              <a:t>According to </a:t>
            </a:r>
            <a:r>
              <a:rPr lang="en-US" dirty="0" err="1">
                <a:latin typeface="Times New Roman" pitchFamily="18" charset="0"/>
                <a:cs typeface="Times New Roman" pitchFamily="18" charset="0"/>
              </a:rPr>
              <a:t>Okumus</a:t>
            </a:r>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Rasoolimanesh</a:t>
            </a:r>
            <a:r>
              <a:rPr lang="en-US" dirty="0">
                <a:latin typeface="Times New Roman" pitchFamily="18" charset="0"/>
                <a:cs typeface="Times New Roman" pitchFamily="18" charset="0"/>
              </a:rPr>
              <a:t> and </a:t>
            </a:r>
            <a:r>
              <a:rPr lang="en-US" dirty="0" err="1">
                <a:latin typeface="Times New Roman" pitchFamily="18" charset="0"/>
                <a:cs typeface="Times New Roman" pitchFamily="18" charset="0"/>
              </a:rPr>
              <a:t>Jahani</a:t>
            </a:r>
            <a:r>
              <a:rPr lang="en-US" dirty="0">
                <a:latin typeface="Times New Roman" pitchFamily="18" charset="0"/>
                <a:cs typeface="Times New Roman" pitchFamily="18" charset="0"/>
              </a:rPr>
              <a:t> (2022), the environmental concern of the hospitality sector is important as the impact is huge.</a:t>
            </a:r>
          </a:p>
          <a:p>
            <a:pPr lvl="0" algn="just">
              <a:lnSpc>
                <a:spcPct val="150000"/>
              </a:lnSpc>
            </a:pPr>
            <a:r>
              <a:rPr lang="en-US" dirty="0">
                <a:latin typeface="Times New Roman" pitchFamily="18" charset="0"/>
                <a:cs typeface="Times New Roman" pitchFamily="18" charset="0"/>
              </a:rPr>
              <a:t>The organizations often indulged in waste and electricity wastage which creates a negative impact.</a:t>
            </a:r>
          </a:p>
          <a:p>
            <a:pPr lvl="0" algn="just">
              <a:lnSpc>
                <a:spcPct val="150000"/>
              </a:lnSpc>
            </a:pPr>
            <a:r>
              <a:rPr lang="en-US" dirty="0">
                <a:latin typeface="Times New Roman" pitchFamily="18" charset="0"/>
                <a:cs typeface="Times New Roman" pitchFamily="18" charset="0"/>
              </a:rPr>
              <a:t>The organizations thus aim at the reduction of the negative impact of their activities on the environment.</a:t>
            </a:r>
          </a:p>
          <a:p>
            <a:pPr algn="just">
              <a:lnSpc>
                <a:spcPct val="150000"/>
              </a:lnSpc>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3615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CC64EF-45C8-29A5-1C98-8F30598BC0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lstStyle/>
          <a:p>
            <a:pPr algn="ctr"/>
            <a:r>
              <a:rPr lang="en-US" b="1" dirty="0">
                <a:solidFill>
                  <a:schemeClr val="tx1"/>
                </a:solidFill>
                <a:latin typeface="Times New Roman" pitchFamily="18" charset="0"/>
                <a:cs typeface="Times New Roman" pitchFamily="18" charset="0"/>
              </a:rPr>
              <a:t>Overview of literature </a:t>
            </a:r>
            <a:br>
              <a:rPr lang="en-US" dirty="0">
                <a:solidFill>
                  <a:schemeClr val="tx1"/>
                </a:solidFill>
                <a:latin typeface="Times New Roman" pitchFamily="18" charset="0"/>
                <a:cs typeface="Times New Roman" pitchFamily="18" charset="0"/>
              </a:rPr>
            </a:br>
            <a:endParaRPr lang="en-US"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lstStyle/>
          <a:p>
            <a:pPr lvl="0" algn="just">
              <a:lnSpc>
                <a:spcPct val="150000"/>
              </a:lnSpc>
            </a:pPr>
            <a:r>
              <a:rPr lang="en-US" dirty="0">
                <a:latin typeface="Times New Roman" pitchFamily="18" charset="0"/>
                <a:cs typeface="Times New Roman" pitchFamily="18" charset="0"/>
              </a:rPr>
              <a:t>The legal factors create boundaries for the hospitality sector and make them follow regulations. </a:t>
            </a:r>
          </a:p>
          <a:p>
            <a:pPr lvl="0" algn="just">
              <a:lnSpc>
                <a:spcPct val="150000"/>
              </a:lnSpc>
            </a:pPr>
            <a:r>
              <a:rPr lang="en-US" dirty="0">
                <a:latin typeface="Times New Roman" pitchFamily="18" charset="0"/>
                <a:cs typeface="Times New Roman" pitchFamily="18" charset="0"/>
              </a:rPr>
              <a:t>The legal factors are not responsible for the change of perception regarding sustainability. </a:t>
            </a:r>
          </a:p>
          <a:p>
            <a:pPr lvl="0" algn="just">
              <a:lnSpc>
                <a:spcPct val="150000"/>
              </a:lnSpc>
            </a:pPr>
            <a:r>
              <a:rPr lang="en-US" dirty="0">
                <a:latin typeface="Times New Roman" pitchFamily="18" charset="0"/>
                <a:cs typeface="Times New Roman" pitchFamily="18" charset="0"/>
              </a:rPr>
              <a:t>According to </a:t>
            </a:r>
            <a:r>
              <a:rPr lang="en-US" dirty="0" err="1">
                <a:latin typeface="Times New Roman" pitchFamily="18" charset="0"/>
                <a:cs typeface="Times New Roman" pitchFamily="18" charset="0"/>
              </a:rPr>
              <a:t>Hepp</a:t>
            </a:r>
            <a:r>
              <a:rPr lang="en-US" dirty="0">
                <a:latin typeface="Times New Roman" pitchFamily="18" charset="0"/>
                <a:cs typeface="Times New Roman" pitchFamily="18" charset="0"/>
              </a:rPr>
              <a:t> et al. (2020), the ongoing social trends have changed the perceptions of sustainable measures.</a:t>
            </a:r>
          </a:p>
          <a:p>
            <a:pPr algn="just">
              <a:lnSpc>
                <a:spcPct val="150000"/>
              </a:lnSpc>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110536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DED8EE9-76D7-A78D-4E50-B2EF6A03D4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normAutofit fontScale="90000"/>
          </a:bodyPr>
          <a:lstStyle/>
          <a:p>
            <a:pPr marL="0" marR="0">
              <a:lnSpc>
                <a:spcPct val="150000"/>
              </a:lnSpc>
              <a:spcBef>
                <a:spcPts val="1200"/>
              </a:spcBef>
              <a:spcAft>
                <a:spcPts val="0"/>
              </a:spcAft>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Application to hotel and hospitality sector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677334" y="1400683"/>
            <a:ext cx="3595121" cy="3880773"/>
          </a:xfrm>
        </p:spPr>
        <p:txBody>
          <a:bodyPr>
            <a:normAutofit fontScale="85000" lnSpcReduction="20000"/>
          </a:bodyPr>
          <a:lstStyle/>
          <a:p>
            <a:r>
              <a:rPr lang="en-US">
                <a:solidFill>
                  <a:srgbClr val="000000"/>
                </a:solidFill>
                <a:effectLst/>
                <a:latin typeface="Times New Roman" panose="02020603050405020304" pitchFamily="18" charset="0"/>
                <a:ea typeface="Calibri" panose="020F0502020204030204" pitchFamily="34" charset="0"/>
              </a:rPr>
              <a:t>Environment management, one of the most important themes of sustainability, is not only essential for protecting the environment, but reduce expenditures as well as improve bottom-line. </a:t>
            </a:r>
          </a:p>
          <a:p>
            <a:r>
              <a:rPr lang="en-US">
                <a:solidFill>
                  <a:srgbClr val="000000"/>
                </a:solidFill>
                <a:effectLst/>
                <a:latin typeface="Times New Roman" panose="02020603050405020304" pitchFamily="18" charset="0"/>
                <a:ea typeface="Calibri" panose="020F0502020204030204" pitchFamily="34" charset="0"/>
              </a:rPr>
              <a:t>Based on the words of Afridi</a:t>
            </a:r>
            <a:r>
              <a:rPr lang="en-US" i="1">
                <a:solidFill>
                  <a:srgbClr val="000000"/>
                </a:solidFill>
                <a:effectLst/>
                <a:latin typeface="Times New Roman" panose="02020603050405020304" pitchFamily="18" charset="0"/>
                <a:ea typeface="Calibri" panose="020F0502020204030204" pitchFamily="34" charset="0"/>
              </a:rPr>
              <a:t> et al.,</a:t>
            </a:r>
            <a:r>
              <a:rPr lang="en-US">
                <a:solidFill>
                  <a:srgbClr val="000000"/>
                </a:solidFill>
                <a:effectLst/>
                <a:latin typeface="Times New Roman" panose="02020603050405020304" pitchFamily="18" charset="0"/>
                <a:ea typeface="Calibri" panose="020F0502020204030204" pitchFamily="34" charset="0"/>
              </a:rPr>
              <a:t> (2023), hospitality industry is known to have a moral responsibility of safeguarding environment, by reducing the ecological footprints. </a:t>
            </a:r>
          </a:p>
          <a:p>
            <a:r>
              <a:rPr lang="en-US">
                <a:solidFill>
                  <a:srgbClr val="000000"/>
                </a:solidFill>
                <a:effectLst/>
                <a:latin typeface="Times New Roman" panose="02020603050405020304" pitchFamily="18" charset="0"/>
                <a:ea typeface="Calibri" panose="020F0502020204030204" pitchFamily="34" charset="0"/>
              </a:rPr>
              <a:t>The hospitality industry is known to suffer from issues related to water, energy, food, pollution and garbage. </a:t>
            </a:r>
          </a:p>
          <a:p>
            <a:r>
              <a:rPr lang="en-US">
                <a:solidFill>
                  <a:srgbClr val="000000"/>
                </a:solidFill>
                <a:effectLst/>
                <a:latin typeface="Times New Roman" panose="02020603050405020304" pitchFamily="18" charset="0"/>
                <a:ea typeface="Calibri" panose="020F0502020204030204" pitchFamily="34" charset="0"/>
              </a:rPr>
              <a:t>In reference to the words of Rico </a:t>
            </a:r>
            <a:r>
              <a:rPr lang="en-US" i="1">
                <a:solidFill>
                  <a:srgbClr val="000000"/>
                </a:solidFill>
                <a:effectLst/>
                <a:latin typeface="Times New Roman" panose="02020603050405020304" pitchFamily="18" charset="0"/>
                <a:ea typeface="Calibri" panose="020F0502020204030204" pitchFamily="34" charset="0"/>
              </a:rPr>
              <a:t>et al.,</a:t>
            </a:r>
            <a:r>
              <a:rPr lang="en-US">
                <a:solidFill>
                  <a:srgbClr val="000000"/>
                </a:solidFill>
                <a:effectLst/>
                <a:latin typeface="Times New Roman" panose="02020603050405020304" pitchFamily="18" charset="0"/>
                <a:ea typeface="Calibri" panose="020F0502020204030204" pitchFamily="34" charset="0"/>
              </a:rPr>
              <a:t>(2020), some of effective environment management in hospitality industry are reduction in energy as well as water consumption. </a:t>
            </a:r>
            <a:endParaRPr lang="en-US" dirty="0"/>
          </a:p>
        </p:txBody>
      </p:sp>
      <p:pic>
        <p:nvPicPr>
          <p:cNvPr id="4" name="Picture 3"/>
          <p:cNvPicPr>
            <a:picLocks noChangeAspect="1"/>
          </p:cNvPicPr>
          <p:nvPr/>
        </p:nvPicPr>
        <p:blipFill>
          <a:blip r:embed="rId3"/>
          <a:stretch>
            <a:fillRect/>
          </a:stretch>
        </p:blipFill>
        <p:spPr>
          <a:xfrm>
            <a:off x="5227090" y="1671145"/>
            <a:ext cx="5398869" cy="4191164"/>
          </a:xfrm>
          <a:prstGeom prst="rect">
            <a:avLst/>
          </a:prstGeom>
        </p:spPr>
      </p:pic>
    </p:spTree>
    <p:extLst>
      <p:ext uri="{BB962C8B-B14F-4D97-AF65-F5344CB8AC3E}">
        <p14:creationId xmlns:p14="http://schemas.microsoft.com/office/powerpoint/2010/main" val="3061485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4F14DAE-6275-FE2E-497A-C6AFAA266B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normAutofit fontScale="90000"/>
          </a:bodyPr>
          <a:lstStyle/>
          <a:p>
            <a:pPr marL="0" marR="0">
              <a:lnSpc>
                <a:spcPct val="150000"/>
              </a:lnSpc>
              <a:spcBef>
                <a:spcPts val="1200"/>
              </a:spcBef>
              <a:spcAft>
                <a:spcPts val="0"/>
              </a:spcAft>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Application to hotel and hospitality sector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677334" y="1591563"/>
            <a:ext cx="8596668" cy="3880773"/>
          </a:xfrm>
        </p:spPr>
        <p:txBody>
          <a:bodyPr>
            <a:normAutofit/>
          </a:bodyPr>
          <a:lstStyle/>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In reference to the words of Rico </a:t>
            </a:r>
            <a:r>
              <a:rPr lang="en-US"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et al.,</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(2020), some of effective environment management in hospitality industry are reduction in energy as well as water consumption.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Moreover, using of renewable sources, recycling of wastes and local sourcing are also some of the measures undertaken by hospitality industry.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These practices are known to have reduced savings in utility bills, maintenance as well as taxes paid. </a:t>
            </a:r>
          </a:p>
          <a:p>
            <a:pPr lvl="0" algn="just">
              <a:lnSpc>
                <a:spcPct val="150000"/>
              </a:lnSpc>
              <a:spcBef>
                <a:spcPts val="0"/>
              </a:spcBef>
              <a:spcAft>
                <a:spcPts val="800"/>
              </a:spcAft>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Therefore, the HR management needs to emphasize on recruiting employees who are technically skilled enough to reduce wastage of resources. </a:t>
            </a:r>
            <a:endParaRPr lang="en-US"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6219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922D595-9315-7171-4CC0-18A5CCDD093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normAutofit fontScale="90000"/>
          </a:bodyPr>
          <a:lstStyle/>
          <a:p>
            <a:pPr marL="0" marR="0">
              <a:lnSpc>
                <a:spcPct val="150000"/>
              </a:lnSpc>
              <a:spcBef>
                <a:spcPts val="1200"/>
              </a:spcBef>
              <a:spcAft>
                <a:spcPts val="0"/>
              </a:spcAft>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Application to hotel and hospitality sector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677334" y="1628673"/>
            <a:ext cx="8596668" cy="3880773"/>
          </a:xfrm>
        </p:spPr>
        <p:txBody>
          <a:bodyPr/>
          <a:lstStyle/>
          <a:p>
            <a:pPr lvl="0"/>
            <a:r>
              <a:rPr lang="en-US" dirty="0">
                <a:latin typeface="Times New Roman" panose="02020603050405020304" pitchFamily="18" charset="0"/>
                <a:cs typeface="Times New Roman" panose="02020603050405020304" pitchFamily="18" charset="0"/>
              </a:rPr>
              <a:t>Green practices are observed to have enhance loyalty among customers as well as satisfaction and differentiate from the competitors. </a:t>
            </a:r>
          </a:p>
          <a:p>
            <a:pPr lvl="0"/>
            <a:r>
              <a:rPr lang="en-US" dirty="0">
                <a:latin typeface="Times New Roman" panose="02020603050405020304" pitchFamily="18" charset="0"/>
                <a:cs typeface="Times New Roman" panose="02020603050405020304" pitchFamily="18" charset="0"/>
              </a:rPr>
              <a:t>This will be helpful for contributing towards social responsibilities and goals of sustainability. </a:t>
            </a:r>
          </a:p>
          <a:p>
            <a:pPr lvl="0"/>
            <a:r>
              <a:rPr lang="en-US" dirty="0">
                <a:latin typeface="Times New Roman" panose="02020603050405020304" pitchFamily="18" charset="0"/>
                <a:cs typeface="Times New Roman" panose="02020603050405020304" pitchFamily="18" charset="0"/>
              </a:rPr>
              <a:t>In reference to the words of Pereira </a:t>
            </a:r>
            <a:r>
              <a:rPr lang="en-US" i="1" dirty="0">
                <a:latin typeface="Times New Roman" panose="02020603050405020304" pitchFamily="18" charset="0"/>
                <a:cs typeface="Times New Roman" panose="02020603050405020304" pitchFamily="18" charset="0"/>
              </a:rPr>
              <a:t> et al.,</a:t>
            </a:r>
            <a:r>
              <a:rPr lang="en-US" dirty="0">
                <a:latin typeface="Times New Roman" panose="02020603050405020304" pitchFamily="18" charset="0"/>
                <a:cs typeface="Times New Roman" panose="02020603050405020304" pitchFamily="18" charset="0"/>
              </a:rPr>
              <a:t>(2021), hotels of every size, location as well as budget can implement several green practices for reducing effect on environment. </a:t>
            </a:r>
          </a:p>
          <a:p>
            <a:pPr lvl="0"/>
            <a:r>
              <a:rPr lang="en-US" dirty="0">
                <a:latin typeface="Times New Roman" panose="02020603050405020304" pitchFamily="18" charset="0"/>
                <a:cs typeface="Times New Roman" panose="02020603050405020304" pitchFamily="18" charset="0"/>
              </a:rPr>
              <a:t>For adopting sustainable approaches within the operations of the hotels, the management </a:t>
            </a:r>
            <a:r>
              <a:rPr lang="en-US" dirty="0" err="1">
                <a:latin typeface="Times New Roman" panose="02020603050405020304" pitchFamily="18" charset="0"/>
                <a:cs typeface="Times New Roman" panose="02020603050405020304" pitchFamily="18" charset="0"/>
              </a:rPr>
              <a:t>hasto</a:t>
            </a:r>
            <a:r>
              <a:rPr lang="en-US" dirty="0">
                <a:latin typeface="Times New Roman" panose="02020603050405020304" pitchFamily="18" charset="0"/>
                <a:cs typeface="Times New Roman" panose="02020603050405020304" pitchFamily="18" charset="0"/>
              </a:rPr>
              <a:t> use efficient technologies that would help to reduce the carbon from the supply chain management, which increases the cost of operations and the rate of consumer service.</a:t>
            </a:r>
          </a:p>
        </p:txBody>
      </p:sp>
    </p:spTree>
    <p:extLst>
      <p:ext uri="{BB962C8B-B14F-4D97-AF65-F5344CB8AC3E}">
        <p14:creationId xmlns:p14="http://schemas.microsoft.com/office/powerpoint/2010/main" val="2049216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E9FB074-9F4F-59C8-C82A-E9499F25FE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normAutofit fontScale="90000"/>
          </a:bodyPr>
          <a:lstStyle/>
          <a:p>
            <a:pPr marL="0" marR="0">
              <a:lnSpc>
                <a:spcPct val="150000"/>
              </a:lnSpc>
              <a:spcBef>
                <a:spcPts val="1200"/>
              </a:spcBef>
              <a:spcAft>
                <a:spcPts val="0"/>
              </a:spcAft>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Application to hotel and hospitality sector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677334" y="1591563"/>
            <a:ext cx="8596668" cy="3880773"/>
          </a:xfrm>
        </p:spPr>
        <p:txBody>
          <a:bodyPr/>
          <a:lstStyle/>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Moreover, devices for saving water like that of flow faucets as well as showerheads are to be installed for effective environmental management.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Using of reusable or any biodegradable amenities like that of towels, linens as well a toiletries can be used for better eco-friendly measures.</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Hotels can be offer bins of recycling as well as composting facilities for encouraging any guest to participate in green programs (Ramirez and George, 2019).  </a:t>
            </a:r>
          </a:p>
          <a:p>
            <a:pPr lvl="0" algn="just">
              <a:lnSpc>
                <a:spcPct val="150000"/>
              </a:lnSpc>
              <a:spcBef>
                <a:spcPts val="0"/>
              </a:spcBef>
              <a:spcAft>
                <a:spcPts val="800"/>
              </a:spcAft>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Some of the other programs of better environment management are donation towards environmental causes, purchasing of eco-friendly products as well as supporting local communities and the businesses.</a:t>
            </a:r>
            <a:endParaRPr lang="en-US"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33526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A83654E-28A3-EA9A-99AD-ED19CA312B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a:xfrm>
            <a:off x="838200" y="1072055"/>
            <a:ext cx="10515600" cy="618633"/>
          </a:xfrm>
        </p:spPr>
        <p:txBody>
          <a:bodyPr>
            <a:normAutofit fontScale="90000"/>
          </a:bodyPr>
          <a:lstStyle/>
          <a:p>
            <a:pPr marL="0" marR="0">
              <a:lnSpc>
                <a:spcPct val="150000"/>
              </a:lnSpc>
              <a:spcBef>
                <a:spcPts val="1200"/>
              </a:spcBef>
              <a:spcAft>
                <a:spcPts val="0"/>
              </a:spcAft>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Evaluate future policy and management options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670838" y="1690688"/>
            <a:ext cx="4414928" cy="3880773"/>
          </a:xfrm>
        </p:spPr>
        <p:txBody>
          <a:bodyPr>
            <a:normAutofit fontScale="70000" lnSpcReduction="20000"/>
          </a:bodyPr>
          <a:lstStyle/>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Installation of energy-efficient technologies like that of appliances, lighting as well as heating can make a positive effect on environment and hotel.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In reference to the words of (Xing </a:t>
            </a:r>
            <a:r>
              <a:rPr lang="en-US"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et al.,</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2020), environmentally friendly cooling system can be effective for reducing carbon footprint. </a:t>
            </a:r>
          </a:p>
          <a:p>
            <a:pPr lvl="0" algn="just">
              <a:lnSpc>
                <a:spcPct val="150000"/>
              </a:lnSpc>
              <a:spcBef>
                <a:spcPts val="0"/>
              </a:spcBef>
              <a:buFont typeface="Symbol" panose="05050102010706020507" pitchFamily="18" charset="2"/>
              <a:buChar char=""/>
            </a:pPr>
            <a:r>
              <a:rPr lang="en-IN"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It is observed that providing effective customer services and ensuring their satisfaction causes a lead to water wastage</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p>
          <a:p>
            <a:pPr lvl="0" algn="just">
              <a:lnSpc>
                <a:spcPct val="150000"/>
              </a:lnSpc>
              <a:spcBef>
                <a:spcPts val="0"/>
              </a:spcBef>
              <a:spcAft>
                <a:spcPts val="800"/>
              </a:spcAft>
              <a:buFont typeface="Symbol" panose="05050102010706020507" pitchFamily="18" charset="2"/>
              <a:buChar char=""/>
            </a:pPr>
            <a:r>
              <a:rPr lang="en-IN"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hotels can reduce the usage of water through installing aerators in all taps present in the hotel, waterless urinals, and short flushing options, drip irrigation systems in their lawns as well as gardens and constantly educating employees regarding the vitality of water conservation. </a:t>
            </a:r>
            <a:endParaRPr lang="en-US"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777734" y="2160589"/>
            <a:ext cx="5429250" cy="4552950"/>
          </a:xfrm>
          <a:prstGeom prst="rect">
            <a:avLst/>
          </a:prstGeom>
        </p:spPr>
      </p:pic>
    </p:spTree>
    <p:extLst>
      <p:ext uri="{BB962C8B-B14F-4D97-AF65-F5344CB8AC3E}">
        <p14:creationId xmlns:p14="http://schemas.microsoft.com/office/powerpoint/2010/main" val="1820615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580550-C153-2F4A-1267-37A28FAD31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normAutofit fontScale="90000"/>
          </a:bodyPr>
          <a:lstStyle/>
          <a:p>
            <a:pPr marL="0" marR="0">
              <a:lnSpc>
                <a:spcPct val="150000"/>
              </a:lnSpc>
              <a:spcBef>
                <a:spcPts val="1200"/>
              </a:spcBef>
              <a:spcAft>
                <a:spcPts val="0"/>
              </a:spcAft>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Evaluate future policy and management options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677334" y="1488613"/>
            <a:ext cx="8596668" cy="3880773"/>
          </a:xfrm>
        </p:spPr>
        <p:txBody>
          <a:bodyPr>
            <a:normAutofit fontScale="92500" lnSpcReduction="10000"/>
          </a:bodyPr>
          <a:lstStyle/>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Based on the words of Ali </a:t>
            </a:r>
            <a:r>
              <a:rPr lang="en-US"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et al., </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(2022), inculcating employees in a team for protecting environment will be helpful to give them a sense of responsibilities.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This can help employees to make more commitment towards adoption of long-term strategies.  </a:t>
            </a:r>
          </a:p>
          <a:p>
            <a:pPr lvl="0" algn="just">
              <a:lnSpc>
                <a:spcPct val="150000"/>
              </a:lnSpc>
              <a:spcBef>
                <a:spcPts val="0"/>
              </a:spcBef>
              <a:buFont typeface="Symbol" panose="05050102010706020507" pitchFamily="18" charset="2"/>
              <a:buChar char=""/>
            </a:pPr>
            <a:r>
              <a:rPr lang="en-IN"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Education of employees can be ensured with effective training and development programs, where the organisation can display the importance of maintaining sustainability and environmental concerns and ways to reduce sustainability-related issues in their service-giving.</a:t>
            </a:r>
            <a:endPar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lvl="0" algn="just">
              <a:lnSpc>
                <a:spcPct val="150000"/>
              </a:lnSpc>
              <a:spcBef>
                <a:spcPts val="0"/>
              </a:spcBef>
              <a:spcAft>
                <a:spcPts val="800"/>
              </a:spcAft>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Encouraging guests to make efforts for saving environment will enhance reputation of hotels and increase customer engagement. </a:t>
            </a:r>
            <a:endParaRPr lang="en-US"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75001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162EB85-792E-4F8F-81E3-0D162D10EC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normAutofit fontScale="90000"/>
          </a:bodyPr>
          <a:lstStyle/>
          <a:p>
            <a:pPr marL="0" marR="0">
              <a:lnSpc>
                <a:spcPct val="150000"/>
              </a:lnSpc>
              <a:spcBef>
                <a:spcPts val="1200"/>
              </a:spcBef>
              <a:spcAft>
                <a:spcPts val="0"/>
              </a:spcAft>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Evaluate future policy and management options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677334" y="1641043"/>
            <a:ext cx="8596668" cy="3880773"/>
          </a:xfrm>
        </p:spPr>
        <p:txBody>
          <a:bodyPr>
            <a:normAutofit fontScale="92500"/>
          </a:bodyPr>
          <a:lstStyle/>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In reference to the words of Cortez-</a:t>
            </a:r>
            <a:r>
              <a:rPr lang="en-US"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Ordoñez</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et al.,</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(2022), guests can be asked to consider loaning or renting of bicycles or look for a station to share bikes.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Large number of hotels are realizing importance of composting of food wastes, instead of throwing them out.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Based on the words of </a:t>
            </a:r>
            <a:r>
              <a:rPr lang="en-US"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Łaba</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et al.,</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(2019), European Commission is known to have set a common method for measuring food wastage. </a:t>
            </a:r>
          </a:p>
          <a:p>
            <a:pPr lvl="0" algn="just">
              <a:lnSpc>
                <a:spcPct val="150000"/>
              </a:lnSpc>
              <a:spcBef>
                <a:spcPts val="0"/>
              </a:spcBef>
              <a:spcAft>
                <a:spcPts val="800"/>
              </a:spcAft>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The hotels can reduce usage of water by installing aerators in every tap present in the hotel, waterless urinals, as well as short flushing options, drip irrigation systems in their lawns and gardens and frequently educating employees regarding the vitality of water conservation. </a:t>
            </a:r>
            <a:endParaRPr lang="en-US"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655233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7F314BA-A0C9-1879-C5EA-D40DF9DEDA6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normAutofit fontScale="90000"/>
          </a:bodyPr>
          <a:lstStyle/>
          <a:p>
            <a:pPr marL="0" marR="0">
              <a:lnSpc>
                <a:spcPct val="150000"/>
              </a:lnSpc>
              <a:spcBef>
                <a:spcPts val="1200"/>
              </a:spcBef>
              <a:spcAft>
                <a:spcPts val="0"/>
              </a:spcAft>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Evaluate future policy and management options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p:txBody>
          <a:bodyPr/>
          <a:lstStyle/>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For instance, </a:t>
            </a:r>
            <a:r>
              <a:rPr lang="en-US"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Mariott</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hotels are known to have installed </a:t>
            </a:r>
            <a:r>
              <a:rPr lang="en-US"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Granuldisk</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pot for the purpose of washing in hotels of UK (</a:t>
            </a:r>
            <a:r>
              <a:rPr lang="en-US"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Fagyas</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and </a:t>
            </a:r>
            <a:r>
              <a:rPr lang="en-US"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Datta</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2023).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Hotels can also look to expand the garden area instead of focusing on pool area or patio.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This garden can be used for the purpose of growing organic vegetables as well as herbs for enhancing food offers. </a:t>
            </a:r>
          </a:p>
          <a:p>
            <a:pPr lvl="0" algn="just">
              <a:lnSpc>
                <a:spcPct val="150000"/>
              </a:lnSpc>
              <a:spcBef>
                <a:spcPts val="0"/>
              </a:spcBef>
              <a:spcAft>
                <a:spcPts val="800"/>
              </a:spcAft>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Establishing a small garden can be helpful for countering carbon footprint of a hotel. </a:t>
            </a:r>
            <a:endParaRPr lang="en-US"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0331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7E7622-9E4D-A0FD-3210-02A4B0B8DE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normAutofit fontScale="90000"/>
          </a:bodyPr>
          <a:lstStyle/>
          <a:p>
            <a:pPr marL="0" marR="0">
              <a:lnSpc>
                <a:spcPct val="150000"/>
              </a:lnSpc>
              <a:spcBef>
                <a:spcPts val="1200"/>
              </a:spcBef>
              <a:spcAft>
                <a:spcPts val="0"/>
              </a:spcAft>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Evaluate future policy and management options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3" name="Content Placeholder 2"/>
          <p:cNvSpPr>
            <a:spLocks noGrp="1"/>
          </p:cNvSpPr>
          <p:nvPr>
            <p:ph idx="1"/>
          </p:nvPr>
        </p:nvSpPr>
        <p:spPr>
          <a:xfrm>
            <a:off x="677334" y="1603933"/>
            <a:ext cx="8596668" cy="3880773"/>
          </a:xfrm>
        </p:spPr>
        <p:txBody>
          <a:bodyPr>
            <a:normAutofit/>
          </a:bodyPr>
          <a:lstStyle/>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Moreover, raised beds are known to be installed anywhere as well as benches can be placed, made from recycled materials around the garden for making a splendid experience for guests. </a:t>
            </a:r>
          </a:p>
          <a:p>
            <a:pPr lvl="0" algn="just">
              <a:lnSpc>
                <a:spcPct val="150000"/>
              </a:lnSpc>
              <a:spcBef>
                <a:spcPts val="0"/>
              </a:spcBef>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According to the words of </a:t>
            </a:r>
            <a:r>
              <a:rPr lang="en-US" dirty="0" err="1">
                <a:solidFill>
                  <a:srgbClr val="000000"/>
                </a:solidFill>
                <a:latin typeface="Times New Roman" panose="02020603050405020304" pitchFamily="18" charset="0"/>
                <a:ea typeface="Calibri" panose="020F0502020204030204" pitchFamily="34" charset="0"/>
                <a:cs typeface="Times New Roman" panose="02020603050405020304" pitchFamily="18" charset="0"/>
              </a:rPr>
              <a:t>Alhejji</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US" i="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et al.,</a:t>
            </a: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(2021), hotels can reduce requirements of water with the help of planting native plants that are known to be dough-resistant in nature as well as ground cover instead of only grass. </a:t>
            </a:r>
          </a:p>
          <a:p>
            <a:pPr lvl="0" algn="just">
              <a:lnSpc>
                <a:spcPct val="150000"/>
              </a:lnSpc>
              <a:spcBef>
                <a:spcPts val="0"/>
              </a:spcBef>
              <a:spcAft>
                <a:spcPts val="800"/>
              </a:spcAft>
              <a:buFont typeface="Symbol" panose="05050102010706020507" pitchFamily="18" charset="2"/>
              <a:buChar char=""/>
            </a:pPr>
            <a:r>
              <a:rPr lang="en-US"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This can be helpful for reducing requirement of any pesticide or fertilizer. </a:t>
            </a:r>
          </a:p>
          <a:p>
            <a:r>
              <a:rPr lang="en-US" dirty="0">
                <a:solidFill>
                  <a:srgbClr val="000000"/>
                </a:solidFill>
                <a:latin typeface="Times New Roman" panose="02020603050405020304" pitchFamily="18" charset="0"/>
                <a:ea typeface="Calibri" panose="020F0502020204030204" pitchFamily="34" charset="0"/>
              </a:rPr>
              <a:t>A solid waste management program is required to decrease the volume as well as the toxicity of the garbage being sent to landfills.</a:t>
            </a:r>
            <a:endParaRPr lang="en-US" dirty="0"/>
          </a:p>
        </p:txBody>
      </p:sp>
    </p:spTree>
    <p:extLst>
      <p:ext uri="{BB962C8B-B14F-4D97-AF65-F5344CB8AC3E}">
        <p14:creationId xmlns:p14="http://schemas.microsoft.com/office/powerpoint/2010/main" val="3650843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F26D5B-3DC4-BF16-2F06-1A4D246F725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lstStyle/>
          <a:p>
            <a:r>
              <a:rPr lang="en-US" dirty="0">
                <a:solidFill>
                  <a:srgbClr val="000000"/>
                </a:solidFill>
                <a:effectLst/>
                <a:latin typeface="Times New Roman" panose="02020603050405020304" pitchFamily="18" charset="0"/>
                <a:ea typeface="Times New Roman" panose="02020603050405020304" pitchFamily="18" charset="0"/>
              </a:rPr>
              <a:t>Conclusion</a:t>
            </a:r>
            <a:endParaRPr lang="en-US" dirty="0"/>
          </a:p>
        </p:txBody>
      </p:sp>
      <p:sp>
        <p:nvSpPr>
          <p:cNvPr id="3" name="Content Placeholder 2"/>
          <p:cNvSpPr>
            <a:spLocks noGrp="1"/>
          </p:cNvSpPr>
          <p:nvPr>
            <p:ph idx="1"/>
          </p:nvPr>
        </p:nvSpPr>
        <p:spPr>
          <a:xfrm>
            <a:off x="677334" y="1752374"/>
            <a:ext cx="8596668" cy="3880773"/>
          </a:xfrm>
        </p:spPr>
        <p:txBody>
          <a:bodyPr>
            <a:normAutofit lnSpcReduction="10000"/>
          </a:bodyPr>
          <a:lstStyle/>
          <a:p>
            <a:r>
              <a:rPr lang="en-US" dirty="0">
                <a:solidFill>
                  <a:srgbClr val="000000"/>
                </a:solidFill>
                <a:effectLst/>
                <a:latin typeface="Times New Roman" panose="02020603050405020304" pitchFamily="18" charset="0"/>
                <a:ea typeface="Calibri" panose="020F0502020204030204" pitchFamily="34" charset="0"/>
              </a:rPr>
              <a:t>From the above discussion, it is evident hospitality industry has an opportunity for leading in terms of sustainability practices, particularly in terms of managing of environment.</a:t>
            </a:r>
          </a:p>
          <a:p>
            <a:r>
              <a:rPr lang="en-US" dirty="0">
                <a:solidFill>
                  <a:srgbClr val="000000"/>
                </a:solidFill>
                <a:effectLst/>
                <a:latin typeface="Times New Roman" panose="02020603050405020304" pitchFamily="18" charset="0"/>
                <a:ea typeface="Calibri" panose="020F0502020204030204" pitchFamily="34" charset="0"/>
              </a:rPr>
              <a:t>Some of the important aspects like reduction of water usage or power consumption can be helpful to reduce carbon footprint. </a:t>
            </a:r>
          </a:p>
          <a:p>
            <a:r>
              <a:rPr lang="en-US" dirty="0">
                <a:solidFill>
                  <a:srgbClr val="000000"/>
                </a:solidFill>
                <a:effectLst/>
                <a:latin typeface="Times New Roman" panose="02020603050405020304" pitchFamily="18" charset="0"/>
                <a:ea typeface="Calibri" panose="020F0502020204030204" pitchFamily="34" charset="0"/>
              </a:rPr>
              <a:t>Moreover, encouraging employees and guests to take part in some of the practices for protecting environment can help in enhancing reputation of hotels and motivate employees. </a:t>
            </a:r>
          </a:p>
          <a:p>
            <a:r>
              <a:rPr lang="en-US" dirty="0">
                <a:solidFill>
                  <a:srgbClr val="000000"/>
                </a:solidFill>
                <a:effectLst/>
                <a:latin typeface="Times New Roman" panose="02020603050405020304" pitchFamily="18" charset="0"/>
                <a:ea typeface="Calibri" panose="020F0502020204030204" pitchFamily="34" charset="0"/>
              </a:rPr>
              <a:t>Emphasizing on providing electric vehicles can be helpful for reducing pollution levels and providing charging stations to guests having access to electric vehicles can increase reputation. </a:t>
            </a:r>
          </a:p>
          <a:p>
            <a:r>
              <a:rPr lang="en-US" dirty="0">
                <a:solidFill>
                  <a:srgbClr val="000000"/>
                </a:solidFill>
                <a:effectLst/>
                <a:latin typeface="Times New Roman" panose="02020603050405020304" pitchFamily="18" charset="0"/>
                <a:ea typeface="Calibri" panose="020F0502020204030204" pitchFamily="34" charset="0"/>
              </a:rPr>
              <a:t>Therefore, hospitality industry and its “green” practices can reduce negative effects on environment. </a:t>
            </a:r>
            <a:endParaRPr lang="en-US" dirty="0"/>
          </a:p>
        </p:txBody>
      </p:sp>
    </p:spTree>
    <p:extLst>
      <p:ext uri="{BB962C8B-B14F-4D97-AF65-F5344CB8AC3E}">
        <p14:creationId xmlns:p14="http://schemas.microsoft.com/office/powerpoint/2010/main" val="13965690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AB67369-416D-77A7-3E53-7DC1493672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30" y="-175859"/>
            <a:ext cx="12213130" cy="7033859"/>
          </a:xfrm>
          <a:prstGeom prst="rect">
            <a:avLst/>
          </a:prstGeom>
        </p:spPr>
      </p:pic>
      <p:sp>
        <p:nvSpPr>
          <p:cNvPr id="2" name="Title 1"/>
          <p:cNvSpPr>
            <a:spLocks noGrp="1"/>
          </p:cNvSpPr>
          <p:nvPr>
            <p:ph type="title"/>
          </p:nvPr>
        </p:nvSpPr>
        <p:spPr/>
        <p:txBody>
          <a:bodyPr/>
          <a:lstStyle/>
          <a:p>
            <a:r>
              <a:rPr lang="en-US" dirty="0">
                <a:solidFill>
                  <a:srgbClr val="000000"/>
                </a:solidFill>
                <a:effectLst/>
                <a:latin typeface="Times New Roman" panose="02020603050405020304" pitchFamily="18" charset="0"/>
                <a:ea typeface="Calibri" panose="020F0502020204030204" pitchFamily="34" charset="0"/>
              </a:rPr>
              <a:t>References</a:t>
            </a:r>
            <a:endParaRPr lang="en-US" dirty="0"/>
          </a:p>
        </p:txBody>
      </p:sp>
      <p:sp>
        <p:nvSpPr>
          <p:cNvPr id="3" name="Content Placeholder 2"/>
          <p:cNvSpPr>
            <a:spLocks noGrp="1"/>
          </p:cNvSpPr>
          <p:nvPr>
            <p:ph idx="1"/>
          </p:nvPr>
        </p:nvSpPr>
        <p:spPr>
          <a:xfrm>
            <a:off x="578373" y="1801855"/>
            <a:ext cx="8596668" cy="3880773"/>
          </a:xfrm>
        </p:spPr>
        <p:txBody>
          <a:bodyPr>
            <a:normAutofit fontScale="32500" lnSpcReduction="20000"/>
          </a:bodyPr>
          <a:lstStyle/>
          <a:p>
            <a:r>
              <a:rPr lang="en-US" dirty="0" err="1"/>
              <a:t>Afridi</a:t>
            </a:r>
            <a:r>
              <a:rPr lang="en-US" dirty="0"/>
              <a:t>, S.A., Ali, S.Z. and </a:t>
            </a:r>
            <a:r>
              <a:rPr lang="en-US" dirty="0" err="1"/>
              <a:t>Zahid</a:t>
            </a:r>
            <a:r>
              <a:rPr lang="en-US" dirty="0"/>
              <a:t>, R.M., 2023. Nurturing environmental champions: Exploring the influence of environmental-specific servant leadership on environmental performance in the hospitality industry. </a:t>
            </a:r>
            <a:r>
              <a:rPr lang="en-US" i="1" dirty="0"/>
              <a:t>Environmental Science and Pollution Research</a:t>
            </a:r>
            <a:r>
              <a:rPr lang="en-US" dirty="0"/>
              <a:t>, pp.1-12. </a:t>
            </a:r>
          </a:p>
          <a:p>
            <a:r>
              <a:rPr lang="en-US" dirty="0"/>
              <a:t>Rico, A., </a:t>
            </a:r>
            <a:r>
              <a:rPr lang="en-US" dirty="0" err="1"/>
              <a:t>Olcina</a:t>
            </a:r>
            <a:r>
              <a:rPr lang="en-US" dirty="0"/>
              <a:t>, J., </a:t>
            </a:r>
            <a:r>
              <a:rPr lang="en-US" dirty="0" err="1"/>
              <a:t>Baños</a:t>
            </a:r>
            <a:r>
              <a:rPr lang="en-US" dirty="0"/>
              <a:t>, C., Garcia, X. and </a:t>
            </a:r>
            <a:r>
              <a:rPr lang="en-US" dirty="0" err="1"/>
              <a:t>Saurí</a:t>
            </a:r>
            <a:r>
              <a:rPr lang="en-US" dirty="0"/>
              <a:t>, D., 2020. Declining water consumption in the hotel industry of mass tourism resorts: Contrasting evidence for </a:t>
            </a:r>
            <a:r>
              <a:rPr lang="en-US" dirty="0" err="1"/>
              <a:t>Benidorm</a:t>
            </a:r>
            <a:r>
              <a:rPr lang="en-US" dirty="0"/>
              <a:t>, Spain. </a:t>
            </a:r>
            <a:r>
              <a:rPr lang="en-US" i="1" dirty="0"/>
              <a:t>Current Issues in Tourism</a:t>
            </a:r>
            <a:r>
              <a:rPr lang="en-US" dirty="0"/>
              <a:t>, </a:t>
            </a:r>
            <a:r>
              <a:rPr lang="en-US" i="1" dirty="0"/>
              <a:t>23</a:t>
            </a:r>
            <a:r>
              <a:rPr lang="en-US" dirty="0"/>
              <a:t>(6), pp.770-783. </a:t>
            </a:r>
          </a:p>
          <a:p>
            <a:r>
              <a:rPr lang="en-US" dirty="0"/>
              <a:t>Pereira, V., Silva, G.M. and Dias, Á., 2021. Sustainability practices in hospitality: Case study of a luxury hotel in </a:t>
            </a:r>
            <a:r>
              <a:rPr lang="en-US" dirty="0" err="1"/>
              <a:t>Arrábida</a:t>
            </a:r>
            <a:r>
              <a:rPr lang="en-US" dirty="0"/>
              <a:t> Natural Park. </a:t>
            </a:r>
            <a:r>
              <a:rPr lang="en-US" i="1" dirty="0"/>
              <a:t>Sustainability</a:t>
            </a:r>
            <a:r>
              <a:rPr lang="en-US" dirty="0"/>
              <a:t>, </a:t>
            </a:r>
            <a:r>
              <a:rPr lang="en-US" i="1" dirty="0"/>
              <a:t>13</a:t>
            </a:r>
            <a:r>
              <a:rPr lang="en-US" dirty="0"/>
              <a:t>(6), p.31-64. </a:t>
            </a:r>
          </a:p>
          <a:p>
            <a:r>
              <a:rPr lang="en-US" dirty="0"/>
              <a:t>Ramirez, A. and George, B., 2019. Plastic recycling and waste reduction in the hospitality industry: Current challenges and some potential solutions. </a:t>
            </a:r>
            <a:r>
              <a:rPr lang="en-US" i="1" dirty="0"/>
              <a:t>Economics, Management and Sustainability</a:t>
            </a:r>
            <a:r>
              <a:rPr lang="en-US" dirty="0"/>
              <a:t>, </a:t>
            </a:r>
            <a:r>
              <a:rPr lang="en-US" i="1" dirty="0"/>
              <a:t>4</a:t>
            </a:r>
            <a:r>
              <a:rPr lang="en-US" dirty="0"/>
              <a:t>(1), pp.6-20. </a:t>
            </a:r>
          </a:p>
          <a:p>
            <a:r>
              <a:rPr lang="en-US" dirty="0"/>
              <a:t>Nam, K., </a:t>
            </a:r>
            <a:r>
              <a:rPr lang="en-US" dirty="0" err="1"/>
              <a:t>Dutt</a:t>
            </a:r>
            <a:r>
              <a:rPr lang="en-US" dirty="0"/>
              <a:t>, C.S., </a:t>
            </a:r>
            <a:r>
              <a:rPr lang="en-US" dirty="0" err="1"/>
              <a:t>Chathoth</a:t>
            </a:r>
            <a:r>
              <a:rPr lang="en-US" dirty="0"/>
              <a:t>, P., </a:t>
            </a:r>
            <a:r>
              <a:rPr lang="en-US" dirty="0" err="1"/>
              <a:t>Daghfous</a:t>
            </a:r>
            <a:r>
              <a:rPr lang="en-US" dirty="0"/>
              <a:t>, A. and Khan, M.S., 2021. The adoption of artificial intelligence and robotics in the hotel industry: prospects and challenges. </a:t>
            </a:r>
            <a:r>
              <a:rPr lang="en-US" i="1" dirty="0"/>
              <a:t>Electronic Markets</a:t>
            </a:r>
            <a:r>
              <a:rPr lang="en-US" dirty="0"/>
              <a:t>, </a:t>
            </a:r>
            <a:r>
              <a:rPr lang="en-US" i="1" dirty="0"/>
              <a:t>31</a:t>
            </a:r>
            <a:r>
              <a:rPr lang="en-US" dirty="0"/>
              <a:t>, pp.553-574. </a:t>
            </a:r>
          </a:p>
          <a:p>
            <a:r>
              <a:rPr lang="en-US" dirty="0"/>
              <a:t>Xing, H., Spence, S. and Chen, H., 2020. A comprehensive review on countermeasures for CO2 emissions from ships. </a:t>
            </a:r>
            <a:r>
              <a:rPr lang="en-US" i="1" dirty="0"/>
              <a:t>Renewable and Sustainable Energy Reviews</a:t>
            </a:r>
            <a:r>
              <a:rPr lang="en-US" dirty="0"/>
              <a:t>, </a:t>
            </a:r>
            <a:r>
              <a:rPr lang="en-US" i="1" dirty="0"/>
              <a:t>134</a:t>
            </a:r>
            <a:r>
              <a:rPr lang="en-US" dirty="0"/>
              <a:t>, p.110-222. </a:t>
            </a:r>
          </a:p>
          <a:p>
            <a:r>
              <a:rPr lang="en-US" dirty="0"/>
              <a:t>Ali, M., Usman, M., </a:t>
            </a:r>
            <a:r>
              <a:rPr lang="en-US" dirty="0" err="1"/>
              <a:t>Shafique</a:t>
            </a:r>
            <a:r>
              <a:rPr lang="en-US" dirty="0"/>
              <a:t>, I., </a:t>
            </a:r>
            <a:r>
              <a:rPr lang="en-US" dirty="0" err="1"/>
              <a:t>Garavan</a:t>
            </a:r>
            <a:r>
              <a:rPr lang="en-US" dirty="0"/>
              <a:t>, T. and </a:t>
            </a:r>
            <a:r>
              <a:rPr lang="en-US" dirty="0" err="1"/>
              <a:t>Muavia</a:t>
            </a:r>
            <a:r>
              <a:rPr lang="en-US" dirty="0"/>
              <a:t>, M., 2022. Fueling the spirit of care to surmount hazing: foregrounding the role of spiritual leadership in inhibiting hazing in the hospitality context. </a:t>
            </a:r>
            <a:r>
              <a:rPr lang="en-US" i="1" dirty="0"/>
              <a:t>International Journal of Contemporary Hospitality Management</a:t>
            </a:r>
            <a:r>
              <a:rPr lang="en-US" dirty="0"/>
              <a:t>, </a:t>
            </a:r>
            <a:r>
              <a:rPr lang="en-US" i="1" dirty="0"/>
              <a:t>34</a:t>
            </a:r>
            <a:r>
              <a:rPr lang="en-US" dirty="0"/>
              <a:t>(10), pp.3910-3928. </a:t>
            </a:r>
          </a:p>
          <a:p>
            <a:r>
              <a:rPr lang="en-US" dirty="0"/>
              <a:t>Cortez-</a:t>
            </a:r>
            <a:r>
              <a:rPr lang="en-US" dirty="0" err="1"/>
              <a:t>Ordoñez</a:t>
            </a:r>
            <a:r>
              <a:rPr lang="en-US" dirty="0"/>
              <a:t>, A., Sanchez-</a:t>
            </a:r>
            <a:r>
              <a:rPr lang="en-US" dirty="0" err="1"/>
              <a:t>Espigares</a:t>
            </a:r>
            <a:r>
              <a:rPr lang="en-US" dirty="0"/>
              <a:t>, J.A. and </a:t>
            </a:r>
            <a:r>
              <a:rPr lang="en-US" dirty="0" err="1"/>
              <a:t>Vázquez</a:t>
            </a:r>
            <a:r>
              <a:rPr lang="en-US" dirty="0"/>
              <a:t>, P.P., 2022. A visual tool for the analysis of usage trends of small and medium bicycle sharing systems. </a:t>
            </a:r>
            <a:r>
              <a:rPr lang="en-US" i="1" dirty="0"/>
              <a:t>Computers &amp; Graphics</a:t>
            </a:r>
            <a:r>
              <a:rPr lang="en-US" dirty="0"/>
              <a:t>, </a:t>
            </a:r>
            <a:r>
              <a:rPr lang="en-US" i="1" dirty="0"/>
              <a:t>109</a:t>
            </a:r>
            <a:r>
              <a:rPr lang="en-US" dirty="0"/>
              <a:t>, pp.30-41. </a:t>
            </a:r>
          </a:p>
          <a:p>
            <a:r>
              <a:rPr lang="en-US" dirty="0" err="1"/>
              <a:t>Łaba</a:t>
            </a:r>
            <a:r>
              <a:rPr lang="en-US" dirty="0"/>
              <a:t>, S., </a:t>
            </a:r>
            <a:r>
              <a:rPr lang="en-US" dirty="0" err="1"/>
              <a:t>Niedek</a:t>
            </a:r>
            <a:r>
              <a:rPr lang="en-US" dirty="0"/>
              <a:t>, M., </a:t>
            </a:r>
            <a:r>
              <a:rPr lang="en-US" dirty="0" err="1"/>
              <a:t>Szczepański</a:t>
            </a:r>
            <a:r>
              <a:rPr lang="en-US" dirty="0"/>
              <a:t>, K., </a:t>
            </a:r>
            <a:r>
              <a:rPr lang="en-US" dirty="0" err="1"/>
              <a:t>Łaba</a:t>
            </a:r>
            <a:r>
              <a:rPr lang="en-US" dirty="0"/>
              <a:t>, R. and </a:t>
            </a:r>
            <a:r>
              <a:rPr lang="en-US" dirty="0" err="1"/>
              <a:t>Kamińska-Dwórznicka</a:t>
            </a:r>
            <a:r>
              <a:rPr lang="en-US" dirty="0"/>
              <a:t>, A., 2019. Regulation of the food waste measuring in the EU in the light of the need of counteracting the food wastage. </a:t>
            </a:r>
            <a:r>
              <a:rPr lang="en-US" i="1" dirty="0"/>
              <a:t>Environmental Protection and Natural Resources</a:t>
            </a:r>
            <a:r>
              <a:rPr lang="en-US" dirty="0"/>
              <a:t>, </a:t>
            </a:r>
            <a:r>
              <a:rPr lang="en-US" i="1" dirty="0"/>
              <a:t>30</a:t>
            </a:r>
            <a:r>
              <a:rPr lang="en-US" dirty="0"/>
              <a:t>(4), pp.1-7. </a:t>
            </a:r>
          </a:p>
          <a:p>
            <a:r>
              <a:rPr lang="en-US" dirty="0" err="1"/>
              <a:t>Fagyas</a:t>
            </a:r>
            <a:r>
              <a:rPr lang="en-US" dirty="0"/>
              <a:t>, C. and </a:t>
            </a:r>
            <a:r>
              <a:rPr lang="en-US" dirty="0" err="1"/>
              <a:t>Datta</a:t>
            </a:r>
            <a:r>
              <a:rPr lang="en-US" dirty="0"/>
              <a:t>, P., 2023. An investigation of the factors associated with consumer </a:t>
            </a:r>
            <a:r>
              <a:rPr lang="en-US" dirty="0" err="1"/>
              <a:t>behaviour</a:t>
            </a:r>
            <a:r>
              <a:rPr lang="en-US" dirty="0"/>
              <a:t> at arrival, check-in and the check-out process: A case study Marriott International Inc. in the UK. </a:t>
            </a:r>
            <a:r>
              <a:rPr lang="en-US" i="1" dirty="0"/>
              <a:t>Journal of Business and Retail Management Research</a:t>
            </a:r>
            <a:r>
              <a:rPr lang="en-US" dirty="0"/>
              <a:t>, </a:t>
            </a:r>
            <a:r>
              <a:rPr lang="en-US" i="1" dirty="0"/>
              <a:t>17</a:t>
            </a:r>
            <a:r>
              <a:rPr lang="en-US" dirty="0"/>
              <a:t>(2). </a:t>
            </a:r>
          </a:p>
          <a:p>
            <a:r>
              <a:rPr lang="en-US" dirty="0" err="1"/>
              <a:t>Alhejji</a:t>
            </a:r>
            <a:r>
              <a:rPr lang="en-US" dirty="0"/>
              <a:t>, A., </a:t>
            </a:r>
            <a:r>
              <a:rPr lang="en-US" dirty="0" err="1"/>
              <a:t>Kuriqi</a:t>
            </a:r>
            <a:r>
              <a:rPr lang="en-US" dirty="0"/>
              <a:t>, A., </a:t>
            </a:r>
            <a:r>
              <a:rPr lang="en-US" dirty="0" err="1"/>
              <a:t>Jurasz</a:t>
            </a:r>
            <a:r>
              <a:rPr lang="en-US" dirty="0"/>
              <a:t>, J. and Abo-</a:t>
            </a:r>
            <a:r>
              <a:rPr lang="en-US" dirty="0" err="1"/>
              <a:t>Elyousr</a:t>
            </a:r>
            <a:r>
              <a:rPr lang="en-US" dirty="0"/>
              <a:t>, F.K., 2021. Energy harvesting and water saving in arid regions via solar PV accommodation in irrigation canals. </a:t>
            </a:r>
            <a:r>
              <a:rPr lang="en-US" i="1" dirty="0"/>
              <a:t>Energies</a:t>
            </a:r>
            <a:r>
              <a:rPr lang="en-US" dirty="0"/>
              <a:t>, </a:t>
            </a:r>
            <a:r>
              <a:rPr lang="en-US" i="1" dirty="0"/>
              <a:t>14</a:t>
            </a:r>
            <a:r>
              <a:rPr lang="en-US" dirty="0"/>
              <a:t>(9), p.2620. </a:t>
            </a:r>
          </a:p>
          <a:p>
            <a:r>
              <a:rPr lang="en-US" dirty="0" err="1"/>
              <a:t>LaMonaca</a:t>
            </a:r>
            <a:r>
              <a:rPr lang="en-US" dirty="0"/>
              <a:t>, S. and Ryan, L., 2022. The state of play in electric vehicle charging services–A review of infrastructure provision, players, and policies. </a:t>
            </a:r>
            <a:r>
              <a:rPr lang="en-US" i="1" dirty="0"/>
              <a:t>Renewable and sustainable energy reviews</a:t>
            </a:r>
            <a:r>
              <a:rPr lang="en-US" dirty="0"/>
              <a:t>, </a:t>
            </a:r>
            <a:r>
              <a:rPr lang="en-US" i="1" dirty="0"/>
              <a:t>154</a:t>
            </a:r>
            <a:r>
              <a:rPr lang="en-US" dirty="0"/>
              <a:t>, p.111-733.</a:t>
            </a:r>
          </a:p>
          <a:p>
            <a:r>
              <a:rPr lang="en-US" dirty="0"/>
              <a:t>Jones, P. and Comfort, D., 2020. The COVID-19 crisis and sustainability in the hospitality industry. </a:t>
            </a:r>
            <a:r>
              <a:rPr lang="en-US" i="1" dirty="0"/>
              <a:t>International journal of contemporary hospitality management</a:t>
            </a:r>
            <a:r>
              <a:rPr lang="en-US" dirty="0"/>
              <a:t>, </a:t>
            </a:r>
            <a:r>
              <a:rPr lang="en-US" i="1" dirty="0"/>
              <a:t>32</a:t>
            </a:r>
            <a:r>
              <a:rPr lang="en-US" dirty="0"/>
              <a:t>(10), pp.3037-3050.</a:t>
            </a:r>
          </a:p>
          <a:p>
            <a:r>
              <a:rPr lang="en-US" dirty="0"/>
              <a:t>Han, H., 2021. Consumer behavior and environmental sustainability in tourism and hospitality: A review of theories, concepts, and latest research. </a:t>
            </a:r>
            <a:r>
              <a:rPr lang="en-US" i="1" dirty="0"/>
              <a:t>Journal of Sustainable Tourism</a:t>
            </a:r>
            <a:r>
              <a:rPr lang="en-US" dirty="0"/>
              <a:t>, </a:t>
            </a:r>
            <a:r>
              <a:rPr lang="en-US" i="1" dirty="0"/>
              <a:t>29</a:t>
            </a:r>
            <a:r>
              <a:rPr lang="en-US" dirty="0"/>
              <a:t>(7), pp.1021-1042.</a:t>
            </a:r>
          </a:p>
          <a:p>
            <a:r>
              <a:rPr lang="en-US" dirty="0" err="1"/>
              <a:t>Okumus</a:t>
            </a:r>
            <a:r>
              <a:rPr lang="en-US" dirty="0"/>
              <a:t>, F., </a:t>
            </a:r>
            <a:r>
              <a:rPr lang="en-US" dirty="0" err="1"/>
              <a:t>Rasoolimanesh</a:t>
            </a:r>
            <a:r>
              <a:rPr lang="en-US" dirty="0"/>
              <a:t>, S.M. and </a:t>
            </a:r>
            <a:r>
              <a:rPr lang="en-US" dirty="0" err="1"/>
              <a:t>Jahani</a:t>
            </a:r>
            <a:r>
              <a:rPr lang="en-US" dirty="0"/>
              <a:t>, S. eds., 2022. </a:t>
            </a:r>
            <a:r>
              <a:rPr lang="en-US" i="1" dirty="0"/>
              <a:t>Contemporary research methods in hospitality and tourism</a:t>
            </a:r>
            <a:r>
              <a:rPr lang="en-US" dirty="0"/>
              <a:t>. Emerald Publishing Limited.</a:t>
            </a:r>
          </a:p>
          <a:p>
            <a:r>
              <a:rPr lang="en-US" dirty="0" err="1"/>
              <a:t>Hepp</a:t>
            </a:r>
            <a:r>
              <a:rPr lang="en-US" dirty="0"/>
              <a:t>, N., Starling, R.L., </a:t>
            </a:r>
            <a:r>
              <a:rPr lang="en-US" dirty="0" err="1"/>
              <a:t>Elbracht</a:t>
            </a:r>
            <a:r>
              <a:rPr lang="en-US" dirty="0"/>
              <a:t>, G., </a:t>
            </a:r>
            <a:r>
              <a:rPr lang="en-US" dirty="0" err="1"/>
              <a:t>Rajkumar</a:t>
            </a:r>
            <a:r>
              <a:rPr lang="en-US" dirty="0"/>
              <a:t>, M.S., </a:t>
            </a:r>
            <a:r>
              <a:rPr lang="en-US" dirty="0" err="1"/>
              <a:t>Khant</a:t>
            </a:r>
            <a:r>
              <a:rPr lang="en-US" dirty="0"/>
              <a:t>, W. and Wang, P., 2023, March. Contemporary Employability Norms for Guest-Facing Hospitality Workers: Some Empirical Evidence During Covid-19. In </a:t>
            </a:r>
            <a:r>
              <a:rPr lang="en-US" i="1" dirty="0"/>
              <a:t>Sustainability, Economics, Innovation, </a:t>
            </a:r>
            <a:r>
              <a:rPr lang="en-US" i="1" dirty="0" err="1"/>
              <a:t>Globalisation</a:t>
            </a:r>
            <a:r>
              <a:rPr lang="en-US" i="1" dirty="0"/>
              <a:t> and </a:t>
            </a:r>
            <a:r>
              <a:rPr lang="en-US" i="1" dirty="0" err="1"/>
              <a:t>Organisational</a:t>
            </a:r>
            <a:r>
              <a:rPr lang="en-US" i="1" dirty="0"/>
              <a:t> Psychology Conference</a:t>
            </a:r>
            <a:r>
              <a:rPr lang="en-US" dirty="0"/>
              <a:t> (pp. 323-346). Singapore: Springer Nature Singapore.</a:t>
            </a:r>
          </a:p>
          <a:p>
            <a:endParaRPr lang="en-US" dirty="0"/>
          </a:p>
        </p:txBody>
      </p:sp>
    </p:spTree>
    <p:extLst>
      <p:ext uri="{BB962C8B-B14F-4D97-AF65-F5344CB8AC3E}">
        <p14:creationId xmlns:p14="http://schemas.microsoft.com/office/powerpoint/2010/main" val="6237060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23</TotalTime>
  <Words>1944</Words>
  <Application>Microsoft Office PowerPoint</Application>
  <PresentationFormat>Widescreen</PresentationFormat>
  <Paragraphs>103</Paragraphs>
  <Slides>17</Slides>
  <Notes>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    Contemporary Themes in the Hotel and Hospitality Sector </vt:lpstr>
      <vt:lpstr>Introduction </vt:lpstr>
      <vt:lpstr>Overview of literature  </vt:lpstr>
      <vt:lpstr>Overview of literature  </vt:lpstr>
      <vt:lpstr>Overview of literature  </vt:lpstr>
      <vt:lpstr>Overview of literature  </vt:lpstr>
      <vt:lpstr>Application to hotel and hospitality sector    </vt:lpstr>
      <vt:lpstr>Application to hotel and hospitality sector    </vt:lpstr>
      <vt:lpstr>Application to hotel and hospitality sector    </vt:lpstr>
      <vt:lpstr>Application to hotel and hospitality sector    </vt:lpstr>
      <vt:lpstr>Evaluate future policy and management options  </vt:lpstr>
      <vt:lpstr>Evaluate future policy and management options  </vt:lpstr>
      <vt:lpstr>Evaluate future policy and management options  </vt:lpstr>
      <vt:lpstr>Evaluate future policy and management options  </vt:lpstr>
      <vt:lpstr>Evaluate future policy and management options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SOUMYAJIT</dc:creator>
  <cp:lastModifiedBy>reza karim</cp:lastModifiedBy>
  <cp:revision>25</cp:revision>
  <dcterms:created xsi:type="dcterms:W3CDTF">2023-10-19T10:13:52Z</dcterms:created>
  <dcterms:modified xsi:type="dcterms:W3CDTF">2023-11-13T22:44:27Z</dcterms:modified>
</cp:coreProperties>
</file>