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3" r:id="rId1"/>
  </p:sldMasterIdLst>
  <p:notesMasterIdLst>
    <p:notesMasterId r:id="rId28"/>
  </p:notesMasterIdLst>
  <p:sldIdLst>
    <p:sldId id="256" r:id="rId2"/>
    <p:sldId id="257" r:id="rId3"/>
    <p:sldId id="272" r:id="rId4"/>
    <p:sldId id="274" r:id="rId5"/>
    <p:sldId id="273" r:id="rId6"/>
    <p:sldId id="275" r:id="rId7"/>
    <p:sldId id="276" r:id="rId8"/>
    <p:sldId id="278" r:id="rId9"/>
    <p:sldId id="279" r:id="rId10"/>
    <p:sldId id="280" r:id="rId11"/>
    <p:sldId id="281" r:id="rId12"/>
    <p:sldId id="299" r:id="rId13"/>
    <p:sldId id="282" r:id="rId14"/>
    <p:sldId id="283" r:id="rId15"/>
    <p:sldId id="284" r:id="rId16"/>
    <p:sldId id="286" r:id="rId17"/>
    <p:sldId id="287" r:id="rId18"/>
    <p:sldId id="288" r:id="rId19"/>
    <p:sldId id="289" r:id="rId20"/>
    <p:sldId id="292" r:id="rId21"/>
    <p:sldId id="293" r:id="rId22"/>
    <p:sldId id="294" r:id="rId23"/>
    <p:sldId id="298" r:id="rId24"/>
    <p:sldId id="295" r:id="rId25"/>
    <p:sldId id="301" r:id="rId26"/>
    <p:sldId id="300" r:id="rId27"/>
  </p:sldIdLst>
  <p:sldSz cx="12192000" cy="6858000"/>
  <p:notesSz cx="6858000" cy="994568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80" autoAdjust="0"/>
    <p:restoredTop sz="79284"/>
  </p:normalViewPr>
  <p:slideViewPr>
    <p:cSldViewPr snapToGrid="0" snapToObjects="1">
      <p:cViewPr>
        <p:scale>
          <a:sx n="63" d="100"/>
          <a:sy n="63" d="100"/>
        </p:scale>
        <p:origin x="96" y="7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9901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99012"/>
          </a:xfrm>
          <a:prstGeom prst="rect">
            <a:avLst/>
          </a:prstGeom>
        </p:spPr>
        <p:txBody>
          <a:bodyPr vert="horz" lIns="91440" tIns="45720" rIns="91440" bIns="45720" rtlCol="0"/>
          <a:lstStyle>
            <a:lvl1pPr algn="r">
              <a:defRPr sz="1200"/>
            </a:lvl1pPr>
          </a:lstStyle>
          <a:p>
            <a:fld id="{B414066F-39A8-274D-A3EE-3C0B5F3E7087}" type="datetimeFigureOut">
              <a:rPr lang="en-GB" smtClean="0"/>
              <a:t>29/09/2020</a:t>
            </a:fld>
            <a:endParaRPr lang="en-GB"/>
          </a:p>
        </p:txBody>
      </p:sp>
      <p:sp>
        <p:nvSpPr>
          <p:cNvPr id="4" name="Slide Image Placeholder 3"/>
          <p:cNvSpPr>
            <a:spLocks noGrp="1" noRot="1" noChangeAspect="1"/>
          </p:cNvSpPr>
          <p:nvPr>
            <p:ph type="sldImg" idx="2"/>
          </p:nvPr>
        </p:nvSpPr>
        <p:spPr>
          <a:xfrm>
            <a:off x="444500" y="1243013"/>
            <a:ext cx="5969000" cy="3357562"/>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786362"/>
            <a:ext cx="5486400" cy="3916115"/>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9446678"/>
            <a:ext cx="2971800" cy="499011"/>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9446678"/>
            <a:ext cx="2971800" cy="499011"/>
          </a:xfrm>
          <a:prstGeom prst="rect">
            <a:avLst/>
          </a:prstGeom>
        </p:spPr>
        <p:txBody>
          <a:bodyPr vert="horz" lIns="91440" tIns="45720" rIns="91440" bIns="45720" rtlCol="0" anchor="b"/>
          <a:lstStyle>
            <a:lvl1pPr algn="r">
              <a:defRPr sz="1200"/>
            </a:lvl1pPr>
          </a:lstStyle>
          <a:p>
            <a:fld id="{CE8D6AD8-D0DE-3C46-A8CC-7CE5706BFEAC}" type="slidenum">
              <a:rPr lang="en-GB" smtClean="0"/>
              <a:t>‹#›</a:t>
            </a:fld>
            <a:endParaRPr lang="en-GB"/>
          </a:p>
        </p:txBody>
      </p:sp>
    </p:spTree>
    <p:extLst>
      <p:ext uri="{BB962C8B-B14F-4D97-AF65-F5344CB8AC3E}">
        <p14:creationId xmlns:p14="http://schemas.microsoft.com/office/powerpoint/2010/main" val="247549465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904DB13E-F722-4ED6-BB00-556651E95281}"/>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7" name="Group 6">
            <a:extLst>
              <a:ext uri="{FF2B5EF4-FFF2-40B4-BE49-F238E27FC236}">
                <a16:creationId xmlns:a16="http://schemas.microsoft.com/office/drawing/2014/main" id="{E26428D7-C6F3-473D-A360-A3F5C3E8728C}"/>
              </a:ext>
            </a:extLst>
          </p:cNvPr>
          <p:cNvGrpSpPr/>
          <p:nvPr/>
        </p:nvGrpSpPr>
        <p:grpSpPr>
          <a:xfrm>
            <a:off x="5250180" y="1267730"/>
            <a:ext cx="1691640" cy="615934"/>
            <a:chOff x="5250180" y="1267730"/>
            <a:chExt cx="1691640" cy="615934"/>
          </a:xfrm>
        </p:grpSpPr>
        <p:cxnSp>
          <p:nvCxnSpPr>
            <p:cNvPr id="17" name="Straight Connector 16"/>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629103" y="2244830"/>
            <a:ext cx="8933796" cy="2437232"/>
          </a:xfrm>
        </p:spPr>
        <p:txBody>
          <a:bodyPr tIns="45720" bIns="45720" anchor="ctr">
            <a:normAutofit/>
          </a:bodyPr>
          <a:lstStyle>
            <a:lvl1pPr algn="ctr">
              <a:lnSpc>
                <a:spcPct val="83000"/>
              </a:lnSpc>
              <a:defRPr lang="en-US" sz="6800" b="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sp>
        <p:nvSpPr>
          <p:cNvPr id="3" name="Subtitle 2"/>
          <p:cNvSpPr>
            <a:spLocks noGrp="1"/>
          </p:cNvSpPr>
          <p:nvPr>
            <p:ph type="subTitle" idx="1"/>
          </p:nvPr>
        </p:nvSpPr>
        <p:spPr>
          <a:xfrm>
            <a:off x="1629101" y="4682062"/>
            <a:ext cx="8936846" cy="457201"/>
          </a:xfrm>
        </p:spPr>
        <p:txBody>
          <a:bodyPr>
            <a:normAutofit/>
          </a:bodyPr>
          <a:lstStyle>
            <a:lvl1pPr marL="0" indent="0" algn="ctr">
              <a:spcBef>
                <a:spcPts val="0"/>
              </a:spcBef>
              <a:buNone/>
              <a:defRPr sz="1800" spc="80" baseline="0">
                <a:solidFill>
                  <a:schemeClr val="tx1">
                    <a:lumMod val="95000"/>
                    <a:lumOff val="5000"/>
                  </a:schemeClr>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20" name="Date Placeholder 19"/>
          <p:cNvSpPr>
            <a:spLocks noGrp="1"/>
          </p:cNvSpPr>
          <p:nvPr>
            <p:ph type="dt" sz="half" idx="10"/>
          </p:nvPr>
        </p:nvSpPr>
        <p:spPr>
          <a:xfrm>
            <a:off x="5318760" y="1341256"/>
            <a:ext cx="1554480" cy="485546"/>
          </a:xfrm>
        </p:spPr>
        <p:txBody>
          <a:bodyPr/>
          <a:lstStyle>
            <a:lvl1pPr algn="ctr">
              <a:defRPr sz="1300" spc="0" baseline="0">
                <a:solidFill>
                  <a:srgbClr val="FFFFFF"/>
                </a:solidFill>
                <a:latin typeface="+mn-lt"/>
              </a:defRPr>
            </a:lvl1pPr>
          </a:lstStyle>
          <a:p>
            <a:fld id="{EA0C0817-A112-4847-8014-A94B7D2A4EA3}" type="datetime1">
              <a:rPr lang="en-US" smtClean="0"/>
              <a:t>9/29/2020</a:t>
            </a:fld>
            <a:endParaRPr lang="en-US" dirty="0"/>
          </a:p>
        </p:txBody>
      </p:sp>
      <p:sp>
        <p:nvSpPr>
          <p:cNvPr id="21" name="Footer Placeholder 20"/>
          <p:cNvSpPr>
            <a:spLocks noGrp="1"/>
          </p:cNvSpPr>
          <p:nvPr>
            <p:ph type="ftr" sz="quarter" idx="11"/>
          </p:nvPr>
        </p:nvSpPr>
        <p:spPr>
          <a:xfrm>
            <a:off x="1629100" y="5177408"/>
            <a:ext cx="5730295" cy="228600"/>
          </a:xfrm>
        </p:spPr>
        <p:txBody>
          <a:bodyPr/>
          <a:lstStyle>
            <a:lvl1pPr algn="l">
              <a:defRPr>
                <a:solidFill>
                  <a:schemeClr val="tx1">
                    <a:lumMod val="85000"/>
                    <a:lumOff val="15000"/>
                  </a:schemeClr>
                </a:solidFill>
              </a:defRPr>
            </a:lvl1pPr>
          </a:lstStyle>
          <a:p>
            <a:endParaRPr lang="en-US" dirty="0"/>
          </a:p>
        </p:txBody>
      </p:sp>
      <p:sp>
        <p:nvSpPr>
          <p:cNvPr id="22" name="Slide Number Placeholder 21"/>
          <p:cNvSpPr>
            <a:spLocks noGrp="1"/>
          </p:cNvSpPr>
          <p:nvPr>
            <p:ph type="sldNum" sz="quarter" idx="12"/>
          </p:nvPr>
        </p:nvSpPr>
        <p:spPr>
          <a:xfrm>
            <a:off x="8606920" y="5177408"/>
            <a:ext cx="1955980"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18217525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9/29/2020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4178983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5" name="Rectangle 14">
            <a:extLst>
              <a:ext uri="{FF2B5EF4-FFF2-40B4-BE49-F238E27FC236}">
                <a16:creationId xmlns:a16="http://schemas.microsoft.com/office/drawing/2014/main" id="{0A4A1889-E37C-4EC3-9E41-9DAD221CF389}"/>
              </a:ext>
            </a:extLst>
          </p:cNvPr>
          <p:cNvSpPr/>
          <p:nvPr/>
        </p:nvSpPr>
        <p:spPr>
          <a:xfrm>
            <a:off x="0" y="0"/>
            <a:ext cx="12192000" cy="6858000"/>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3" name="Rectangle 22"/>
          <p:cNvSpPr/>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629156" y="2275165"/>
            <a:ext cx="8933688" cy="2406895"/>
          </a:xfrm>
        </p:spPr>
        <p:txBody>
          <a:bodyPr anchor="ctr">
            <a:normAutofit/>
          </a:bodyPr>
          <a:lstStyle>
            <a:lvl1pPr algn="ctr">
              <a:lnSpc>
                <a:spcPct val="83000"/>
              </a:lnSpc>
              <a:defRPr lang="en-US" sz="6800" kern="1200" cap="all" spc="-100" baseline="0" dirty="0">
                <a:solidFill>
                  <a:schemeClr val="tx1">
                    <a:lumMod val="85000"/>
                    <a:lumOff val="15000"/>
                  </a:schemeClr>
                </a:solidFill>
                <a:effectLst/>
                <a:latin typeface="+mj-lt"/>
                <a:ea typeface="+mn-ea"/>
                <a:cs typeface="+mn-cs"/>
              </a:defRPr>
            </a:lvl1pPr>
          </a:lstStyle>
          <a:p>
            <a:r>
              <a:rPr lang="en-US"/>
              <a:t>Click to edit Master title style</a:t>
            </a:r>
            <a:endParaRPr lang="en-US" dirty="0"/>
          </a:p>
        </p:txBody>
      </p:sp>
      <p:grpSp>
        <p:nvGrpSpPr>
          <p:cNvPr id="16" name="Group 15">
            <a:extLst>
              <a:ext uri="{FF2B5EF4-FFF2-40B4-BE49-F238E27FC236}">
                <a16:creationId xmlns:a16="http://schemas.microsoft.com/office/drawing/2014/main" id="{1683EB04-C23E-490C-A1A6-030CF79D23C8}"/>
              </a:ext>
            </a:extLst>
          </p:cNvPr>
          <p:cNvGrpSpPr/>
          <p:nvPr/>
        </p:nvGrpSpPr>
        <p:grpSpPr>
          <a:xfrm>
            <a:off x="5250180" y="1267730"/>
            <a:ext cx="1691640" cy="615934"/>
            <a:chOff x="5250180" y="1267730"/>
            <a:chExt cx="1691640" cy="615934"/>
          </a:xfrm>
        </p:grpSpPr>
        <p:cxnSp>
          <p:nvCxnSpPr>
            <p:cNvPr id="17" name="Straight Connector 16">
              <a:extLst>
                <a:ext uri="{FF2B5EF4-FFF2-40B4-BE49-F238E27FC236}">
                  <a16:creationId xmlns:a16="http://schemas.microsoft.com/office/drawing/2014/main" id="{F8A84C03-E1CA-4A4E-81D6-9BB0C335B7A0}"/>
                </a:ext>
              </a:extLst>
            </p:cNvPr>
            <p:cNvCxnSpPr/>
            <p:nvPr/>
          </p:nvCxnSpPr>
          <p:spPr>
            <a:xfrm>
              <a:off x="525018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4A26FB5A-D5D1-4DAB-AC43-7F51A7F2D197}"/>
                </a:ext>
              </a:extLst>
            </p:cNvPr>
            <p:cNvCxnSpPr/>
            <p:nvPr/>
          </p:nvCxnSpPr>
          <p:spPr>
            <a:xfrm>
              <a:off x="6941820" y="1267730"/>
              <a:ext cx="0" cy="612648"/>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9303F14-E560-4C02-94F4-B4695FE26813}"/>
                </a:ext>
              </a:extLst>
            </p:cNvPr>
            <p:cNvCxnSpPr/>
            <p:nvPr/>
          </p:nvCxnSpPr>
          <p:spPr>
            <a:xfrm>
              <a:off x="5250180" y="1883664"/>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grpSp>
      <p:sp>
        <p:nvSpPr>
          <p:cNvPr id="3" name="Text Placeholder 2"/>
          <p:cNvSpPr>
            <a:spLocks noGrp="1"/>
          </p:cNvSpPr>
          <p:nvPr>
            <p:ph type="body" idx="1"/>
          </p:nvPr>
        </p:nvSpPr>
        <p:spPr>
          <a:xfrm>
            <a:off x="1629156" y="4682062"/>
            <a:ext cx="8939784" cy="457200"/>
          </a:xfrm>
        </p:spPr>
        <p:txBody>
          <a:bodyPr anchor="t">
            <a:normAutofit/>
          </a:bodyPr>
          <a:lstStyle>
            <a:lvl1pPr marL="0" indent="0" algn="ctr">
              <a:buNone/>
              <a:tabLst>
                <a:tab pos="2633663" algn="l"/>
              </a:tabLst>
              <a:defRPr sz="1800">
                <a:solidFill>
                  <a:schemeClr val="tx1">
                    <a:lumMod val="95000"/>
                    <a:lumOff val="5000"/>
                  </a:schemeClr>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5318760" y="1344502"/>
            <a:ext cx="1554480" cy="498781"/>
          </a:xfrm>
        </p:spPr>
        <p:txBody>
          <a:bodyPr/>
          <a:lstStyle>
            <a:lvl1pPr algn="ctr">
              <a:defRPr lang="en-US" sz="1300" kern="1200" spc="0" baseline="0">
                <a:solidFill>
                  <a:srgbClr val="FFFFFF"/>
                </a:solidFill>
                <a:latin typeface="+mn-lt"/>
                <a:ea typeface="+mn-ea"/>
                <a:cs typeface="+mn-cs"/>
              </a:defRPr>
            </a:lvl1pPr>
          </a:lstStyle>
          <a:p>
            <a:fld id="{D9C646AA-F36E-4540-911D-FFFC0A0EF24A}" type="datetime1">
              <a:rPr lang="en-US" smtClean="0"/>
              <a:t>9/29/2020</a:t>
            </a:fld>
            <a:endParaRPr lang="en-US" dirty="0"/>
          </a:p>
        </p:txBody>
      </p:sp>
      <p:sp>
        <p:nvSpPr>
          <p:cNvPr id="5" name="Footer Placeholder 4"/>
          <p:cNvSpPr>
            <a:spLocks noGrp="1"/>
          </p:cNvSpPr>
          <p:nvPr>
            <p:ph type="ftr" sz="quarter" idx="11"/>
          </p:nvPr>
        </p:nvSpPr>
        <p:spPr>
          <a:xfrm>
            <a:off x="1629157" y="5177408"/>
            <a:ext cx="5660134" cy="228600"/>
          </a:xfrm>
        </p:spPr>
        <p:txBody>
          <a:bodyPr/>
          <a:lstStyle>
            <a:lvl1pPr algn="l">
              <a:defRPr>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12"/>
          </p:nvPr>
        </p:nvSpPr>
        <p:spPr>
          <a:xfrm>
            <a:off x="8604504" y="5177408"/>
            <a:ext cx="1958339" cy="22860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16753406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06680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61760" y="2103120"/>
            <a:ext cx="466344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9/29/2020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9571358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1069848" y="2074334"/>
            <a:ext cx="4663440" cy="640080"/>
          </a:xfrm>
        </p:spPr>
        <p:txBody>
          <a:bodyPr anchor="ctr">
            <a:normAutofit/>
          </a:bodyPr>
          <a:lstStyle>
            <a:lvl1pPr marL="0" indent="0" algn="l">
              <a:spcBef>
                <a:spcPts val="0"/>
              </a:spcBef>
              <a:buNone/>
              <a:defRPr sz="1900" b="1" i="0">
                <a:solidFill>
                  <a:schemeClr val="tx1"/>
                </a:solidFill>
                <a:latin typeface="+mn-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69848" y="2792472"/>
            <a:ext cx="4663440" cy="3163825"/>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58712" y="2074334"/>
            <a:ext cx="4663440" cy="640080"/>
          </a:xfrm>
        </p:spPr>
        <p:txBody>
          <a:bodyPr anchor="ctr">
            <a:normAutofit/>
          </a:bodyPr>
          <a:lstStyle>
            <a:lvl1pPr marL="0" indent="0" algn="l">
              <a:spcBef>
                <a:spcPts val="0"/>
              </a:spcBef>
              <a:buNone/>
              <a:defRPr sz="1900" b="1">
                <a:solidFill>
                  <a:schemeClr val="tx1"/>
                </a:solidFill>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458712" y="2792471"/>
            <a:ext cx="4663440" cy="3164509"/>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A7F15D8-96D1-4781-BC50-CA8A088B2FE4}" type="datetime1">
              <a:rPr lang="en-US" smtClean="0"/>
              <a:t>9/29/2020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9090338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9A96C99-B8F8-4528-BD05-0E16E943DC09}" type="datetime1">
              <a:rPr lang="en-US" smtClean="0"/>
              <a:t>9/29/2020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7123757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3636942-C211-4B28-8DBD-C953E00AF71B}" type="datetime1">
              <a:rPr lang="en-US" smtClean="0"/>
              <a:t>9/29/2020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6814952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D5E1BBF9-8BEF-4353-BA68-30AAF9EBD8D8}"/>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5B941C21-2A5D-4912-AB06-1BB0C0EB6AE1}"/>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58200" y="607392"/>
            <a:ext cx="3161963" cy="1645920"/>
          </a:xfrm>
        </p:spPr>
        <p:txBody>
          <a:bodyPr anchor="b">
            <a:normAutofit/>
          </a:bodyPr>
          <a:lstStyle>
            <a:lvl1pPr algn="l" defTabSz="914400" rtl="0" eaLnBrk="1" latinLnBrk="0" hangingPunct="1">
              <a:lnSpc>
                <a:spcPct val="100000"/>
              </a:lnSpc>
              <a:spcBef>
                <a:spcPct val="0"/>
              </a:spcBef>
              <a:buNone/>
              <a:defRPr lang="en-US" sz="3200" b="0" kern="1200" cap="none" spc="0" baseline="0" dirty="0">
                <a:solidFill>
                  <a:schemeClr val="tx1"/>
                </a:solidFill>
                <a:effectLst/>
                <a:latin typeface="+mj-lt"/>
                <a:ea typeface="+mn-ea"/>
                <a:cs typeface="+mn-cs"/>
              </a:defRPr>
            </a:lvl1pPr>
          </a:lstStyle>
          <a:p>
            <a:r>
              <a:rPr lang="en-US"/>
              <a:t>Click to edit Master title style</a:t>
            </a:r>
            <a:endParaRPr lang="en-US" dirty="0"/>
          </a:p>
        </p:txBody>
      </p:sp>
      <p:sp>
        <p:nvSpPr>
          <p:cNvPr id="3" name="Content Placeholder 2"/>
          <p:cNvSpPr>
            <a:spLocks noGrp="1"/>
          </p:cNvSpPr>
          <p:nvPr>
            <p:ph idx="1"/>
          </p:nvPr>
        </p:nvSpPr>
        <p:spPr>
          <a:xfrm>
            <a:off x="685800" y="609600"/>
            <a:ext cx="6858000" cy="5334000"/>
          </a:xfrm>
        </p:spPr>
        <p:txBody>
          <a:bodyPr/>
          <a:lstStyle>
            <a:lvl1pPr>
              <a:defRPr sz="19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458200" y="2336800"/>
            <a:ext cx="3161963" cy="3606800"/>
          </a:xfrm>
        </p:spPr>
        <p:txBody>
          <a:bodyPr>
            <a:normAutofit/>
          </a:bodyPr>
          <a:lstStyle>
            <a:lvl1pPr marL="0" indent="0">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a:xfrm>
            <a:off x="5588000" y="6035040"/>
            <a:ext cx="1955800" cy="365760"/>
          </a:xfrm>
        </p:spPr>
        <p:txBody>
          <a:bodyPr/>
          <a:lstStyle>
            <a:lvl1pPr>
              <a:defRPr>
                <a:solidFill>
                  <a:schemeClr val="tx1">
                    <a:lumMod val="85000"/>
                    <a:lumOff val="15000"/>
                  </a:schemeClr>
                </a:solidFill>
              </a:defRPr>
            </a:lvl1pPr>
          </a:lstStyle>
          <a:p>
            <a:fld id="{7E8D12A6-918A-48BD-8CB9-CA713993B0EA}" type="datetime1">
              <a:rPr lang="en-US" smtClean="0"/>
              <a:t>9/29/2020</a:t>
            </a:fld>
            <a:endParaRPr lang="en-US"/>
          </a:p>
        </p:txBody>
      </p:sp>
      <p:sp>
        <p:nvSpPr>
          <p:cNvPr id="9" name="Footer Placeholder 8"/>
          <p:cNvSpPr>
            <a:spLocks noGrp="1"/>
          </p:cNvSpPr>
          <p:nvPr>
            <p:ph type="ftr" sz="quarter" idx="11"/>
          </p:nvPr>
        </p:nvSpPr>
        <p:spPr>
          <a:xfrm>
            <a:off x="685801" y="6035040"/>
            <a:ext cx="4584700" cy="365760"/>
          </a:xfrm>
        </p:spPr>
        <p:txBody>
          <a:bodyPr/>
          <a:lstStyle>
            <a:lvl1pPr algn="l">
              <a:defRPr/>
            </a:lvl1pPr>
          </a:lstStyle>
          <a:p>
            <a:endParaRPr lang="en-US"/>
          </a:p>
        </p:txBody>
      </p:sp>
      <p:sp>
        <p:nvSpPr>
          <p:cNvPr id="11" name="Slide Number Placeholder 10"/>
          <p:cNvSpPr>
            <a:spLocks noGrp="1"/>
          </p:cNvSpPr>
          <p:nvPr>
            <p:ph type="sldNum" sz="quarter" idx="12"/>
          </p:nvPr>
        </p:nvSpPr>
        <p:spPr>
          <a:xfrm>
            <a:off x="10396728" y="6035040"/>
            <a:ext cx="1223435" cy="365760"/>
          </a:xfrm>
        </p:spPr>
        <p:txBody>
          <a:bodyPr/>
          <a:lstStyle>
            <a:lvl1pPr>
              <a:defRPr>
                <a:solidFill>
                  <a:schemeClr val="tx1">
                    <a:lumMod val="85000"/>
                    <a:lumOff val="1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40114853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E687CA98-D9C7-497F-A1DA-7D22F8753BCE}"/>
              </a:ext>
            </a:extLst>
          </p:cNvPr>
          <p:cNvSpPr/>
          <p:nvPr/>
        </p:nvSpPr>
        <p:spPr>
          <a:xfrm>
            <a:off x="8119870" y="237744"/>
            <a:ext cx="3826596" cy="6382512"/>
          </a:xfrm>
          <a:prstGeom prst="rect">
            <a:avLst/>
          </a:prstGeom>
          <a:solidFill>
            <a:schemeClr val="bg1">
              <a:lumMod val="85000"/>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228599" y="237744"/>
            <a:ext cx="7696201"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5" name="Date Placeholder 4"/>
          <p:cNvSpPr>
            <a:spLocks noGrp="1"/>
          </p:cNvSpPr>
          <p:nvPr>
            <p:ph type="dt" sz="half" idx="10"/>
          </p:nvPr>
        </p:nvSpPr>
        <p:spPr>
          <a:xfrm>
            <a:off x="5662337" y="6035040"/>
            <a:ext cx="2071963" cy="365760"/>
          </a:xfrm>
        </p:spPr>
        <p:txBody>
          <a:bodyPr/>
          <a:lstStyle>
            <a:lvl1pPr>
              <a:defRPr b="1">
                <a:solidFill>
                  <a:srgbClr val="FFFFFF"/>
                </a:solidFill>
                <a:effectLst>
                  <a:outerShdw blurRad="19050" dist="6350" dir="2700000" algn="tl" rotWithShape="0">
                    <a:prstClr val="black">
                      <a:alpha val="40000"/>
                    </a:prstClr>
                  </a:outerShdw>
                </a:effectLst>
              </a:defRPr>
            </a:lvl1pPr>
          </a:lstStyle>
          <a:p>
            <a:fld id="{E778CE86-875F-4587-BCF6-FA054AFC0D53}" type="datetime1">
              <a:rPr lang="en-US" smtClean="0"/>
              <a:pPr/>
              <a:t>9/29/2020</a:t>
            </a:fld>
            <a:endParaRPr lang="en-US" dirty="0"/>
          </a:p>
        </p:txBody>
      </p:sp>
      <p:sp>
        <p:nvSpPr>
          <p:cNvPr id="6" name="Footer Placeholder 5"/>
          <p:cNvSpPr>
            <a:spLocks noGrp="1"/>
          </p:cNvSpPr>
          <p:nvPr>
            <p:ph type="ftr" sz="quarter" idx="11"/>
          </p:nvPr>
        </p:nvSpPr>
        <p:spPr>
          <a:xfrm>
            <a:off x="612648" y="6035040"/>
            <a:ext cx="4588002" cy="365760"/>
          </a:xfrm>
        </p:spPr>
        <p:txBody>
          <a:bodyPr/>
          <a:lstStyle>
            <a:lvl1pPr marL="0" algn="r" defTabSz="914400" rtl="0" eaLnBrk="1" latinLnBrk="0" hangingPunct="1">
              <a:defRPr lang="en-US" sz="1000" b="1" kern="1200" dirty="0">
                <a:solidFill>
                  <a:srgbClr val="FFFFFF"/>
                </a:solidFill>
                <a:effectLst>
                  <a:outerShdw blurRad="19050" dist="6350" dir="2700000" algn="tl" rotWithShape="0">
                    <a:prstClr val="black">
                      <a:alpha val="40000"/>
                    </a:prstClr>
                  </a:outerShdw>
                </a:effectLst>
                <a:latin typeface="+mn-lt"/>
                <a:ea typeface="+mn-ea"/>
                <a:cs typeface="+mn-cs"/>
              </a:defRPr>
            </a:lvl1pPr>
          </a:lstStyle>
          <a:p>
            <a:pPr algn="l"/>
            <a:endParaRPr lang="en-US" dirty="0"/>
          </a:p>
        </p:txBody>
      </p:sp>
      <p:sp>
        <p:nvSpPr>
          <p:cNvPr id="7" name="Slide Number Placeholder 6"/>
          <p:cNvSpPr>
            <a:spLocks noGrp="1"/>
          </p:cNvSpPr>
          <p:nvPr>
            <p:ph type="sldNum" sz="quarter" idx="12"/>
          </p:nvPr>
        </p:nvSpPr>
        <p:spPr>
          <a:xfrm>
            <a:off x="10396728" y="6035040"/>
            <a:ext cx="1225296" cy="365760"/>
          </a:xfrm>
        </p:spPr>
        <p:txBody>
          <a:bodyPr/>
          <a:lstStyle/>
          <a:p>
            <a:fld id="{34B7E4EF-A1BD-40F4-AB7B-04F084DD991D}" type="slidenum">
              <a:rPr lang="en-US" smtClean="0"/>
              <a:t>‹#›</a:t>
            </a:fld>
            <a:endParaRPr lang="en-US"/>
          </a:p>
        </p:txBody>
      </p:sp>
      <p:sp>
        <p:nvSpPr>
          <p:cNvPr id="12" name="Rectangle 11">
            <a:extLst>
              <a:ext uri="{FF2B5EF4-FFF2-40B4-BE49-F238E27FC236}">
                <a16:creationId xmlns:a16="http://schemas.microsoft.com/office/drawing/2014/main" id="{F8B3D8CC-BB13-41A5-8F34-B8E84A4F9534}"/>
              </a:ext>
            </a:extLst>
          </p:cNvPr>
          <p:cNvSpPr/>
          <p:nvPr/>
        </p:nvSpPr>
        <p:spPr>
          <a:xfrm>
            <a:off x="8254660" y="374904"/>
            <a:ext cx="3557016" cy="6108192"/>
          </a:xfrm>
          <a:prstGeom prst="rect">
            <a:avLst/>
          </a:prstGeom>
          <a:noFill/>
          <a:ln w="6350" cap="sq">
            <a:solidFill>
              <a:schemeClr val="tx1">
                <a:lumMod val="75000"/>
                <a:lumOff val="25000"/>
              </a:schemeClr>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477250" y="603504"/>
            <a:ext cx="3144774" cy="1645920"/>
          </a:xfrm>
        </p:spPr>
        <p:txBody>
          <a:bodyPr anchor="b">
            <a:noAutofit/>
          </a:bodyPr>
          <a:lstStyle>
            <a:lvl1pPr algn="l">
              <a:lnSpc>
                <a:spcPct val="100000"/>
              </a:lnSpc>
              <a:defRPr sz="3200" b="0">
                <a:solidFill>
                  <a:schemeClr val="tx1"/>
                </a:solidFill>
                <a:latin typeface="+mj-lt"/>
              </a:defRPr>
            </a:lvl1pPr>
          </a:lstStyle>
          <a:p>
            <a:r>
              <a:rPr lang="en-US"/>
              <a:t>Click to edit Master title style</a:t>
            </a:r>
            <a:endParaRPr lang="en-US" dirty="0"/>
          </a:p>
        </p:txBody>
      </p:sp>
      <p:sp>
        <p:nvSpPr>
          <p:cNvPr id="4" name="Text Placeholder 3"/>
          <p:cNvSpPr>
            <a:spLocks noGrp="1"/>
          </p:cNvSpPr>
          <p:nvPr>
            <p:ph type="body" sz="half" idx="2"/>
          </p:nvPr>
        </p:nvSpPr>
        <p:spPr>
          <a:xfrm>
            <a:off x="8477250" y="2386584"/>
            <a:ext cx="3144774" cy="3511296"/>
          </a:xfrm>
        </p:spPr>
        <p:txBody>
          <a:bodyPr>
            <a:normAutofit/>
          </a:bodyPr>
          <a:lstStyle>
            <a:lvl1pPr marL="0" indent="0" algn="l">
              <a:lnSpc>
                <a:spcPct val="110000"/>
              </a:lnSpc>
              <a:spcBef>
                <a:spcPts val="800"/>
              </a:spcBef>
              <a:buNone/>
              <a:defRPr sz="1800">
                <a:solidFill>
                  <a:schemeClr val="tx1"/>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225807043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34F40B7-36AB-4376-BE14-EF7004D79BB9}" type="datetime1">
              <a:rPr lang="en-US" smtClean="0"/>
              <a:t>9/29/2020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4360168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F87CAB8-DCAE-46A5-AADA-B3FAD11A54E0}" type="datetime1">
              <a:rPr lang="en-US" smtClean="0"/>
              <a:t>9/29/2020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7406322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E94681D-2A4C-4A8D-B9B5-31D440D0328D}"/>
              </a:ext>
            </a:extLst>
          </p:cNvPr>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ectangle 6"/>
          <p:cNvSpPr/>
          <p:nvPr/>
        </p:nvSpPr>
        <p:spPr>
          <a:xfrm>
            <a:off x="234696" y="237744"/>
            <a:ext cx="11722608" cy="6382512"/>
          </a:xfrm>
          <a:prstGeom prst="rect">
            <a:avLst/>
          </a:prstGeom>
          <a:solidFill>
            <a:schemeClr val="bg1">
              <a:lumMod val="75000"/>
              <a:alpha val="60000"/>
            </a:schemeClr>
          </a:solidFill>
          <a:ln w="6350" cap="flat" cmpd="sng" algn="ctr">
            <a:noFill/>
            <a:prstDash val="solid"/>
          </a:ln>
          <a:effectLst>
            <a:softEdge rad="0"/>
          </a:effectLst>
        </p:spPr>
      </p:sp>
      <p:sp>
        <p:nvSpPr>
          <p:cNvPr id="8" name="Rectangle 7"/>
          <p:cNvSpPr/>
          <p:nvPr/>
        </p:nvSpPr>
        <p:spPr>
          <a:xfrm>
            <a:off x="371856" y="374904"/>
            <a:ext cx="11448288" cy="6108192"/>
          </a:xfrm>
          <a:prstGeom prst="rect">
            <a:avLst/>
          </a:prstGeom>
          <a:noFill/>
          <a:ln w="6350" cap="sq" cmpd="sng" algn="ctr">
            <a:solidFill>
              <a:schemeClr val="tx1">
                <a:lumMod val="85000"/>
                <a:lumOff val="15000"/>
              </a:schemeClr>
            </a:solidFill>
            <a:prstDash val="solid"/>
            <a:miter lim="800000"/>
          </a:ln>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066800" y="2103120"/>
            <a:ext cx="10058400" cy="3849624"/>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56794" y="6035040"/>
            <a:ext cx="2893045" cy="36576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F6FA2B21-3FCD-4721-B95C-427943F61125}" type="datetime1">
              <a:rPr lang="en-US" smtClean="0"/>
              <a:t>9/29/2020</a:t>
            </a:fld>
            <a:endParaRPr lang="en-US"/>
          </a:p>
        </p:txBody>
      </p:sp>
      <p:sp>
        <p:nvSpPr>
          <p:cNvPr id="5" name="Footer Placeholder 4"/>
          <p:cNvSpPr>
            <a:spLocks noGrp="1"/>
          </p:cNvSpPr>
          <p:nvPr>
            <p:ph type="ftr" sz="quarter" idx="3"/>
          </p:nvPr>
        </p:nvSpPr>
        <p:spPr>
          <a:xfrm>
            <a:off x="1066800" y="6035040"/>
            <a:ext cx="5816600" cy="365760"/>
          </a:xfrm>
          <a:prstGeom prst="rect">
            <a:avLst/>
          </a:prstGeom>
        </p:spPr>
        <p:txBody>
          <a:bodyPr vert="horz" lIns="91440" tIns="45720" rIns="91440" bIns="45720" rtlCol="0" anchor="b"/>
          <a:lstStyle>
            <a:lvl1pPr algn="l">
              <a:defRPr sz="1000">
                <a:solidFill>
                  <a:schemeClr val="tx1">
                    <a:lumMod val="85000"/>
                    <a:lumOff val="15000"/>
                  </a:schemeClr>
                </a:solidFill>
              </a:defRPr>
            </a:lvl1pPr>
          </a:lstStyle>
          <a:p>
            <a:endParaRPr lang="en-US" dirty="0"/>
          </a:p>
        </p:txBody>
      </p:sp>
      <p:sp>
        <p:nvSpPr>
          <p:cNvPr id="6" name="Slide Number Placeholder 5"/>
          <p:cNvSpPr>
            <a:spLocks noGrp="1"/>
          </p:cNvSpPr>
          <p:nvPr>
            <p:ph type="sldNum" sz="quarter" idx="4"/>
          </p:nvPr>
        </p:nvSpPr>
        <p:spPr>
          <a:xfrm>
            <a:off x="10287000" y="6035040"/>
            <a:ext cx="838200" cy="36576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741830272"/>
      </p:ext>
    </p:extLst>
  </p:cSld>
  <p:clrMap bg1="lt1" tx1="dk1" bg2="lt2" tx2="dk2" accent1="accent1" accent2="accent2" accent3="accent3" accent4="accent4" accent5="accent5" accent6="accent6" hlink="hlink" folHlink="folHlink"/>
  <p:sldLayoutIdLst>
    <p:sldLayoutId id="2147483670" r:id="rId1"/>
    <p:sldLayoutId id="2147483671" r:id="rId2"/>
    <p:sldLayoutId id="2147483672" r:id="rId3"/>
    <p:sldLayoutId id="2147483662" r:id="rId4"/>
    <p:sldLayoutId id="2147483663" r:id="rId5"/>
    <p:sldLayoutId id="2147483669" r:id="rId6"/>
    <p:sldLayoutId id="2147483664" r:id="rId7"/>
    <p:sldLayoutId id="2147483665" r:id="rId8"/>
    <p:sldLayoutId id="2147483666" r:id="rId9"/>
    <p:sldLayoutId id="2147483667" r:id="rId10"/>
    <p:sldLayoutId id="2147483668" r:id="rId11"/>
  </p:sldLayoutIdLst>
  <p:hf sldNum="0" hdr="0" ftr="0" dt="0"/>
  <p:txStyles>
    <p:titleStyle>
      <a:lvl1pPr algn="l" defTabSz="914400" rtl="0" eaLnBrk="1" latinLnBrk="0" hangingPunct="1">
        <a:lnSpc>
          <a:spcPct val="90000"/>
        </a:lnSpc>
        <a:spcBef>
          <a:spcPct val="0"/>
        </a:spcBef>
        <a:buNone/>
        <a:defRPr lang="en-US" sz="4200" i="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10000"/>
        </a:lnSpc>
        <a:spcBef>
          <a:spcPts val="900"/>
        </a:spcBef>
        <a:spcAft>
          <a:spcPts val="0"/>
        </a:spcAft>
        <a:buClr>
          <a:schemeClr val="tx1">
            <a:lumMod val="85000"/>
            <a:lumOff val="15000"/>
          </a:schemeClr>
        </a:buClr>
        <a:buFont typeface="Garamond" pitchFamily="18" charset="0"/>
        <a:buChar char="◦"/>
        <a:defRPr sz="15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3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2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en.wikipedia.org/wiki/American_philosopher" TargetMode="External"/><Relationship Id="rId2" Type="http://schemas.openxmlformats.org/officeDocument/2006/relationships/image" Target="../media/image5.png"/><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close up of a blackboard&#10;&#10;Description automatically generated">
            <a:extLst>
              <a:ext uri="{FF2B5EF4-FFF2-40B4-BE49-F238E27FC236}">
                <a16:creationId xmlns:a16="http://schemas.microsoft.com/office/drawing/2014/main" id="{829920AD-9465-4A5F-9F75-EA084E8B734A}"/>
              </a:ext>
            </a:extLst>
          </p:cNvPr>
          <p:cNvPicPr>
            <a:picLocks noChangeAspect="1"/>
          </p:cNvPicPr>
          <p:nvPr/>
        </p:nvPicPr>
        <p:blipFill rotWithShape="1">
          <a:blip r:embed="rId2"/>
          <a:srcRect t="18208" b="4737"/>
          <a:stretch/>
        </p:blipFill>
        <p:spPr>
          <a:xfrm>
            <a:off x="0" y="0"/>
            <a:ext cx="12191980" cy="6858000"/>
          </a:xfrm>
          <a:prstGeom prst="rect">
            <a:avLst/>
          </a:prstGeom>
        </p:spPr>
      </p:pic>
      <p:sp useBgFill="1">
        <p:nvSpPr>
          <p:cNvPr id="9" name="Rectangle 8">
            <a:extLst>
              <a:ext uri="{FF2B5EF4-FFF2-40B4-BE49-F238E27FC236}">
                <a16:creationId xmlns:a16="http://schemas.microsoft.com/office/drawing/2014/main" id="{BF9FFE17-DE95-4821-ACC1-B90C954492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ln w="6350" cap="flat" cmpd="sng" algn="ctr">
            <a:noFill/>
            <a:prstDash val="solid"/>
          </a:ln>
          <a:effectLst>
            <a:outerShdw blurRad="50800" algn="ctr" rotWithShape="0">
              <a:prstClr val="black">
                <a:alpha val="66000"/>
              </a:prstClr>
            </a:outerShdw>
            <a:softEdge rad="0"/>
          </a:effectLst>
        </p:spPr>
      </p:sp>
      <p:sp>
        <p:nvSpPr>
          <p:cNvPr id="11" name="Rectangle 10">
            <a:extLst>
              <a:ext uri="{FF2B5EF4-FFF2-40B4-BE49-F238E27FC236}">
                <a16:creationId xmlns:a16="http://schemas.microsoft.com/office/drawing/2014/main" id="{03CF76AF-FF72-4430-A772-0584032902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2" name="Title 1">
            <a:extLst>
              <a:ext uri="{FF2B5EF4-FFF2-40B4-BE49-F238E27FC236}">
                <a16:creationId xmlns:a16="http://schemas.microsoft.com/office/drawing/2014/main" id="{986D70E6-4EDB-CA45-AF35-3423746BAF82}"/>
              </a:ext>
            </a:extLst>
          </p:cNvPr>
          <p:cNvSpPr>
            <a:spLocks noGrp="1"/>
          </p:cNvSpPr>
          <p:nvPr>
            <p:ph type="ctrTitle"/>
          </p:nvPr>
        </p:nvSpPr>
        <p:spPr>
          <a:xfrm>
            <a:off x="1771132" y="2091263"/>
            <a:ext cx="8649738" cy="2590800"/>
          </a:xfrm>
        </p:spPr>
        <p:txBody>
          <a:bodyPr>
            <a:normAutofit/>
          </a:bodyPr>
          <a:lstStyle/>
          <a:p>
            <a:r>
              <a:rPr lang="en-GB" sz="6000" cap="none" spc="0" dirty="0"/>
              <a:t>Principles of Learning and Teaching</a:t>
            </a:r>
          </a:p>
        </p:txBody>
      </p:sp>
      <p:sp>
        <p:nvSpPr>
          <p:cNvPr id="3" name="Subtitle 2">
            <a:extLst>
              <a:ext uri="{FF2B5EF4-FFF2-40B4-BE49-F238E27FC236}">
                <a16:creationId xmlns:a16="http://schemas.microsoft.com/office/drawing/2014/main" id="{8370E5C6-D5D2-7640-B6FF-6622DA1C107C}"/>
              </a:ext>
            </a:extLst>
          </p:cNvPr>
          <p:cNvSpPr>
            <a:spLocks noGrp="1"/>
          </p:cNvSpPr>
          <p:nvPr>
            <p:ph type="subTitle" idx="1"/>
          </p:nvPr>
        </p:nvSpPr>
        <p:spPr>
          <a:xfrm>
            <a:off x="1771130" y="4682062"/>
            <a:ext cx="8652788" cy="457201"/>
          </a:xfrm>
        </p:spPr>
        <p:txBody>
          <a:bodyPr>
            <a:normAutofit lnSpcReduction="10000"/>
          </a:bodyPr>
          <a:lstStyle/>
          <a:p>
            <a:r>
              <a:rPr lang="en-GB" sz="2400" dirty="0">
                <a:latin typeface="+mj-lt"/>
              </a:rPr>
              <a:t>By Lianne Bowen</a:t>
            </a:r>
          </a:p>
        </p:txBody>
      </p:sp>
      <p:sp>
        <p:nvSpPr>
          <p:cNvPr id="13" name="Rectangle 12">
            <a:extLst>
              <a:ext uri="{FF2B5EF4-FFF2-40B4-BE49-F238E27FC236}">
                <a16:creationId xmlns:a16="http://schemas.microsoft.com/office/drawing/2014/main" id="{0B1C8180-2FDD-4202-8C45-4057CB1AB2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15" name="Straight Connector 14">
            <a:extLst>
              <a:ext uri="{FF2B5EF4-FFF2-40B4-BE49-F238E27FC236}">
                <a16:creationId xmlns:a16="http://schemas.microsoft.com/office/drawing/2014/main" id="{D6E86CC6-13EA-4A88-86AD-CF27BF52CC95}"/>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50180" y="1267730"/>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3F80B441-4F7D-4B40-8A13-FED03A1F3A1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941820" y="1267730"/>
            <a:ext cx="0" cy="64008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70C7FD1A-44B1-4E4C-B0C9-A8103DCCDCC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50180" y="1913025"/>
            <a:ext cx="1691640" cy="0"/>
          </a:xfrm>
          <a:prstGeom prst="line">
            <a:avLst/>
          </a:prstGeom>
          <a:solidFill>
            <a:schemeClr val="tx1">
              <a:lumMod val="85000"/>
              <a:lumOff val="15000"/>
            </a:schemeClr>
          </a:solidFill>
          <a:ln>
            <a:solidFill>
              <a:srgbClr val="FFFFFF"/>
            </a:solidFill>
            <a:miter lim="800000"/>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2968122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44176E-3E5F-4E17-B4C6-D8C842E445BB}"/>
              </a:ext>
            </a:extLst>
          </p:cNvPr>
          <p:cNvSpPr>
            <a:spLocks noGrp="1"/>
          </p:cNvSpPr>
          <p:nvPr>
            <p:ph type="title"/>
          </p:nvPr>
        </p:nvSpPr>
        <p:spPr/>
        <p:txBody>
          <a:bodyPr/>
          <a:lstStyle/>
          <a:p>
            <a:r>
              <a:rPr lang="en-GB" b="1" dirty="0"/>
              <a:t>Lecture 2 Recap</a:t>
            </a:r>
          </a:p>
        </p:txBody>
      </p:sp>
      <p:sp>
        <p:nvSpPr>
          <p:cNvPr id="3" name="Content Placeholder 2">
            <a:extLst>
              <a:ext uri="{FF2B5EF4-FFF2-40B4-BE49-F238E27FC236}">
                <a16:creationId xmlns:a16="http://schemas.microsoft.com/office/drawing/2014/main" id="{0B91C430-9FBE-425C-8443-2AC2FE9941C5}"/>
              </a:ext>
            </a:extLst>
          </p:cNvPr>
          <p:cNvSpPr>
            <a:spLocks noGrp="1"/>
          </p:cNvSpPr>
          <p:nvPr>
            <p:ph idx="1"/>
          </p:nvPr>
        </p:nvSpPr>
        <p:spPr>
          <a:xfrm>
            <a:off x="1066800" y="2365782"/>
            <a:ext cx="10058400" cy="3849624"/>
          </a:xfrm>
        </p:spPr>
        <p:txBody>
          <a:bodyPr>
            <a:normAutofit/>
          </a:bodyPr>
          <a:lstStyle/>
          <a:p>
            <a:pPr>
              <a:buFont typeface="Wingdings" panose="05000000000000000000" pitchFamily="2" charset="2"/>
              <a:buChar char="§"/>
            </a:pPr>
            <a:r>
              <a:rPr lang="en-GB" sz="3200" b="1" dirty="0"/>
              <a:t>Social Constructivism</a:t>
            </a:r>
          </a:p>
          <a:p>
            <a:pPr lvl="1">
              <a:buFont typeface="Wingdings" panose="05000000000000000000" pitchFamily="2" charset="2"/>
              <a:buChar char="§"/>
            </a:pPr>
            <a:r>
              <a:rPr lang="en-GB" sz="3000" dirty="0"/>
              <a:t>Vygotsky: ZPD</a:t>
            </a:r>
          </a:p>
          <a:p>
            <a:pPr lvl="1">
              <a:buFont typeface="Wingdings" panose="05000000000000000000" pitchFamily="2" charset="2"/>
              <a:buChar char="§"/>
            </a:pPr>
            <a:r>
              <a:rPr lang="en-GB" sz="3000" dirty="0"/>
              <a:t>Bruner: Scaffolding and Spiral Curriculum</a:t>
            </a:r>
            <a:endParaRPr lang="en-GB" sz="2400" dirty="0"/>
          </a:p>
        </p:txBody>
      </p:sp>
    </p:spTree>
    <p:extLst>
      <p:ext uri="{BB962C8B-B14F-4D97-AF65-F5344CB8AC3E}">
        <p14:creationId xmlns:p14="http://schemas.microsoft.com/office/powerpoint/2010/main" val="1343238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98EA74-F1AC-4973-A39D-7CF4202462BF}"/>
              </a:ext>
            </a:extLst>
          </p:cNvPr>
          <p:cNvSpPr>
            <a:spLocks noGrp="1"/>
          </p:cNvSpPr>
          <p:nvPr>
            <p:ph type="title"/>
          </p:nvPr>
        </p:nvSpPr>
        <p:spPr/>
        <p:txBody>
          <a:bodyPr/>
          <a:lstStyle/>
          <a:p>
            <a:r>
              <a:rPr lang="en-GB" altLang="en-US" b="1" dirty="0"/>
              <a:t>Steiner and Dewey – two added perspectives</a:t>
            </a:r>
            <a:endParaRPr lang="en-GB" b="1" dirty="0"/>
          </a:p>
        </p:txBody>
      </p:sp>
      <p:sp>
        <p:nvSpPr>
          <p:cNvPr id="3" name="Content Placeholder 2">
            <a:extLst>
              <a:ext uri="{FF2B5EF4-FFF2-40B4-BE49-F238E27FC236}">
                <a16:creationId xmlns:a16="http://schemas.microsoft.com/office/drawing/2014/main" id="{9FF3296F-4737-4AEB-9242-F2A386DEC684}"/>
              </a:ext>
            </a:extLst>
          </p:cNvPr>
          <p:cNvSpPr>
            <a:spLocks noGrp="1"/>
          </p:cNvSpPr>
          <p:nvPr>
            <p:ph idx="1"/>
          </p:nvPr>
        </p:nvSpPr>
        <p:spPr/>
        <p:txBody>
          <a:bodyPr/>
          <a:lstStyle/>
          <a:p>
            <a:pPr>
              <a:buFont typeface="Wingdings" panose="05000000000000000000" pitchFamily="2" charset="2"/>
              <a:buChar char="§"/>
            </a:pPr>
            <a:r>
              <a:rPr lang="en-GB" altLang="en-US" sz="2400" dirty="0"/>
              <a:t>Whilst it is useful to look at the most common and conventional perspectives to teaching and learning, in order to further our own knowledge and understanding it is imperative to look at alternative perspectives and look at the bigger picture.</a:t>
            </a:r>
          </a:p>
          <a:p>
            <a:pPr>
              <a:buFont typeface="Wingdings" panose="05000000000000000000" pitchFamily="2" charset="2"/>
              <a:buChar char="§"/>
            </a:pPr>
            <a:r>
              <a:rPr lang="en-GB" altLang="en-US" sz="2400" dirty="0"/>
              <a:t>This will widen our understanding and encourage us to think critically. </a:t>
            </a:r>
          </a:p>
          <a:p>
            <a:endParaRPr lang="en-GB" dirty="0"/>
          </a:p>
        </p:txBody>
      </p:sp>
    </p:spTree>
    <p:extLst>
      <p:ext uri="{BB962C8B-B14F-4D97-AF65-F5344CB8AC3E}">
        <p14:creationId xmlns:p14="http://schemas.microsoft.com/office/powerpoint/2010/main" val="282742746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5C0D41-27C2-4CF3-8728-08AD8A1B1936}"/>
              </a:ext>
            </a:extLst>
          </p:cNvPr>
          <p:cNvSpPr>
            <a:spLocks noGrp="1"/>
          </p:cNvSpPr>
          <p:nvPr>
            <p:ph type="title"/>
          </p:nvPr>
        </p:nvSpPr>
        <p:spPr/>
        <p:txBody>
          <a:bodyPr/>
          <a:lstStyle/>
          <a:p>
            <a:r>
              <a:rPr lang="en-GB" b="1" dirty="0"/>
              <a:t>Thinking Critically</a:t>
            </a:r>
          </a:p>
        </p:txBody>
      </p:sp>
      <p:sp>
        <p:nvSpPr>
          <p:cNvPr id="3" name="Content Placeholder 2">
            <a:extLst>
              <a:ext uri="{FF2B5EF4-FFF2-40B4-BE49-F238E27FC236}">
                <a16:creationId xmlns:a16="http://schemas.microsoft.com/office/drawing/2014/main" id="{F572D229-E72A-4362-876A-5198382374F2}"/>
              </a:ext>
            </a:extLst>
          </p:cNvPr>
          <p:cNvSpPr>
            <a:spLocks noGrp="1"/>
          </p:cNvSpPr>
          <p:nvPr>
            <p:ph idx="1"/>
          </p:nvPr>
        </p:nvSpPr>
        <p:spPr/>
        <p:txBody>
          <a:bodyPr/>
          <a:lstStyle/>
          <a:p>
            <a:pPr>
              <a:buFont typeface="Wingdings" panose="05000000000000000000" pitchFamily="2" charset="2"/>
              <a:buChar char="§"/>
            </a:pPr>
            <a:r>
              <a:rPr lang="en-GB" sz="2400" dirty="0"/>
              <a:t>Everyone uses the skills required for critical thinking everyday. These include things such as:</a:t>
            </a:r>
          </a:p>
          <a:p>
            <a:pPr lvl="1">
              <a:buFont typeface="Wingdings" panose="05000000000000000000" pitchFamily="2" charset="2"/>
              <a:buChar char="§"/>
            </a:pPr>
            <a:r>
              <a:rPr lang="en-GB" sz="2200" dirty="0"/>
              <a:t>Working out whether we believe what we see</a:t>
            </a:r>
          </a:p>
          <a:p>
            <a:pPr lvl="1">
              <a:buFont typeface="Wingdings" panose="05000000000000000000" pitchFamily="2" charset="2"/>
              <a:buChar char="§"/>
            </a:pPr>
            <a:r>
              <a:rPr lang="en-GB" sz="2200" dirty="0"/>
              <a:t>Taking steps to find out whether something is likely to be true </a:t>
            </a:r>
          </a:p>
          <a:p>
            <a:pPr lvl="1">
              <a:buFont typeface="Wingdings" panose="05000000000000000000" pitchFamily="2" charset="2"/>
              <a:buChar char="§"/>
            </a:pPr>
            <a:r>
              <a:rPr lang="en-GB" sz="2200" dirty="0"/>
              <a:t>Arguing our own cause if someone does not believe us</a:t>
            </a:r>
          </a:p>
          <a:p>
            <a:pPr lvl="1">
              <a:buFont typeface="Wingdings" panose="05000000000000000000" pitchFamily="2" charset="2"/>
              <a:buChar char="§"/>
            </a:pPr>
            <a:r>
              <a:rPr lang="en-GB" sz="2200" dirty="0"/>
              <a:t>Reading between the lines</a:t>
            </a:r>
          </a:p>
          <a:p>
            <a:pPr lvl="1">
              <a:buFont typeface="Wingdings" panose="05000000000000000000" pitchFamily="2" charset="2"/>
              <a:buChar char="§"/>
            </a:pPr>
            <a:r>
              <a:rPr lang="en-GB" sz="2200" dirty="0"/>
              <a:t>Reflecting on things logically</a:t>
            </a:r>
          </a:p>
          <a:p>
            <a:pPr marL="0" indent="0">
              <a:buNone/>
            </a:pPr>
            <a:endParaRPr lang="en-GB" sz="2400" dirty="0"/>
          </a:p>
        </p:txBody>
      </p:sp>
    </p:spTree>
    <p:extLst>
      <p:ext uri="{BB962C8B-B14F-4D97-AF65-F5344CB8AC3E}">
        <p14:creationId xmlns:p14="http://schemas.microsoft.com/office/powerpoint/2010/main" val="9868996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041210-4CBD-4191-A918-4CD81DC7B005}"/>
              </a:ext>
            </a:extLst>
          </p:cNvPr>
          <p:cNvSpPr>
            <a:spLocks noGrp="1"/>
          </p:cNvSpPr>
          <p:nvPr>
            <p:ph type="title"/>
          </p:nvPr>
        </p:nvSpPr>
        <p:spPr/>
        <p:txBody>
          <a:bodyPr/>
          <a:lstStyle/>
          <a:p>
            <a:r>
              <a:rPr lang="en-GB" b="1" dirty="0"/>
              <a:t>Thinking critically?</a:t>
            </a:r>
          </a:p>
        </p:txBody>
      </p:sp>
      <p:sp>
        <p:nvSpPr>
          <p:cNvPr id="3" name="Content Placeholder 2">
            <a:extLst>
              <a:ext uri="{FF2B5EF4-FFF2-40B4-BE49-F238E27FC236}">
                <a16:creationId xmlns:a16="http://schemas.microsoft.com/office/drawing/2014/main" id="{E405FEB7-DE22-4E90-A3B4-ED6F15237BF8}"/>
              </a:ext>
            </a:extLst>
          </p:cNvPr>
          <p:cNvSpPr>
            <a:spLocks noGrp="1"/>
          </p:cNvSpPr>
          <p:nvPr>
            <p:ph idx="1"/>
          </p:nvPr>
        </p:nvSpPr>
        <p:spPr/>
        <p:txBody>
          <a:bodyPr>
            <a:noAutofit/>
          </a:bodyPr>
          <a:lstStyle/>
          <a:p>
            <a:pPr>
              <a:buFont typeface="Wingdings" panose="05000000000000000000" pitchFamily="2" charset="2"/>
              <a:buChar char="§"/>
              <a:defRPr/>
            </a:pPr>
            <a:r>
              <a:rPr lang="en-GB" sz="2400" dirty="0"/>
              <a:t>To analyse what you have always known (how things are, or how they are done) in the light of newly acquired knowledge or experiences.</a:t>
            </a:r>
          </a:p>
          <a:p>
            <a:pPr>
              <a:buFont typeface="Wingdings" panose="05000000000000000000" pitchFamily="2" charset="2"/>
              <a:buChar char="§"/>
              <a:defRPr/>
            </a:pPr>
            <a:r>
              <a:rPr lang="en-GB" sz="2400" dirty="0"/>
              <a:t>To see different perspectives</a:t>
            </a:r>
          </a:p>
          <a:p>
            <a:pPr>
              <a:buFont typeface="Wingdings" panose="05000000000000000000" pitchFamily="2" charset="2"/>
              <a:buChar char="§"/>
              <a:defRPr/>
            </a:pPr>
            <a:r>
              <a:rPr lang="en-GB" sz="2400" dirty="0"/>
              <a:t>To combine different ideas and approaches by comparing them to what you know and to each other</a:t>
            </a:r>
          </a:p>
        </p:txBody>
      </p:sp>
    </p:spTree>
    <p:extLst>
      <p:ext uri="{BB962C8B-B14F-4D97-AF65-F5344CB8AC3E}">
        <p14:creationId xmlns:p14="http://schemas.microsoft.com/office/powerpoint/2010/main" val="34209610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3444B4-6D9D-49FA-9C5C-A839972BB4CB}"/>
              </a:ext>
            </a:extLst>
          </p:cNvPr>
          <p:cNvSpPr>
            <a:spLocks noGrp="1"/>
          </p:cNvSpPr>
          <p:nvPr>
            <p:ph type="title"/>
          </p:nvPr>
        </p:nvSpPr>
        <p:spPr/>
        <p:txBody>
          <a:bodyPr/>
          <a:lstStyle/>
          <a:p>
            <a:r>
              <a:rPr lang="en-GB" b="1" dirty="0"/>
              <a:t>Thinking critically</a:t>
            </a:r>
          </a:p>
        </p:txBody>
      </p:sp>
      <p:sp>
        <p:nvSpPr>
          <p:cNvPr id="3" name="Content Placeholder 2">
            <a:extLst>
              <a:ext uri="{FF2B5EF4-FFF2-40B4-BE49-F238E27FC236}">
                <a16:creationId xmlns:a16="http://schemas.microsoft.com/office/drawing/2014/main" id="{0F66F688-DA16-422F-BA5C-78B081002DEB}"/>
              </a:ext>
            </a:extLst>
          </p:cNvPr>
          <p:cNvSpPr>
            <a:spLocks noGrp="1"/>
          </p:cNvSpPr>
          <p:nvPr>
            <p:ph idx="1"/>
          </p:nvPr>
        </p:nvSpPr>
        <p:spPr/>
        <p:txBody>
          <a:bodyPr>
            <a:normAutofit/>
          </a:bodyPr>
          <a:lstStyle/>
          <a:p>
            <a:pPr>
              <a:buFont typeface="Wingdings" panose="05000000000000000000" pitchFamily="2" charset="2"/>
              <a:buChar char="§"/>
            </a:pPr>
            <a:r>
              <a:rPr lang="en-GB" sz="2400" dirty="0"/>
              <a:t>The reasons for doing so:</a:t>
            </a:r>
          </a:p>
          <a:p>
            <a:pPr lvl="1">
              <a:buFont typeface="Wingdings" panose="05000000000000000000" pitchFamily="2" charset="2"/>
              <a:buChar char="§"/>
            </a:pPr>
            <a:r>
              <a:rPr lang="en-GB" sz="2400" dirty="0"/>
              <a:t>Critical thinking is linked to reasoning or our capacity for rational thought. The word ‘rational’ means using reasons to solve problems. </a:t>
            </a:r>
          </a:p>
          <a:p>
            <a:pPr lvl="1">
              <a:buFont typeface="Wingdings" panose="05000000000000000000" pitchFamily="2" charset="2"/>
              <a:buChar char="§"/>
            </a:pPr>
            <a:r>
              <a:rPr lang="en-GB" sz="2400" dirty="0"/>
              <a:t>Critical reasoning usually involves considering other people’s reasoning. This requires a skill of understanding an overall argument, it also includes having skills in analysing and evaluating detail. </a:t>
            </a:r>
          </a:p>
          <a:p>
            <a:pPr lvl="1">
              <a:buFont typeface="Wingdings" panose="05000000000000000000" pitchFamily="2" charset="2"/>
              <a:buChar char="§"/>
            </a:pPr>
            <a:endParaRPr lang="en-GB" sz="2200" dirty="0"/>
          </a:p>
        </p:txBody>
      </p:sp>
    </p:spTree>
    <p:extLst>
      <p:ext uri="{BB962C8B-B14F-4D97-AF65-F5344CB8AC3E}">
        <p14:creationId xmlns:p14="http://schemas.microsoft.com/office/powerpoint/2010/main" val="29378673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604A64-2D31-4AA1-B95B-2A427487C78F}"/>
              </a:ext>
            </a:extLst>
          </p:cNvPr>
          <p:cNvSpPr>
            <a:spLocks noGrp="1"/>
          </p:cNvSpPr>
          <p:nvPr>
            <p:ph type="title"/>
          </p:nvPr>
        </p:nvSpPr>
        <p:spPr/>
        <p:txBody>
          <a:bodyPr/>
          <a:lstStyle/>
          <a:p>
            <a:r>
              <a:rPr lang="en-GB" b="1" dirty="0"/>
              <a:t>A critical analysis of other people’s work</a:t>
            </a:r>
          </a:p>
        </p:txBody>
      </p:sp>
      <p:sp>
        <p:nvSpPr>
          <p:cNvPr id="3" name="Content Placeholder 2">
            <a:extLst>
              <a:ext uri="{FF2B5EF4-FFF2-40B4-BE49-F238E27FC236}">
                <a16:creationId xmlns:a16="http://schemas.microsoft.com/office/drawing/2014/main" id="{B43147BC-0015-474F-A4D9-D05023C9AACA}"/>
              </a:ext>
            </a:extLst>
          </p:cNvPr>
          <p:cNvSpPr>
            <a:spLocks noGrp="1"/>
          </p:cNvSpPr>
          <p:nvPr>
            <p:ph idx="1"/>
          </p:nvPr>
        </p:nvSpPr>
        <p:spPr/>
        <p:txBody>
          <a:bodyPr>
            <a:normAutofit/>
          </a:bodyPr>
          <a:lstStyle/>
          <a:p>
            <a:pPr>
              <a:buFont typeface="Wingdings" panose="05000000000000000000" pitchFamily="2" charset="2"/>
              <a:buChar char="§"/>
            </a:pPr>
            <a:r>
              <a:rPr lang="en-GB" sz="2400" dirty="0"/>
              <a:t>What does critically analysing other people’s work involve?</a:t>
            </a:r>
          </a:p>
          <a:p>
            <a:pPr lvl="1">
              <a:buFont typeface="Wingdings" panose="05000000000000000000" pitchFamily="2" charset="2"/>
              <a:buChar char="§"/>
            </a:pPr>
            <a:r>
              <a:rPr lang="en-GB" sz="2200" dirty="0"/>
              <a:t>Identifying their reasons and conclusions</a:t>
            </a:r>
          </a:p>
          <a:p>
            <a:pPr lvl="1">
              <a:buFont typeface="Wingdings" panose="05000000000000000000" pitchFamily="2" charset="2"/>
              <a:buChar char="§"/>
            </a:pPr>
            <a:r>
              <a:rPr lang="en-GB" sz="2200" dirty="0"/>
              <a:t>Analysing how they select, combine and order reasons to construct a line of reasoning</a:t>
            </a:r>
          </a:p>
          <a:p>
            <a:pPr lvl="1">
              <a:buFont typeface="Wingdings" panose="05000000000000000000" pitchFamily="2" charset="2"/>
              <a:buChar char="§"/>
            </a:pPr>
            <a:r>
              <a:rPr lang="en-GB" sz="2200" dirty="0"/>
              <a:t>Evaluating whether their reasons support the conclusions they draw</a:t>
            </a:r>
          </a:p>
          <a:p>
            <a:pPr lvl="1">
              <a:buFont typeface="Wingdings" panose="05000000000000000000" pitchFamily="2" charset="2"/>
              <a:buChar char="§"/>
            </a:pPr>
            <a:r>
              <a:rPr lang="en-GB" sz="2200" dirty="0"/>
              <a:t>Evaluating whether their reasons are well founded, based on good evidence</a:t>
            </a:r>
          </a:p>
          <a:p>
            <a:pPr lvl="1">
              <a:buFont typeface="Wingdings" panose="05000000000000000000" pitchFamily="2" charset="2"/>
              <a:buChar char="§"/>
            </a:pPr>
            <a:r>
              <a:rPr lang="en-GB" sz="2200" dirty="0"/>
              <a:t>Identifying flaws in their reasoning</a:t>
            </a:r>
          </a:p>
        </p:txBody>
      </p:sp>
    </p:spTree>
    <p:extLst>
      <p:ext uri="{BB962C8B-B14F-4D97-AF65-F5344CB8AC3E}">
        <p14:creationId xmlns:p14="http://schemas.microsoft.com/office/powerpoint/2010/main" val="85752168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15405F-A39C-4DA7-BA4C-985EE035CE76}"/>
              </a:ext>
            </a:extLst>
          </p:cNvPr>
          <p:cNvSpPr>
            <a:spLocks noGrp="1"/>
          </p:cNvSpPr>
          <p:nvPr>
            <p:ph type="title"/>
          </p:nvPr>
        </p:nvSpPr>
        <p:spPr>
          <a:xfrm>
            <a:off x="1066800" y="642594"/>
            <a:ext cx="10058400" cy="1371600"/>
          </a:xfrm>
        </p:spPr>
        <p:txBody>
          <a:bodyPr anchor="ctr">
            <a:normAutofit/>
          </a:bodyPr>
          <a:lstStyle/>
          <a:p>
            <a:r>
              <a:rPr lang="en-GB" b="1" dirty="0"/>
              <a:t>Rudolf Steiner (1861-1925)</a:t>
            </a:r>
          </a:p>
        </p:txBody>
      </p:sp>
      <p:sp>
        <p:nvSpPr>
          <p:cNvPr id="3" name="Content Placeholder 2">
            <a:extLst>
              <a:ext uri="{FF2B5EF4-FFF2-40B4-BE49-F238E27FC236}">
                <a16:creationId xmlns:a16="http://schemas.microsoft.com/office/drawing/2014/main" id="{79871470-678A-4DA2-940B-0CF99C35A769}"/>
              </a:ext>
            </a:extLst>
          </p:cNvPr>
          <p:cNvSpPr>
            <a:spLocks noGrp="1"/>
          </p:cNvSpPr>
          <p:nvPr>
            <p:ph sz="half" idx="1"/>
          </p:nvPr>
        </p:nvSpPr>
        <p:spPr>
          <a:xfrm>
            <a:off x="1066800" y="2103120"/>
            <a:ext cx="7295322" cy="3749040"/>
          </a:xfrm>
        </p:spPr>
        <p:txBody>
          <a:bodyPr>
            <a:normAutofit fontScale="92500" lnSpcReduction="10000"/>
          </a:bodyPr>
          <a:lstStyle/>
          <a:p>
            <a:pPr>
              <a:spcAft>
                <a:spcPts val="800"/>
              </a:spcAft>
              <a:buFont typeface="Wingdings" panose="05000000000000000000" pitchFamily="2" charset="2"/>
              <a:buChar char="§"/>
            </a:pPr>
            <a:r>
              <a:rPr lang="en-GB" altLang="en-US" sz="2400" dirty="0"/>
              <a:t>The Steiner approach to education was formed by Rudolf Steiner, an Austrian philosopher, artist and playwright. </a:t>
            </a:r>
          </a:p>
          <a:p>
            <a:pPr>
              <a:spcAft>
                <a:spcPts val="800"/>
              </a:spcAft>
              <a:buFont typeface="Wingdings" panose="05000000000000000000" pitchFamily="2" charset="2"/>
              <a:buChar char="§"/>
            </a:pPr>
            <a:r>
              <a:rPr lang="en-GB" altLang="en-US" sz="2400" dirty="0"/>
              <a:t>Steiner developed a spiritual movement ‘science of the spirit’ that he called anthroposophy, which is based on the idea that a child’s moral, spiritual and creative sides need as much attention as their intellect.</a:t>
            </a:r>
          </a:p>
          <a:p>
            <a:pPr>
              <a:spcAft>
                <a:spcPts val="800"/>
              </a:spcAft>
              <a:buFont typeface="Wingdings" panose="05000000000000000000" pitchFamily="2" charset="2"/>
              <a:buChar char="§"/>
            </a:pPr>
            <a:r>
              <a:rPr lang="en-GB" sz="2400" dirty="0"/>
              <a:t>Steiner wanted all children to experience both arts and sciences as well as the experience of what he described as ‘thinking, feeling and willing’.</a:t>
            </a:r>
          </a:p>
          <a:p>
            <a:pPr>
              <a:spcAft>
                <a:spcPts val="800"/>
              </a:spcAft>
              <a:buFont typeface="Wingdings" panose="05000000000000000000" pitchFamily="2" charset="2"/>
              <a:buChar char="§"/>
            </a:pPr>
            <a:endParaRPr lang="en-GB" altLang="en-US" sz="2200" dirty="0"/>
          </a:p>
          <a:p>
            <a:endParaRPr lang="en-GB" dirty="0"/>
          </a:p>
        </p:txBody>
      </p:sp>
      <p:pic>
        <p:nvPicPr>
          <p:cNvPr id="4" name="Content Placeholder 4">
            <a:extLst>
              <a:ext uri="{FF2B5EF4-FFF2-40B4-BE49-F238E27FC236}">
                <a16:creationId xmlns:a16="http://schemas.microsoft.com/office/drawing/2014/main" id="{51481A42-B073-4445-B996-BD63E5087694}"/>
              </a:ext>
            </a:extLst>
          </p:cNvPr>
          <p:cNvPicPr>
            <a:picLocks noChangeAspect="1"/>
          </p:cNvPicPr>
          <p:nvPr/>
        </p:nvPicPr>
        <p:blipFill rotWithShape="1">
          <a:blip r:embed="rId2">
            <a:extLst>
              <a:ext uri="{28A0092B-C50C-407E-A947-70E740481C1C}">
                <a14:useLocalDpi xmlns:a14="http://schemas.microsoft.com/office/drawing/2010/main" val="0"/>
              </a:ext>
            </a:extLst>
          </a:blip>
          <a:srcRect r="-1" b="38022"/>
          <a:stretch/>
        </p:blipFill>
        <p:spPr>
          <a:xfrm>
            <a:off x="8715148" y="642594"/>
            <a:ext cx="2741358" cy="2557806"/>
          </a:xfrm>
          <a:prstGeom prst="rect">
            <a:avLst/>
          </a:prstGeom>
          <a:noFill/>
        </p:spPr>
      </p:pic>
    </p:spTree>
    <p:extLst>
      <p:ext uri="{BB962C8B-B14F-4D97-AF65-F5344CB8AC3E}">
        <p14:creationId xmlns:p14="http://schemas.microsoft.com/office/powerpoint/2010/main" val="31123777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269FE0-EB73-4469-9E88-C827F2998AA5}"/>
              </a:ext>
            </a:extLst>
          </p:cNvPr>
          <p:cNvSpPr>
            <a:spLocks noGrp="1"/>
          </p:cNvSpPr>
          <p:nvPr>
            <p:ph type="title"/>
          </p:nvPr>
        </p:nvSpPr>
        <p:spPr>
          <a:xfrm>
            <a:off x="1066800" y="642594"/>
            <a:ext cx="10058400" cy="1371600"/>
          </a:xfrm>
        </p:spPr>
        <p:txBody>
          <a:bodyPr anchor="ctr">
            <a:normAutofit/>
          </a:bodyPr>
          <a:lstStyle/>
          <a:p>
            <a:r>
              <a:rPr lang="en-GB" b="1" dirty="0"/>
              <a:t>Waldorf Schools</a:t>
            </a:r>
          </a:p>
        </p:txBody>
      </p:sp>
      <p:pic>
        <p:nvPicPr>
          <p:cNvPr id="4" name="Picture 4">
            <a:extLst>
              <a:ext uri="{FF2B5EF4-FFF2-40B4-BE49-F238E27FC236}">
                <a16:creationId xmlns:a16="http://schemas.microsoft.com/office/drawing/2014/main" id="{303CCA8D-B8B9-47E1-9250-67E3D8D5BCD7}"/>
              </a:ext>
            </a:extLst>
          </p:cNvPr>
          <p:cNvPicPr>
            <a:picLocks noChangeAspect="1"/>
          </p:cNvPicPr>
          <p:nvPr/>
        </p:nvPicPr>
        <p:blipFill rotWithShape="1">
          <a:blip r:embed="rId2">
            <a:extLst>
              <a:ext uri="{28A0092B-C50C-407E-A947-70E740481C1C}">
                <a14:useLocalDpi xmlns:a14="http://schemas.microsoft.com/office/drawing/2010/main" val="0"/>
              </a:ext>
            </a:extLst>
          </a:blip>
          <a:srcRect l="10707" r="7507" b="1"/>
          <a:stretch/>
        </p:blipFill>
        <p:spPr bwMode="auto">
          <a:xfrm>
            <a:off x="1066800" y="2103120"/>
            <a:ext cx="4663440" cy="3749040"/>
          </a:xfrm>
          <a:prstGeom prst="rect">
            <a:avLst/>
          </a:prstGeom>
          <a:solidFill>
            <a:srgbClr val="FFFFFF"/>
          </a:solid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Content Placeholder 2">
            <a:extLst>
              <a:ext uri="{FF2B5EF4-FFF2-40B4-BE49-F238E27FC236}">
                <a16:creationId xmlns:a16="http://schemas.microsoft.com/office/drawing/2014/main" id="{BB5A2471-6355-4246-B985-A163C34CCFC3}"/>
              </a:ext>
            </a:extLst>
          </p:cNvPr>
          <p:cNvSpPr>
            <a:spLocks noGrp="1"/>
          </p:cNvSpPr>
          <p:nvPr>
            <p:ph sz="half" idx="2"/>
          </p:nvPr>
        </p:nvSpPr>
        <p:spPr>
          <a:xfrm>
            <a:off x="6461760" y="2103120"/>
            <a:ext cx="4663440" cy="3749040"/>
          </a:xfrm>
        </p:spPr>
        <p:txBody>
          <a:bodyPr>
            <a:normAutofit/>
          </a:bodyPr>
          <a:lstStyle/>
          <a:p>
            <a:pPr>
              <a:buFont typeface="Wingdings" panose="05000000000000000000" pitchFamily="2" charset="2"/>
              <a:buChar char="§"/>
            </a:pPr>
            <a:r>
              <a:rPr lang="en-GB" altLang="en-US" sz="2400" dirty="0"/>
              <a:t>Steiner first founded a school in 1919 and, as it was for the children of the Waldorf Astoria Cigarette factory workers in Stuttgart, the schools have continued to be known as Waldorf schools.</a:t>
            </a:r>
          </a:p>
          <a:p>
            <a:endParaRPr lang="en-GB" dirty="0"/>
          </a:p>
        </p:txBody>
      </p:sp>
    </p:spTree>
    <p:extLst>
      <p:ext uri="{BB962C8B-B14F-4D97-AF65-F5344CB8AC3E}">
        <p14:creationId xmlns:p14="http://schemas.microsoft.com/office/powerpoint/2010/main" val="331087968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59E0-03B1-45CF-85D2-B2ECC87DF032}"/>
              </a:ext>
            </a:extLst>
          </p:cNvPr>
          <p:cNvSpPr>
            <a:spLocks noGrp="1"/>
          </p:cNvSpPr>
          <p:nvPr>
            <p:ph type="title"/>
          </p:nvPr>
        </p:nvSpPr>
        <p:spPr/>
        <p:txBody>
          <a:bodyPr/>
          <a:lstStyle/>
          <a:p>
            <a:r>
              <a:rPr lang="en-GB" b="1" dirty="0"/>
              <a:t>A different approach</a:t>
            </a:r>
          </a:p>
        </p:txBody>
      </p:sp>
      <p:sp>
        <p:nvSpPr>
          <p:cNvPr id="3" name="Content Placeholder 2">
            <a:extLst>
              <a:ext uri="{FF2B5EF4-FFF2-40B4-BE49-F238E27FC236}">
                <a16:creationId xmlns:a16="http://schemas.microsoft.com/office/drawing/2014/main" id="{79BB97A0-5883-4D40-BD1F-FD0E2815B7B6}"/>
              </a:ext>
            </a:extLst>
          </p:cNvPr>
          <p:cNvSpPr>
            <a:spLocks noGrp="1"/>
          </p:cNvSpPr>
          <p:nvPr>
            <p:ph idx="1"/>
          </p:nvPr>
        </p:nvSpPr>
        <p:spPr/>
        <p:txBody>
          <a:bodyPr/>
          <a:lstStyle/>
          <a:p>
            <a:pPr marL="0" indent="0">
              <a:buNone/>
              <a:defRPr/>
            </a:pPr>
            <a:r>
              <a:rPr lang="en-GB" sz="2400" dirty="0"/>
              <a:t>In several ways;</a:t>
            </a:r>
          </a:p>
          <a:p>
            <a:pPr>
              <a:buFont typeface="Wingdings" panose="05000000000000000000" pitchFamily="2" charset="2"/>
              <a:buChar char="§"/>
              <a:defRPr/>
            </a:pPr>
            <a:r>
              <a:rPr lang="en-GB" sz="2400" dirty="0"/>
              <a:t>Steiner schools put a strong emphasis on the importance of spiritual values and social skills</a:t>
            </a:r>
          </a:p>
          <a:p>
            <a:pPr>
              <a:buFont typeface="Wingdings" panose="05000000000000000000" pitchFamily="2" charset="2"/>
              <a:buChar char="§"/>
              <a:defRPr/>
            </a:pPr>
            <a:r>
              <a:rPr lang="en-GB" sz="2400" dirty="0"/>
              <a:t>The teaching method is based on a balance of intellectual, practical and artistic teaching.</a:t>
            </a:r>
          </a:p>
          <a:p>
            <a:endParaRPr lang="en-GB" dirty="0"/>
          </a:p>
        </p:txBody>
      </p:sp>
    </p:spTree>
    <p:extLst>
      <p:ext uri="{BB962C8B-B14F-4D97-AF65-F5344CB8AC3E}">
        <p14:creationId xmlns:p14="http://schemas.microsoft.com/office/powerpoint/2010/main" val="193842283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4C71BD-4B62-47EE-AADA-2EF139F2C5C8}"/>
              </a:ext>
            </a:extLst>
          </p:cNvPr>
          <p:cNvSpPr>
            <a:spLocks noGrp="1"/>
          </p:cNvSpPr>
          <p:nvPr>
            <p:ph type="title"/>
          </p:nvPr>
        </p:nvSpPr>
        <p:spPr/>
        <p:txBody>
          <a:bodyPr/>
          <a:lstStyle/>
          <a:p>
            <a:r>
              <a:rPr lang="en-GB" b="1" dirty="0"/>
              <a:t>Three broad phases before adulthood</a:t>
            </a:r>
          </a:p>
        </p:txBody>
      </p:sp>
      <p:sp>
        <p:nvSpPr>
          <p:cNvPr id="3" name="Content Placeholder 2">
            <a:extLst>
              <a:ext uri="{FF2B5EF4-FFF2-40B4-BE49-F238E27FC236}">
                <a16:creationId xmlns:a16="http://schemas.microsoft.com/office/drawing/2014/main" id="{0780737F-F64F-4DAD-92AB-25B87F08E6CC}"/>
              </a:ext>
            </a:extLst>
          </p:cNvPr>
          <p:cNvSpPr>
            <a:spLocks noGrp="1"/>
          </p:cNvSpPr>
          <p:nvPr>
            <p:ph idx="1"/>
          </p:nvPr>
        </p:nvSpPr>
        <p:spPr/>
        <p:txBody>
          <a:bodyPr>
            <a:normAutofit/>
          </a:bodyPr>
          <a:lstStyle/>
          <a:p>
            <a:pPr>
              <a:buFont typeface="Wingdings" panose="05000000000000000000" pitchFamily="2" charset="2"/>
              <a:buChar char="§"/>
            </a:pPr>
            <a:r>
              <a:rPr lang="en-GB" altLang="en-US" sz="2400" dirty="0"/>
              <a:t>Birth-7: the willing predominates (the spirit fuses with the body)</a:t>
            </a:r>
          </a:p>
          <a:p>
            <a:pPr>
              <a:buFont typeface="Wingdings" panose="05000000000000000000" pitchFamily="2" charset="2"/>
              <a:buChar char="§"/>
            </a:pPr>
            <a:r>
              <a:rPr lang="en-GB" altLang="en-US" sz="2400" dirty="0"/>
              <a:t>7-14: the feeling predominates (the rhythmic system of the beating heart, the chest and the respiratory system meant that feelings were important at this time)</a:t>
            </a:r>
          </a:p>
          <a:p>
            <a:pPr>
              <a:buFont typeface="Wingdings" panose="05000000000000000000" pitchFamily="2" charset="2"/>
              <a:buChar char="§"/>
            </a:pPr>
            <a:r>
              <a:rPr lang="en-GB" altLang="en-US" sz="2400" dirty="0"/>
              <a:t>14-21: the thinking ability predominates (the period of thinking)</a:t>
            </a:r>
          </a:p>
          <a:p>
            <a:pPr>
              <a:buFont typeface="Wingdings" panose="05000000000000000000" pitchFamily="2" charset="2"/>
              <a:buChar char="§"/>
            </a:pPr>
            <a:r>
              <a:rPr lang="en-GB" altLang="en-US" sz="2400" dirty="0"/>
              <a:t>4 temperaments of children</a:t>
            </a:r>
          </a:p>
        </p:txBody>
      </p:sp>
    </p:spTree>
    <p:extLst>
      <p:ext uri="{BB962C8B-B14F-4D97-AF65-F5344CB8AC3E}">
        <p14:creationId xmlns:p14="http://schemas.microsoft.com/office/powerpoint/2010/main" val="70925024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E32D59-C3F9-456D-B718-E7C51174B066}"/>
              </a:ext>
            </a:extLst>
          </p:cNvPr>
          <p:cNvSpPr>
            <a:spLocks noGrp="1"/>
          </p:cNvSpPr>
          <p:nvPr>
            <p:ph type="title"/>
          </p:nvPr>
        </p:nvSpPr>
        <p:spPr/>
        <p:txBody>
          <a:bodyPr/>
          <a:lstStyle/>
          <a:p>
            <a:r>
              <a:rPr lang="en-GB" b="1" dirty="0"/>
              <a:t>4 Temperaments</a:t>
            </a:r>
          </a:p>
        </p:txBody>
      </p:sp>
      <p:sp>
        <p:nvSpPr>
          <p:cNvPr id="3" name="Content Placeholder 2">
            <a:extLst>
              <a:ext uri="{FF2B5EF4-FFF2-40B4-BE49-F238E27FC236}">
                <a16:creationId xmlns:a16="http://schemas.microsoft.com/office/drawing/2014/main" id="{3C0FCC94-A046-47D0-84DC-CE995A775668}"/>
              </a:ext>
            </a:extLst>
          </p:cNvPr>
          <p:cNvSpPr>
            <a:spLocks noGrp="1"/>
          </p:cNvSpPr>
          <p:nvPr>
            <p:ph idx="1"/>
          </p:nvPr>
        </p:nvSpPr>
        <p:spPr/>
        <p:txBody>
          <a:bodyPr/>
          <a:lstStyle/>
          <a:p>
            <a:pPr>
              <a:buFont typeface="Wingdings" panose="05000000000000000000" pitchFamily="2" charset="2"/>
              <a:buChar char="§"/>
            </a:pPr>
            <a:r>
              <a:rPr lang="en-GB" sz="2400" dirty="0"/>
              <a:t>Steiner encouraged adults to observe children’s temperament as a way of planning their work with children, because children have different temperaments, which affect their attitudes and behaviour. These temperaments were classified as:</a:t>
            </a:r>
          </a:p>
          <a:p>
            <a:pPr lvl="1">
              <a:buFont typeface="Wingdings" panose="05000000000000000000" pitchFamily="2" charset="2"/>
              <a:buChar char="§"/>
            </a:pPr>
            <a:r>
              <a:rPr lang="en-GB" sz="2000" dirty="0"/>
              <a:t>Sanguine (cheerful and confident)</a:t>
            </a:r>
          </a:p>
          <a:p>
            <a:pPr lvl="1">
              <a:buFont typeface="Wingdings" panose="05000000000000000000" pitchFamily="2" charset="2"/>
              <a:buChar char="§"/>
            </a:pPr>
            <a:r>
              <a:rPr lang="en-GB" sz="2000" dirty="0"/>
              <a:t>Phlegmatic (stoic, unemotional)</a:t>
            </a:r>
          </a:p>
          <a:p>
            <a:pPr lvl="1">
              <a:buFont typeface="Wingdings" panose="05000000000000000000" pitchFamily="2" charset="2"/>
              <a:buChar char="§"/>
            </a:pPr>
            <a:r>
              <a:rPr lang="en-GB" sz="2000" dirty="0"/>
              <a:t>Choleric (bad tempered)</a:t>
            </a:r>
          </a:p>
          <a:p>
            <a:pPr lvl="1">
              <a:buFont typeface="Wingdings" panose="05000000000000000000" pitchFamily="2" charset="2"/>
              <a:buChar char="§"/>
            </a:pPr>
            <a:r>
              <a:rPr lang="en-GB" sz="2000" dirty="0"/>
              <a:t>Melancholic (irritable)</a:t>
            </a:r>
          </a:p>
          <a:p>
            <a:endParaRPr lang="en-GB" dirty="0"/>
          </a:p>
        </p:txBody>
      </p:sp>
    </p:spTree>
    <p:extLst>
      <p:ext uri="{BB962C8B-B14F-4D97-AF65-F5344CB8AC3E}">
        <p14:creationId xmlns:p14="http://schemas.microsoft.com/office/powerpoint/2010/main" val="381818971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46A406-78FA-456F-AC81-61121787E665}"/>
              </a:ext>
            </a:extLst>
          </p:cNvPr>
          <p:cNvSpPr>
            <a:spLocks noGrp="1"/>
          </p:cNvSpPr>
          <p:nvPr>
            <p:ph type="title"/>
          </p:nvPr>
        </p:nvSpPr>
        <p:spPr/>
        <p:txBody>
          <a:bodyPr/>
          <a:lstStyle/>
          <a:p>
            <a:r>
              <a:rPr lang="en-GB" b="1" dirty="0"/>
              <a:t>Imagination</a:t>
            </a:r>
          </a:p>
        </p:txBody>
      </p:sp>
      <p:sp>
        <p:nvSpPr>
          <p:cNvPr id="3" name="Content Placeholder 2">
            <a:extLst>
              <a:ext uri="{FF2B5EF4-FFF2-40B4-BE49-F238E27FC236}">
                <a16:creationId xmlns:a16="http://schemas.microsoft.com/office/drawing/2014/main" id="{21FAA60F-D7C3-4ACF-BB15-6BC99FC7665D}"/>
              </a:ext>
            </a:extLst>
          </p:cNvPr>
          <p:cNvSpPr>
            <a:spLocks noGrp="1"/>
          </p:cNvSpPr>
          <p:nvPr>
            <p:ph idx="1"/>
          </p:nvPr>
        </p:nvSpPr>
        <p:spPr/>
        <p:txBody>
          <a:bodyPr/>
          <a:lstStyle/>
          <a:p>
            <a:pPr>
              <a:buFont typeface="Wingdings" panose="05000000000000000000" pitchFamily="2" charset="2"/>
              <a:buChar char="§"/>
            </a:pPr>
            <a:r>
              <a:rPr lang="en-GB" altLang="en-US" sz="2400" dirty="0"/>
              <a:t>Development of imagination is regarded as very important, so for younger children, simple wooden toys are favoured instead of plastic ones and computers are generally avoided until children are older.</a:t>
            </a:r>
          </a:p>
          <a:p>
            <a:pPr>
              <a:buFont typeface="Wingdings" panose="05000000000000000000" pitchFamily="2" charset="2"/>
              <a:buChar char="§"/>
            </a:pPr>
            <a:r>
              <a:rPr lang="en-GB" altLang="en-US" sz="2400" dirty="0"/>
              <a:t>Art, creative crafts and eurythmy play a part in the day too, and many children finish their education with a fantastic grasp of art, a gift for being practical and creative.</a:t>
            </a:r>
          </a:p>
          <a:p>
            <a:endParaRPr lang="en-GB" dirty="0"/>
          </a:p>
        </p:txBody>
      </p:sp>
    </p:spTree>
    <p:extLst>
      <p:ext uri="{BB962C8B-B14F-4D97-AF65-F5344CB8AC3E}">
        <p14:creationId xmlns:p14="http://schemas.microsoft.com/office/powerpoint/2010/main" val="264489444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AD5656-E8FD-47E5-9DB4-40A9F641FB1B}"/>
              </a:ext>
            </a:extLst>
          </p:cNvPr>
          <p:cNvSpPr>
            <a:spLocks noGrp="1"/>
          </p:cNvSpPr>
          <p:nvPr>
            <p:ph type="title"/>
          </p:nvPr>
        </p:nvSpPr>
        <p:spPr/>
        <p:txBody>
          <a:bodyPr/>
          <a:lstStyle/>
          <a:p>
            <a:r>
              <a:rPr lang="en-GB" b="1" dirty="0"/>
              <a:t>Enthusiasm</a:t>
            </a:r>
          </a:p>
        </p:txBody>
      </p:sp>
      <p:sp>
        <p:nvSpPr>
          <p:cNvPr id="3" name="Content Placeholder 2">
            <a:extLst>
              <a:ext uri="{FF2B5EF4-FFF2-40B4-BE49-F238E27FC236}">
                <a16:creationId xmlns:a16="http://schemas.microsoft.com/office/drawing/2014/main" id="{71B3F0F5-C76B-48D0-94EC-579D3C4E0209}"/>
              </a:ext>
            </a:extLst>
          </p:cNvPr>
          <p:cNvSpPr>
            <a:spLocks noGrp="1"/>
          </p:cNvSpPr>
          <p:nvPr>
            <p:ph idx="1"/>
          </p:nvPr>
        </p:nvSpPr>
        <p:spPr/>
        <p:txBody>
          <a:bodyPr/>
          <a:lstStyle/>
          <a:p>
            <a:pPr>
              <a:buFont typeface="Wingdings" panose="05000000000000000000" pitchFamily="2" charset="2"/>
              <a:buChar char="§"/>
            </a:pPr>
            <a:r>
              <a:rPr lang="en-GB" altLang="en-US" sz="2400" dirty="0"/>
              <a:t>Fans of the Steiner approach often say that this form of education is ideal for generating enthusiasm within children. </a:t>
            </a:r>
          </a:p>
          <a:p>
            <a:pPr>
              <a:buFont typeface="Wingdings" panose="05000000000000000000" pitchFamily="2" charset="2"/>
              <a:buChar char="§"/>
            </a:pPr>
            <a:r>
              <a:rPr lang="en-GB" altLang="en-US" sz="2400" dirty="0"/>
              <a:t>It encourages them to enjoy learning,</a:t>
            </a:r>
          </a:p>
          <a:p>
            <a:pPr>
              <a:buFont typeface="Wingdings" panose="05000000000000000000" pitchFamily="2" charset="2"/>
              <a:buChar char="§"/>
            </a:pPr>
            <a:r>
              <a:rPr lang="en-GB" altLang="en-US" sz="2400" dirty="0"/>
              <a:t> especially as there’s not so much of a competitive or testing nature involved in early education, and children are helped to develop their own abilities and excel academically.</a:t>
            </a:r>
          </a:p>
          <a:p>
            <a:endParaRPr lang="en-GB" dirty="0"/>
          </a:p>
        </p:txBody>
      </p:sp>
    </p:spTree>
    <p:extLst>
      <p:ext uri="{BB962C8B-B14F-4D97-AF65-F5344CB8AC3E}">
        <p14:creationId xmlns:p14="http://schemas.microsoft.com/office/powerpoint/2010/main" val="180394474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EAAB81-7AD5-487A-B493-A5F51375E28C}"/>
              </a:ext>
            </a:extLst>
          </p:cNvPr>
          <p:cNvSpPr>
            <a:spLocks noGrp="1"/>
          </p:cNvSpPr>
          <p:nvPr>
            <p:ph type="title"/>
          </p:nvPr>
        </p:nvSpPr>
        <p:spPr/>
        <p:txBody>
          <a:bodyPr/>
          <a:lstStyle/>
          <a:p>
            <a:r>
              <a:rPr lang="en-GB" b="1" dirty="0"/>
              <a:t>The role of the teacher</a:t>
            </a:r>
          </a:p>
        </p:txBody>
      </p:sp>
      <p:sp>
        <p:nvSpPr>
          <p:cNvPr id="3" name="Content Placeholder 2">
            <a:extLst>
              <a:ext uri="{FF2B5EF4-FFF2-40B4-BE49-F238E27FC236}">
                <a16:creationId xmlns:a16="http://schemas.microsoft.com/office/drawing/2014/main" id="{A63BA314-ED1E-4206-8856-03BF409F8F44}"/>
              </a:ext>
            </a:extLst>
          </p:cNvPr>
          <p:cNvSpPr>
            <a:spLocks noGrp="1"/>
          </p:cNvSpPr>
          <p:nvPr>
            <p:ph idx="1"/>
          </p:nvPr>
        </p:nvSpPr>
        <p:spPr/>
        <p:txBody>
          <a:bodyPr/>
          <a:lstStyle/>
          <a:p>
            <a:pPr>
              <a:buFont typeface="Wingdings" panose="05000000000000000000" pitchFamily="2" charset="2"/>
              <a:buChar char="§"/>
            </a:pPr>
            <a:r>
              <a:rPr lang="en-GB" altLang="en-US" sz="2400" dirty="0"/>
              <a:t>Every teacher must develop a curriculum for themselves and that this is to be created in continuing dialogue with the developing child or young person: “The real curriculum is the child.”</a:t>
            </a:r>
          </a:p>
          <a:p>
            <a:endParaRPr lang="en-GB" dirty="0"/>
          </a:p>
        </p:txBody>
      </p:sp>
    </p:spTree>
    <p:extLst>
      <p:ext uri="{BB962C8B-B14F-4D97-AF65-F5344CB8AC3E}">
        <p14:creationId xmlns:p14="http://schemas.microsoft.com/office/powerpoint/2010/main" val="420551460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FC56FD-9ECD-4E30-8B15-D37C656A4533}"/>
              </a:ext>
            </a:extLst>
          </p:cNvPr>
          <p:cNvSpPr>
            <a:spLocks noGrp="1"/>
          </p:cNvSpPr>
          <p:nvPr>
            <p:ph type="title"/>
          </p:nvPr>
        </p:nvSpPr>
        <p:spPr/>
        <p:txBody>
          <a:bodyPr/>
          <a:lstStyle/>
          <a:p>
            <a:r>
              <a:rPr lang="en-GB" altLang="en-US" b="1" dirty="0"/>
              <a:t>Teacher being vs teacher knowledge</a:t>
            </a:r>
            <a:endParaRPr lang="en-GB" b="1" dirty="0"/>
          </a:p>
        </p:txBody>
      </p:sp>
      <p:sp>
        <p:nvSpPr>
          <p:cNvPr id="3" name="Content Placeholder 2">
            <a:extLst>
              <a:ext uri="{FF2B5EF4-FFF2-40B4-BE49-F238E27FC236}">
                <a16:creationId xmlns:a16="http://schemas.microsoft.com/office/drawing/2014/main" id="{F40528E9-BAD0-41AA-BD71-FF4877F50E6B}"/>
              </a:ext>
            </a:extLst>
          </p:cNvPr>
          <p:cNvSpPr>
            <a:spLocks noGrp="1"/>
          </p:cNvSpPr>
          <p:nvPr>
            <p:ph idx="1"/>
          </p:nvPr>
        </p:nvSpPr>
        <p:spPr/>
        <p:txBody>
          <a:bodyPr>
            <a:normAutofit lnSpcReduction="10000"/>
          </a:bodyPr>
          <a:lstStyle/>
          <a:p>
            <a:r>
              <a:rPr lang="en-GB" altLang="en-US" sz="2400" dirty="0"/>
              <a:t>Teachers have to live their teaching and that the practice itself is the learning process for which training, research and theory are, in reality, a form of preparation that enable the practitioner to be alert to the teaching moment when it presents itself. </a:t>
            </a:r>
          </a:p>
          <a:p>
            <a:r>
              <a:rPr lang="en-GB" altLang="en-US" sz="2400" dirty="0"/>
              <a:t>The school has to be constructed as a learning space and therefore the development of collegial support and mutual interest becomes vital. </a:t>
            </a:r>
          </a:p>
          <a:p>
            <a:r>
              <a:rPr lang="en-GB" altLang="en-US" sz="2400" dirty="0"/>
              <a:t>The implication is that children learn more from what the teacher is than what the teacher knows and this leads to a more reflective and self-reliant attitude to the profession. </a:t>
            </a:r>
          </a:p>
          <a:p>
            <a:endParaRPr lang="en-GB" dirty="0"/>
          </a:p>
        </p:txBody>
      </p:sp>
    </p:spTree>
    <p:extLst>
      <p:ext uri="{BB962C8B-B14F-4D97-AF65-F5344CB8AC3E}">
        <p14:creationId xmlns:p14="http://schemas.microsoft.com/office/powerpoint/2010/main" val="168727675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DECE7F-ED0F-48BA-86B5-1F309726D0B3}"/>
              </a:ext>
            </a:extLst>
          </p:cNvPr>
          <p:cNvSpPr>
            <a:spLocks noGrp="1"/>
          </p:cNvSpPr>
          <p:nvPr>
            <p:ph type="title"/>
          </p:nvPr>
        </p:nvSpPr>
        <p:spPr/>
        <p:txBody>
          <a:bodyPr/>
          <a:lstStyle/>
          <a:p>
            <a:r>
              <a:rPr lang="en-GB" b="1" dirty="0"/>
              <a:t>Steiner Schools</a:t>
            </a:r>
          </a:p>
        </p:txBody>
      </p:sp>
      <p:sp>
        <p:nvSpPr>
          <p:cNvPr id="3" name="Content Placeholder 2">
            <a:extLst>
              <a:ext uri="{FF2B5EF4-FFF2-40B4-BE49-F238E27FC236}">
                <a16:creationId xmlns:a16="http://schemas.microsoft.com/office/drawing/2014/main" id="{D1569A8F-AF4D-4151-BCEA-E4439C13D0CC}"/>
              </a:ext>
            </a:extLst>
          </p:cNvPr>
          <p:cNvSpPr>
            <a:spLocks noGrp="1"/>
          </p:cNvSpPr>
          <p:nvPr>
            <p:ph idx="1"/>
          </p:nvPr>
        </p:nvSpPr>
        <p:spPr/>
        <p:txBody>
          <a:bodyPr>
            <a:normAutofit fontScale="92500" lnSpcReduction="10000"/>
          </a:bodyPr>
          <a:lstStyle/>
          <a:p>
            <a:pPr>
              <a:buFont typeface="Wingdings" panose="05000000000000000000" pitchFamily="2" charset="2"/>
              <a:buChar char="§"/>
            </a:pPr>
            <a:r>
              <a:rPr lang="en-GB" sz="2400" dirty="0"/>
              <a:t>Lessons are delivered artistically in order to engage the imagination of the children in the learning process</a:t>
            </a:r>
          </a:p>
          <a:p>
            <a:pPr>
              <a:buFont typeface="Wingdings" panose="05000000000000000000" pitchFamily="2" charset="2"/>
              <a:buChar char="§"/>
            </a:pPr>
            <a:r>
              <a:rPr lang="en-GB" sz="2400" dirty="0"/>
              <a:t>An emphasis on formative and on-going assessment reduces the dependence on, and the anxiety related to, testing. </a:t>
            </a:r>
          </a:p>
          <a:p>
            <a:pPr>
              <a:buFont typeface="Wingdings" panose="05000000000000000000" pitchFamily="2" charset="2"/>
              <a:buChar char="§"/>
            </a:pPr>
            <a:r>
              <a:rPr lang="en-GB" sz="2400" dirty="0"/>
              <a:t>Steiner believed that a school should be a community, where parents are heavily involved and work closely with the teachers. This then builds a picture of the child that helps everyone understand and support the child’s development. </a:t>
            </a:r>
          </a:p>
          <a:p>
            <a:pPr>
              <a:buFont typeface="Wingdings" panose="05000000000000000000" pitchFamily="2" charset="2"/>
              <a:buChar char="§"/>
            </a:pPr>
            <a:r>
              <a:rPr lang="en-GB" sz="2400" dirty="0"/>
              <a:t>A limited number of Steiner schools in the UK offer a limited range of GCSE’s and A levels or recognised equivalents. Results are well above average and pupils are able to advance to higher education. </a:t>
            </a:r>
          </a:p>
          <a:p>
            <a:endParaRPr lang="en-GB" dirty="0"/>
          </a:p>
        </p:txBody>
      </p:sp>
    </p:spTree>
    <p:extLst>
      <p:ext uri="{BB962C8B-B14F-4D97-AF65-F5344CB8AC3E}">
        <p14:creationId xmlns:p14="http://schemas.microsoft.com/office/powerpoint/2010/main" val="31458654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DF4D6B-8154-41E3-9668-7E14E76A5BC7}"/>
              </a:ext>
            </a:extLst>
          </p:cNvPr>
          <p:cNvSpPr>
            <a:spLocks noGrp="1"/>
          </p:cNvSpPr>
          <p:nvPr>
            <p:ph type="title"/>
          </p:nvPr>
        </p:nvSpPr>
        <p:spPr>
          <a:xfrm>
            <a:off x="1066800" y="642594"/>
            <a:ext cx="10058400" cy="1371600"/>
          </a:xfrm>
        </p:spPr>
        <p:txBody>
          <a:bodyPr anchor="ctr">
            <a:normAutofit/>
          </a:bodyPr>
          <a:lstStyle/>
          <a:p>
            <a:r>
              <a:rPr lang="en-GB" b="1" dirty="0"/>
              <a:t>John Dewey (1859-1952)</a:t>
            </a:r>
          </a:p>
        </p:txBody>
      </p:sp>
      <p:pic>
        <p:nvPicPr>
          <p:cNvPr id="4" name="Content Placeholder 4" descr="A person wearing a suit and tie&#10;&#10;Description automatically generated">
            <a:extLst>
              <a:ext uri="{FF2B5EF4-FFF2-40B4-BE49-F238E27FC236}">
                <a16:creationId xmlns:a16="http://schemas.microsoft.com/office/drawing/2014/main" id="{A303675C-D68A-40E3-98DF-2FD060839981}"/>
              </a:ext>
            </a:extLst>
          </p:cNvPr>
          <p:cNvPicPr>
            <a:picLocks noChangeAspect="1"/>
          </p:cNvPicPr>
          <p:nvPr/>
        </p:nvPicPr>
        <p:blipFill rotWithShape="1">
          <a:blip r:embed="rId2">
            <a:extLst>
              <a:ext uri="{28A0092B-C50C-407E-A947-70E740481C1C}">
                <a14:useLocalDpi xmlns:a14="http://schemas.microsoft.com/office/drawing/2010/main" val="0"/>
              </a:ext>
            </a:extLst>
          </a:blip>
          <a:srcRect t="10306" r="-1" b="30806"/>
          <a:stretch/>
        </p:blipFill>
        <p:spPr bwMode="auto">
          <a:xfrm>
            <a:off x="1066800" y="2103120"/>
            <a:ext cx="4663440" cy="3749040"/>
          </a:xfrm>
          <a:prstGeom prst="rect">
            <a:avLst/>
          </a:prstGeom>
          <a:solidFill>
            <a:srgbClr val="FFFFFF"/>
          </a:solid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Content Placeholder 2">
            <a:extLst>
              <a:ext uri="{FF2B5EF4-FFF2-40B4-BE49-F238E27FC236}">
                <a16:creationId xmlns:a16="http://schemas.microsoft.com/office/drawing/2014/main" id="{F44CB24D-75D0-4946-9055-D30200015090}"/>
              </a:ext>
            </a:extLst>
          </p:cNvPr>
          <p:cNvSpPr>
            <a:spLocks noGrp="1"/>
          </p:cNvSpPr>
          <p:nvPr>
            <p:ph sz="half" idx="2"/>
          </p:nvPr>
        </p:nvSpPr>
        <p:spPr>
          <a:xfrm>
            <a:off x="6461760" y="2103120"/>
            <a:ext cx="4663440" cy="3749040"/>
          </a:xfrm>
        </p:spPr>
        <p:txBody>
          <a:bodyPr>
            <a:normAutofit/>
          </a:bodyPr>
          <a:lstStyle/>
          <a:p>
            <a:pPr marL="0" indent="0">
              <a:buNone/>
            </a:pPr>
            <a:endParaRPr lang="en-GB" altLang="en-US" sz="2400" dirty="0">
              <a:hlinkClick r:id="rId3" tooltip="American philosopher"/>
            </a:endParaRPr>
          </a:p>
          <a:p>
            <a:pPr>
              <a:buFont typeface="Wingdings" panose="05000000000000000000" pitchFamily="2" charset="2"/>
              <a:buChar char="§"/>
            </a:pPr>
            <a:r>
              <a:rPr lang="en-GB" sz="2400" dirty="0"/>
              <a:t>American philosopher, psychologist, and educational reformer whose ideas have been influential in education and social reform</a:t>
            </a:r>
          </a:p>
        </p:txBody>
      </p:sp>
    </p:spTree>
    <p:extLst>
      <p:ext uri="{BB962C8B-B14F-4D97-AF65-F5344CB8AC3E}">
        <p14:creationId xmlns:p14="http://schemas.microsoft.com/office/powerpoint/2010/main" val="101538719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8F32AF-2A71-4757-B973-17CFC2F6D543}"/>
              </a:ext>
            </a:extLst>
          </p:cNvPr>
          <p:cNvSpPr>
            <a:spLocks noGrp="1"/>
          </p:cNvSpPr>
          <p:nvPr>
            <p:ph type="title"/>
          </p:nvPr>
        </p:nvSpPr>
        <p:spPr/>
        <p:txBody>
          <a:bodyPr/>
          <a:lstStyle/>
          <a:p>
            <a:r>
              <a:rPr lang="en-GB" b="1" dirty="0"/>
              <a:t>Dewey’s Theory</a:t>
            </a:r>
          </a:p>
        </p:txBody>
      </p:sp>
      <p:sp>
        <p:nvSpPr>
          <p:cNvPr id="3" name="Content Placeholder 2">
            <a:extLst>
              <a:ext uri="{FF2B5EF4-FFF2-40B4-BE49-F238E27FC236}">
                <a16:creationId xmlns:a16="http://schemas.microsoft.com/office/drawing/2014/main" id="{DD0C49A9-A897-4984-9C37-0E7CDD4EFA8B}"/>
              </a:ext>
            </a:extLst>
          </p:cNvPr>
          <p:cNvSpPr>
            <a:spLocks noGrp="1"/>
          </p:cNvSpPr>
          <p:nvPr>
            <p:ph idx="1"/>
          </p:nvPr>
        </p:nvSpPr>
        <p:spPr>
          <a:xfrm>
            <a:off x="1066800" y="2103120"/>
            <a:ext cx="10058400" cy="3849624"/>
          </a:xfrm>
        </p:spPr>
        <p:txBody>
          <a:bodyPr>
            <a:normAutofit/>
          </a:bodyPr>
          <a:lstStyle/>
          <a:p>
            <a:pPr>
              <a:buFont typeface="Wingdings" panose="05000000000000000000" pitchFamily="2" charset="2"/>
              <a:buChar char="§"/>
            </a:pPr>
            <a:r>
              <a:rPr lang="en-GB" sz="2400" dirty="0"/>
              <a:t>Children learn by doing</a:t>
            </a:r>
          </a:p>
          <a:p>
            <a:pPr>
              <a:buFont typeface="Wingdings" panose="05000000000000000000" pitchFamily="2" charset="2"/>
              <a:buChar char="§"/>
            </a:pPr>
            <a:r>
              <a:rPr lang="en-GB" sz="2400" dirty="0"/>
              <a:t>Education should be based on real-life situations and social interactions rather than the more traditional manner of instruction and rote learning that was evident in the 19</a:t>
            </a:r>
            <a:r>
              <a:rPr lang="en-GB" sz="2400" baseline="30000" dirty="0"/>
              <a:t>th</a:t>
            </a:r>
            <a:r>
              <a:rPr lang="en-GB" sz="2400" dirty="0"/>
              <a:t> and 20</a:t>
            </a:r>
            <a:r>
              <a:rPr lang="en-GB" sz="2400" baseline="30000" dirty="0"/>
              <a:t>th</a:t>
            </a:r>
            <a:r>
              <a:rPr lang="en-GB" sz="2400" dirty="0"/>
              <a:t> century. </a:t>
            </a:r>
          </a:p>
          <a:p>
            <a:pPr>
              <a:buFont typeface="Wingdings" panose="05000000000000000000" pitchFamily="2" charset="2"/>
              <a:buChar char="§"/>
            </a:pPr>
            <a:r>
              <a:rPr lang="en-GB" sz="2400" dirty="0"/>
              <a:t>He wanted to design a curriculum that eliminated insignificant knowledge that was not related to children’s purpose or life experiences. </a:t>
            </a:r>
          </a:p>
          <a:p>
            <a:pPr>
              <a:buFont typeface="Wingdings" panose="05000000000000000000" pitchFamily="2" charset="2"/>
              <a:buChar char="§"/>
            </a:pPr>
            <a:r>
              <a:rPr lang="en-GB" sz="2400" dirty="0"/>
              <a:t>The child is at the centre of the learning process.</a:t>
            </a:r>
          </a:p>
        </p:txBody>
      </p:sp>
    </p:spTree>
    <p:extLst>
      <p:ext uri="{BB962C8B-B14F-4D97-AF65-F5344CB8AC3E}">
        <p14:creationId xmlns:p14="http://schemas.microsoft.com/office/powerpoint/2010/main" val="415639734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58375A-4D66-4D8F-8C9E-C51241A35E1D}"/>
              </a:ext>
            </a:extLst>
          </p:cNvPr>
          <p:cNvSpPr>
            <a:spLocks noGrp="1"/>
          </p:cNvSpPr>
          <p:nvPr>
            <p:ph type="title"/>
          </p:nvPr>
        </p:nvSpPr>
        <p:spPr>
          <a:xfrm>
            <a:off x="1066800" y="731520"/>
            <a:ext cx="10058400" cy="1371600"/>
          </a:xfrm>
        </p:spPr>
        <p:txBody>
          <a:bodyPr/>
          <a:lstStyle/>
          <a:p>
            <a:r>
              <a:rPr lang="en-GB" b="1" dirty="0"/>
              <a:t>Dewey’s Theory</a:t>
            </a:r>
          </a:p>
        </p:txBody>
      </p:sp>
      <p:sp>
        <p:nvSpPr>
          <p:cNvPr id="3" name="Content Placeholder 2">
            <a:extLst>
              <a:ext uri="{FF2B5EF4-FFF2-40B4-BE49-F238E27FC236}">
                <a16:creationId xmlns:a16="http://schemas.microsoft.com/office/drawing/2014/main" id="{F9035BAC-8773-4564-BC38-2294D84AE55C}"/>
              </a:ext>
            </a:extLst>
          </p:cNvPr>
          <p:cNvSpPr>
            <a:spLocks noGrp="1"/>
          </p:cNvSpPr>
          <p:nvPr>
            <p:ph idx="1"/>
          </p:nvPr>
        </p:nvSpPr>
        <p:spPr/>
        <p:txBody>
          <a:bodyPr>
            <a:normAutofit/>
          </a:bodyPr>
          <a:lstStyle/>
          <a:p>
            <a:pPr>
              <a:buFont typeface="Wingdings" panose="05000000000000000000" pitchFamily="2" charset="2"/>
              <a:buChar char="§"/>
            </a:pPr>
            <a:r>
              <a:rPr lang="en-GB" sz="2400"/>
              <a:t>He </a:t>
            </a:r>
            <a:r>
              <a:rPr lang="en-GB" sz="2400" dirty="0"/>
              <a:t>proposed that children need direction and that teachers have an important responsibility in facilitating the learning through encouraging and channelling children’s curiosity and motivation so they develop intellectually. </a:t>
            </a:r>
          </a:p>
          <a:p>
            <a:pPr>
              <a:buFont typeface="Wingdings" panose="05000000000000000000" pitchFamily="2" charset="2"/>
              <a:buChar char="§"/>
            </a:pPr>
            <a:r>
              <a:rPr lang="en-GB" sz="2400" dirty="0"/>
              <a:t>Basically, teachers should develop a curriculum in which the children are encouraged to experiment based on their own interests rather than the child having a passive role in learning. </a:t>
            </a:r>
          </a:p>
        </p:txBody>
      </p:sp>
    </p:spTree>
    <p:extLst>
      <p:ext uri="{BB962C8B-B14F-4D97-AF65-F5344CB8AC3E}">
        <p14:creationId xmlns:p14="http://schemas.microsoft.com/office/powerpoint/2010/main" val="149881350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D4DEE4-B746-4BFB-8271-EAD8E6286C66}"/>
              </a:ext>
            </a:extLst>
          </p:cNvPr>
          <p:cNvSpPr>
            <a:spLocks noGrp="1"/>
          </p:cNvSpPr>
          <p:nvPr>
            <p:ph type="title"/>
          </p:nvPr>
        </p:nvSpPr>
        <p:spPr/>
        <p:txBody>
          <a:bodyPr/>
          <a:lstStyle/>
          <a:p>
            <a:r>
              <a:rPr lang="en-GB" b="1" dirty="0"/>
              <a:t>Dewey’s Theory</a:t>
            </a:r>
          </a:p>
        </p:txBody>
      </p:sp>
      <p:sp>
        <p:nvSpPr>
          <p:cNvPr id="3" name="Content Placeholder 2">
            <a:extLst>
              <a:ext uri="{FF2B5EF4-FFF2-40B4-BE49-F238E27FC236}">
                <a16:creationId xmlns:a16="http://schemas.microsoft.com/office/drawing/2014/main" id="{587D1BB4-AB63-4C16-B521-37DBFF8C1E6B}"/>
              </a:ext>
            </a:extLst>
          </p:cNvPr>
          <p:cNvSpPr>
            <a:spLocks noGrp="1"/>
          </p:cNvSpPr>
          <p:nvPr>
            <p:ph idx="1"/>
          </p:nvPr>
        </p:nvSpPr>
        <p:spPr>
          <a:xfrm>
            <a:off x="1066800" y="1794294"/>
            <a:ext cx="10058400" cy="4421112"/>
          </a:xfrm>
        </p:spPr>
        <p:txBody>
          <a:bodyPr>
            <a:normAutofit/>
          </a:bodyPr>
          <a:lstStyle/>
          <a:p>
            <a:r>
              <a:rPr lang="en-GB" sz="2000" dirty="0"/>
              <a:t>Dewey proposed that;</a:t>
            </a:r>
          </a:p>
          <a:p>
            <a:pPr lvl="1"/>
            <a:r>
              <a:rPr lang="en-GB" sz="2000" dirty="0"/>
              <a:t>Children develop their own interests</a:t>
            </a:r>
          </a:p>
          <a:p>
            <a:pPr lvl="1"/>
            <a:r>
              <a:rPr lang="en-GB" sz="2000" dirty="0"/>
              <a:t>Work in ways that match their age and stage of development</a:t>
            </a:r>
          </a:p>
          <a:p>
            <a:pPr lvl="1"/>
            <a:r>
              <a:rPr lang="en-GB" sz="2000" dirty="0"/>
              <a:t>Engage in activities and experiences which contribute to their understanding and appreciation of their world</a:t>
            </a:r>
          </a:p>
          <a:p>
            <a:pPr lvl="1"/>
            <a:endParaRPr lang="en-GB" sz="2000" dirty="0"/>
          </a:p>
          <a:p>
            <a:r>
              <a:rPr lang="en-GB" sz="2000" dirty="0"/>
              <a:t>Dewey believed that teacher’s should </a:t>
            </a:r>
          </a:p>
          <a:p>
            <a:pPr lvl="1"/>
            <a:r>
              <a:rPr lang="en-GB" sz="2000" dirty="0"/>
              <a:t>Have good general knowledge</a:t>
            </a:r>
          </a:p>
          <a:p>
            <a:pPr lvl="1"/>
            <a:r>
              <a:rPr lang="en-GB" sz="2000" dirty="0"/>
              <a:t>Know their children well</a:t>
            </a:r>
          </a:p>
          <a:p>
            <a:pPr lvl="1"/>
            <a:r>
              <a:rPr lang="en-GB" sz="2000" dirty="0"/>
              <a:t>Want to continue learning</a:t>
            </a:r>
          </a:p>
          <a:p>
            <a:pPr lvl="1"/>
            <a:r>
              <a:rPr lang="en-GB" sz="2000" dirty="0"/>
              <a:t>Observe children and plan from what they learn of them</a:t>
            </a:r>
          </a:p>
          <a:p>
            <a:pPr lvl="1"/>
            <a:endParaRPr lang="en-GB" dirty="0"/>
          </a:p>
        </p:txBody>
      </p:sp>
    </p:spTree>
    <p:extLst>
      <p:ext uri="{BB962C8B-B14F-4D97-AF65-F5344CB8AC3E}">
        <p14:creationId xmlns:p14="http://schemas.microsoft.com/office/powerpoint/2010/main" val="355762695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F29D46-76CA-4AC6-89BB-1B6363EDBB3C}"/>
              </a:ext>
            </a:extLst>
          </p:cNvPr>
          <p:cNvSpPr>
            <a:spLocks noGrp="1"/>
          </p:cNvSpPr>
          <p:nvPr>
            <p:ph type="title"/>
          </p:nvPr>
        </p:nvSpPr>
        <p:spPr>
          <a:xfrm>
            <a:off x="792480" y="701254"/>
            <a:ext cx="10058400" cy="1371600"/>
          </a:xfrm>
        </p:spPr>
        <p:txBody>
          <a:bodyPr/>
          <a:lstStyle/>
          <a:p>
            <a:r>
              <a:rPr lang="en-GB" b="1" dirty="0"/>
              <a:t>Cross-curriculum way of learning</a:t>
            </a:r>
          </a:p>
        </p:txBody>
      </p:sp>
      <p:sp>
        <p:nvSpPr>
          <p:cNvPr id="3" name="Content Placeholder 2">
            <a:extLst>
              <a:ext uri="{FF2B5EF4-FFF2-40B4-BE49-F238E27FC236}">
                <a16:creationId xmlns:a16="http://schemas.microsoft.com/office/drawing/2014/main" id="{5322688F-CD62-4778-80F2-2E3F3DD291BF}"/>
              </a:ext>
            </a:extLst>
          </p:cNvPr>
          <p:cNvSpPr>
            <a:spLocks noGrp="1"/>
          </p:cNvSpPr>
          <p:nvPr>
            <p:ph idx="1"/>
          </p:nvPr>
        </p:nvSpPr>
        <p:spPr>
          <a:xfrm>
            <a:off x="792480" y="2067186"/>
            <a:ext cx="10058400" cy="1621108"/>
          </a:xfrm>
        </p:spPr>
        <p:txBody>
          <a:bodyPr>
            <a:noAutofit/>
          </a:bodyPr>
          <a:lstStyle/>
          <a:p>
            <a:pPr>
              <a:buFont typeface="Wingdings" panose="05000000000000000000" pitchFamily="2" charset="2"/>
              <a:buChar char="§"/>
            </a:pPr>
            <a:r>
              <a:rPr lang="en-GB" sz="2400" dirty="0"/>
              <a:t>Dewey’s theory is closely linked with a project type approach, where children learn through a cross-curricular approach. </a:t>
            </a:r>
          </a:p>
          <a:p>
            <a:pPr>
              <a:buFont typeface="Wingdings" panose="05000000000000000000" pitchFamily="2" charset="2"/>
              <a:buChar char="§"/>
            </a:pPr>
            <a:r>
              <a:rPr lang="en-GB" sz="2400" dirty="0"/>
              <a:t>Example:</a:t>
            </a:r>
          </a:p>
        </p:txBody>
      </p:sp>
    </p:spTree>
    <p:extLst>
      <p:ext uri="{BB962C8B-B14F-4D97-AF65-F5344CB8AC3E}">
        <p14:creationId xmlns:p14="http://schemas.microsoft.com/office/powerpoint/2010/main" val="225799100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5792BC-A66E-44A3-87F2-58BDE00EE42D}"/>
              </a:ext>
            </a:extLst>
          </p:cNvPr>
          <p:cNvSpPr>
            <a:spLocks noGrp="1"/>
          </p:cNvSpPr>
          <p:nvPr>
            <p:ph type="title"/>
          </p:nvPr>
        </p:nvSpPr>
        <p:spPr/>
        <p:txBody>
          <a:bodyPr/>
          <a:lstStyle/>
          <a:p>
            <a:r>
              <a:rPr lang="en-GB" b="1" dirty="0"/>
              <a:t>Influence on today’s education</a:t>
            </a:r>
          </a:p>
        </p:txBody>
      </p:sp>
      <p:sp>
        <p:nvSpPr>
          <p:cNvPr id="3" name="Content Placeholder 2">
            <a:extLst>
              <a:ext uri="{FF2B5EF4-FFF2-40B4-BE49-F238E27FC236}">
                <a16:creationId xmlns:a16="http://schemas.microsoft.com/office/drawing/2014/main" id="{047A0FCD-E501-4507-88B5-7BA6F2277210}"/>
              </a:ext>
            </a:extLst>
          </p:cNvPr>
          <p:cNvSpPr>
            <a:spLocks noGrp="1"/>
          </p:cNvSpPr>
          <p:nvPr>
            <p:ph idx="1"/>
          </p:nvPr>
        </p:nvSpPr>
        <p:spPr/>
        <p:txBody>
          <a:bodyPr>
            <a:normAutofit/>
          </a:bodyPr>
          <a:lstStyle/>
          <a:p>
            <a:pPr>
              <a:buFont typeface="Wingdings" panose="05000000000000000000" pitchFamily="2" charset="2"/>
              <a:buChar char="§"/>
            </a:pPr>
            <a:r>
              <a:rPr lang="en-GB" sz="2400" b="1" dirty="0"/>
              <a:t>Problem–based learning: </a:t>
            </a:r>
            <a:r>
              <a:rPr lang="en-GB" sz="2400" dirty="0"/>
              <a:t>Exploratory learning </a:t>
            </a:r>
          </a:p>
          <a:p>
            <a:pPr>
              <a:buFont typeface="Wingdings" panose="05000000000000000000" pitchFamily="2" charset="2"/>
              <a:buChar char="§"/>
            </a:pPr>
            <a:r>
              <a:rPr lang="en-GB" sz="2400" b="1" dirty="0"/>
              <a:t>Differentiated learning: </a:t>
            </a:r>
            <a:r>
              <a:rPr lang="en-GB" sz="2400" dirty="0"/>
              <a:t>Not one style of learning to fit all students</a:t>
            </a:r>
          </a:p>
          <a:p>
            <a:pPr>
              <a:buFont typeface="Wingdings" panose="05000000000000000000" pitchFamily="2" charset="2"/>
              <a:buChar char="§"/>
            </a:pPr>
            <a:r>
              <a:rPr lang="en-GB" sz="2400" b="1" dirty="0"/>
              <a:t>Formative assessment: </a:t>
            </a:r>
            <a:r>
              <a:rPr lang="en-GB" sz="2400" dirty="0"/>
              <a:t>Is exploratory learning actually working for the 	student, if not, go back and redesign a plan that does work</a:t>
            </a:r>
          </a:p>
          <a:p>
            <a:pPr>
              <a:buFont typeface="Wingdings" panose="05000000000000000000" pitchFamily="2" charset="2"/>
              <a:buChar char="§"/>
            </a:pPr>
            <a:r>
              <a:rPr lang="en-GB" sz="2400" b="1" dirty="0"/>
              <a:t>Self-reflective practice</a:t>
            </a:r>
            <a:r>
              <a:rPr lang="en-GB" sz="2400" dirty="0"/>
              <a:t>: This of the teachers practice. If teacher is not 	evaluating did the student reach the learning goal, then the teacher 	should go back and re-evaluate their setup of the curriculum design. </a:t>
            </a:r>
          </a:p>
        </p:txBody>
      </p:sp>
    </p:spTree>
    <p:extLst>
      <p:ext uri="{BB962C8B-B14F-4D97-AF65-F5344CB8AC3E}">
        <p14:creationId xmlns:p14="http://schemas.microsoft.com/office/powerpoint/2010/main" val="294803346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5B440C-17DD-4CA8-9449-6420B73D892A}"/>
              </a:ext>
            </a:extLst>
          </p:cNvPr>
          <p:cNvSpPr>
            <a:spLocks noGrp="1"/>
          </p:cNvSpPr>
          <p:nvPr>
            <p:ph type="title"/>
          </p:nvPr>
        </p:nvSpPr>
        <p:spPr/>
        <p:txBody>
          <a:bodyPr/>
          <a:lstStyle/>
          <a:p>
            <a:r>
              <a:rPr lang="en-GB" b="1" dirty="0"/>
              <a:t>Influence on today’s education</a:t>
            </a:r>
          </a:p>
        </p:txBody>
      </p:sp>
      <p:sp>
        <p:nvSpPr>
          <p:cNvPr id="3" name="Content Placeholder 2">
            <a:extLst>
              <a:ext uri="{FF2B5EF4-FFF2-40B4-BE49-F238E27FC236}">
                <a16:creationId xmlns:a16="http://schemas.microsoft.com/office/drawing/2014/main" id="{9256F672-0AA2-48A6-B34B-70354C9EF96F}"/>
              </a:ext>
            </a:extLst>
          </p:cNvPr>
          <p:cNvSpPr>
            <a:spLocks noGrp="1"/>
          </p:cNvSpPr>
          <p:nvPr>
            <p:ph idx="1"/>
          </p:nvPr>
        </p:nvSpPr>
        <p:spPr/>
        <p:txBody>
          <a:bodyPr>
            <a:normAutofit/>
          </a:bodyPr>
          <a:lstStyle/>
          <a:p>
            <a:r>
              <a:rPr lang="en-GB" sz="2400" dirty="0"/>
              <a:t>Dewey’s theory had a great impact on educational policy.</a:t>
            </a:r>
          </a:p>
          <a:p>
            <a:r>
              <a:rPr lang="en-GB" sz="2400" dirty="0"/>
              <a:t>His work influenced the </a:t>
            </a:r>
            <a:r>
              <a:rPr lang="en-GB" sz="2400" dirty="0" err="1"/>
              <a:t>Hadow</a:t>
            </a:r>
            <a:r>
              <a:rPr lang="en-GB" sz="2400" dirty="0"/>
              <a:t> Report on Nursery and Infant Schools, which was published in 1933.</a:t>
            </a:r>
          </a:p>
          <a:p>
            <a:r>
              <a:rPr lang="en-GB" sz="2400" dirty="0"/>
              <a:t>30 years later his work influenced the Plowden Report of 1967.</a:t>
            </a:r>
          </a:p>
          <a:p>
            <a:r>
              <a:rPr lang="en-GB" sz="2400" dirty="0"/>
              <a:t>The Plowden report was a report of the Central Advisory Council for Education (England) into Primary Education in England.</a:t>
            </a:r>
          </a:p>
        </p:txBody>
      </p:sp>
    </p:spTree>
    <p:extLst>
      <p:ext uri="{BB962C8B-B14F-4D97-AF65-F5344CB8AC3E}">
        <p14:creationId xmlns:p14="http://schemas.microsoft.com/office/powerpoint/2010/main" val="377015520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9634F1-FF29-47B6-92FB-4C9DAE715870}"/>
              </a:ext>
            </a:extLst>
          </p:cNvPr>
          <p:cNvSpPr>
            <a:spLocks noGrp="1"/>
          </p:cNvSpPr>
          <p:nvPr>
            <p:ph type="title"/>
          </p:nvPr>
        </p:nvSpPr>
        <p:spPr/>
        <p:txBody>
          <a:bodyPr/>
          <a:lstStyle/>
          <a:p>
            <a:r>
              <a:rPr lang="en-GB" b="1" dirty="0"/>
              <a:t>Summary of Dewey’s theories</a:t>
            </a:r>
          </a:p>
        </p:txBody>
      </p:sp>
      <p:sp>
        <p:nvSpPr>
          <p:cNvPr id="3" name="Content Placeholder 2">
            <a:extLst>
              <a:ext uri="{FF2B5EF4-FFF2-40B4-BE49-F238E27FC236}">
                <a16:creationId xmlns:a16="http://schemas.microsoft.com/office/drawing/2014/main" id="{73214221-F97D-4E60-B5A7-CC1FC37E53E1}"/>
              </a:ext>
            </a:extLst>
          </p:cNvPr>
          <p:cNvSpPr>
            <a:spLocks noGrp="1"/>
          </p:cNvSpPr>
          <p:nvPr>
            <p:ph idx="1"/>
          </p:nvPr>
        </p:nvSpPr>
        <p:spPr/>
        <p:txBody>
          <a:bodyPr>
            <a:normAutofit lnSpcReduction="10000"/>
          </a:bodyPr>
          <a:lstStyle/>
          <a:p>
            <a:r>
              <a:rPr lang="en-GB" sz="2000" dirty="0"/>
              <a:t>Dewey’s theories were ahead of their time. </a:t>
            </a:r>
          </a:p>
          <a:p>
            <a:r>
              <a:rPr lang="en-GB" sz="2000" dirty="0"/>
              <a:t>He questioned the traditional model of the educational system, where children are passive learners, instead advocating for a more participatory model. </a:t>
            </a:r>
          </a:p>
          <a:p>
            <a:r>
              <a:rPr lang="en-GB" sz="2000" dirty="0"/>
              <a:t>His ideas were not endorsed in the time that he presented his ideas , they are reflected on much more now than over a century ago.</a:t>
            </a:r>
          </a:p>
          <a:p>
            <a:r>
              <a:rPr lang="en-GB" sz="2000" dirty="0"/>
              <a:t>His work centred on the role of the teacher as a reflective practitioner, this enabled them to develop and improve their practice</a:t>
            </a:r>
          </a:p>
          <a:p>
            <a:r>
              <a:rPr lang="en-GB" sz="2000" dirty="0"/>
              <a:t>Dewey acknowledged the importance of experiential learning, which also influenced curriculum development. He emphasises on the importance of a vocational and academic curriculum to be delivered side by side in the best interest of the student. </a:t>
            </a:r>
          </a:p>
          <a:p>
            <a:endParaRPr lang="en-GB" dirty="0"/>
          </a:p>
        </p:txBody>
      </p:sp>
    </p:spTree>
    <p:extLst>
      <p:ext uri="{BB962C8B-B14F-4D97-AF65-F5344CB8AC3E}">
        <p14:creationId xmlns:p14="http://schemas.microsoft.com/office/powerpoint/2010/main" val="307658568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020805-B574-48A4-A3A4-A165DE77B61E}"/>
              </a:ext>
            </a:extLst>
          </p:cNvPr>
          <p:cNvSpPr>
            <a:spLocks noGrp="1"/>
          </p:cNvSpPr>
          <p:nvPr>
            <p:ph type="title"/>
          </p:nvPr>
        </p:nvSpPr>
        <p:spPr/>
        <p:txBody>
          <a:bodyPr/>
          <a:lstStyle/>
          <a:p>
            <a:r>
              <a:rPr lang="en-GB" b="1" dirty="0"/>
              <a:t>Task</a:t>
            </a:r>
          </a:p>
        </p:txBody>
      </p:sp>
      <p:sp>
        <p:nvSpPr>
          <p:cNvPr id="3" name="Content Placeholder 2">
            <a:extLst>
              <a:ext uri="{FF2B5EF4-FFF2-40B4-BE49-F238E27FC236}">
                <a16:creationId xmlns:a16="http://schemas.microsoft.com/office/drawing/2014/main" id="{83C61A7C-8F51-4685-9718-159B25C3B799}"/>
              </a:ext>
            </a:extLst>
          </p:cNvPr>
          <p:cNvSpPr>
            <a:spLocks noGrp="1"/>
          </p:cNvSpPr>
          <p:nvPr>
            <p:ph idx="1"/>
          </p:nvPr>
        </p:nvSpPr>
        <p:spPr/>
        <p:txBody>
          <a:bodyPr/>
          <a:lstStyle/>
          <a:p>
            <a:r>
              <a:rPr lang="en-GB" sz="2400" dirty="0"/>
              <a:t>Look into our educational system and curriculum to see where Dewey has influenced theory and practice</a:t>
            </a:r>
          </a:p>
          <a:p>
            <a:r>
              <a:rPr lang="en-GB" sz="2400" dirty="0"/>
              <a:t>Look at your setting’s policies to see if you can find Dewey’s influences</a:t>
            </a:r>
          </a:p>
          <a:p>
            <a:endParaRPr lang="en-GB" dirty="0"/>
          </a:p>
        </p:txBody>
      </p:sp>
    </p:spTree>
    <p:extLst>
      <p:ext uri="{BB962C8B-B14F-4D97-AF65-F5344CB8AC3E}">
        <p14:creationId xmlns:p14="http://schemas.microsoft.com/office/powerpoint/2010/main" val="333613065"/>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VTI">
  <a:themeElements>
    <a:clrScheme name="Office">
      <a:dk1>
        <a:srgbClr val="000000"/>
      </a:dk1>
      <a:lt1>
        <a:srgbClr val="FFFFFF"/>
      </a:lt1>
      <a:dk2>
        <a:srgbClr val="2E3948"/>
      </a:dk2>
      <a:lt2>
        <a:srgbClr val="E7E6E6"/>
      </a:lt2>
      <a:accent1>
        <a:srgbClr val="5A82CB"/>
      </a:accent1>
      <a:accent2>
        <a:srgbClr val="ED7D31"/>
      </a:accent2>
      <a:accent3>
        <a:srgbClr val="A3A3A3"/>
      </a:accent3>
      <a:accent4>
        <a:srgbClr val="CF9B00"/>
      </a:accent4>
      <a:accent5>
        <a:srgbClr val="5B9BD5"/>
      </a:accent5>
      <a:accent6>
        <a:srgbClr val="70AD47"/>
      </a:accent6>
      <a:hlink>
        <a:srgbClr val="D26012"/>
      </a:hlink>
      <a:folHlink>
        <a:srgbClr val="A9718D"/>
      </a:folHlink>
    </a:clrScheme>
    <a:fontScheme name="Savon">
      <a:majorFont>
        <a:latin typeface="Century Schoolbook"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Book" panose="02020404030301010803"/>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80000"/>
                <a:shade val="100000"/>
                <a:satMod val="300000"/>
              </a:schemeClr>
            </a:gs>
            <a:gs pos="100000">
              <a:schemeClr val="phClr">
                <a:tint val="100000"/>
                <a:shade val="30000"/>
                <a:satMod val="200000"/>
              </a:schemeClr>
            </a:gs>
          </a:gsLst>
          <a:path path="circle">
            <a:fillToRect l="50000" t="50000" r="50000" b="50000"/>
          </a:path>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JIE 4006 Lecture 1 2020" id="{0F07322B-7CFB-4FD5-A898-8B70E85EC17D}" vid="{8CC0E5DE-FFDF-47D6-BFB7-B5C5CD63BD1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232</TotalTime>
  <Words>1545</Words>
  <Application>Microsoft Office PowerPoint</Application>
  <PresentationFormat>Widescreen</PresentationFormat>
  <Paragraphs>114</Paragraphs>
  <Slides>26</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26</vt:i4>
      </vt:variant>
    </vt:vector>
  </HeadingPairs>
  <TitlesOfParts>
    <vt:vector size="32" baseType="lpstr">
      <vt:lpstr>Calibri</vt:lpstr>
      <vt:lpstr>Century Schoolbook</vt:lpstr>
      <vt:lpstr>Franklin Gothic Book</vt:lpstr>
      <vt:lpstr>Garamond</vt:lpstr>
      <vt:lpstr>Wingdings</vt:lpstr>
      <vt:lpstr>SavonVTI</vt:lpstr>
      <vt:lpstr>Principles of Learning and Teaching</vt:lpstr>
      <vt:lpstr>Lecture 2 Recap</vt:lpstr>
      <vt:lpstr>Steiner and Dewey – two added perspectives</vt:lpstr>
      <vt:lpstr>Thinking Critically</vt:lpstr>
      <vt:lpstr>Thinking critically?</vt:lpstr>
      <vt:lpstr>Thinking critically</vt:lpstr>
      <vt:lpstr>A critical analysis of other people’s work</vt:lpstr>
      <vt:lpstr>Rudolf Steiner (1861-1925)</vt:lpstr>
      <vt:lpstr>Waldorf Schools</vt:lpstr>
      <vt:lpstr>A different approach</vt:lpstr>
      <vt:lpstr>Three broad phases before adulthood</vt:lpstr>
      <vt:lpstr>4 Temperaments</vt:lpstr>
      <vt:lpstr>Imagination</vt:lpstr>
      <vt:lpstr>Enthusiasm</vt:lpstr>
      <vt:lpstr>The role of the teacher</vt:lpstr>
      <vt:lpstr>Teacher being vs teacher knowledge</vt:lpstr>
      <vt:lpstr>Steiner Schools</vt:lpstr>
      <vt:lpstr>John Dewey (1859-1952)</vt:lpstr>
      <vt:lpstr>Dewey’s Theory</vt:lpstr>
      <vt:lpstr>Dewey’s Theory</vt:lpstr>
      <vt:lpstr>Dewey’s Theory</vt:lpstr>
      <vt:lpstr>Cross-curriculum way of learning</vt:lpstr>
      <vt:lpstr>Influence on today’s education</vt:lpstr>
      <vt:lpstr>Influence on today’s education</vt:lpstr>
      <vt:lpstr>Summary of Dewey’s theories</vt:lpstr>
      <vt:lpstr>Task</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Principles of Learning and Teaching</dc:title>
  <dc:creator>Lianne Bowen</dc:creator>
  <cp:lastModifiedBy>Lianne Bowen</cp:lastModifiedBy>
  <cp:revision>12</cp:revision>
  <dcterms:created xsi:type="dcterms:W3CDTF">2020-10-01T12:47:29Z</dcterms:created>
  <dcterms:modified xsi:type="dcterms:W3CDTF">2020-10-01T16:39:34Z</dcterms:modified>
</cp:coreProperties>
</file>