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sldIdLst>
    <p:sldId id="258" r:id="rId5"/>
    <p:sldId id="571" r:id="rId6"/>
    <p:sldId id="527" r:id="rId7"/>
    <p:sldId id="320" r:id="rId8"/>
    <p:sldId id="353" r:id="rId9"/>
    <p:sldId id="343" r:id="rId10"/>
    <p:sldId id="530" r:id="rId11"/>
    <p:sldId id="566" r:id="rId12"/>
    <p:sldId id="553" r:id="rId13"/>
    <p:sldId id="345" r:id="rId14"/>
    <p:sldId id="569" r:id="rId15"/>
    <p:sldId id="346" r:id="rId16"/>
    <p:sldId id="532" r:id="rId17"/>
    <p:sldId id="525" r:id="rId18"/>
    <p:sldId id="554" r:id="rId19"/>
    <p:sldId id="531" r:id="rId20"/>
    <p:sldId id="526" r:id="rId21"/>
    <p:sldId id="533" r:id="rId22"/>
    <p:sldId id="540" r:id="rId23"/>
    <p:sldId id="542" r:id="rId24"/>
    <p:sldId id="544" r:id="rId25"/>
    <p:sldId id="545" r:id="rId26"/>
    <p:sldId id="546" r:id="rId27"/>
    <p:sldId id="575" r:id="rId28"/>
    <p:sldId id="572" r:id="rId29"/>
    <p:sldId id="573" r:id="rId30"/>
    <p:sldId id="576" r:id="rId31"/>
    <p:sldId id="574" r:id="rId32"/>
    <p:sldId id="259" r:id="rId33"/>
    <p:sldId id="261" r:id="rId34"/>
    <p:sldId id="262" r:id="rId35"/>
    <p:sldId id="270" r:id="rId36"/>
    <p:sldId id="300" r:id="rId37"/>
    <p:sldId id="275" r:id="rId38"/>
    <p:sldId id="276" r:id="rId39"/>
    <p:sldId id="278" r:id="rId40"/>
    <p:sldId id="550" r:id="rId41"/>
    <p:sldId id="294" r:id="rId42"/>
    <p:sldId id="310" r:id="rId43"/>
    <p:sldId id="535" r:id="rId44"/>
    <p:sldId id="312" r:id="rId45"/>
    <p:sldId id="313" r:id="rId46"/>
    <p:sldId id="322" r:id="rId47"/>
    <p:sldId id="317" r:id="rId48"/>
    <p:sldId id="315" r:id="rId49"/>
    <p:sldId id="316" r:id="rId50"/>
    <p:sldId id="341" r:id="rId51"/>
    <p:sldId id="342" r:id="rId52"/>
    <p:sldId id="318" r:id="rId53"/>
    <p:sldId id="340" r:id="rId54"/>
    <p:sldId id="352" r:id="rId55"/>
    <p:sldId id="567"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FECE7C-481A-437C-83BA-D0ECFA5BBEA0}" v="280" dt="2020-10-05T09:45:25.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6271" autoAdjust="0"/>
  </p:normalViewPr>
  <p:slideViewPr>
    <p:cSldViewPr snapToGrid="0">
      <p:cViewPr varScale="1">
        <p:scale>
          <a:sx n="108" d="100"/>
          <a:sy n="108" d="100"/>
        </p:scale>
        <p:origin x="714" y="108"/>
      </p:cViewPr>
      <p:guideLst/>
    </p:cSldViewPr>
  </p:slideViewPr>
  <p:notesTextViewPr>
    <p:cViewPr>
      <p:scale>
        <a:sx n="1" d="1"/>
        <a:sy n="1" d="1"/>
      </p:scale>
      <p:origin x="0" y="0"/>
    </p:cViewPr>
  </p:notesTextViewPr>
  <p:sorterViewPr>
    <p:cViewPr varScale="1">
      <p:scale>
        <a:sx n="100" d="100"/>
        <a:sy n="100" d="100"/>
      </p:scale>
      <p:origin x="0" y="-70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60B99F-D320-482E-9B35-2EC5CE03D0C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61FDFB8-B6D1-49A1-AB8D-FD85EE5D97B7}">
      <dgm:prSet/>
      <dgm:spPr/>
      <dgm:t>
        <a:bodyPr/>
        <a:lstStyle/>
        <a:p>
          <a:r>
            <a:rPr lang="en-GB"/>
            <a:t>The growth and expansion of the corporation</a:t>
          </a:r>
          <a:endParaRPr lang="en-US"/>
        </a:p>
      </dgm:t>
    </dgm:pt>
    <dgm:pt modelId="{7E872219-F922-44CF-BB93-B4436688098D}" type="parTrans" cxnId="{28186655-AEA8-4B87-90C3-CDD6976BCAFC}">
      <dgm:prSet/>
      <dgm:spPr/>
      <dgm:t>
        <a:bodyPr/>
        <a:lstStyle/>
        <a:p>
          <a:endParaRPr lang="en-US"/>
        </a:p>
      </dgm:t>
    </dgm:pt>
    <dgm:pt modelId="{8EB04EF5-8015-431F-AD8A-0D18D10D130E}" type="sibTrans" cxnId="{28186655-AEA8-4B87-90C3-CDD6976BCAFC}">
      <dgm:prSet/>
      <dgm:spPr/>
      <dgm:t>
        <a:bodyPr/>
        <a:lstStyle/>
        <a:p>
          <a:endParaRPr lang="en-US"/>
        </a:p>
      </dgm:t>
    </dgm:pt>
    <dgm:pt modelId="{433363B2-AB82-4CC9-A581-C78569E939D9}">
      <dgm:prSet/>
      <dgm:spPr/>
      <dgm:t>
        <a:bodyPr/>
        <a:lstStyle/>
        <a:p>
          <a:r>
            <a:rPr lang="en-GB"/>
            <a:t>The nature of globalisation</a:t>
          </a:r>
          <a:endParaRPr lang="en-US"/>
        </a:p>
      </dgm:t>
    </dgm:pt>
    <dgm:pt modelId="{C7B20354-0F7A-4882-B23B-466B320FD28C}" type="parTrans" cxnId="{DCB8E993-2429-43E9-B267-EA5320517243}">
      <dgm:prSet/>
      <dgm:spPr/>
      <dgm:t>
        <a:bodyPr/>
        <a:lstStyle/>
        <a:p>
          <a:endParaRPr lang="en-US"/>
        </a:p>
      </dgm:t>
    </dgm:pt>
    <dgm:pt modelId="{EA44DA6C-36A1-4D1E-AC0F-4C1DB1679E9D}" type="sibTrans" cxnId="{DCB8E993-2429-43E9-B267-EA5320517243}">
      <dgm:prSet/>
      <dgm:spPr/>
      <dgm:t>
        <a:bodyPr/>
        <a:lstStyle/>
        <a:p>
          <a:endParaRPr lang="en-US"/>
        </a:p>
      </dgm:t>
    </dgm:pt>
    <dgm:pt modelId="{2346E344-D2DB-45A3-A4FF-227F66B7739B}">
      <dgm:prSet/>
      <dgm:spPr/>
      <dgm:t>
        <a:bodyPr/>
        <a:lstStyle/>
        <a:p>
          <a:r>
            <a:rPr lang="en-GB"/>
            <a:t>Ethical dimensions of economic behaviour</a:t>
          </a:r>
          <a:endParaRPr lang="en-US"/>
        </a:p>
      </dgm:t>
    </dgm:pt>
    <dgm:pt modelId="{CCEC240E-6F4B-43D3-86C9-DBBC4C270A77}" type="parTrans" cxnId="{97B16B6A-E8A2-4184-9E5B-519786AAAF54}">
      <dgm:prSet/>
      <dgm:spPr/>
      <dgm:t>
        <a:bodyPr/>
        <a:lstStyle/>
        <a:p>
          <a:endParaRPr lang="en-US"/>
        </a:p>
      </dgm:t>
    </dgm:pt>
    <dgm:pt modelId="{7D61A7B6-E666-4270-AC2E-8AF0CA56BA3F}" type="sibTrans" cxnId="{97B16B6A-E8A2-4184-9E5B-519786AAAF54}">
      <dgm:prSet/>
      <dgm:spPr/>
      <dgm:t>
        <a:bodyPr/>
        <a:lstStyle/>
        <a:p>
          <a:endParaRPr lang="en-US"/>
        </a:p>
      </dgm:t>
    </dgm:pt>
    <dgm:pt modelId="{16F7EFB1-A223-4147-A8CC-34B995192EDF}">
      <dgm:prSet/>
      <dgm:spPr/>
      <dgm:t>
        <a:bodyPr/>
        <a:lstStyle/>
        <a:p>
          <a:r>
            <a:rPr lang="en-GB"/>
            <a:t>Adam Smith: a view from the mists of time</a:t>
          </a:r>
          <a:endParaRPr lang="en-US"/>
        </a:p>
      </dgm:t>
    </dgm:pt>
    <dgm:pt modelId="{7F08EDD0-F593-43D2-A108-9EE633E881F8}" type="parTrans" cxnId="{8ADC6059-FD22-4FF4-8BF2-3E7BB8501229}">
      <dgm:prSet/>
      <dgm:spPr/>
      <dgm:t>
        <a:bodyPr/>
        <a:lstStyle/>
        <a:p>
          <a:endParaRPr lang="en-US"/>
        </a:p>
      </dgm:t>
    </dgm:pt>
    <dgm:pt modelId="{7505CC40-F52D-4F62-AA78-A9570855B3BE}" type="sibTrans" cxnId="{8ADC6059-FD22-4FF4-8BF2-3E7BB8501229}">
      <dgm:prSet/>
      <dgm:spPr/>
      <dgm:t>
        <a:bodyPr/>
        <a:lstStyle/>
        <a:p>
          <a:endParaRPr lang="en-US"/>
        </a:p>
      </dgm:t>
    </dgm:pt>
    <dgm:pt modelId="{15162E8E-5C83-469C-801C-5C0DC4F5A003}">
      <dgm:prSet/>
      <dgm:spPr/>
      <dgm:t>
        <a:bodyPr/>
        <a:lstStyle/>
        <a:p>
          <a:r>
            <a:rPr lang="en-GB" dirty="0"/>
            <a:t>Market v. Political Priorities</a:t>
          </a:r>
          <a:endParaRPr lang="en-US" dirty="0"/>
        </a:p>
      </dgm:t>
    </dgm:pt>
    <dgm:pt modelId="{453E666A-330A-4A8C-BBE5-60F398E4D22E}" type="parTrans" cxnId="{D6CAB65B-E164-45C7-8D0B-D6886A601879}">
      <dgm:prSet/>
      <dgm:spPr/>
      <dgm:t>
        <a:bodyPr/>
        <a:lstStyle/>
        <a:p>
          <a:endParaRPr lang="en-US"/>
        </a:p>
      </dgm:t>
    </dgm:pt>
    <dgm:pt modelId="{346CD927-B42D-407E-95B4-E5FB64088CB7}" type="sibTrans" cxnId="{D6CAB65B-E164-45C7-8D0B-D6886A601879}">
      <dgm:prSet/>
      <dgm:spPr/>
      <dgm:t>
        <a:bodyPr/>
        <a:lstStyle/>
        <a:p>
          <a:endParaRPr lang="en-US"/>
        </a:p>
      </dgm:t>
    </dgm:pt>
    <dgm:pt modelId="{C9C3D53F-CEE1-409B-B41C-1E29E6516424}">
      <dgm:prSet/>
      <dgm:spPr/>
      <dgm:t>
        <a:bodyPr/>
        <a:lstStyle/>
        <a:p>
          <a:r>
            <a:rPr lang="en-GB"/>
            <a:t>The triple bottom line</a:t>
          </a:r>
          <a:endParaRPr lang="en-US"/>
        </a:p>
      </dgm:t>
    </dgm:pt>
    <dgm:pt modelId="{1E9741EA-55F4-4B40-86A3-CFBFCD9208F4}" type="parTrans" cxnId="{4B44945E-7C6C-4711-B1FE-F4B4EF7DF33E}">
      <dgm:prSet/>
      <dgm:spPr/>
      <dgm:t>
        <a:bodyPr/>
        <a:lstStyle/>
        <a:p>
          <a:endParaRPr lang="en-US"/>
        </a:p>
      </dgm:t>
    </dgm:pt>
    <dgm:pt modelId="{C5DBFA1E-EEF8-4F77-9526-2A25EBC2604B}" type="sibTrans" cxnId="{4B44945E-7C6C-4711-B1FE-F4B4EF7DF33E}">
      <dgm:prSet/>
      <dgm:spPr/>
      <dgm:t>
        <a:bodyPr/>
        <a:lstStyle/>
        <a:p>
          <a:endParaRPr lang="en-US"/>
        </a:p>
      </dgm:t>
    </dgm:pt>
    <dgm:pt modelId="{854445A2-8F36-4AF3-9B5B-7D5B3E499922}" type="pres">
      <dgm:prSet presAssocID="{8D60B99F-D320-482E-9B35-2EC5CE03D0CF}" presName="linear" presStyleCnt="0">
        <dgm:presLayoutVars>
          <dgm:animLvl val="lvl"/>
          <dgm:resizeHandles val="exact"/>
        </dgm:presLayoutVars>
      </dgm:prSet>
      <dgm:spPr/>
    </dgm:pt>
    <dgm:pt modelId="{312689DD-B242-4F6A-B9BD-356F9864F96D}" type="pres">
      <dgm:prSet presAssocID="{B61FDFB8-B6D1-49A1-AB8D-FD85EE5D97B7}" presName="parentText" presStyleLbl="node1" presStyleIdx="0" presStyleCnt="6">
        <dgm:presLayoutVars>
          <dgm:chMax val="0"/>
          <dgm:bulletEnabled val="1"/>
        </dgm:presLayoutVars>
      </dgm:prSet>
      <dgm:spPr/>
    </dgm:pt>
    <dgm:pt modelId="{1AFAECCA-2987-4DA3-BB2B-F3CADD49997A}" type="pres">
      <dgm:prSet presAssocID="{8EB04EF5-8015-431F-AD8A-0D18D10D130E}" presName="spacer" presStyleCnt="0"/>
      <dgm:spPr/>
    </dgm:pt>
    <dgm:pt modelId="{EC5EEF74-60D3-4E57-B06C-018CC605851A}" type="pres">
      <dgm:prSet presAssocID="{433363B2-AB82-4CC9-A581-C78569E939D9}" presName="parentText" presStyleLbl="node1" presStyleIdx="1" presStyleCnt="6">
        <dgm:presLayoutVars>
          <dgm:chMax val="0"/>
          <dgm:bulletEnabled val="1"/>
        </dgm:presLayoutVars>
      </dgm:prSet>
      <dgm:spPr/>
    </dgm:pt>
    <dgm:pt modelId="{C009EF07-854A-4287-AB21-F5AA569CD94F}" type="pres">
      <dgm:prSet presAssocID="{EA44DA6C-36A1-4D1E-AC0F-4C1DB1679E9D}" presName="spacer" presStyleCnt="0"/>
      <dgm:spPr/>
    </dgm:pt>
    <dgm:pt modelId="{39776F0F-BA01-40A1-9515-3598E0D5493B}" type="pres">
      <dgm:prSet presAssocID="{2346E344-D2DB-45A3-A4FF-227F66B7739B}" presName="parentText" presStyleLbl="node1" presStyleIdx="2" presStyleCnt="6">
        <dgm:presLayoutVars>
          <dgm:chMax val="0"/>
          <dgm:bulletEnabled val="1"/>
        </dgm:presLayoutVars>
      </dgm:prSet>
      <dgm:spPr/>
    </dgm:pt>
    <dgm:pt modelId="{11626426-E1F2-4D30-9E7C-72BED7A9DB41}" type="pres">
      <dgm:prSet presAssocID="{7D61A7B6-E666-4270-AC2E-8AF0CA56BA3F}" presName="spacer" presStyleCnt="0"/>
      <dgm:spPr/>
    </dgm:pt>
    <dgm:pt modelId="{70FDB757-EB79-4B78-9261-61B00B93563C}" type="pres">
      <dgm:prSet presAssocID="{16F7EFB1-A223-4147-A8CC-34B995192EDF}" presName="parentText" presStyleLbl="node1" presStyleIdx="3" presStyleCnt="6">
        <dgm:presLayoutVars>
          <dgm:chMax val="0"/>
          <dgm:bulletEnabled val="1"/>
        </dgm:presLayoutVars>
      </dgm:prSet>
      <dgm:spPr/>
    </dgm:pt>
    <dgm:pt modelId="{5976C8A6-D13A-4264-82FF-C29E2EF89291}" type="pres">
      <dgm:prSet presAssocID="{7505CC40-F52D-4F62-AA78-A9570855B3BE}" presName="spacer" presStyleCnt="0"/>
      <dgm:spPr/>
    </dgm:pt>
    <dgm:pt modelId="{CBDBF47F-AF36-4A19-B3F8-3766B037F368}" type="pres">
      <dgm:prSet presAssocID="{15162E8E-5C83-469C-801C-5C0DC4F5A003}" presName="parentText" presStyleLbl="node1" presStyleIdx="4" presStyleCnt="6">
        <dgm:presLayoutVars>
          <dgm:chMax val="0"/>
          <dgm:bulletEnabled val="1"/>
        </dgm:presLayoutVars>
      </dgm:prSet>
      <dgm:spPr/>
    </dgm:pt>
    <dgm:pt modelId="{252ED99B-11AF-484C-9F49-AABFCDE28A71}" type="pres">
      <dgm:prSet presAssocID="{346CD927-B42D-407E-95B4-E5FB64088CB7}" presName="spacer" presStyleCnt="0"/>
      <dgm:spPr/>
    </dgm:pt>
    <dgm:pt modelId="{0240BEC4-EBFF-4C05-9BA0-9CB7E885433D}" type="pres">
      <dgm:prSet presAssocID="{C9C3D53F-CEE1-409B-B41C-1E29E6516424}" presName="parentText" presStyleLbl="node1" presStyleIdx="5" presStyleCnt="6">
        <dgm:presLayoutVars>
          <dgm:chMax val="0"/>
          <dgm:bulletEnabled val="1"/>
        </dgm:presLayoutVars>
      </dgm:prSet>
      <dgm:spPr/>
    </dgm:pt>
  </dgm:ptLst>
  <dgm:cxnLst>
    <dgm:cxn modelId="{806D960A-230C-4097-8540-F657ABCEC8E4}" type="presOf" srcId="{2346E344-D2DB-45A3-A4FF-227F66B7739B}" destId="{39776F0F-BA01-40A1-9515-3598E0D5493B}" srcOrd="0" destOrd="0" presId="urn:microsoft.com/office/officeart/2005/8/layout/vList2"/>
    <dgm:cxn modelId="{21078F11-D68E-4FDB-9CBC-BEE8E3EAF7E9}" type="presOf" srcId="{433363B2-AB82-4CC9-A581-C78569E939D9}" destId="{EC5EEF74-60D3-4E57-B06C-018CC605851A}" srcOrd="0" destOrd="0" presId="urn:microsoft.com/office/officeart/2005/8/layout/vList2"/>
    <dgm:cxn modelId="{96E30F1C-38CA-4CC7-8381-ACD1016EA317}" type="presOf" srcId="{15162E8E-5C83-469C-801C-5C0DC4F5A003}" destId="{CBDBF47F-AF36-4A19-B3F8-3766B037F368}" srcOrd="0" destOrd="0" presId="urn:microsoft.com/office/officeart/2005/8/layout/vList2"/>
    <dgm:cxn modelId="{D2265438-A1FB-45BD-AFD5-1945DB45F82B}" type="presOf" srcId="{16F7EFB1-A223-4147-A8CC-34B995192EDF}" destId="{70FDB757-EB79-4B78-9261-61B00B93563C}" srcOrd="0" destOrd="0" presId="urn:microsoft.com/office/officeart/2005/8/layout/vList2"/>
    <dgm:cxn modelId="{D6CAB65B-E164-45C7-8D0B-D6886A601879}" srcId="{8D60B99F-D320-482E-9B35-2EC5CE03D0CF}" destId="{15162E8E-5C83-469C-801C-5C0DC4F5A003}" srcOrd="4" destOrd="0" parTransId="{453E666A-330A-4A8C-BBE5-60F398E4D22E}" sibTransId="{346CD927-B42D-407E-95B4-E5FB64088CB7}"/>
    <dgm:cxn modelId="{4B44945E-7C6C-4711-B1FE-F4B4EF7DF33E}" srcId="{8D60B99F-D320-482E-9B35-2EC5CE03D0CF}" destId="{C9C3D53F-CEE1-409B-B41C-1E29E6516424}" srcOrd="5" destOrd="0" parTransId="{1E9741EA-55F4-4B40-86A3-CFBFCD9208F4}" sibTransId="{C5DBFA1E-EEF8-4F77-9526-2A25EBC2604B}"/>
    <dgm:cxn modelId="{97B16B6A-E8A2-4184-9E5B-519786AAAF54}" srcId="{8D60B99F-D320-482E-9B35-2EC5CE03D0CF}" destId="{2346E344-D2DB-45A3-A4FF-227F66B7739B}" srcOrd="2" destOrd="0" parTransId="{CCEC240E-6F4B-43D3-86C9-DBBC4C270A77}" sibTransId="{7D61A7B6-E666-4270-AC2E-8AF0CA56BA3F}"/>
    <dgm:cxn modelId="{28186655-AEA8-4B87-90C3-CDD6976BCAFC}" srcId="{8D60B99F-D320-482E-9B35-2EC5CE03D0CF}" destId="{B61FDFB8-B6D1-49A1-AB8D-FD85EE5D97B7}" srcOrd="0" destOrd="0" parTransId="{7E872219-F922-44CF-BB93-B4436688098D}" sibTransId="{8EB04EF5-8015-431F-AD8A-0D18D10D130E}"/>
    <dgm:cxn modelId="{D695CD56-3387-474F-BA26-D4A62273E986}" type="presOf" srcId="{C9C3D53F-CEE1-409B-B41C-1E29E6516424}" destId="{0240BEC4-EBFF-4C05-9BA0-9CB7E885433D}" srcOrd="0" destOrd="0" presId="urn:microsoft.com/office/officeart/2005/8/layout/vList2"/>
    <dgm:cxn modelId="{8ADC6059-FD22-4FF4-8BF2-3E7BB8501229}" srcId="{8D60B99F-D320-482E-9B35-2EC5CE03D0CF}" destId="{16F7EFB1-A223-4147-A8CC-34B995192EDF}" srcOrd="3" destOrd="0" parTransId="{7F08EDD0-F593-43D2-A108-9EE633E881F8}" sibTransId="{7505CC40-F52D-4F62-AA78-A9570855B3BE}"/>
    <dgm:cxn modelId="{FC9CA583-7E74-4EBD-8C10-66CAF44462B9}" type="presOf" srcId="{8D60B99F-D320-482E-9B35-2EC5CE03D0CF}" destId="{854445A2-8F36-4AF3-9B5B-7D5B3E499922}" srcOrd="0" destOrd="0" presId="urn:microsoft.com/office/officeart/2005/8/layout/vList2"/>
    <dgm:cxn modelId="{DCB8E993-2429-43E9-B267-EA5320517243}" srcId="{8D60B99F-D320-482E-9B35-2EC5CE03D0CF}" destId="{433363B2-AB82-4CC9-A581-C78569E939D9}" srcOrd="1" destOrd="0" parTransId="{C7B20354-0F7A-4882-B23B-466B320FD28C}" sibTransId="{EA44DA6C-36A1-4D1E-AC0F-4C1DB1679E9D}"/>
    <dgm:cxn modelId="{62974FB1-0ABB-4D0E-87DA-41F3B66A29F6}" type="presOf" srcId="{B61FDFB8-B6D1-49A1-AB8D-FD85EE5D97B7}" destId="{312689DD-B242-4F6A-B9BD-356F9864F96D}" srcOrd="0" destOrd="0" presId="urn:microsoft.com/office/officeart/2005/8/layout/vList2"/>
    <dgm:cxn modelId="{496FB480-ABBB-467D-804D-90DD0236CF48}" type="presParOf" srcId="{854445A2-8F36-4AF3-9B5B-7D5B3E499922}" destId="{312689DD-B242-4F6A-B9BD-356F9864F96D}" srcOrd="0" destOrd="0" presId="urn:microsoft.com/office/officeart/2005/8/layout/vList2"/>
    <dgm:cxn modelId="{2A610802-BAC9-403B-A524-E62F5D22212A}" type="presParOf" srcId="{854445A2-8F36-4AF3-9B5B-7D5B3E499922}" destId="{1AFAECCA-2987-4DA3-BB2B-F3CADD49997A}" srcOrd="1" destOrd="0" presId="urn:microsoft.com/office/officeart/2005/8/layout/vList2"/>
    <dgm:cxn modelId="{A070D7BD-BABF-4611-A4B6-6D3E2B0B6BF6}" type="presParOf" srcId="{854445A2-8F36-4AF3-9B5B-7D5B3E499922}" destId="{EC5EEF74-60D3-4E57-B06C-018CC605851A}" srcOrd="2" destOrd="0" presId="urn:microsoft.com/office/officeart/2005/8/layout/vList2"/>
    <dgm:cxn modelId="{0DCB22ED-6C6A-43D2-9BE6-D2C715AB1E82}" type="presParOf" srcId="{854445A2-8F36-4AF3-9B5B-7D5B3E499922}" destId="{C009EF07-854A-4287-AB21-F5AA569CD94F}" srcOrd="3" destOrd="0" presId="urn:microsoft.com/office/officeart/2005/8/layout/vList2"/>
    <dgm:cxn modelId="{DDF1C381-66D3-49C6-BD42-60500DB636B6}" type="presParOf" srcId="{854445A2-8F36-4AF3-9B5B-7D5B3E499922}" destId="{39776F0F-BA01-40A1-9515-3598E0D5493B}" srcOrd="4" destOrd="0" presId="urn:microsoft.com/office/officeart/2005/8/layout/vList2"/>
    <dgm:cxn modelId="{51011EEB-7BD3-4561-8CCC-BD6086878CAF}" type="presParOf" srcId="{854445A2-8F36-4AF3-9B5B-7D5B3E499922}" destId="{11626426-E1F2-4D30-9E7C-72BED7A9DB41}" srcOrd="5" destOrd="0" presId="urn:microsoft.com/office/officeart/2005/8/layout/vList2"/>
    <dgm:cxn modelId="{959F8BBD-B66F-4799-93BE-03558433B85D}" type="presParOf" srcId="{854445A2-8F36-4AF3-9B5B-7D5B3E499922}" destId="{70FDB757-EB79-4B78-9261-61B00B93563C}" srcOrd="6" destOrd="0" presId="urn:microsoft.com/office/officeart/2005/8/layout/vList2"/>
    <dgm:cxn modelId="{851E2CDB-CADC-4083-80F1-9707303AB160}" type="presParOf" srcId="{854445A2-8F36-4AF3-9B5B-7D5B3E499922}" destId="{5976C8A6-D13A-4264-82FF-C29E2EF89291}" srcOrd="7" destOrd="0" presId="urn:microsoft.com/office/officeart/2005/8/layout/vList2"/>
    <dgm:cxn modelId="{D123B3FB-BAE4-47B9-850A-E53EB67DE9DE}" type="presParOf" srcId="{854445A2-8F36-4AF3-9B5B-7D5B3E499922}" destId="{CBDBF47F-AF36-4A19-B3F8-3766B037F368}" srcOrd="8" destOrd="0" presId="urn:microsoft.com/office/officeart/2005/8/layout/vList2"/>
    <dgm:cxn modelId="{831DC6B8-4666-47A7-BB2D-3BBCB589688C}" type="presParOf" srcId="{854445A2-8F36-4AF3-9B5B-7D5B3E499922}" destId="{252ED99B-11AF-484C-9F49-AABFCDE28A71}" srcOrd="9" destOrd="0" presId="urn:microsoft.com/office/officeart/2005/8/layout/vList2"/>
    <dgm:cxn modelId="{3F838DA7-AAB7-48D7-8E57-E4C3510534E6}" type="presParOf" srcId="{854445A2-8F36-4AF3-9B5B-7D5B3E499922}" destId="{0240BEC4-EBFF-4C05-9BA0-9CB7E885433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3F0E4E-E65D-4FF2-807A-DA03AEEDA12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7290B3B-92A9-4B0D-9800-CDD78913BB0B}">
      <dgm:prSet/>
      <dgm:spPr/>
      <dgm:t>
        <a:bodyPr/>
        <a:lstStyle/>
        <a:p>
          <a:r>
            <a:rPr lang="en-GB"/>
            <a:t>Technology is the vital force in the modern form of business globalisation. </a:t>
          </a:r>
          <a:endParaRPr lang="en-US"/>
        </a:p>
      </dgm:t>
    </dgm:pt>
    <dgm:pt modelId="{8AE17D0A-5EC9-4E03-AE20-577984B0AE32}" type="parTrans" cxnId="{B8CFC171-CD33-4B84-8C07-5D47AA46D7FA}">
      <dgm:prSet/>
      <dgm:spPr/>
      <dgm:t>
        <a:bodyPr/>
        <a:lstStyle/>
        <a:p>
          <a:endParaRPr lang="en-US"/>
        </a:p>
      </dgm:t>
    </dgm:pt>
    <dgm:pt modelId="{9E8FCF54-4307-4D55-B633-C860ECB57D27}" type="sibTrans" cxnId="{B8CFC171-CD33-4B84-8C07-5D47AA46D7FA}">
      <dgm:prSet/>
      <dgm:spPr/>
      <dgm:t>
        <a:bodyPr/>
        <a:lstStyle/>
        <a:p>
          <a:endParaRPr lang="en-US"/>
        </a:p>
      </dgm:t>
    </dgm:pt>
    <dgm:pt modelId="{99A08B9B-3461-4495-9BF5-AC732D463AB5}">
      <dgm:prSet/>
      <dgm:spPr/>
      <dgm:t>
        <a:bodyPr/>
        <a:lstStyle/>
        <a:p>
          <a:r>
            <a:rPr lang="en-GB" dirty="0"/>
            <a:t>Technology has helped us in overcoming the major hurdles of globalisation and international trade </a:t>
          </a:r>
          <a:endParaRPr lang="en-US" dirty="0"/>
        </a:p>
      </dgm:t>
    </dgm:pt>
    <dgm:pt modelId="{512D58F2-48F3-401E-9835-5AA5373EB4D4}" type="parTrans" cxnId="{83247BD0-7B87-43D9-AFAA-C5127B809427}">
      <dgm:prSet/>
      <dgm:spPr/>
      <dgm:t>
        <a:bodyPr/>
        <a:lstStyle/>
        <a:p>
          <a:endParaRPr lang="en-US"/>
        </a:p>
      </dgm:t>
    </dgm:pt>
    <dgm:pt modelId="{DCDFA07E-3C11-4A0E-AD16-4D680ABF9A38}" type="sibTrans" cxnId="{83247BD0-7B87-43D9-AFAA-C5127B809427}">
      <dgm:prSet/>
      <dgm:spPr/>
      <dgm:t>
        <a:bodyPr/>
        <a:lstStyle/>
        <a:p>
          <a:endParaRPr lang="en-US"/>
        </a:p>
      </dgm:t>
    </dgm:pt>
    <dgm:pt modelId="{633D1E83-4E3D-4FB5-9048-8D4BD805161B}">
      <dgm:prSet/>
      <dgm:spPr/>
      <dgm:t>
        <a:bodyPr/>
        <a:lstStyle/>
        <a:p>
          <a:r>
            <a:rPr lang="en-GB"/>
            <a:t>Trade barriers, lack of common ethical standards, transportation costs and delays in information exchange, thereby changing the market place.</a:t>
          </a:r>
          <a:endParaRPr lang="en-US"/>
        </a:p>
      </dgm:t>
    </dgm:pt>
    <dgm:pt modelId="{954C9C56-F46F-4E09-A3F0-BECC5EF71304}" type="parTrans" cxnId="{7B281BA1-9123-4D6F-8D28-04C972BCD387}">
      <dgm:prSet/>
      <dgm:spPr/>
      <dgm:t>
        <a:bodyPr/>
        <a:lstStyle/>
        <a:p>
          <a:endParaRPr lang="en-US"/>
        </a:p>
      </dgm:t>
    </dgm:pt>
    <dgm:pt modelId="{6A7877F3-1837-442B-A111-493FF6555306}" type="sibTrans" cxnId="{7B281BA1-9123-4D6F-8D28-04C972BCD387}">
      <dgm:prSet/>
      <dgm:spPr/>
      <dgm:t>
        <a:bodyPr/>
        <a:lstStyle/>
        <a:p>
          <a:endParaRPr lang="en-US"/>
        </a:p>
      </dgm:t>
    </dgm:pt>
    <dgm:pt modelId="{34669476-F0F7-490A-A920-E4DD4702E726}" type="pres">
      <dgm:prSet presAssocID="{2E3F0E4E-E65D-4FF2-807A-DA03AEEDA12E}" presName="linear" presStyleCnt="0">
        <dgm:presLayoutVars>
          <dgm:animLvl val="lvl"/>
          <dgm:resizeHandles val="exact"/>
        </dgm:presLayoutVars>
      </dgm:prSet>
      <dgm:spPr/>
    </dgm:pt>
    <dgm:pt modelId="{53B07F71-CDB6-46BA-B0D1-9F6E3AC27C8A}" type="pres">
      <dgm:prSet presAssocID="{E7290B3B-92A9-4B0D-9800-CDD78913BB0B}" presName="parentText" presStyleLbl="node1" presStyleIdx="0" presStyleCnt="3">
        <dgm:presLayoutVars>
          <dgm:chMax val="0"/>
          <dgm:bulletEnabled val="1"/>
        </dgm:presLayoutVars>
      </dgm:prSet>
      <dgm:spPr/>
    </dgm:pt>
    <dgm:pt modelId="{A587FAE1-3A5E-4E24-BE36-BA8B25F44AA3}" type="pres">
      <dgm:prSet presAssocID="{9E8FCF54-4307-4D55-B633-C860ECB57D27}" presName="spacer" presStyleCnt="0"/>
      <dgm:spPr/>
    </dgm:pt>
    <dgm:pt modelId="{B274FE1B-9696-4D4E-AB72-4CBC66102E60}" type="pres">
      <dgm:prSet presAssocID="{99A08B9B-3461-4495-9BF5-AC732D463AB5}" presName="parentText" presStyleLbl="node1" presStyleIdx="1" presStyleCnt="3">
        <dgm:presLayoutVars>
          <dgm:chMax val="0"/>
          <dgm:bulletEnabled val="1"/>
        </dgm:presLayoutVars>
      </dgm:prSet>
      <dgm:spPr/>
    </dgm:pt>
    <dgm:pt modelId="{26C6685D-ECD0-44A7-8BFD-48789CDA0495}" type="pres">
      <dgm:prSet presAssocID="{DCDFA07E-3C11-4A0E-AD16-4D680ABF9A38}" presName="spacer" presStyleCnt="0"/>
      <dgm:spPr/>
    </dgm:pt>
    <dgm:pt modelId="{2FBF20A4-D814-4769-8EDD-13B3F7A5633C}" type="pres">
      <dgm:prSet presAssocID="{633D1E83-4E3D-4FB5-9048-8D4BD805161B}" presName="parentText" presStyleLbl="node1" presStyleIdx="2" presStyleCnt="3">
        <dgm:presLayoutVars>
          <dgm:chMax val="0"/>
          <dgm:bulletEnabled val="1"/>
        </dgm:presLayoutVars>
      </dgm:prSet>
      <dgm:spPr/>
    </dgm:pt>
  </dgm:ptLst>
  <dgm:cxnLst>
    <dgm:cxn modelId="{4BF3CE11-5D82-4B64-B69C-05F6DA5421F9}" type="presOf" srcId="{E7290B3B-92A9-4B0D-9800-CDD78913BB0B}" destId="{53B07F71-CDB6-46BA-B0D1-9F6E3AC27C8A}" srcOrd="0" destOrd="0" presId="urn:microsoft.com/office/officeart/2005/8/layout/vList2"/>
    <dgm:cxn modelId="{8FD90F4E-6AFF-457F-9012-401FBF6FFABC}" type="presOf" srcId="{2E3F0E4E-E65D-4FF2-807A-DA03AEEDA12E}" destId="{34669476-F0F7-490A-A920-E4DD4702E726}" srcOrd="0" destOrd="0" presId="urn:microsoft.com/office/officeart/2005/8/layout/vList2"/>
    <dgm:cxn modelId="{B8CFC171-CD33-4B84-8C07-5D47AA46D7FA}" srcId="{2E3F0E4E-E65D-4FF2-807A-DA03AEEDA12E}" destId="{E7290B3B-92A9-4B0D-9800-CDD78913BB0B}" srcOrd="0" destOrd="0" parTransId="{8AE17D0A-5EC9-4E03-AE20-577984B0AE32}" sibTransId="{9E8FCF54-4307-4D55-B633-C860ECB57D27}"/>
    <dgm:cxn modelId="{639E9992-7231-4F54-9592-1F6932FC8405}" type="presOf" srcId="{99A08B9B-3461-4495-9BF5-AC732D463AB5}" destId="{B274FE1B-9696-4D4E-AB72-4CBC66102E60}" srcOrd="0" destOrd="0" presId="urn:microsoft.com/office/officeart/2005/8/layout/vList2"/>
    <dgm:cxn modelId="{7B281BA1-9123-4D6F-8D28-04C972BCD387}" srcId="{2E3F0E4E-E65D-4FF2-807A-DA03AEEDA12E}" destId="{633D1E83-4E3D-4FB5-9048-8D4BD805161B}" srcOrd="2" destOrd="0" parTransId="{954C9C56-F46F-4E09-A3F0-BECC5EF71304}" sibTransId="{6A7877F3-1837-442B-A111-493FF6555306}"/>
    <dgm:cxn modelId="{18C3C7B1-31A6-4768-9394-8BCCE4BBAC98}" type="presOf" srcId="{633D1E83-4E3D-4FB5-9048-8D4BD805161B}" destId="{2FBF20A4-D814-4769-8EDD-13B3F7A5633C}" srcOrd="0" destOrd="0" presId="urn:microsoft.com/office/officeart/2005/8/layout/vList2"/>
    <dgm:cxn modelId="{83247BD0-7B87-43D9-AFAA-C5127B809427}" srcId="{2E3F0E4E-E65D-4FF2-807A-DA03AEEDA12E}" destId="{99A08B9B-3461-4495-9BF5-AC732D463AB5}" srcOrd="1" destOrd="0" parTransId="{512D58F2-48F3-401E-9835-5AA5373EB4D4}" sibTransId="{DCDFA07E-3C11-4A0E-AD16-4D680ABF9A38}"/>
    <dgm:cxn modelId="{164C3586-0F22-48C7-9BCB-5173E73AB0D0}" type="presParOf" srcId="{34669476-F0F7-490A-A920-E4DD4702E726}" destId="{53B07F71-CDB6-46BA-B0D1-9F6E3AC27C8A}" srcOrd="0" destOrd="0" presId="urn:microsoft.com/office/officeart/2005/8/layout/vList2"/>
    <dgm:cxn modelId="{A4BF6BF4-6AFB-4667-9D95-E6EBF51E9682}" type="presParOf" srcId="{34669476-F0F7-490A-A920-E4DD4702E726}" destId="{A587FAE1-3A5E-4E24-BE36-BA8B25F44AA3}" srcOrd="1" destOrd="0" presId="urn:microsoft.com/office/officeart/2005/8/layout/vList2"/>
    <dgm:cxn modelId="{7D59EB2C-5455-4336-BE15-135A4D5A6B15}" type="presParOf" srcId="{34669476-F0F7-490A-A920-E4DD4702E726}" destId="{B274FE1B-9696-4D4E-AB72-4CBC66102E60}" srcOrd="2" destOrd="0" presId="urn:microsoft.com/office/officeart/2005/8/layout/vList2"/>
    <dgm:cxn modelId="{87F31EB9-64B2-4707-8266-50F76D17D7D4}" type="presParOf" srcId="{34669476-F0F7-490A-A920-E4DD4702E726}" destId="{26C6685D-ECD0-44A7-8BFD-48789CDA0495}" srcOrd="3" destOrd="0" presId="urn:microsoft.com/office/officeart/2005/8/layout/vList2"/>
    <dgm:cxn modelId="{1F4AA7CF-394F-47B3-A2B5-4F2ADABFA890}" type="presParOf" srcId="{34669476-F0F7-490A-A920-E4DD4702E726}" destId="{2FBF20A4-D814-4769-8EDD-13B3F7A5633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96E2E2-BA93-4189-A218-E3DF53AE6CD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773BEE3-512F-406B-B267-B2446DC48D09}">
      <dgm:prSet/>
      <dgm:spPr/>
      <dgm:t>
        <a:bodyPr/>
        <a:lstStyle/>
        <a:p>
          <a:r>
            <a:rPr lang="en-GB"/>
            <a:t>The book was the beginning of market economics.</a:t>
          </a:r>
          <a:endParaRPr lang="en-US"/>
        </a:p>
      </dgm:t>
    </dgm:pt>
    <dgm:pt modelId="{EBF30283-A80D-4DE2-9B0C-B4B0563D094B}" type="parTrans" cxnId="{10C6B080-FBDA-44C5-BCBB-2E31D5B7B6BA}">
      <dgm:prSet/>
      <dgm:spPr/>
      <dgm:t>
        <a:bodyPr/>
        <a:lstStyle/>
        <a:p>
          <a:endParaRPr lang="en-US"/>
        </a:p>
      </dgm:t>
    </dgm:pt>
    <dgm:pt modelId="{9AB8B704-36B3-4967-94C6-460020FDC3FF}" type="sibTrans" cxnId="{10C6B080-FBDA-44C5-BCBB-2E31D5B7B6BA}">
      <dgm:prSet/>
      <dgm:spPr/>
      <dgm:t>
        <a:bodyPr/>
        <a:lstStyle/>
        <a:p>
          <a:endParaRPr lang="en-US"/>
        </a:p>
      </dgm:t>
    </dgm:pt>
    <dgm:pt modelId="{B0F75370-5BED-464B-A8D1-60BD5785470B}">
      <dgm:prSet/>
      <dgm:spPr/>
      <dgm:t>
        <a:bodyPr/>
        <a:lstStyle/>
        <a:p>
          <a:r>
            <a:rPr lang="en-GB" dirty="0"/>
            <a:t>Smith said that if everyone did what was best for themselves, the result would be best for society.</a:t>
          </a:r>
          <a:endParaRPr lang="en-US" dirty="0"/>
        </a:p>
      </dgm:t>
    </dgm:pt>
    <dgm:pt modelId="{0D60DED9-C7D0-4327-AB99-7ECDF051D792}" type="parTrans" cxnId="{7B819EE9-ED96-4CC9-8E4F-8292A17CC9D8}">
      <dgm:prSet/>
      <dgm:spPr/>
      <dgm:t>
        <a:bodyPr/>
        <a:lstStyle/>
        <a:p>
          <a:endParaRPr lang="en-US"/>
        </a:p>
      </dgm:t>
    </dgm:pt>
    <dgm:pt modelId="{15CF19D3-31C9-4C91-B4B8-1C73EA76F21C}" type="sibTrans" cxnId="{7B819EE9-ED96-4CC9-8E4F-8292A17CC9D8}">
      <dgm:prSet/>
      <dgm:spPr/>
      <dgm:t>
        <a:bodyPr/>
        <a:lstStyle/>
        <a:p>
          <a:endParaRPr lang="en-US"/>
        </a:p>
      </dgm:t>
    </dgm:pt>
    <dgm:pt modelId="{A5608E6F-3FA6-4356-A770-8C568F985E56}">
      <dgm:prSet/>
      <dgm:spPr/>
      <dgm:t>
        <a:bodyPr/>
        <a:lstStyle/>
        <a:p>
          <a:r>
            <a:rPr lang="en-GB"/>
            <a:t>Before that, economics was about the king's personal interests, and the wealth of a nation was measured by the king's treasury but then came the Enlightenment.</a:t>
          </a:r>
          <a:endParaRPr lang="en-US"/>
        </a:p>
      </dgm:t>
    </dgm:pt>
    <dgm:pt modelId="{980B37A7-309F-4BA3-84A8-7DD745BBF8D0}" type="parTrans" cxnId="{A3E4F746-75A8-4CF3-B998-2FCD05879FCE}">
      <dgm:prSet/>
      <dgm:spPr/>
      <dgm:t>
        <a:bodyPr/>
        <a:lstStyle/>
        <a:p>
          <a:endParaRPr lang="en-US"/>
        </a:p>
      </dgm:t>
    </dgm:pt>
    <dgm:pt modelId="{16D6F6C4-56A6-447E-A0C7-2475EF0EB0B7}" type="sibTrans" cxnId="{A3E4F746-75A8-4CF3-B998-2FCD05879FCE}">
      <dgm:prSet/>
      <dgm:spPr/>
      <dgm:t>
        <a:bodyPr/>
        <a:lstStyle/>
        <a:p>
          <a:endParaRPr lang="en-US"/>
        </a:p>
      </dgm:t>
    </dgm:pt>
    <dgm:pt modelId="{3D043771-EB64-4D6C-9AD8-3DFB753B9DCD}" type="pres">
      <dgm:prSet presAssocID="{9496E2E2-BA93-4189-A218-E3DF53AE6CD6}" presName="linear" presStyleCnt="0">
        <dgm:presLayoutVars>
          <dgm:animLvl val="lvl"/>
          <dgm:resizeHandles val="exact"/>
        </dgm:presLayoutVars>
      </dgm:prSet>
      <dgm:spPr/>
    </dgm:pt>
    <dgm:pt modelId="{32CB076C-6645-4F2F-84E9-E28413AA920C}" type="pres">
      <dgm:prSet presAssocID="{2773BEE3-512F-406B-B267-B2446DC48D09}" presName="parentText" presStyleLbl="node1" presStyleIdx="0" presStyleCnt="3">
        <dgm:presLayoutVars>
          <dgm:chMax val="0"/>
          <dgm:bulletEnabled val="1"/>
        </dgm:presLayoutVars>
      </dgm:prSet>
      <dgm:spPr/>
    </dgm:pt>
    <dgm:pt modelId="{0FA87C89-CC3C-40FC-B019-B1DF21D4EB92}" type="pres">
      <dgm:prSet presAssocID="{9AB8B704-36B3-4967-94C6-460020FDC3FF}" presName="spacer" presStyleCnt="0"/>
      <dgm:spPr/>
    </dgm:pt>
    <dgm:pt modelId="{907F9C5E-63C3-4063-86BC-3F71DEA1ACDD}" type="pres">
      <dgm:prSet presAssocID="{B0F75370-5BED-464B-A8D1-60BD5785470B}" presName="parentText" presStyleLbl="node1" presStyleIdx="1" presStyleCnt="3">
        <dgm:presLayoutVars>
          <dgm:chMax val="0"/>
          <dgm:bulletEnabled val="1"/>
        </dgm:presLayoutVars>
      </dgm:prSet>
      <dgm:spPr/>
    </dgm:pt>
    <dgm:pt modelId="{ABF4FFDF-6EDF-4690-87C8-08300D47F938}" type="pres">
      <dgm:prSet presAssocID="{15CF19D3-31C9-4C91-B4B8-1C73EA76F21C}" presName="spacer" presStyleCnt="0"/>
      <dgm:spPr/>
    </dgm:pt>
    <dgm:pt modelId="{D5F00993-BF87-49AE-A2F0-09D272DF18C2}" type="pres">
      <dgm:prSet presAssocID="{A5608E6F-3FA6-4356-A770-8C568F985E56}" presName="parentText" presStyleLbl="node1" presStyleIdx="2" presStyleCnt="3">
        <dgm:presLayoutVars>
          <dgm:chMax val="0"/>
          <dgm:bulletEnabled val="1"/>
        </dgm:presLayoutVars>
      </dgm:prSet>
      <dgm:spPr/>
    </dgm:pt>
  </dgm:ptLst>
  <dgm:cxnLst>
    <dgm:cxn modelId="{65AC6530-9B4A-4CF0-9577-F3AA661FE6A4}" type="presOf" srcId="{9496E2E2-BA93-4189-A218-E3DF53AE6CD6}" destId="{3D043771-EB64-4D6C-9AD8-3DFB753B9DCD}" srcOrd="0" destOrd="0" presId="urn:microsoft.com/office/officeart/2005/8/layout/vList2"/>
    <dgm:cxn modelId="{A3E4F746-75A8-4CF3-B998-2FCD05879FCE}" srcId="{9496E2E2-BA93-4189-A218-E3DF53AE6CD6}" destId="{A5608E6F-3FA6-4356-A770-8C568F985E56}" srcOrd="2" destOrd="0" parTransId="{980B37A7-309F-4BA3-84A8-7DD745BBF8D0}" sibTransId="{16D6F6C4-56A6-447E-A0C7-2475EF0EB0B7}"/>
    <dgm:cxn modelId="{CB11E06C-91CE-4CD7-BD6C-588C5F8F6690}" type="presOf" srcId="{B0F75370-5BED-464B-A8D1-60BD5785470B}" destId="{907F9C5E-63C3-4063-86BC-3F71DEA1ACDD}" srcOrd="0" destOrd="0" presId="urn:microsoft.com/office/officeart/2005/8/layout/vList2"/>
    <dgm:cxn modelId="{34B06C50-8841-41F9-9DAE-0B40A0621F4A}" type="presOf" srcId="{A5608E6F-3FA6-4356-A770-8C568F985E56}" destId="{D5F00993-BF87-49AE-A2F0-09D272DF18C2}" srcOrd="0" destOrd="0" presId="urn:microsoft.com/office/officeart/2005/8/layout/vList2"/>
    <dgm:cxn modelId="{10C6B080-FBDA-44C5-BCBB-2E31D5B7B6BA}" srcId="{9496E2E2-BA93-4189-A218-E3DF53AE6CD6}" destId="{2773BEE3-512F-406B-B267-B2446DC48D09}" srcOrd="0" destOrd="0" parTransId="{EBF30283-A80D-4DE2-9B0C-B4B0563D094B}" sibTransId="{9AB8B704-36B3-4967-94C6-460020FDC3FF}"/>
    <dgm:cxn modelId="{E825C7D3-CA64-4EA4-A320-BA016DDC1812}" type="presOf" srcId="{2773BEE3-512F-406B-B267-B2446DC48D09}" destId="{32CB076C-6645-4F2F-84E9-E28413AA920C}" srcOrd="0" destOrd="0" presId="urn:microsoft.com/office/officeart/2005/8/layout/vList2"/>
    <dgm:cxn modelId="{7B819EE9-ED96-4CC9-8E4F-8292A17CC9D8}" srcId="{9496E2E2-BA93-4189-A218-E3DF53AE6CD6}" destId="{B0F75370-5BED-464B-A8D1-60BD5785470B}" srcOrd="1" destOrd="0" parTransId="{0D60DED9-C7D0-4327-AB99-7ECDF051D792}" sibTransId="{15CF19D3-31C9-4C91-B4B8-1C73EA76F21C}"/>
    <dgm:cxn modelId="{77E12C62-6E63-4A83-8B79-6E50A253610F}" type="presParOf" srcId="{3D043771-EB64-4D6C-9AD8-3DFB753B9DCD}" destId="{32CB076C-6645-4F2F-84E9-E28413AA920C}" srcOrd="0" destOrd="0" presId="urn:microsoft.com/office/officeart/2005/8/layout/vList2"/>
    <dgm:cxn modelId="{FC5BED87-EFBE-4FCE-939D-AAB80055182C}" type="presParOf" srcId="{3D043771-EB64-4D6C-9AD8-3DFB753B9DCD}" destId="{0FA87C89-CC3C-40FC-B019-B1DF21D4EB92}" srcOrd="1" destOrd="0" presId="urn:microsoft.com/office/officeart/2005/8/layout/vList2"/>
    <dgm:cxn modelId="{62EE17F4-BD23-4050-8938-03DAE1DCAFC3}" type="presParOf" srcId="{3D043771-EB64-4D6C-9AD8-3DFB753B9DCD}" destId="{907F9C5E-63C3-4063-86BC-3F71DEA1ACDD}" srcOrd="2" destOrd="0" presId="urn:microsoft.com/office/officeart/2005/8/layout/vList2"/>
    <dgm:cxn modelId="{4469CBBD-488A-49D7-BCCC-4A4ACB2B53E0}" type="presParOf" srcId="{3D043771-EB64-4D6C-9AD8-3DFB753B9DCD}" destId="{ABF4FFDF-6EDF-4690-87C8-08300D47F938}" srcOrd="3" destOrd="0" presId="urn:microsoft.com/office/officeart/2005/8/layout/vList2"/>
    <dgm:cxn modelId="{9B376C41-0C53-4027-BF23-AB4E08056B13}" type="presParOf" srcId="{3D043771-EB64-4D6C-9AD8-3DFB753B9DCD}" destId="{D5F00993-BF87-49AE-A2F0-09D272DF18C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689DD-B242-4F6A-B9BD-356F9864F96D}">
      <dsp:nvSpPr>
        <dsp:cNvPr id="0" name=""/>
        <dsp:cNvSpPr/>
      </dsp:nvSpPr>
      <dsp:spPr>
        <a:xfrm>
          <a:off x="0" y="741018"/>
          <a:ext cx="7704548" cy="74353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growth and expansion of the corporation</a:t>
          </a:r>
          <a:endParaRPr lang="en-US" sz="3100" kern="1200"/>
        </a:p>
      </dsp:txBody>
      <dsp:txXfrm>
        <a:off x="36296" y="777314"/>
        <a:ext cx="7631956" cy="670943"/>
      </dsp:txXfrm>
    </dsp:sp>
    <dsp:sp modelId="{EC5EEF74-60D3-4E57-B06C-018CC605851A}">
      <dsp:nvSpPr>
        <dsp:cNvPr id="0" name=""/>
        <dsp:cNvSpPr/>
      </dsp:nvSpPr>
      <dsp:spPr>
        <a:xfrm>
          <a:off x="0" y="1573833"/>
          <a:ext cx="7704548" cy="743535"/>
        </a:xfrm>
        <a:prstGeom prst="roundRect">
          <a:avLst/>
        </a:prstGeom>
        <a:gradFill rotWithShape="0">
          <a:gsLst>
            <a:gs pos="0">
              <a:schemeClr val="accent5">
                <a:hueOff val="-2803860"/>
                <a:satOff val="4123"/>
                <a:lumOff val="3529"/>
                <a:alphaOff val="0"/>
                <a:satMod val="103000"/>
                <a:lumMod val="102000"/>
                <a:tint val="94000"/>
              </a:schemeClr>
            </a:gs>
            <a:gs pos="50000">
              <a:schemeClr val="accent5">
                <a:hueOff val="-2803860"/>
                <a:satOff val="4123"/>
                <a:lumOff val="3529"/>
                <a:alphaOff val="0"/>
                <a:satMod val="110000"/>
                <a:lumMod val="100000"/>
                <a:shade val="100000"/>
              </a:schemeClr>
            </a:gs>
            <a:gs pos="100000">
              <a:schemeClr val="accent5">
                <a:hueOff val="-2803860"/>
                <a:satOff val="4123"/>
                <a:lumOff val="35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nature of globalisation</a:t>
          </a:r>
          <a:endParaRPr lang="en-US" sz="3100" kern="1200"/>
        </a:p>
      </dsp:txBody>
      <dsp:txXfrm>
        <a:off x="36296" y="1610129"/>
        <a:ext cx="7631956" cy="670943"/>
      </dsp:txXfrm>
    </dsp:sp>
    <dsp:sp modelId="{39776F0F-BA01-40A1-9515-3598E0D5493B}">
      <dsp:nvSpPr>
        <dsp:cNvPr id="0" name=""/>
        <dsp:cNvSpPr/>
      </dsp:nvSpPr>
      <dsp:spPr>
        <a:xfrm>
          <a:off x="0" y="2406648"/>
          <a:ext cx="7704548" cy="743535"/>
        </a:xfrm>
        <a:prstGeom prst="roundRect">
          <a:avLst/>
        </a:prstGeom>
        <a:gradFill rotWithShape="0">
          <a:gsLst>
            <a:gs pos="0">
              <a:schemeClr val="accent5">
                <a:hueOff val="-5607719"/>
                <a:satOff val="8245"/>
                <a:lumOff val="7059"/>
                <a:alphaOff val="0"/>
                <a:satMod val="103000"/>
                <a:lumMod val="102000"/>
                <a:tint val="94000"/>
              </a:schemeClr>
            </a:gs>
            <a:gs pos="50000">
              <a:schemeClr val="accent5">
                <a:hueOff val="-5607719"/>
                <a:satOff val="8245"/>
                <a:lumOff val="7059"/>
                <a:alphaOff val="0"/>
                <a:satMod val="110000"/>
                <a:lumMod val="100000"/>
                <a:shade val="100000"/>
              </a:schemeClr>
            </a:gs>
            <a:gs pos="100000">
              <a:schemeClr val="accent5">
                <a:hueOff val="-5607719"/>
                <a:satOff val="8245"/>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Ethical dimensions of economic behaviour</a:t>
          </a:r>
          <a:endParaRPr lang="en-US" sz="3100" kern="1200"/>
        </a:p>
      </dsp:txBody>
      <dsp:txXfrm>
        <a:off x="36296" y="2442944"/>
        <a:ext cx="7631956" cy="670943"/>
      </dsp:txXfrm>
    </dsp:sp>
    <dsp:sp modelId="{70FDB757-EB79-4B78-9261-61B00B93563C}">
      <dsp:nvSpPr>
        <dsp:cNvPr id="0" name=""/>
        <dsp:cNvSpPr/>
      </dsp:nvSpPr>
      <dsp:spPr>
        <a:xfrm>
          <a:off x="0" y="3239464"/>
          <a:ext cx="7704548" cy="743535"/>
        </a:xfrm>
        <a:prstGeom prst="roundRect">
          <a:avLst/>
        </a:prstGeom>
        <a:gradFill rotWithShape="0">
          <a:gsLst>
            <a:gs pos="0">
              <a:schemeClr val="accent5">
                <a:hueOff val="-8411580"/>
                <a:satOff val="12368"/>
                <a:lumOff val="10588"/>
                <a:alphaOff val="0"/>
                <a:satMod val="103000"/>
                <a:lumMod val="102000"/>
                <a:tint val="94000"/>
              </a:schemeClr>
            </a:gs>
            <a:gs pos="50000">
              <a:schemeClr val="accent5">
                <a:hueOff val="-8411580"/>
                <a:satOff val="12368"/>
                <a:lumOff val="10588"/>
                <a:alphaOff val="0"/>
                <a:satMod val="110000"/>
                <a:lumMod val="100000"/>
                <a:shade val="100000"/>
              </a:schemeClr>
            </a:gs>
            <a:gs pos="100000">
              <a:schemeClr val="accent5">
                <a:hueOff val="-8411580"/>
                <a:satOff val="12368"/>
                <a:lumOff val="1058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Adam Smith: a view from the mists of time</a:t>
          </a:r>
          <a:endParaRPr lang="en-US" sz="3100" kern="1200"/>
        </a:p>
      </dsp:txBody>
      <dsp:txXfrm>
        <a:off x="36296" y="3275760"/>
        <a:ext cx="7631956" cy="670943"/>
      </dsp:txXfrm>
    </dsp:sp>
    <dsp:sp modelId="{CBDBF47F-AF36-4A19-B3F8-3766B037F368}">
      <dsp:nvSpPr>
        <dsp:cNvPr id="0" name=""/>
        <dsp:cNvSpPr/>
      </dsp:nvSpPr>
      <dsp:spPr>
        <a:xfrm>
          <a:off x="0" y="4072279"/>
          <a:ext cx="7704548" cy="743535"/>
        </a:xfrm>
        <a:prstGeom prst="roundRect">
          <a:avLst/>
        </a:prstGeom>
        <a:gradFill rotWithShape="0">
          <a:gsLst>
            <a:gs pos="0">
              <a:schemeClr val="accent5">
                <a:hueOff val="-11215439"/>
                <a:satOff val="16490"/>
                <a:lumOff val="14118"/>
                <a:alphaOff val="0"/>
                <a:satMod val="103000"/>
                <a:lumMod val="102000"/>
                <a:tint val="94000"/>
              </a:schemeClr>
            </a:gs>
            <a:gs pos="50000">
              <a:schemeClr val="accent5">
                <a:hueOff val="-11215439"/>
                <a:satOff val="16490"/>
                <a:lumOff val="14118"/>
                <a:alphaOff val="0"/>
                <a:satMod val="110000"/>
                <a:lumMod val="100000"/>
                <a:shade val="100000"/>
              </a:schemeClr>
            </a:gs>
            <a:gs pos="100000">
              <a:schemeClr val="accent5">
                <a:hueOff val="-11215439"/>
                <a:satOff val="16490"/>
                <a:lumOff val="14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Market v. Political Priorities</a:t>
          </a:r>
          <a:endParaRPr lang="en-US" sz="3100" kern="1200" dirty="0"/>
        </a:p>
      </dsp:txBody>
      <dsp:txXfrm>
        <a:off x="36296" y="4108575"/>
        <a:ext cx="7631956" cy="670943"/>
      </dsp:txXfrm>
    </dsp:sp>
    <dsp:sp modelId="{0240BEC4-EBFF-4C05-9BA0-9CB7E885433D}">
      <dsp:nvSpPr>
        <dsp:cNvPr id="0" name=""/>
        <dsp:cNvSpPr/>
      </dsp:nvSpPr>
      <dsp:spPr>
        <a:xfrm>
          <a:off x="0" y="4905094"/>
          <a:ext cx="7704548" cy="743535"/>
        </a:xfrm>
        <a:prstGeom prst="roundRect">
          <a:avLst/>
        </a:prstGeom>
        <a:gradFill rotWithShape="0">
          <a:gsLst>
            <a:gs pos="0">
              <a:schemeClr val="accent5">
                <a:hueOff val="-14019298"/>
                <a:satOff val="20613"/>
                <a:lumOff val="17647"/>
                <a:alphaOff val="0"/>
                <a:satMod val="103000"/>
                <a:lumMod val="102000"/>
                <a:tint val="94000"/>
              </a:schemeClr>
            </a:gs>
            <a:gs pos="50000">
              <a:schemeClr val="accent5">
                <a:hueOff val="-14019298"/>
                <a:satOff val="20613"/>
                <a:lumOff val="17647"/>
                <a:alphaOff val="0"/>
                <a:satMod val="110000"/>
                <a:lumMod val="100000"/>
                <a:shade val="100000"/>
              </a:schemeClr>
            </a:gs>
            <a:gs pos="100000">
              <a:schemeClr val="accent5">
                <a:hueOff val="-14019298"/>
                <a:satOff val="20613"/>
                <a:lumOff val="1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triple bottom line</a:t>
          </a:r>
          <a:endParaRPr lang="en-US" sz="3100" kern="1200"/>
        </a:p>
      </dsp:txBody>
      <dsp:txXfrm>
        <a:off x="36296" y="4941390"/>
        <a:ext cx="7631956" cy="670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07F71-CDB6-46BA-B0D1-9F6E3AC27C8A}">
      <dsp:nvSpPr>
        <dsp:cNvPr id="0" name=""/>
        <dsp:cNvSpPr/>
      </dsp:nvSpPr>
      <dsp:spPr>
        <a:xfrm>
          <a:off x="0" y="102962"/>
          <a:ext cx="6263640" cy="17201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Technology is the vital force in the modern form of business globalisation. </a:t>
          </a:r>
          <a:endParaRPr lang="en-US" sz="2400" kern="1200"/>
        </a:p>
      </dsp:txBody>
      <dsp:txXfrm>
        <a:off x="83972" y="186934"/>
        <a:ext cx="6095696" cy="1552230"/>
      </dsp:txXfrm>
    </dsp:sp>
    <dsp:sp modelId="{B274FE1B-9696-4D4E-AB72-4CBC66102E60}">
      <dsp:nvSpPr>
        <dsp:cNvPr id="0" name=""/>
        <dsp:cNvSpPr/>
      </dsp:nvSpPr>
      <dsp:spPr>
        <a:xfrm>
          <a:off x="0" y="1892256"/>
          <a:ext cx="6263640" cy="1720174"/>
        </a:xfrm>
        <a:prstGeom prst="roundRect">
          <a:avLst/>
        </a:prstGeom>
        <a:solidFill>
          <a:schemeClr val="accent5">
            <a:hueOff val="-7009649"/>
            <a:satOff val="10306"/>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Technology has helped us in overcoming the major hurdles of globalisation and international trade </a:t>
          </a:r>
          <a:endParaRPr lang="en-US" sz="2400" kern="1200" dirty="0"/>
        </a:p>
      </dsp:txBody>
      <dsp:txXfrm>
        <a:off x="83972" y="1976228"/>
        <a:ext cx="6095696" cy="1552230"/>
      </dsp:txXfrm>
    </dsp:sp>
    <dsp:sp modelId="{2FBF20A4-D814-4769-8EDD-13B3F7A5633C}">
      <dsp:nvSpPr>
        <dsp:cNvPr id="0" name=""/>
        <dsp:cNvSpPr/>
      </dsp:nvSpPr>
      <dsp:spPr>
        <a:xfrm>
          <a:off x="0" y="3681551"/>
          <a:ext cx="6263640" cy="1720174"/>
        </a:xfrm>
        <a:prstGeom prst="roundRect">
          <a:avLst/>
        </a:prstGeom>
        <a:solidFill>
          <a:schemeClr val="accent5">
            <a:hueOff val="-14019298"/>
            <a:satOff val="20613"/>
            <a:lumOff val="17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Trade barriers, lack of common ethical standards, transportation costs and delays in information exchange, thereby changing the market place.</a:t>
          </a:r>
          <a:endParaRPr lang="en-US" sz="2400" kern="1200"/>
        </a:p>
      </dsp:txBody>
      <dsp:txXfrm>
        <a:off x="83972" y="3765523"/>
        <a:ext cx="6095696" cy="1552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B076C-6645-4F2F-84E9-E28413AA920C}">
      <dsp:nvSpPr>
        <dsp:cNvPr id="0" name=""/>
        <dsp:cNvSpPr/>
      </dsp:nvSpPr>
      <dsp:spPr>
        <a:xfrm>
          <a:off x="0" y="479504"/>
          <a:ext cx="6590371" cy="12289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book was the beginning of market economics.</a:t>
          </a:r>
          <a:endParaRPr lang="en-US" sz="2200" kern="1200"/>
        </a:p>
      </dsp:txBody>
      <dsp:txXfrm>
        <a:off x="59995" y="539499"/>
        <a:ext cx="6470381" cy="1109007"/>
      </dsp:txXfrm>
    </dsp:sp>
    <dsp:sp modelId="{907F9C5E-63C3-4063-86BC-3F71DEA1ACDD}">
      <dsp:nvSpPr>
        <dsp:cNvPr id="0" name=""/>
        <dsp:cNvSpPr/>
      </dsp:nvSpPr>
      <dsp:spPr>
        <a:xfrm>
          <a:off x="0" y="1771861"/>
          <a:ext cx="6590371" cy="1228997"/>
        </a:xfrm>
        <a:prstGeom prst="roundRect">
          <a:avLst/>
        </a:prstGeom>
        <a:solidFill>
          <a:schemeClr val="accent5">
            <a:hueOff val="-7009649"/>
            <a:satOff val="10306"/>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Smith said that if everyone did what was best for themselves, the result would be best for society.</a:t>
          </a:r>
          <a:endParaRPr lang="en-US" sz="2200" kern="1200" dirty="0"/>
        </a:p>
      </dsp:txBody>
      <dsp:txXfrm>
        <a:off x="59995" y="1831856"/>
        <a:ext cx="6470381" cy="1109007"/>
      </dsp:txXfrm>
    </dsp:sp>
    <dsp:sp modelId="{D5F00993-BF87-49AE-A2F0-09D272DF18C2}">
      <dsp:nvSpPr>
        <dsp:cNvPr id="0" name=""/>
        <dsp:cNvSpPr/>
      </dsp:nvSpPr>
      <dsp:spPr>
        <a:xfrm>
          <a:off x="0" y="3064219"/>
          <a:ext cx="6590371" cy="1228997"/>
        </a:xfrm>
        <a:prstGeom prst="roundRect">
          <a:avLst/>
        </a:prstGeom>
        <a:solidFill>
          <a:schemeClr val="accent5">
            <a:hueOff val="-14019298"/>
            <a:satOff val="20613"/>
            <a:lumOff val="17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Before that, economics was about the king's personal interests, and the wealth of a nation was measured by the king's treasury but then came the Enlightenment.</a:t>
          </a:r>
          <a:endParaRPr lang="en-US" sz="2200" kern="1200"/>
        </a:p>
      </dsp:txBody>
      <dsp:txXfrm>
        <a:off x="59995" y="3124214"/>
        <a:ext cx="6470381" cy="11090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0156BD-F4DA-49EB-853B-8E395A894977}" type="datetimeFigureOut">
              <a:rPr lang="en-GB" smtClean="0"/>
              <a:t>05/12/2023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17161A-20DE-4888-9D7C-809779BB825C}" type="slidenum">
              <a:rPr lang="en-GB" smtClean="0"/>
              <a:t>‹#›</a:t>
            </a:fld>
            <a:endParaRPr lang="en-GB"/>
          </a:p>
        </p:txBody>
      </p:sp>
    </p:spTree>
    <p:extLst>
      <p:ext uri="{BB962C8B-B14F-4D97-AF65-F5344CB8AC3E}">
        <p14:creationId xmlns:p14="http://schemas.microsoft.com/office/powerpoint/2010/main" val="2533453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news.bbc.co.uk/1/hi/6301243.stm"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theguardian.com/business/carillio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simple.wikipedia.org/wiki/Representation_(politics)" TargetMode="External"/><Relationship Id="rId13" Type="http://schemas.openxmlformats.org/officeDocument/2006/relationships/hyperlink" Target="https://simple.wikipedia.org/wiki/Boston" TargetMode="External"/><Relationship Id="rId3" Type="http://schemas.openxmlformats.org/officeDocument/2006/relationships/hyperlink" Target="https://simple.wikipedia.org/wiki/Protest" TargetMode="External"/><Relationship Id="rId7" Type="http://schemas.openxmlformats.org/officeDocument/2006/relationships/hyperlink" Target="https://simple.wikipedia.org/wiki/Boston_Tea_Party#cite_note-2" TargetMode="External"/><Relationship Id="rId12" Type="http://schemas.openxmlformats.org/officeDocument/2006/relationships/hyperlink" Target="https://simple.wikipedia.org/wiki/Ship"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simple.wikipedia.org/wiki/George_III_of_Great_Britain" TargetMode="External"/><Relationship Id="rId11" Type="http://schemas.openxmlformats.org/officeDocument/2006/relationships/hyperlink" Target="https://simple.wikipedia.org/wiki/Native_American" TargetMode="External"/><Relationship Id="rId5" Type="http://schemas.openxmlformats.org/officeDocument/2006/relationships/hyperlink" Target="https://simple.wikipedia.org/wiki/Colony" TargetMode="External"/><Relationship Id="rId15" Type="http://schemas.openxmlformats.org/officeDocument/2006/relationships/hyperlink" Target="https://simple.wikipedia.org/wiki/Intolerable_Acts" TargetMode="External"/><Relationship Id="rId10" Type="http://schemas.openxmlformats.org/officeDocument/2006/relationships/hyperlink" Target="https://simple.wikipedia.org/wiki/Samuel_Adams" TargetMode="External"/><Relationship Id="rId4" Type="http://schemas.openxmlformats.org/officeDocument/2006/relationships/hyperlink" Target="https://simple.wikipedia.org/wiki/United_States" TargetMode="External"/><Relationship Id="rId9" Type="http://schemas.openxmlformats.org/officeDocument/2006/relationships/hyperlink" Target="https://simple.wikipedia.org/wiki/Sons_of_Liberty" TargetMode="External"/><Relationship Id="rId14" Type="http://schemas.openxmlformats.org/officeDocument/2006/relationships/hyperlink" Target="https://simple.wikipedia.org/wiki/Harbor" TargetMode="Externa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simple.wikipedia.org/wiki/Representation_(politics)" TargetMode="External"/><Relationship Id="rId13" Type="http://schemas.openxmlformats.org/officeDocument/2006/relationships/hyperlink" Target="https://simple.wikipedia.org/wiki/Boston" TargetMode="External"/><Relationship Id="rId3" Type="http://schemas.openxmlformats.org/officeDocument/2006/relationships/hyperlink" Target="https://simple.wikipedia.org/wiki/Protest" TargetMode="External"/><Relationship Id="rId7" Type="http://schemas.openxmlformats.org/officeDocument/2006/relationships/hyperlink" Target="https://simple.wikipedia.org/wiki/Boston_Tea_Party#cite_note-2" TargetMode="External"/><Relationship Id="rId12" Type="http://schemas.openxmlformats.org/officeDocument/2006/relationships/hyperlink" Target="https://simple.wikipedia.org/wiki/Ship"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simple.wikipedia.org/wiki/George_III_of_Great_Britain" TargetMode="External"/><Relationship Id="rId11" Type="http://schemas.openxmlformats.org/officeDocument/2006/relationships/hyperlink" Target="https://simple.wikipedia.org/wiki/Native_American" TargetMode="External"/><Relationship Id="rId5" Type="http://schemas.openxmlformats.org/officeDocument/2006/relationships/hyperlink" Target="https://simple.wikipedia.org/wiki/Colony" TargetMode="External"/><Relationship Id="rId15" Type="http://schemas.openxmlformats.org/officeDocument/2006/relationships/hyperlink" Target="https://simple.wikipedia.org/wiki/Intolerable_Acts" TargetMode="External"/><Relationship Id="rId10" Type="http://schemas.openxmlformats.org/officeDocument/2006/relationships/hyperlink" Target="https://simple.wikipedia.org/wiki/Samuel_Adams" TargetMode="External"/><Relationship Id="rId4" Type="http://schemas.openxmlformats.org/officeDocument/2006/relationships/hyperlink" Target="https://simple.wikipedia.org/wiki/United_States" TargetMode="External"/><Relationship Id="rId9" Type="http://schemas.openxmlformats.org/officeDocument/2006/relationships/hyperlink" Target="https://simple.wikipedia.org/wiki/Sons_of_Liberty" TargetMode="External"/><Relationship Id="rId14" Type="http://schemas.openxmlformats.org/officeDocument/2006/relationships/hyperlink" Target="https://simple.wikipedia.org/wiki/Harbor"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Crane &amp; Matten 2010, 19-20</a:t>
            </a:r>
          </a:p>
        </p:txBody>
      </p:sp>
      <p:sp>
        <p:nvSpPr>
          <p:cNvPr id="4" name="Slide Number Placeholder 3"/>
          <p:cNvSpPr>
            <a:spLocks noGrp="1"/>
          </p:cNvSpPr>
          <p:nvPr>
            <p:ph type="sldNum" sz="quarter" idx="5"/>
          </p:nvPr>
        </p:nvSpPr>
        <p:spPr/>
        <p:txBody>
          <a:bodyPr/>
          <a:lstStyle/>
          <a:p>
            <a:fld id="{2717161A-20DE-4888-9D7C-809779BB825C}" type="slidenum">
              <a:rPr lang="en-GB" smtClean="0"/>
              <a:t>7</a:t>
            </a:fld>
            <a:endParaRPr lang="en-GB"/>
          </a:p>
        </p:txBody>
      </p:sp>
    </p:spTree>
    <p:extLst>
      <p:ext uri="{BB962C8B-B14F-4D97-AF65-F5344CB8AC3E}">
        <p14:creationId xmlns:p14="http://schemas.microsoft.com/office/powerpoint/2010/main" val="376133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can be a synonym for market liberalisation, where the power has moved to markets away from governments. Globalisation may be defined in many ways but central is the withdrawal of governments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There are other implications that stem from the assertion that markets are now “the masters over the governments of states” (Strange, 1996, p. 4). Gambling is an archetypal example of an industry which, by its nature challenges governments (Strange, 1997).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1200" kern="1200" dirty="0" err="1">
                <a:solidFill>
                  <a:schemeClr val="tx1"/>
                </a:solidFill>
                <a:effectLst/>
                <a:latin typeface="+mn-lt"/>
                <a:ea typeface="+mn-ea"/>
                <a:cs typeface="+mn-cs"/>
              </a:rPr>
              <a:t>Korten</a:t>
            </a:r>
            <a:r>
              <a:rPr lang="en-GB" sz="1200" kern="1200" dirty="0">
                <a:solidFill>
                  <a:schemeClr val="tx1"/>
                </a:solidFill>
                <a:effectLst/>
                <a:latin typeface="+mn-lt"/>
                <a:ea typeface="+mn-ea"/>
                <a:cs typeface="+mn-cs"/>
              </a:rPr>
              <a:t> quoted in Lawrence et al, 2005, p. 47). However, it has been argued by Strange that there has been an ebbing of authority away from governments leading, to a situation of non-authority. When it comes to the gambling industry arguably the operators are the masters of the governments.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internet facilitated globalisation (Dicken, 2003, p. 85). OG drove technological innovation for secure payments and interactive services and massively multiplayer online role-playing games (MMORPG) </a:t>
            </a:r>
            <a:r>
              <a:rPr lang="en-GB" sz="1200" i="1" kern="1200" dirty="0">
                <a:solidFill>
                  <a:schemeClr val="tx1"/>
                </a:solidFill>
                <a:effectLst/>
                <a:latin typeface="+mn-lt"/>
                <a:ea typeface="+mn-ea"/>
                <a:cs typeface="+mn-cs"/>
              </a:rPr>
              <a:t>drove improvements in graphics. </a:t>
            </a:r>
            <a:r>
              <a:rPr lang="en-GB" sz="1200" kern="1200" dirty="0">
                <a:solidFill>
                  <a:schemeClr val="tx1"/>
                </a:solidFill>
                <a:effectLst/>
                <a:latin typeface="+mn-lt"/>
                <a:ea typeface="+mn-ea"/>
                <a:cs typeface="+mn-cs"/>
              </a:rPr>
              <a:t>National regulations may have been ineffective controlling an online industry and </a:t>
            </a:r>
            <a:r>
              <a:rPr lang="en-GB" sz="1200" kern="1200" dirty="0" err="1">
                <a:solidFill>
                  <a:schemeClr val="tx1"/>
                </a:solidFill>
                <a:effectLst/>
                <a:latin typeface="+mn-lt"/>
                <a:ea typeface="+mn-ea"/>
                <a:cs typeface="+mn-cs"/>
              </a:rPr>
              <a:t>Strange’s</a:t>
            </a:r>
            <a:r>
              <a:rPr lang="en-GB" sz="1200" kern="1200" dirty="0">
                <a:solidFill>
                  <a:schemeClr val="tx1"/>
                </a:solidFill>
                <a:effectLst/>
                <a:latin typeface="+mn-lt"/>
                <a:ea typeface="+mn-ea"/>
                <a:cs typeface="+mn-cs"/>
              </a:rPr>
              <a:t> assertion of government non-authority fits in well with an industry using the internet to deliver gambling to consumers.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implications for the globalisation of gambling. McMillen (1996, p. 11) wrote that “the shift in gambling development from local-national to international levels has resulted in a shift in power to the global or supranational level. It has also shifted policy emphasis from social to economic imperatives. Gambling is no longer a social activity shaped primarily by community needs and values. Gambling has become big business, reclassified as part of the entertainment sector and integrated into mainstream economic development. What was once a cultural and social expression characterised by diversity and localised control is now a highly competitive global industry.”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is an undertaking to make markets and politics the same throughout the world, a process whereby organisations develop influence on an international level aided by technology and transformed gambling. Governments embraced globalised gambling but failed to legislate despite the risks of ‘PG.’  </a:t>
            </a:r>
            <a:r>
              <a:rPr lang="en-GB" sz="1200" kern="1200" dirty="0" err="1">
                <a:solidFill>
                  <a:schemeClr val="tx1"/>
                </a:solidFill>
                <a:effectLst/>
                <a:latin typeface="+mn-lt"/>
                <a:ea typeface="+mn-ea"/>
                <a:cs typeface="+mn-cs"/>
              </a:rPr>
              <a:t>Gainsbury</a:t>
            </a:r>
            <a:r>
              <a:rPr lang="en-GB" sz="1200" kern="1200" dirty="0">
                <a:solidFill>
                  <a:schemeClr val="tx1"/>
                </a:solidFill>
                <a:effectLst/>
                <a:latin typeface="+mn-lt"/>
                <a:ea typeface="+mn-ea"/>
                <a:cs typeface="+mn-cs"/>
              </a:rPr>
              <a:t> et al (2014) argue that because of these changes, jurisdictions need to harmonise PH policies. However, the UK does not have an appropriate policy to deal with ‘PG,’ however PH strategy similar to ones for alcoholism or drug abuse is required (Davies, 2016).</a:t>
            </a:r>
          </a:p>
          <a:p>
            <a:endParaRPr lang="en-GB" dirty="0"/>
          </a:p>
        </p:txBody>
      </p:sp>
      <p:sp>
        <p:nvSpPr>
          <p:cNvPr id="4" name="Slide Number Placeholder 3"/>
          <p:cNvSpPr>
            <a:spLocks noGrp="1"/>
          </p:cNvSpPr>
          <p:nvPr>
            <p:ph type="sldNum" sz="quarter" idx="5"/>
          </p:nvPr>
        </p:nvSpPr>
        <p:spPr/>
        <p:txBody>
          <a:bodyPr/>
          <a:lstStyle/>
          <a:p>
            <a:fld id="{2717161A-20DE-4888-9D7C-809779BB825C}" type="slidenum">
              <a:rPr lang="en-GB" smtClean="0"/>
              <a:t>10</a:t>
            </a:fld>
            <a:endParaRPr lang="en-GB"/>
          </a:p>
        </p:txBody>
      </p:sp>
    </p:spTree>
    <p:extLst>
      <p:ext uri="{BB962C8B-B14F-4D97-AF65-F5344CB8AC3E}">
        <p14:creationId xmlns:p14="http://schemas.microsoft.com/office/powerpoint/2010/main" val="2542089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can be a synonym for market liberalisation, where the power has moved to markets away from governments. Globalisation may be defined in many ways but central is the withdrawal of governments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There are other implications that stem from the assertion that markets are now “the masters over the governments of states” (Strange, 1996, p. 4). Gambling is an archetypal example of an industry which, by its nature challenges governments (Strange, 1997).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1200" kern="1200" dirty="0" err="1">
                <a:solidFill>
                  <a:schemeClr val="tx1"/>
                </a:solidFill>
                <a:effectLst/>
                <a:latin typeface="+mn-lt"/>
                <a:ea typeface="+mn-ea"/>
                <a:cs typeface="+mn-cs"/>
              </a:rPr>
              <a:t>Korten</a:t>
            </a:r>
            <a:r>
              <a:rPr lang="en-GB" sz="1200" kern="1200" dirty="0">
                <a:solidFill>
                  <a:schemeClr val="tx1"/>
                </a:solidFill>
                <a:effectLst/>
                <a:latin typeface="+mn-lt"/>
                <a:ea typeface="+mn-ea"/>
                <a:cs typeface="+mn-cs"/>
              </a:rPr>
              <a:t> quoted in Lawrence et al, 2005, p. 47). However, it has been argued by Strange that there has been an ebbing of authority away from governments leading, to a situation of non-authority. When it comes to the gambling industry arguably the operators are the masters of the governments.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internet facilitated globalisation (Dicken, 2003, p. 85). OG drove technological innovation for secure payments and interactive services and massively multiplayer online role-playing games (MMORPG) </a:t>
            </a:r>
            <a:r>
              <a:rPr lang="en-GB" sz="1200" i="1" kern="1200" dirty="0">
                <a:solidFill>
                  <a:schemeClr val="tx1"/>
                </a:solidFill>
                <a:effectLst/>
                <a:latin typeface="+mn-lt"/>
                <a:ea typeface="+mn-ea"/>
                <a:cs typeface="+mn-cs"/>
              </a:rPr>
              <a:t>drove improvements in graphics. </a:t>
            </a:r>
            <a:r>
              <a:rPr lang="en-GB" sz="1200" kern="1200" dirty="0">
                <a:solidFill>
                  <a:schemeClr val="tx1"/>
                </a:solidFill>
                <a:effectLst/>
                <a:latin typeface="+mn-lt"/>
                <a:ea typeface="+mn-ea"/>
                <a:cs typeface="+mn-cs"/>
              </a:rPr>
              <a:t>National regulations may have been ineffective controlling an online industry and </a:t>
            </a:r>
            <a:r>
              <a:rPr lang="en-GB" sz="1200" kern="1200" dirty="0" err="1">
                <a:solidFill>
                  <a:schemeClr val="tx1"/>
                </a:solidFill>
                <a:effectLst/>
                <a:latin typeface="+mn-lt"/>
                <a:ea typeface="+mn-ea"/>
                <a:cs typeface="+mn-cs"/>
              </a:rPr>
              <a:t>Strange’s</a:t>
            </a:r>
            <a:r>
              <a:rPr lang="en-GB" sz="1200" kern="1200" dirty="0">
                <a:solidFill>
                  <a:schemeClr val="tx1"/>
                </a:solidFill>
                <a:effectLst/>
                <a:latin typeface="+mn-lt"/>
                <a:ea typeface="+mn-ea"/>
                <a:cs typeface="+mn-cs"/>
              </a:rPr>
              <a:t> assertion of government non-authority fits in well with an industry using the internet to deliver gambling to consumers.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implications for the globalisation of gambling. McMillen (1996, p. 11) wrote that “the shift in gambling development from local-national to international levels has resulted in a shift in power to the global or supranational level. It has also shifted policy emphasis from social to economic imperatives. Gambling is no longer a social activity shaped primarily by community needs and values. Gambling has become big business, reclassified as part of the entertainment sector and integrated into mainstream economic development. What was once a cultural and social expression characterised by diversity and localised control is now a highly competitive global industry.”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is an undertaking to make markets and politics the same throughout the world, a process whereby organisations develop influence on an international level aided by technology and transformed gambling. Governments embraced globalised gambling but failed to legislate despite the risks of ‘PG.’  </a:t>
            </a:r>
            <a:r>
              <a:rPr lang="en-GB" sz="1200" kern="1200" dirty="0" err="1">
                <a:solidFill>
                  <a:schemeClr val="tx1"/>
                </a:solidFill>
                <a:effectLst/>
                <a:latin typeface="+mn-lt"/>
                <a:ea typeface="+mn-ea"/>
                <a:cs typeface="+mn-cs"/>
              </a:rPr>
              <a:t>Gainsbury</a:t>
            </a:r>
            <a:r>
              <a:rPr lang="en-GB" sz="1200" kern="1200" dirty="0">
                <a:solidFill>
                  <a:schemeClr val="tx1"/>
                </a:solidFill>
                <a:effectLst/>
                <a:latin typeface="+mn-lt"/>
                <a:ea typeface="+mn-ea"/>
                <a:cs typeface="+mn-cs"/>
              </a:rPr>
              <a:t> et al (2014) argue that because of these changes, jurisdictions need to harmonise PH policies. However, the UK does not have an appropriate policy to deal with ‘PG,’ however PH strategy similar to ones for alcoholism or drug abuse is required (Davies, 2016).</a:t>
            </a:r>
          </a:p>
          <a:p>
            <a:endParaRPr lang="en-GB" dirty="0"/>
          </a:p>
        </p:txBody>
      </p:sp>
      <p:sp>
        <p:nvSpPr>
          <p:cNvPr id="4" name="Slide Number Placeholder 3"/>
          <p:cNvSpPr>
            <a:spLocks noGrp="1"/>
          </p:cNvSpPr>
          <p:nvPr>
            <p:ph type="sldNum" sz="quarter" idx="5"/>
          </p:nvPr>
        </p:nvSpPr>
        <p:spPr/>
        <p:txBody>
          <a:bodyPr/>
          <a:lstStyle/>
          <a:p>
            <a:fld id="{2717161A-20DE-4888-9D7C-809779BB825C}" type="slidenum">
              <a:rPr lang="en-GB" smtClean="0"/>
              <a:t>11</a:t>
            </a:fld>
            <a:endParaRPr lang="en-GB"/>
          </a:p>
        </p:txBody>
      </p:sp>
    </p:spTree>
    <p:extLst>
      <p:ext uri="{BB962C8B-B14F-4D97-AF65-F5344CB8AC3E}">
        <p14:creationId xmlns:p14="http://schemas.microsoft.com/office/powerpoint/2010/main" val="4048186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Globalisation can be a synonym for market liberalisation, where the power has moved to markets away from governments. Globalisation may be defined in many ways but central is the withdrawal of governments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There are other implications that stem from the assertion that markets are now “the masters over the governments of states” (Strange, 1996, p. 4). Gambling is an archetypal example of an industry which, by its nature challenges governments (Strange, 1997).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1200" kern="1200" dirty="0" err="1">
                <a:solidFill>
                  <a:schemeClr val="tx1"/>
                </a:solidFill>
                <a:effectLst/>
                <a:latin typeface="+mn-lt"/>
                <a:ea typeface="+mn-ea"/>
                <a:cs typeface="+mn-cs"/>
              </a:rPr>
              <a:t>Korten</a:t>
            </a:r>
            <a:r>
              <a:rPr lang="en-GB" sz="1200" kern="1200" dirty="0">
                <a:solidFill>
                  <a:schemeClr val="tx1"/>
                </a:solidFill>
                <a:effectLst/>
                <a:latin typeface="+mn-lt"/>
                <a:ea typeface="+mn-ea"/>
                <a:cs typeface="+mn-cs"/>
              </a:rPr>
              <a:t> quoted in Lawrence et al, 2005, p. 47). However, it has been argued by Strange that there has been an ebbing of authority away from governments leading, to a situation of non-authority. When it comes to the gambling industry arguably the operators are the masters of the governments.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internet facilitated globalisation (Dicken, 2003, p. 85). OG drove technological innovation for secure payments and interactive services and massively multiplayer online role-playing games (MMORPG) </a:t>
            </a:r>
            <a:r>
              <a:rPr lang="en-GB" sz="1200" i="1" kern="1200" dirty="0">
                <a:solidFill>
                  <a:schemeClr val="tx1"/>
                </a:solidFill>
                <a:effectLst/>
                <a:latin typeface="+mn-lt"/>
                <a:ea typeface="+mn-ea"/>
                <a:cs typeface="+mn-cs"/>
              </a:rPr>
              <a:t>drove improvements in graphics. </a:t>
            </a:r>
            <a:r>
              <a:rPr lang="en-GB" sz="1200" kern="1200" dirty="0">
                <a:solidFill>
                  <a:schemeClr val="tx1"/>
                </a:solidFill>
                <a:effectLst/>
                <a:latin typeface="+mn-lt"/>
                <a:ea typeface="+mn-ea"/>
                <a:cs typeface="+mn-cs"/>
              </a:rPr>
              <a:t>National regulations may have been ineffective controlling an online industry and </a:t>
            </a:r>
            <a:r>
              <a:rPr lang="en-GB" sz="1200" kern="1200" dirty="0" err="1">
                <a:solidFill>
                  <a:schemeClr val="tx1"/>
                </a:solidFill>
                <a:effectLst/>
                <a:latin typeface="+mn-lt"/>
                <a:ea typeface="+mn-ea"/>
                <a:cs typeface="+mn-cs"/>
              </a:rPr>
              <a:t>Strange’s</a:t>
            </a:r>
            <a:r>
              <a:rPr lang="en-GB" sz="1200" kern="1200" dirty="0">
                <a:solidFill>
                  <a:schemeClr val="tx1"/>
                </a:solidFill>
                <a:effectLst/>
                <a:latin typeface="+mn-lt"/>
                <a:ea typeface="+mn-ea"/>
                <a:cs typeface="+mn-cs"/>
              </a:rPr>
              <a:t> assertion of government non-authority fits in well with an industry using the internet to deliver gambling to consumers.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implications for the globalisation of gambling. McMillen (1996, p. 11) wrote that “the shift in gambling development from local-national to international levels has resulted in a shift in power to the global or supranational level. It has also shifted policy emphasis from social to economic imperatives. Gambling is no longer a social activity shaped primarily by community needs and values. Gambling has become big business, reclassified as part of the entertainment sector and integrated into mainstream economic development. What was once a cultural and social expression characterised by diversity and localised control is now a highly competitive global industry.”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is an undertaking to make markets and politics the same throughout the world, a process whereby organisations develop influence on an international level aided by technology and transformed gambling. Governments embraced globalised gambling but failed to legislate despite the risks of ‘PG.’  </a:t>
            </a:r>
            <a:r>
              <a:rPr lang="en-GB" sz="1200" kern="1200" dirty="0" err="1">
                <a:solidFill>
                  <a:schemeClr val="tx1"/>
                </a:solidFill>
                <a:effectLst/>
                <a:latin typeface="+mn-lt"/>
                <a:ea typeface="+mn-ea"/>
                <a:cs typeface="+mn-cs"/>
              </a:rPr>
              <a:t>Gainsbury</a:t>
            </a:r>
            <a:r>
              <a:rPr lang="en-GB" sz="1200" kern="1200" dirty="0">
                <a:solidFill>
                  <a:schemeClr val="tx1"/>
                </a:solidFill>
                <a:effectLst/>
                <a:latin typeface="+mn-lt"/>
                <a:ea typeface="+mn-ea"/>
                <a:cs typeface="+mn-cs"/>
              </a:rPr>
              <a:t> et al (2014) argue that because of these changes, jurisdictions need to harmonise PH policies. However, the UK does not have an appropriate policy to deal with ‘PG,’ however PH strategy similar to ones for alcoholism or drug abuse is required (Davies, 2016).</a:t>
            </a:r>
          </a:p>
          <a:p>
            <a:endParaRPr lang="en-GB" dirty="0"/>
          </a:p>
        </p:txBody>
      </p:sp>
      <p:sp>
        <p:nvSpPr>
          <p:cNvPr id="4" name="Slide Number Placeholder 3"/>
          <p:cNvSpPr>
            <a:spLocks noGrp="1"/>
          </p:cNvSpPr>
          <p:nvPr>
            <p:ph type="sldNum" sz="quarter" idx="5"/>
          </p:nvPr>
        </p:nvSpPr>
        <p:spPr/>
        <p:txBody>
          <a:bodyPr/>
          <a:lstStyle/>
          <a:p>
            <a:fld id="{2717161A-20DE-4888-9D7C-809779BB825C}" type="slidenum">
              <a:rPr lang="en-GB" smtClean="0"/>
              <a:t>12</a:t>
            </a:fld>
            <a:endParaRPr lang="en-GB"/>
          </a:p>
        </p:txBody>
      </p:sp>
    </p:spTree>
    <p:extLst>
      <p:ext uri="{BB962C8B-B14F-4D97-AF65-F5344CB8AC3E}">
        <p14:creationId xmlns:p14="http://schemas.microsoft.com/office/powerpoint/2010/main" val="78581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8C623BD-2C8A-4B1F-98B7-2076C5AA0F56}"/>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C7A70DBF-1F62-4058-9758-92D7919630F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Times New Roman" panose="02020603050405020304" pitchFamily="18" charset="0"/>
                <a:ea typeface="ＭＳ Ｐゴシック" panose="020B0600070205080204" pitchFamily="34" charset="-128"/>
              </a:rPr>
              <a:t>VW emissions – cheating environmental tests</a:t>
            </a:r>
          </a:p>
          <a:p>
            <a:r>
              <a:rPr lang="en-GB" altLang="en-US" dirty="0">
                <a:latin typeface="Times New Roman" panose="02020603050405020304" pitchFamily="18" charset="0"/>
                <a:ea typeface="ＭＳ Ｐゴシック" panose="020B0600070205080204" pitchFamily="34" charset="-128"/>
              </a:rPr>
              <a:t>Ponzi Scheme – paying earlier investors using the investments of later investors </a:t>
            </a:r>
          </a:p>
          <a:p>
            <a:r>
              <a:rPr lang="en-GB" altLang="en-US" dirty="0">
                <a:latin typeface="Times New Roman" panose="02020603050405020304" pitchFamily="18" charset="0"/>
                <a:ea typeface="ＭＳ Ｐゴシック" panose="020B0600070205080204" pitchFamily="34" charset="-128"/>
              </a:rPr>
              <a:t>Northern Rock – borrowed substantially to fund mortgage from international money lenders and unable after economic crisis to repay loans, government took bank over some shareholders never reimbursed</a:t>
            </a:r>
          </a:p>
          <a:p>
            <a:r>
              <a:rPr lang="en-GB" altLang="en-US" dirty="0">
                <a:latin typeface="Times New Roman" panose="02020603050405020304" pitchFamily="18" charset="0"/>
                <a:ea typeface="ＭＳ Ｐゴシック" panose="020B0600070205080204" pitchFamily="34" charset="-128"/>
              </a:rPr>
              <a:t>Harvey Weinstein – sexual misconduct, ex-Mossad, used company funds for personal projects</a:t>
            </a:r>
          </a:p>
          <a:p>
            <a:r>
              <a:rPr lang="en-GB" altLang="en-US" dirty="0">
                <a:latin typeface="Times New Roman" panose="02020603050405020304" pitchFamily="18" charset="0"/>
                <a:ea typeface="ＭＳ Ｐゴシック" panose="020B0600070205080204" pitchFamily="34" charset="-128"/>
              </a:rPr>
              <a:t>Apple – slowed down phones</a:t>
            </a:r>
          </a:p>
        </p:txBody>
      </p:sp>
      <p:sp>
        <p:nvSpPr>
          <p:cNvPr id="31748" name="Slide Number Placeholder 3">
            <a:extLst>
              <a:ext uri="{FF2B5EF4-FFF2-40B4-BE49-F238E27FC236}">
                <a16:creationId xmlns:a16="http://schemas.microsoft.com/office/drawing/2014/main" id="{DDD2A1E3-E622-46FB-941C-7FA01B50B0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742950" indent="-285750">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A80034A8-257F-4354-9D9B-770799FD82E9}" type="slidenum">
              <a:rPr lang="fr-FR" altLang="en-US" sz="1200" smtClean="0"/>
              <a:pPr/>
              <a:t>14</a:t>
            </a:fld>
            <a:endParaRPr lang="fr-FR"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err="1">
                <a:latin typeface="Times New Roman" panose="02020603050405020304" pitchFamily="18" charset="0"/>
                <a:ea typeface="ＭＳ Ｐゴシック" panose="020B0600070205080204" pitchFamily="34" charset="-128"/>
              </a:rPr>
              <a:t>Fifa</a:t>
            </a:r>
            <a:r>
              <a:rPr lang="en-GB" altLang="en-US" dirty="0">
                <a:latin typeface="Times New Roman" panose="02020603050405020304" pitchFamily="18" charset="0"/>
                <a:ea typeface="ＭＳ Ｐゴシック" panose="020B0600070205080204" pitchFamily="34" charset="-128"/>
              </a:rPr>
              <a:t> – corruption, criminal </a:t>
            </a:r>
            <a:r>
              <a:rPr lang="en-GB" altLang="en-US" dirty="0" err="1">
                <a:latin typeface="Times New Roman" panose="02020603050405020304" pitchFamily="18" charset="0"/>
                <a:ea typeface="ＭＳ Ｐゴシック" panose="020B0600070205080204" pitchFamily="34" charset="-128"/>
              </a:rPr>
              <a:t>mismagement</a:t>
            </a:r>
            <a:r>
              <a:rPr lang="en-GB" altLang="en-US" dirty="0">
                <a:latin typeface="Times New Roman" panose="02020603050405020304" pitchFamily="18" charset="0"/>
                <a:ea typeface="ＭＳ Ｐゴシック" panose="020B0600070205080204" pitchFamily="34" charset="-128"/>
              </a:rPr>
              <a:t> and misappropriation of </a:t>
            </a:r>
            <a:r>
              <a:rPr lang="en-GB" altLang="en-US" dirty="0" err="1">
                <a:latin typeface="Times New Roman" panose="02020603050405020304" pitchFamily="18" charset="0"/>
                <a:ea typeface="ＭＳ Ｐゴシック" panose="020B0600070205080204" pitchFamily="34" charset="-128"/>
              </a:rPr>
              <a:t>Fifa</a:t>
            </a:r>
            <a:r>
              <a:rPr lang="en-GB" altLang="en-US" dirty="0">
                <a:latin typeface="Times New Roman" panose="02020603050405020304" pitchFamily="18" charset="0"/>
                <a:ea typeface="ＭＳ Ｐゴシック" panose="020B0600070205080204" pitchFamily="34" charset="-128"/>
              </a:rPr>
              <a:t> money</a:t>
            </a:r>
          </a:p>
          <a:p>
            <a:r>
              <a:rPr lang="en-GB" altLang="en-US" dirty="0">
                <a:latin typeface="Times New Roman" panose="02020603050405020304" pitchFamily="18" charset="0"/>
                <a:ea typeface="ＭＳ Ｐゴシック" panose="020B0600070205080204" pitchFamily="34" charset="-128"/>
              </a:rPr>
              <a:t>Uber – sexual harassment, Travis </a:t>
            </a:r>
            <a:r>
              <a:rPr lang="en-GB" altLang="en-US" dirty="0" err="1">
                <a:latin typeface="Times New Roman" panose="02020603050405020304" pitchFamily="18" charset="0"/>
                <a:ea typeface="ＭＳ Ｐゴシック" panose="020B0600070205080204" pitchFamily="34" charset="-128"/>
              </a:rPr>
              <a:t>Lalanick’s</a:t>
            </a:r>
            <a:r>
              <a:rPr lang="en-GB" altLang="en-US" dirty="0">
                <a:latin typeface="Times New Roman" panose="02020603050405020304" pitchFamily="18" charset="0"/>
                <a:ea typeface="ＭＳ Ｐゴシック" panose="020B0600070205080204" pitchFamily="34" charset="-128"/>
              </a:rPr>
              <a:t> leadership, is it a taxi firm ? Rights of drivers etc</a:t>
            </a:r>
          </a:p>
          <a:p>
            <a:r>
              <a:rPr lang="en-GB" altLang="en-US" dirty="0">
                <a:latin typeface="Times New Roman" panose="02020603050405020304" pitchFamily="18" charset="0"/>
                <a:ea typeface="ＭＳ Ｐゴシック" panose="020B0600070205080204" pitchFamily="34" charset="-128"/>
              </a:rPr>
              <a:t>Facebook and Alphabet – its role in the democratic process, revenue from ad placements from the Russian government </a:t>
            </a:r>
          </a:p>
          <a:p>
            <a:r>
              <a:rPr lang="en-GB" altLang="en-US" dirty="0">
                <a:latin typeface="Times New Roman" panose="02020603050405020304" pitchFamily="18" charset="0"/>
                <a:ea typeface="ＭＳ Ｐゴシック" panose="020B0600070205080204" pitchFamily="34" charset="-128"/>
              </a:rPr>
              <a:t>United airlines – removal of a passenger (5 billion times)</a:t>
            </a:r>
          </a:p>
          <a:p>
            <a:r>
              <a:rPr lang="en-GB" altLang="en-US" dirty="0">
                <a:latin typeface="Times New Roman" panose="02020603050405020304" pitchFamily="18" charset="0"/>
                <a:ea typeface="ＭＳ Ｐゴシック" panose="020B0600070205080204" pitchFamily="34" charset="-128"/>
              </a:rPr>
              <a:t>Boots – morning after pill scandal – </a:t>
            </a:r>
            <a:r>
              <a:rPr lang="en-GB" altLang="en-US" dirty="0" err="1">
                <a:latin typeface="Times New Roman" panose="02020603050405020304" pitchFamily="18" charset="0"/>
                <a:ea typeface="ＭＳ Ｐゴシック" panose="020B0600070205080204" pitchFamily="34" charset="-128"/>
              </a:rPr>
              <a:t>deincentivising</a:t>
            </a:r>
            <a:r>
              <a:rPr lang="en-GB" altLang="en-US" dirty="0">
                <a:latin typeface="Times New Roman" panose="02020603050405020304" pitchFamily="18" charset="0"/>
                <a:ea typeface="ＭＳ Ｐゴシック" panose="020B0600070205080204" pitchFamily="34" charset="-128"/>
              </a:rPr>
              <a:t> appropriate use</a:t>
            </a:r>
          </a:p>
          <a:p>
            <a:endParaRPr lang="en-GB" dirty="0"/>
          </a:p>
        </p:txBody>
      </p:sp>
      <p:sp>
        <p:nvSpPr>
          <p:cNvPr id="4" name="Slide Number Placeholder 3"/>
          <p:cNvSpPr>
            <a:spLocks noGrp="1"/>
          </p:cNvSpPr>
          <p:nvPr>
            <p:ph type="sldNum" sz="quarter" idx="5"/>
          </p:nvPr>
        </p:nvSpPr>
        <p:spPr/>
        <p:txBody>
          <a:bodyPr/>
          <a:lstStyle/>
          <a:p>
            <a:fld id="{2717161A-20DE-4888-9D7C-809779BB825C}" type="slidenum">
              <a:rPr lang="en-GB" smtClean="0"/>
              <a:t>16</a:t>
            </a:fld>
            <a:endParaRPr lang="en-GB"/>
          </a:p>
        </p:txBody>
      </p:sp>
    </p:spTree>
    <p:extLst>
      <p:ext uri="{BB962C8B-B14F-4D97-AF65-F5344CB8AC3E}">
        <p14:creationId xmlns:p14="http://schemas.microsoft.com/office/powerpoint/2010/main" val="2344290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BBB6ADA3-C784-4AFC-B1E9-062B58BA7FB6}"/>
              </a:ext>
            </a:extLst>
          </p:cNvPr>
          <p:cNvSpPr>
            <a:spLocks noGrp="1" noRot="1" noChangeAspect="1" noTextEdit="1"/>
          </p:cNvSpPr>
          <p:nvPr>
            <p:ph type="sldImg"/>
          </p:nvPr>
        </p:nvSpPr>
        <p:spPr>
          <a:ln/>
        </p:spPr>
      </p:sp>
      <p:sp>
        <p:nvSpPr>
          <p:cNvPr id="33795" name="Notes Placeholder 2">
            <a:extLst>
              <a:ext uri="{FF2B5EF4-FFF2-40B4-BE49-F238E27FC236}">
                <a16:creationId xmlns:a16="http://schemas.microsoft.com/office/drawing/2014/main" id="{74430699-9418-4A50-98F1-05F1556389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Times New Roman" panose="02020603050405020304" pitchFamily="18" charset="0"/>
                <a:ea typeface="ＭＳ Ｐゴシック" panose="020B0600070205080204" pitchFamily="34" charset="-128"/>
              </a:rPr>
              <a:t>News of the World journalists/private investigators were </a:t>
            </a:r>
            <a:r>
              <a:rPr lang="en-GB" altLang="en-US" dirty="0">
                <a:latin typeface="Times New Roman" panose="02020603050405020304" pitchFamily="18" charset="0"/>
                <a:ea typeface="ＭＳ Ｐゴシック" panose="020B0600070205080204" pitchFamily="34" charset="-128"/>
                <a:hlinkClick r:id="rId3"/>
              </a:rPr>
              <a:t>convicted of intercepting voicemail messages</a:t>
            </a:r>
            <a:r>
              <a:rPr lang="en-GB" altLang="en-US" dirty="0">
                <a:latin typeface="Times New Roman" panose="02020603050405020304" pitchFamily="18" charset="0"/>
                <a:ea typeface="ＭＳ Ｐゴシック" panose="020B0600070205080204" pitchFamily="34" charset="-128"/>
              </a:rPr>
              <a:t> left for royal aides/celebrities/Milly Dowler. </a:t>
            </a:r>
          </a:p>
          <a:p>
            <a:r>
              <a:rPr lang="en-GB" altLang="en-US" dirty="0">
                <a:latin typeface="Times New Roman" panose="02020603050405020304" pitchFamily="18" charset="0"/>
                <a:ea typeface="ＭＳ Ｐゴシック" panose="020B0600070205080204" pitchFamily="34" charset="-128"/>
              </a:rPr>
              <a:t>Epi-pen $30 to make $600 to buy – ruthless, unsubstantiated price hikes for consumers</a:t>
            </a:r>
          </a:p>
          <a:p>
            <a:r>
              <a:rPr lang="en-GB" altLang="en-US" dirty="0">
                <a:latin typeface="Times New Roman" panose="02020603050405020304" pitchFamily="18" charset="0"/>
                <a:ea typeface="ＭＳ Ｐゴシック" panose="020B0600070205080204" pitchFamily="34" charset="-128"/>
              </a:rPr>
              <a:t>Sanlu – milk tainted with melamine, 300,000 babies sick, 6 died, head of Sanlu sentenced to life in prison £2m fine</a:t>
            </a:r>
          </a:p>
          <a:p>
            <a:r>
              <a:rPr lang="en-GB" altLang="en-US" dirty="0">
                <a:latin typeface="Times New Roman" panose="02020603050405020304" pitchFamily="18" charset="0"/>
                <a:ea typeface="ＭＳ Ｐゴシック" panose="020B0600070205080204" pitchFamily="34" charset="-128"/>
              </a:rPr>
              <a:t>Toshiba £780) accounting scandal – overstating operating profits</a:t>
            </a:r>
          </a:p>
          <a:p>
            <a:r>
              <a:rPr lang="en-GB" altLang="en-US" dirty="0">
                <a:latin typeface="Times New Roman" panose="02020603050405020304" pitchFamily="18" charset="0"/>
                <a:ea typeface="ＭＳ Ｐゴシック" panose="020B0600070205080204" pitchFamily="34" charset="-128"/>
              </a:rPr>
              <a:t>Parmalat – cover up losses  - so said it has $4b in cash but defaulted on a £150m bond</a:t>
            </a:r>
          </a:p>
          <a:p>
            <a:r>
              <a:rPr lang="en-GB" sz="1200" b="0" i="0" kern="1200" dirty="0">
                <a:solidFill>
                  <a:schemeClr val="tx1"/>
                </a:solidFill>
                <a:effectLst/>
                <a:latin typeface="+mn-lt"/>
                <a:ea typeface="+mn-ea"/>
                <a:cs typeface="+mn-cs"/>
              </a:rPr>
              <a:t>Outsourcing giant </a:t>
            </a:r>
            <a:r>
              <a:rPr lang="en-GB" sz="1200" b="0" i="0" u="none" strike="noStrike" kern="1200" dirty="0">
                <a:solidFill>
                  <a:schemeClr val="tx1"/>
                </a:solidFill>
                <a:effectLst/>
                <a:latin typeface="+mn-lt"/>
                <a:ea typeface="+mn-ea"/>
                <a:cs typeface="+mn-cs"/>
                <a:hlinkClick r:id="rId4"/>
              </a:rPr>
              <a:t>Carillion</a:t>
            </a:r>
            <a:r>
              <a:rPr lang="en-GB" sz="1200" b="0" i="0" kern="1200" dirty="0">
                <a:solidFill>
                  <a:schemeClr val="tx1"/>
                </a:solidFill>
                <a:effectLst/>
                <a:latin typeface="+mn-lt"/>
                <a:ea typeface="+mn-ea"/>
                <a:cs typeface="+mn-cs"/>
              </a:rPr>
              <a:t> two years ago, when more than 3,000 jobs were lost and 450 public sector projects including hospitals, schools and prisons were plunged into crisis.</a:t>
            </a:r>
            <a:endParaRPr lang="en-GB" altLang="en-US" dirty="0">
              <a:latin typeface="Times New Roman" panose="02020603050405020304" pitchFamily="18" charset="0"/>
              <a:ea typeface="ＭＳ Ｐゴシック" panose="020B0600070205080204" pitchFamily="34" charset="-128"/>
            </a:endParaRPr>
          </a:p>
          <a:p>
            <a:r>
              <a:rPr lang="en-GB" altLang="en-US" dirty="0">
                <a:latin typeface="Times New Roman" panose="02020603050405020304" pitchFamily="18" charset="0"/>
                <a:ea typeface="ＭＳ Ｐゴシック" panose="020B0600070205080204" pitchFamily="34" charset="-128"/>
              </a:rPr>
              <a:t>https://www.theguardian.com/business/2020/jan/15/carillion-collapse-two-years-on-government-has-learned-nothing</a:t>
            </a:r>
          </a:p>
        </p:txBody>
      </p:sp>
      <p:sp>
        <p:nvSpPr>
          <p:cNvPr id="33796" name="Slide Number Placeholder 3">
            <a:extLst>
              <a:ext uri="{FF2B5EF4-FFF2-40B4-BE49-F238E27FC236}">
                <a16:creationId xmlns:a16="http://schemas.microsoft.com/office/drawing/2014/main" id="{D1F1EE5A-440F-46C8-9F28-B6EFAAF3BF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742950" indent="-285750">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C94A213A-F2CC-4D4A-A859-6F8719F15FD9}" type="slidenum">
              <a:rPr lang="fr-FR" altLang="en-US" sz="1200" smtClean="0"/>
              <a:pPr/>
              <a:t>17</a:t>
            </a:fld>
            <a:endParaRPr lang="fr-FR"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Times New Roman" panose="02020603050405020304" pitchFamily="18" charset="0"/>
                <a:ea typeface="ＭＳ Ｐゴシック" panose="020B0600070205080204" pitchFamily="34" charset="-128"/>
              </a:rPr>
              <a:t>Poundland – no obligations should be attached to the receipt of benefits – claimants must work for free for 30 hours a week/6 weeks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Times New Roman" panose="02020603050405020304" pitchFamily="18" charset="0"/>
                <a:ea typeface="ＭＳ Ｐゴシック" panose="020B0600070205080204" pitchFamily="34" charset="-128"/>
              </a:rPr>
              <a:t>Samsung 0 Lee Jaw-Yong head of the empire took down South Korean President – bribes, embezzlement, hiding assets overseas</a:t>
            </a:r>
          </a:p>
          <a:p>
            <a:r>
              <a:rPr lang="en-GB" altLang="en-US" dirty="0">
                <a:latin typeface="Times New Roman" panose="02020603050405020304" pitchFamily="18" charset="0"/>
                <a:ea typeface="ＭＳ Ｐゴシック" panose="020B0600070205080204" pitchFamily="34" charset="-128"/>
              </a:rPr>
              <a:t>Tesco – accounting scandal – improper recording of accounts – </a:t>
            </a:r>
            <a:r>
              <a:rPr lang="en-GB" altLang="en-US" dirty="0" err="1">
                <a:latin typeface="Times New Roman" panose="02020603050405020304" pitchFamily="18" charset="0"/>
                <a:ea typeface="ＭＳ Ｐゴシック" panose="020B0600070205080204" pitchFamily="34" charset="-128"/>
              </a:rPr>
              <a:t>whistleblowers</a:t>
            </a:r>
            <a:r>
              <a:rPr lang="en-GB" altLang="en-US" dirty="0">
                <a:latin typeface="Times New Roman" panose="02020603050405020304" pitchFamily="18" charset="0"/>
                <a:ea typeface="ＭＳ Ｐゴシック" panose="020B0600070205080204" pitchFamily="34" charset="-128"/>
              </a:rPr>
              <a:t> – pulling forward payments to cover up an accounting black hole</a:t>
            </a:r>
          </a:p>
          <a:p>
            <a:r>
              <a:rPr lang="en-GB" altLang="en-US" dirty="0">
                <a:latin typeface="Times New Roman" panose="02020603050405020304" pitchFamily="18" charset="0"/>
                <a:ea typeface="ＭＳ Ｐゴシック" panose="020B0600070205080204" pitchFamily="34" charset="-128"/>
              </a:rPr>
              <a:t>Wells Fargo – accounting scandal  3.5m fake bank accounts/credit cards – charged 800,000 customers for car loan insurance they no longer needed</a:t>
            </a:r>
          </a:p>
          <a:p>
            <a:r>
              <a:rPr lang="en-GB" altLang="en-US" dirty="0">
                <a:latin typeface="Times New Roman" panose="02020603050405020304" pitchFamily="18" charset="0"/>
                <a:ea typeface="ＭＳ Ｐゴシック" panose="020B0600070205080204" pitchFamily="34" charset="-128"/>
              </a:rPr>
              <a:t>Enron – schemes to hide losses – </a:t>
            </a:r>
            <a:r>
              <a:rPr lang="en-GB" altLang="en-US" dirty="0" err="1">
                <a:latin typeface="Times New Roman" panose="02020603050405020304" pitchFamily="18" charset="0"/>
                <a:ea typeface="ＭＳ Ｐゴシック" panose="020B0600070205080204" pitchFamily="34" charset="-128"/>
              </a:rPr>
              <a:t>eg</a:t>
            </a:r>
            <a:r>
              <a:rPr lang="en-GB" altLang="en-US" dirty="0">
                <a:latin typeface="Times New Roman" panose="02020603050405020304" pitchFamily="18" charset="0"/>
                <a:ea typeface="ＭＳ Ｐゴシック" panose="020B0600070205080204" pitchFamily="34" charset="-128"/>
              </a:rPr>
              <a:t> immediately after building a power plant would put projected profits on books immediately</a:t>
            </a:r>
          </a:p>
          <a:p>
            <a:endParaRPr lang="en-GB" dirty="0"/>
          </a:p>
        </p:txBody>
      </p:sp>
      <p:sp>
        <p:nvSpPr>
          <p:cNvPr id="4" name="Slide Number Placeholder 3"/>
          <p:cNvSpPr>
            <a:spLocks noGrp="1"/>
          </p:cNvSpPr>
          <p:nvPr>
            <p:ph type="sldNum" sz="quarter" idx="5"/>
          </p:nvPr>
        </p:nvSpPr>
        <p:spPr/>
        <p:txBody>
          <a:bodyPr/>
          <a:lstStyle/>
          <a:p>
            <a:fld id="{2717161A-20DE-4888-9D7C-809779BB825C}" type="slidenum">
              <a:rPr lang="en-GB" smtClean="0"/>
              <a:t>18</a:t>
            </a:fld>
            <a:endParaRPr lang="en-GB"/>
          </a:p>
        </p:txBody>
      </p:sp>
    </p:spTree>
    <p:extLst>
      <p:ext uri="{BB962C8B-B14F-4D97-AF65-F5344CB8AC3E}">
        <p14:creationId xmlns:p14="http://schemas.microsoft.com/office/powerpoint/2010/main" val="1816424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Boston Tea Party</a:t>
            </a:r>
            <a:r>
              <a:rPr lang="en-GB" sz="1200" b="0" i="0" kern="1200" dirty="0">
                <a:solidFill>
                  <a:schemeClr val="tx1"/>
                </a:solidFill>
                <a:effectLst/>
                <a:latin typeface="+mn-lt"/>
                <a:ea typeface="+mn-ea"/>
                <a:cs typeface="+mn-cs"/>
              </a:rPr>
              <a:t> was a </a:t>
            </a:r>
            <a:r>
              <a:rPr lang="en-GB" sz="1200" b="0" i="0" u="none" strike="noStrike" kern="1200" dirty="0">
                <a:solidFill>
                  <a:schemeClr val="tx1"/>
                </a:solidFill>
                <a:effectLst/>
                <a:latin typeface="+mn-lt"/>
                <a:ea typeface="+mn-ea"/>
                <a:cs typeface="+mn-cs"/>
                <a:hlinkClick r:id="rId3" tooltip="Protest"/>
              </a:rPr>
              <a:t>protest</a:t>
            </a:r>
            <a:r>
              <a:rPr lang="en-GB" sz="1200" b="0" i="0" kern="1200" dirty="0">
                <a:solidFill>
                  <a:schemeClr val="tx1"/>
                </a:solidFill>
                <a:effectLst/>
                <a:latin typeface="+mn-lt"/>
                <a:ea typeface="+mn-ea"/>
                <a:cs typeface="+mn-cs"/>
              </a:rPr>
              <a:t> by </a:t>
            </a:r>
            <a:r>
              <a:rPr lang="en-GB" sz="1200" b="0" i="0" u="none" strike="noStrike" kern="1200" dirty="0">
                <a:solidFill>
                  <a:schemeClr val="tx1"/>
                </a:solidFill>
                <a:effectLst/>
                <a:latin typeface="+mn-lt"/>
                <a:ea typeface="+mn-ea"/>
                <a:cs typeface="+mn-cs"/>
                <a:hlinkClick r:id="rId4" tooltip="United States"/>
              </a:rPr>
              <a:t>American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tooltip="Colony"/>
              </a:rPr>
              <a:t>colonists</a:t>
            </a:r>
            <a:r>
              <a:rPr lang="en-GB" sz="1200" b="0" i="0" kern="1200" dirty="0">
                <a:solidFill>
                  <a:schemeClr val="tx1"/>
                </a:solidFill>
                <a:effectLst/>
                <a:latin typeface="+mn-lt"/>
                <a:ea typeface="+mn-ea"/>
                <a:cs typeface="+mn-cs"/>
              </a:rPr>
              <a:t> (These people were known as patriots) against King </a:t>
            </a:r>
            <a:r>
              <a:rPr lang="en-GB" sz="1200" b="0" i="0" u="none" strike="noStrike" kern="1200" dirty="0">
                <a:solidFill>
                  <a:schemeClr val="tx1"/>
                </a:solidFill>
                <a:effectLst/>
                <a:latin typeface="+mn-lt"/>
                <a:ea typeface="+mn-ea"/>
                <a:cs typeface="+mn-cs"/>
                <a:hlinkClick r:id="rId6" tooltip="George III of Great Britain"/>
              </a:rPr>
              <a:t>George III</a:t>
            </a:r>
            <a:r>
              <a:rPr lang="en-GB" sz="1200" b="0" i="0" kern="1200" dirty="0">
                <a:solidFill>
                  <a:schemeClr val="tx1"/>
                </a:solidFill>
                <a:effectLst/>
                <a:latin typeface="+mn-lt"/>
                <a:ea typeface="+mn-ea"/>
                <a:cs typeface="+mn-cs"/>
              </a:rPr>
              <a:t>'s rule in </a:t>
            </a:r>
            <a:r>
              <a:rPr lang="en-GB" sz="1200" b="0" i="0" u="none" strike="noStrike" kern="1200" dirty="0">
                <a:solidFill>
                  <a:schemeClr val="tx1"/>
                </a:solidFill>
                <a:effectLst/>
                <a:latin typeface="+mn-lt"/>
                <a:ea typeface="+mn-ea"/>
                <a:cs typeface="+mn-cs"/>
                <a:hlinkClick r:id="rId4" tooltip="United States"/>
              </a:rPr>
              <a:t>America</a:t>
            </a:r>
            <a:r>
              <a:rPr lang="en-GB" sz="1200" b="0" i="0" kern="1200" dirty="0">
                <a:solidFill>
                  <a:schemeClr val="tx1"/>
                </a:solidFill>
                <a:effectLst/>
                <a:latin typeface="+mn-lt"/>
                <a:ea typeface="+mn-ea"/>
                <a:cs typeface="+mn-cs"/>
              </a:rPr>
              <a:t>. It happened on December 16, 1773.</a:t>
            </a:r>
            <a:r>
              <a:rPr lang="en-GB" sz="1200" b="0" i="0" u="none" strike="noStrike" kern="1200" baseline="30000" dirty="0">
                <a:solidFill>
                  <a:schemeClr val="tx1"/>
                </a:solidFill>
                <a:effectLst/>
                <a:latin typeface="+mn-lt"/>
                <a:ea typeface="+mn-ea"/>
                <a:cs typeface="+mn-cs"/>
                <a:hlinkClick r:id="rId7"/>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Boston Tea Party was an act of protest against the British for the Tea Act, one of several new attempts to tax colonists. The Americans had no one to speak for them in the British government. They were frustrated that they were being taxed by the government but had no part in how the government was run. They did not think it was right to pay taxes when they did not have a </a:t>
            </a:r>
            <a:r>
              <a:rPr lang="en-GB" sz="1200" b="0" i="0" u="none" strike="noStrike" kern="1200" dirty="0">
                <a:solidFill>
                  <a:schemeClr val="tx1"/>
                </a:solidFill>
                <a:effectLst/>
                <a:latin typeface="+mn-lt"/>
                <a:ea typeface="+mn-ea"/>
                <a:cs typeface="+mn-cs"/>
                <a:hlinkClick r:id="rId8" tooltip="Representation (politics)"/>
              </a:rPr>
              <a:t>representative</a:t>
            </a:r>
            <a:r>
              <a:rPr lang="en-GB" sz="1200" b="0" i="0" kern="1200" dirty="0">
                <a:solidFill>
                  <a:schemeClr val="tx1"/>
                </a:solidFill>
                <a:effectLst/>
                <a:latin typeface="+mn-lt"/>
                <a:ea typeface="+mn-ea"/>
                <a:cs typeface="+mn-cs"/>
              </a:rPr>
              <a:t> in the government ("No taxation without representation!"). Also, merchants selling their goods would lose their profit because of the taxes. The Americans began purchasing smuggled goods, which were much cheaper.</a:t>
            </a:r>
          </a:p>
          <a:p>
            <a:r>
              <a:rPr lang="en-GB" sz="1200" b="0" i="0" kern="1200" dirty="0">
                <a:solidFill>
                  <a:schemeClr val="tx1"/>
                </a:solidFill>
                <a:effectLst/>
                <a:latin typeface="+mn-lt"/>
                <a:ea typeface="+mn-ea"/>
                <a:cs typeface="+mn-cs"/>
              </a:rPr>
              <a:t>To show how angry they were, the </a:t>
            </a:r>
            <a:r>
              <a:rPr lang="en-GB" sz="1200" b="1" i="0" u="none" strike="noStrike" kern="1200" dirty="0">
                <a:solidFill>
                  <a:schemeClr val="tx1"/>
                </a:solidFill>
                <a:effectLst/>
                <a:latin typeface="+mn-lt"/>
                <a:ea typeface="+mn-ea"/>
                <a:cs typeface="+mn-cs"/>
                <a:hlinkClick r:id="rId9" tooltip="Sons of Liberty"/>
              </a:rPr>
              <a:t>Sons of Liberty</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led by </a:t>
            </a:r>
            <a:r>
              <a:rPr lang="en-GB" sz="1200" b="0" i="0" u="none" strike="noStrike" kern="1200" dirty="0">
                <a:solidFill>
                  <a:schemeClr val="tx1"/>
                </a:solidFill>
                <a:effectLst/>
                <a:latin typeface="+mn-lt"/>
                <a:ea typeface="+mn-ea"/>
                <a:cs typeface="+mn-cs"/>
                <a:hlinkClick r:id="rId10" tooltip="Samuel Adams"/>
              </a:rPr>
              <a:t>Samuel Adams</a:t>
            </a:r>
            <a:r>
              <a:rPr lang="en-GB" sz="1200" b="0" i="0" kern="1200" dirty="0">
                <a:solidFill>
                  <a:schemeClr val="tx1"/>
                </a:solidFill>
                <a:effectLst/>
                <a:latin typeface="+mn-lt"/>
                <a:ea typeface="+mn-ea"/>
                <a:cs typeface="+mn-cs"/>
              </a:rPr>
              <a:t>, dressed up as </a:t>
            </a:r>
            <a:r>
              <a:rPr lang="en-GB" sz="1200" b="0" i="0" u="none" strike="noStrike" kern="1200" dirty="0">
                <a:solidFill>
                  <a:schemeClr val="tx1"/>
                </a:solidFill>
                <a:effectLst/>
                <a:latin typeface="+mn-lt"/>
                <a:ea typeface="+mn-ea"/>
                <a:cs typeface="+mn-cs"/>
                <a:hlinkClick r:id="rId11" tooltip="Native American"/>
              </a:rPr>
              <a:t>Native Americans</a:t>
            </a:r>
            <a:r>
              <a:rPr lang="en-GB" sz="1200" b="0" i="0" kern="1200" dirty="0">
                <a:solidFill>
                  <a:schemeClr val="tx1"/>
                </a:solidFill>
                <a:effectLst/>
                <a:latin typeface="+mn-lt"/>
                <a:ea typeface="+mn-ea"/>
                <a:cs typeface="+mn-cs"/>
              </a:rPr>
              <a:t> and went onto </a:t>
            </a:r>
            <a:r>
              <a:rPr lang="en-GB" sz="1200" b="0" i="0" u="none" strike="noStrike" kern="1200" dirty="0">
                <a:solidFill>
                  <a:schemeClr val="tx1"/>
                </a:solidFill>
                <a:effectLst/>
                <a:latin typeface="+mn-lt"/>
                <a:ea typeface="+mn-ea"/>
                <a:cs typeface="+mn-cs"/>
                <a:hlinkClick r:id="rId12" tooltip="Ship"/>
              </a:rPr>
              <a:t>ships</a:t>
            </a:r>
            <a:r>
              <a:rPr lang="en-GB" sz="1200" b="0" i="0" kern="1200" dirty="0">
                <a:solidFill>
                  <a:schemeClr val="tx1"/>
                </a:solidFill>
                <a:effectLst/>
                <a:latin typeface="+mn-lt"/>
                <a:ea typeface="+mn-ea"/>
                <a:cs typeface="+mn-cs"/>
              </a:rPr>
              <a:t> in the </a:t>
            </a:r>
            <a:r>
              <a:rPr lang="en-GB" sz="1200" b="0" i="0" u="none" strike="noStrike" kern="1200" dirty="0">
                <a:solidFill>
                  <a:schemeClr val="tx1"/>
                </a:solidFill>
                <a:effectLst/>
                <a:latin typeface="+mn-lt"/>
                <a:ea typeface="+mn-ea"/>
                <a:cs typeface="+mn-cs"/>
                <a:hlinkClick r:id="rId13" tooltip="Boston"/>
              </a:rPr>
              <a:t>Boston</a:t>
            </a:r>
            <a:r>
              <a:rPr lang="en-GB" sz="1200" b="0" i="0"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hlinkClick r:id="rId14" tooltip="Harbor"/>
              </a:rPr>
              <a:t>Harbor</a:t>
            </a:r>
            <a:r>
              <a:rPr lang="en-GB" sz="1200" b="0" i="0" kern="1200" dirty="0">
                <a:solidFill>
                  <a:schemeClr val="tx1"/>
                </a:solidFill>
                <a:effectLst/>
                <a:latin typeface="+mn-lt"/>
                <a:ea typeface="+mn-ea"/>
                <a:cs typeface="+mn-cs"/>
              </a:rPr>
              <a:t>. They took boxes of tea and dumped them into the water. The British government was enraged about this. Parliament made even stricter laws for the colonies, later called the </a:t>
            </a:r>
            <a:r>
              <a:rPr lang="en-GB" sz="1200" b="0" i="0" u="none" strike="noStrike" kern="1200" dirty="0">
                <a:solidFill>
                  <a:schemeClr val="tx1"/>
                </a:solidFill>
                <a:effectLst/>
                <a:latin typeface="+mn-lt"/>
                <a:ea typeface="+mn-ea"/>
                <a:cs typeface="+mn-cs"/>
                <a:hlinkClick r:id="rId15" tooltip="Intolerable Acts"/>
              </a:rPr>
              <a:t>Intolerable Acts</a:t>
            </a:r>
            <a:r>
              <a:rPr lang="en-GB" sz="1200" b="0" i="0" kern="1200" dirty="0">
                <a:solidFill>
                  <a:schemeClr val="tx1"/>
                </a:solidFill>
                <a:effectLst/>
                <a:latin typeface="+mn-lt"/>
                <a:ea typeface="+mn-ea"/>
                <a:cs typeface="+mn-cs"/>
              </a:rPr>
              <a:t>. One of the Acts closed Boston </a:t>
            </a:r>
            <a:r>
              <a:rPr lang="en-GB" sz="1200" b="0" i="0" kern="1200" dirty="0" err="1">
                <a:solidFill>
                  <a:schemeClr val="tx1"/>
                </a:solidFill>
                <a:effectLst/>
                <a:latin typeface="+mn-lt"/>
                <a:ea typeface="+mn-ea"/>
                <a:cs typeface="+mn-cs"/>
              </a:rPr>
              <a:t>Harbor</a:t>
            </a:r>
            <a:r>
              <a:rPr lang="en-GB" sz="1200" b="0" i="0" kern="1200" dirty="0">
                <a:solidFill>
                  <a:schemeClr val="tx1"/>
                </a:solidFill>
                <a:effectLst/>
                <a:latin typeface="+mn-lt"/>
                <a:ea typeface="+mn-ea"/>
                <a:cs typeface="+mn-cs"/>
              </a:rPr>
              <a:t> until the colonists paid for all the tea they dumped. Another took away the right of Boston to govern itself.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17161A-20DE-4888-9D7C-809779BB82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4985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Boston Tea Party</a:t>
            </a:r>
            <a:r>
              <a:rPr lang="en-GB" sz="1200" b="0" i="0" kern="1200" dirty="0">
                <a:solidFill>
                  <a:schemeClr val="tx1"/>
                </a:solidFill>
                <a:effectLst/>
                <a:latin typeface="+mn-lt"/>
                <a:ea typeface="+mn-ea"/>
                <a:cs typeface="+mn-cs"/>
              </a:rPr>
              <a:t> was a </a:t>
            </a:r>
            <a:r>
              <a:rPr lang="en-GB" sz="1200" b="0" i="0" u="none" strike="noStrike" kern="1200" dirty="0">
                <a:solidFill>
                  <a:schemeClr val="tx1"/>
                </a:solidFill>
                <a:effectLst/>
                <a:latin typeface="+mn-lt"/>
                <a:ea typeface="+mn-ea"/>
                <a:cs typeface="+mn-cs"/>
                <a:hlinkClick r:id="rId3" tooltip="Protest"/>
              </a:rPr>
              <a:t>protest</a:t>
            </a:r>
            <a:r>
              <a:rPr lang="en-GB" sz="1200" b="0" i="0" kern="1200" dirty="0">
                <a:solidFill>
                  <a:schemeClr val="tx1"/>
                </a:solidFill>
                <a:effectLst/>
                <a:latin typeface="+mn-lt"/>
                <a:ea typeface="+mn-ea"/>
                <a:cs typeface="+mn-cs"/>
              </a:rPr>
              <a:t> by </a:t>
            </a:r>
            <a:r>
              <a:rPr lang="en-GB" sz="1200" b="0" i="0" u="none" strike="noStrike" kern="1200" dirty="0">
                <a:solidFill>
                  <a:schemeClr val="tx1"/>
                </a:solidFill>
                <a:effectLst/>
                <a:latin typeface="+mn-lt"/>
                <a:ea typeface="+mn-ea"/>
                <a:cs typeface="+mn-cs"/>
                <a:hlinkClick r:id="rId4" tooltip="United States"/>
              </a:rPr>
              <a:t>American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tooltip="Colony"/>
              </a:rPr>
              <a:t>colonists</a:t>
            </a:r>
            <a:r>
              <a:rPr lang="en-GB" sz="1200" b="0" i="0" kern="1200" dirty="0">
                <a:solidFill>
                  <a:schemeClr val="tx1"/>
                </a:solidFill>
                <a:effectLst/>
                <a:latin typeface="+mn-lt"/>
                <a:ea typeface="+mn-ea"/>
                <a:cs typeface="+mn-cs"/>
              </a:rPr>
              <a:t> (These people were known as patriots) against King </a:t>
            </a:r>
            <a:r>
              <a:rPr lang="en-GB" sz="1200" b="0" i="0" u="none" strike="noStrike" kern="1200" dirty="0">
                <a:solidFill>
                  <a:schemeClr val="tx1"/>
                </a:solidFill>
                <a:effectLst/>
                <a:latin typeface="+mn-lt"/>
                <a:ea typeface="+mn-ea"/>
                <a:cs typeface="+mn-cs"/>
                <a:hlinkClick r:id="rId6" tooltip="George III of Great Britain"/>
              </a:rPr>
              <a:t>George III</a:t>
            </a:r>
            <a:r>
              <a:rPr lang="en-GB" sz="1200" b="0" i="0" kern="1200" dirty="0">
                <a:solidFill>
                  <a:schemeClr val="tx1"/>
                </a:solidFill>
                <a:effectLst/>
                <a:latin typeface="+mn-lt"/>
                <a:ea typeface="+mn-ea"/>
                <a:cs typeface="+mn-cs"/>
              </a:rPr>
              <a:t>'s rule in </a:t>
            </a:r>
            <a:r>
              <a:rPr lang="en-GB" sz="1200" b="0" i="0" u="none" strike="noStrike" kern="1200" dirty="0">
                <a:solidFill>
                  <a:schemeClr val="tx1"/>
                </a:solidFill>
                <a:effectLst/>
                <a:latin typeface="+mn-lt"/>
                <a:ea typeface="+mn-ea"/>
                <a:cs typeface="+mn-cs"/>
                <a:hlinkClick r:id="rId4" tooltip="United States"/>
              </a:rPr>
              <a:t>America</a:t>
            </a:r>
            <a:r>
              <a:rPr lang="en-GB" sz="1200" b="0" i="0" kern="1200" dirty="0">
                <a:solidFill>
                  <a:schemeClr val="tx1"/>
                </a:solidFill>
                <a:effectLst/>
                <a:latin typeface="+mn-lt"/>
                <a:ea typeface="+mn-ea"/>
                <a:cs typeface="+mn-cs"/>
              </a:rPr>
              <a:t>. It happened on December 16, 1773.</a:t>
            </a:r>
            <a:r>
              <a:rPr lang="en-GB" sz="1200" b="0" i="0" u="none" strike="noStrike" kern="1200" baseline="30000" dirty="0">
                <a:solidFill>
                  <a:schemeClr val="tx1"/>
                </a:solidFill>
                <a:effectLst/>
                <a:latin typeface="+mn-lt"/>
                <a:ea typeface="+mn-ea"/>
                <a:cs typeface="+mn-cs"/>
                <a:hlinkClick r:id="rId7"/>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Boston Tea Party was an act of protest against the British for the Tea Act, one of several new attempts to tax colonists. The Americans had no one to speak for them in the British government. They were frustrated that they were being taxed by the government but had no part in how the government was run. They did not think it was right to pay taxes when they did not have a </a:t>
            </a:r>
            <a:r>
              <a:rPr lang="en-GB" sz="1200" b="0" i="0" u="none" strike="noStrike" kern="1200" dirty="0">
                <a:solidFill>
                  <a:schemeClr val="tx1"/>
                </a:solidFill>
                <a:effectLst/>
                <a:latin typeface="+mn-lt"/>
                <a:ea typeface="+mn-ea"/>
                <a:cs typeface="+mn-cs"/>
                <a:hlinkClick r:id="rId8" tooltip="Representation (politics)"/>
              </a:rPr>
              <a:t>representative</a:t>
            </a:r>
            <a:r>
              <a:rPr lang="en-GB" sz="1200" b="0" i="0" kern="1200" dirty="0">
                <a:solidFill>
                  <a:schemeClr val="tx1"/>
                </a:solidFill>
                <a:effectLst/>
                <a:latin typeface="+mn-lt"/>
                <a:ea typeface="+mn-ea"/>
                <a:cs typeface="+mn-cs"/>
              </a:rPr>
              <a:t> in the government ("No taxation without representation!"). Also, merchants selling their goods would lose their profit because of the taxes. The Americans began purchasing smuggled goods, which were much cheaper.</a:t>
            </a:r>
          </a:p>
          <a:p>
            <a:r>
              <a:rPr lang="en-GB" sz="1200" b="0" i="0" kern="1200" dirty="0">
                <a:solidFill>
                  <a:schemeClr val="tx1"/>
                </a:solidFill>
                <a:effectLst/>
                <a:latin typeface="+mn-lt"/>
                <a:ea typeface="+mn-ea"/>
                <a:cs typeface="+mn-cs"/>
              </a:rPr>
              <a:t>To show how angry they were, the </a:t>
            </a:r>
            <a:r>
              <a:rPr lang="en-GB" sz="1200" b="1" i="0" u="none" strike="noStrike" kern="1200" dirty="0">
                <a:solidFill>
                  <a:schemeClr val="tx1"/>
                </a:solidFill>
                <a:effectLst/>
                <a:latin typeface="+mn-lt"/>
                <a:ea typeface="+mn-ea"/>
                <a:cs typeface="+mn-cs"/>
                <a:hlinkClick r:id="rId9" tooltip="Sons of Liberty"/>
              </a:rPr>
              <a:t>Sons of Liberty</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led by </a:t>
            </a:r>
            <a:r>
              <a:rPr lang="en-GB" sz="1200" b="0" i="0" u="none" strike="noStrike" kern="1200" dirty="0">
                <a:solidFill>
                  <a:schemeClr val="tx1"/>
                </a:solidFill>
                <a:effectLst/>
                <a:latin typeface="+mn-lt"/>
                <a:ea typeface="+mn-ea"/>
                <a:cs typeface="+mn-cs"/>
                <a:hlinkClick r:id="rId10" tooltip="Samuel Adams"/>
              </a:rPr>
              <a:t>Samuel Adams</a:t>
            </a:r>
            <a:r>
              <a:rPr lang="en-GB" sz="1200" b="0" i="0" kern="1200" dirty="0">
                <a:solidFill>
                  <a:schemeClr val="tx1"/>
                </a:solidFill>
                <a:effectLst/>
                <a:latin typeface="+mn-lt"/>
                <a:ea typeface="+mn-ea"/>
                <a:cs typeface="+mn-cs"/>
              </a:rPr>
              <a:t>, dressed up as </a:t>
            </a:r>
            <a:r>
              <a:rPr lang="en-GB" sz="1200" b="0" i="0" u="none" strike="noStrike" kern="1200" dirty="0">
                <a:solidFill>
                  <a:schemeClr val="tx1"/>
                </a:solidFill>
                <a:effectLst/>
                <a:latin typeface="+mn-lt"/>
                <a:ea typeface="+mn-ea"/>
                <a:cs typeface="+mn-cs"/>
                <a:hlinkClick r:id="rId11" tooltip="Native American"/>
              </a:rPr>
              <a:t>Native Americans</a:t>
            </a:r>
            <a:r>
              <a:rPr lang="en-GB" sz="1200" b="0" i="0" kern="1200" dirty="0">
                <a:solidFill>
                  <a:schemeClr val="tx1"/>
                </a:solidFill>
                <a:effectLst/>
                <a:latin typeface="+mn-lt"/>
                <a:ea typeface="+mn-ea"/>
                <a:cs typeface="+mn-cs"/>
              </a:rPr>
              <a:t> and went onto </a:t>
            </a:r>
            <a:r>
              <a:rPr lang="en-GB" sz="1200" b="0" i="0" u="none" strike="noStrike" kern="1200" dirty="0">
                <a:solidFill>
                  <a:schemeClr val="tx1"/>
                </a:solidFill>
                <a:effectLst/>
                <a:latin typeface="+mn-lt"/>
                <a:ea typeface="+mn-ea"/>
                <a:cs typeface="+mn-cs"/>
                <a:hlinkClick r:id="rId12" tooltip="Ship"/>
              </a:rPr>
              <a:t>ships</a:t>
            </a:r>
            <a:r>
              <a:rPr lang="en-GB" sz="1200" b="0" i="0" kern="1200" dirty="0">
                <a:solidFill>
                  <a:schemeClr val="tx1"/>
                </a:solidFill>
                <a:effectLst/>
                <a:latin typeface="+mn-lt"/>
                <a:ea typeface="+mn-ea"/>
                <a:cs typeface="+mn-cs"/>
              </a:rPr>
              <a:t> in the </a:t>
            </a:r>
            <a:r>
              <a:rPr lang="en-GB" sz="1200" b="0" i="0" u="none" strike="noStrike" kern="1200" dirty="0">
                <a:solidFill>
                  <a:schemeClr val="tx1"/>
                </a:solidFill>
                <a:effectLst/>
                <a:latin typeface="+mn-lt"/>
                <a:ea typeface="+mn-ea"/>
                <a:cs typeface="+mn-cs"/>
                <a:hlinkClick r:id="rId13" tooltip="Boston"/>
              </a:rPr>
              <a:t>Boston</a:t>
            </a:r>
            <a:r>
              <a:rPr lang="en-GB" sz="1200" b="0" i="0"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hlinkClick r:id="rId14" tooltip="Harbor"/>
              </a:rPr>
              <a:t>Harbor</a:t>
            </a:r>
            <a:r>
              <a:rPr lang="en-GB" sz="1200" b="0" i="0" kern="1200" dirty="0">
                <a:solidFill>
                  <a:schemeClr val="tx1"/>
                </a:solidFill>
                <a:effectLst/>
                <a:latin typeface="+mn-lt"/>
                <a:ea typeface="+mn-ea"/>
                <a:cs typeface="+mn-cs"/>
              </a:rPr>
              <a:t>. They took boxes of tea and dumped them into the water. The British government was enraged about this. Parliament made even stricter laws for the colonies, later called the </a:t>
            </a:r>
            <a:r>
              <a:rPr lang="en-GB" sz="1200" b="0" i="0" u="none" strike="noStrike" kern="1200" dirty="0">
                <a:solidFill>
                  <a:schemeClr val="tx1"/>
                </a:solidFill>
                <a:effectLst/>
                <a:latin typeface="+mn-lt"/>
                <a:ea typeface="+mn-ea"/>
                <a:cs typeface="+mn-cs"/>
                <a:hlinkClick r:id="rId15" tooltip="Intolerable Acts"/>
              </a:rPr>
              <a:t>Intolerable Acts</a:t>
            </a:r>
            <a:r>
              <a:rPr lang="en-GB" sz="1200" b="0" i="0" kern="1200" dirty="0">
                <a:solidFill>
                  <a:schemeClr val="tx1"/>
                </a:solidFill>
                <a:effectLst/>
                <a:latin typeface="+mn-lt"/>
                <a:ea typeface="+mn-ea"/>
                <a:cs typeface="+mn-cs"/>
              </a:rPr>
              <a:t>. One of the Acts closed Boston </a:t>
            </a:r>
            <a:r>
              <a:rPr lang="en-GB" sz="1200" b="0" i="0" kern="1200" dirty="0" err="1">
                <a:solidFill>
                  <a:schemeClr val="tx1"/>
                </a:solidFill>
                <a:effectLst/>
                <a:latin typeface="+mn-lt"/>
                <a:ea typeface="+mn-ea"/>
                <a:cs typeface="+mn-cs"/>
              </a:rPr>
              <a:t>Harbor</a:t>
            </a:r>
            <a:r>
              <a:rPr lang="en-GB" sz="1200" b="0" i="0" kern="1200" dirty="0">
                <a:solidFill>
                  <a:schemeClr val="tx1"/>
                </a:solidFill>
                <a:effectLst/>
                <a:latin typeface="+mn-lt"/>
                <a:ea typeface="+mn-ea"/>
                <a:cs typeface="+mn-cs"/>
              </a:rPr>
              <a:t> until the colonists paid for all the tea they dumped. Another took away the right of Boston to govern itself.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17161A-20DE-4888-9D7C-809779BB82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385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602C4-3F5B-4645-A9A9-86E00AF330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A19A88-DBF5-4CFC-B24A-38504F745C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D850F6-32F9-4641-8583-CE6F411826A9}"/>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5" name="Footer Placeholder 4">
            <a:extLst>
              <a:ext uri="{FF2B5EF4-FFF2-40B4-BE49-F238E27FC236}">
                <a16:creationId xmlns:a16="http://schemas.microsoft.com/office/drawing/2014/main" id="{231192BA-F630-49CE-AD7D-3169B3B5B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CDE25-EF31-4A70-952B-EE598FFB26F0}"/>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2627539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05429-1599-497C-8C61-5DEE500222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EC0CD4-3BDB-4D25-8110-A0F3D12F21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B2F003-2A6F-4BE2-A63A-ADEF0F93AC60}"/>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5" name="Footer Placeholder 4">
            <a:extLst>
              <a:ext uri="{FF2B5EF4-FFF2-40B4-BE49-F238E27FC236}">
                <a16:creationId xmlns:a16="http://schemas.microsoft.com/office/drawing/2014/main" id="{2EBDD369-36E2-4391-921C-ECBBD83D9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D9D837-2B49-4677-AEB2-CEBEB21E3C23}"/>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2638299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61DBB-E358-4D94-8AF3-48D21E23D3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293230-B8A6-487C-B748-E42C555D63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789759-5C0E-45AD-B2A5-0377A0A256C5}"/>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5" name="Footer Placeholder 4">
            <a:extLst>
              <a:ext uri="{FF2B5EF4-FFF2-40B4-BE49-F238E27FC236}">
                <a16:creationId xmlns:a16="http://schemas.microsoft.com/office/drawing/2014/main" id="{0601CF0F-A5E8-4389-BD29-71376DE87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381418-EC10-4DFF-81F3-4FC5B2B5FFE2}"/>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2660397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C72A0-8FC1-45FE-954A-6152E3FF44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3C709F-667D-467A-BC17-CC6EF22C24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92DE65-61FB-495D-9464-67B434953E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2789A6-8FFD-45D7-8F34-182D76E7246E}"/>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6" name="Footer Placeholder 5">
            <a:extLst>
              <a:ext uri="{FF2B5EF4-FFF2-40B4-BE49-F238E27FC236}">
                <a16:creationId xmlns:a16="http://schemas.microsoft.com/office/drawing/2014/main" id="{0BA1A2BB-C392-4E1A-A3DB-E38443EE5E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69268B-E985-459D-8ACD-7619EEBD4E8E}"/>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1942367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70E5C-1586-4846-B3ED-6DE8640117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0D6033-7566-432A-AF85-A2D6B8AF4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CDAA08-9C4E-48CD-BFD5-5A1156C07D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9039C8-09CD-47E6-B22A-13A2DDC0C7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3A35AC-3DB6-4314-96DA-74C7AA6322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21A1A9-681B-4BBB-AC07-F30DFD4CD80E}"/>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8" name="Footer Placeholder 7">
            <a:extLst>
              <a:ext uri="{FF2B5EF4-FFF2-40B4-BE49-F238E27FC236}">
                <a16:creationId xmlns:a16="http://schemas.microsoft.com/office/drawing/2014/main" id="{5AA05121-09B8-4653-8199-36226A97E3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A9FF05-A483-4128-81C2-118156A551EC}"/>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706720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B5179-22A9-4BC4-AA9F-5541491E0E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D583F9-3DA0-41C4-A08E-DBAAB09789E9}"/>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4" name="Footer Placeholder 3">
            <a:extLst>
              <a:ext uri="{FF2B5EF4-FFF2-40B4-BE49-F238E27FC236}">
                <a16:creationId xmlns:a16="http://schemas.microsoft.com/office/drawing/2014/main" id="{49DC09E6-7E92-46A2-9640-A62A751744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85BD53-B211-4B0E-BE9E-1E6B4BE86384}"/>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211834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A4F1C4-954C-43DE-BE7F-CF4756D55E65}"/>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3" name="Footer Placeholder 2">
            <a:extLst>
              <a:ext uri="{FF2B5EF4-FFF2-40B4-BE49-F238E27FC236}">
                <a16:creationId xmlns:a16="http://schemas.microsoft.com/office/drawing/2014/main" id="{AA992F1C-4E66-4540-A5E0-607887CAF2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A0BF52-EC6C-4993-A6D3-76DE8101AEB1}"/>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34614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7F59-8439-4CC9-A5BB-B20C6CCD28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57A05D-8106-4EF4-8BAD-378DCF2007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4B3CDC-323B-47C0-9586-C1B2C9C1C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F4F83C-6D9D-456D-91E2-A66AB85CD3D6}"/>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6" name="Footer Placeholder 5">
            <a:extLst>
              <a:ext uri="{FF2B5EF4-FFF2-40B4-BE49-F238E27FC236}">
                <a16:creationId xmlns:a16="http://schemas.microsoft.com/office/drawing/2014/main" id="{8E206B11-EA77-4A9B-9FD3-7EE39128DE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99713-9E49-4D79-A535-6DCD2B2E9F16}"/>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3507217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C359-7577-43EA-AB41-F4EFCC6AEA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985B33-7909-48FF-A41A-7961246E06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A26503-A9F1-4165-BF4F-AF3CA1FF1F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5AAFB6-4989-4F6F-BB81-CF3A8FA87288}"/>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6" name="Footer Placeholder 5">
            <a:extLst>
              <a:ext uri="{FF2B5EF4-FFF2-40B4-BE49-F238E27FC236}">
                <a16:creationId xmlns:a16="http://schemas.microsoft.com/office/drawing/2014/main" id="{924038FA-FF85-4C54-8048-D1F9DF2CC0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8E3CCF-2AD8-4AFA-A95B-34C66029B148}"/>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3820092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9B952-8A15-448C-B753-DD2B174B8F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B083AE-D177-4644-A862-7C65763B00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59D82-8D3D-43FD-B7EB-D346A798B66B}"/>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5" name="Footer Placeholder 4">
            <a:extLst>
              <a:ext uri="{FF2B5EF4-FFF2-40B4-BE49-F238E27FC236}">
                <a16:creationId xmlns:a16="http://schemas.microsoft.com/office/drawing/2014/main" id="{8AC5010D-5404-4258-AEBC-6E8E750802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164C94-3C81-4E72-A707-F37CC1A4AD01}"/>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1913937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79574E-DCE1-4E40-9EC4-56013CFA95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EC08E6-3A8E-4E50-A434-1F3DE36743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281C80-8A5B-4F49-B489-8399885C9A39}"/>
              </a:ext>
            </a:extLst>
          </p:cNvPr>
          <p:cNvSpPr>
            <a:spLocks noGrp="1"/>
          </p:cNvSpPr>
          <p:nvPr>
            <p:ph type="dt" sz="half" idx="10"/>
          </p:nvPr>
        </p:nvSpPr>
        <p:spPr/>
        <p:txBody>
          <a:bodyPr/>
          <a:lstStyle/>
          <a:p>
            <a:fld id="{CDBD39E1-8A0A-498A-81DB-1FB5A0DC6AC7}" type="datetimeFigureOut">
              <a:rPr lang="en-GB" smtClean="0"/>
              <a:t>05/12/2023</a:t>
            </a:fld>
            <a:endParaRPr lang="en-GB"/>
          </a:p>
        </p:txBody>
      </p:sp>
      <p:sp>
        <p:nvSpPr>
          <p:cNvPr id="5" name="Footer Placeholder 4">
            <a:extLst>
              <a:ext uri="{FF2B5EF4-FFF2-40B4-BE49-F238E27FC236}">
                <a16:creationId xmlns:a16="http://schemas.microsoft.com/office/drawing/2014/main" id="{95712396-724E-497E-8FFC-E4CF078D0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2BDE61-B3B0-4A16-84FB-C6EAA2B44F2C}"/>
              </a:ext>
            </a:extLst>
          </p:cNvPr>
          <p:cNvSpPr>
            <a:spLocks noGrp="1"/>
          </p:cNvSpPr>
          <p:nvPr>
            <p:ph type="sldNum" sz="quarter" idx="12"/>
          </p:nvPr>
        </p:nvSpPr>
        <p:spPr/>
        <p:txBody>
          <a:bodyPr/>
          <a:lstStyle/>
          <a:p>
            <a:fld id="{78D65185-C415-48D2-9DF1-2307EC3DA9C0}" type="slidenum">
              <a:rPr lang="en-GB" smtClean="0"/>
              <a:t>‹#›</a:t>
            </a:fld>
            <a:endParaRPr lang="en-GB"/>
          </a:p>
        </p:txBody>
      </p:sp>
    </p:spTree>
    <p:extLst>
      <p:ext uri="{BB962C8B-B14F-4D97-AF65-F5344CB8AC3E}">
        <p14:creationId xmlns:p14="http://schemas.microsoft.com/office/powerpoint/2010/main" val="3269209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6A2EA8-B606-4CD9-AD0B-0A8EF9C54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0FDFA1-0B77-4224-B869-CE456ABD96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F937F9-6C8C-405C-9285-6F41919433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BD39E1-8A0A-498A-81DB-1FB5A0DC6AC7}" type="datetimeFigureOut">
              <a:rPr lang="en-GB" smtClean="0"/>
              <a:t>05/12/2023</a:t>
            </a:fld>
            <a:endParaRPr lang="en-GB"/>
          </a:p>
        </p:txBody>
      </p:sp>
      <p:sp>
        <p:nvSpPr>
          <p:cNvPr id="5" name="Footer Placeholder 4">
            <a:extLst>
              <a:ext uri="{FF2B5EF4-FFF2-40B4-BE49-F238E27FC236}">
                <a16:creationId xmlns:a16="http://schemas.microsoft.com/office/drawing/2014/main" id="{62B4ECD2-826C-47C1-B551-EEAD2AE5A6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FE249F-DA62-4570-9132-066B26AA58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D65185-C415-48D2-9DF1-2307EC3DA9C0}" type="slidenum">
              <a:rPr lang="en-GB" smtClean="0"/>
              <a:t>‹#›</a:t>
            </a:fld>
            <a:endParaRPr lang="en-GB"/>
          </a:p>
        </p:txBody>
      </p:sp>
    </p:spTree>
    <p:extLst>
      <p:ext uri="{BB962C8B-B14F-4D97-AF65-F5344CB8AC3E}">
        <p14:creationId xmlns:p14="http://schemas.microsoft.com/office/powerpoint/2010/main" val="2043245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people.wku.edu/haiwang.yuan/China/proverbs/audio/renxinbuzu.mp3" TargetMode="Externa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0c5uvMftJY8?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M5TDy8QLkno?feature=oembed" TargetMode="External"/><Relationship Id="rId4" Type="http://schemas.openxmlformats.org/officeDocument/2006/relationships/hyperlink" Target="https://youtu.be/M5TDy8QLkno"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johnlewispartnership.co.uk/about/who-we-are/our-history.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lovemoney.com/gallerylist/51573/companies-richer-than-entire-countrie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s://www.shell.com/sustainability/our-approach/sustainability-at-shell.html" TargetMode="External"/><Relationship Id="rId2" Type="http://schemas.openxmlformats.org/officeDocument/2006/relationships/hyperlink" Target="https://www.volkswagenag.com/en/sustainability/policy.html" TargetMode="External"/><Relationship Id="rId1" Type="http://schemas.openxmlformats.org/officeDocument/2006/relationships/slideLayout" Target="../slideLayouts/slideLayout2.xml"/><Relationship Id="rId5" Type="http://schemas.openxmlformats.org/officeDocument/2006/relationships/hyperlink" Target="https://www.alibabagroup.com/en/about/sustainability" TargetMode="External"/><Relationship Id="rId4" Type="http://schemas.openxmlformats.org/officeDocument/2006/relationships/hyperlink" Target="https://corporate.marksandspencer.com/plan-a"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vNaTv5-2PYU?feature=oembed"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johnlewispartnership.co.uk/content/dam/cws/pdfs/about-us/our-founder/Our_Founder_Dear_to_my_Heart_Speech.pdf" TargetMode="External"/><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a:extLst>
              <a:ext uri="{FF2B5EF4-FFF2-40B4-BE49-F238E27FC236}">
                <a16:creationId xmlns:a16="http://schemas.microsoft.com/office/drawing/2014/main" id="{5A1FEF6C-C3FB-431E-8030-0FA39A94DA00}"/>
              </a:ext>
            </a:extLst>
          </p:cNvPr>
          <p:cNvPicPr>
            <a:picLocks noChangeAspect="1"/>
          </p:cNvPicPr>
          <p:nvPr/>
        </p:nvPicPr>
        <p:blipFill rotWithShape="1">
          <a:blip r:embed="rId2">
            <a:alphaModFix amt="50000"/>
          </a:blip>
          <a:srcRect t="15359" b="371"/>
          <a:stretch/>
        </p:blipFill>
        <p:spPr>
          <a:xfrm>
            <a:off x="20" y="1"/>
            <a:ext cx="12191980" cy="6857999"/>
          </a:xfrm>
          <a:prstGeom prst="rect">
            <a:avLst/>
          </a:prstGeom>
        </p:spPr>
      </p:pic>
      <p:sp>
        <p:nvSpPr>
          <p:cNvPr id="2" name="Title 1">
            <a:extLst>
              <a:ext uri="{FF2B5EF4-FFF2-40B4-BE49-F238E27FC236}">
                <a16:creationId xmlns:a16="http://schemas.microsoft.com/office/drawing/2014/main" id="{679661FE-D788-474E-B1B2-61CFC197C64D}"/>
              </a:ext>
            </a:extLst>
          </p:cNvPr>
          <p:cNvSpPr>
            <a:spLocks noGrp="1"/>
          </p:cNvSpPr>
          <p:nvPr>
            <p:ph type="ctrTitle"/>
          </p:nvPr>
        </p:nvSpPr>
        <p:spPr>
          <a:xfrm>
            <a:off x="1524000" y="1122362"/>
            <a:ext cx="9144000" cy="2900518"/>
          </a:xfrm>
        </p:spPr>
        <p:txBody>
          <a:bodyPr>
            <a:normAutofit/>
          </a:bodyPr>
          <a:lstStyle/>
          <a:p>
            <a:r>
              <a:rPr lang="en-GB" sz="7200" dirty="0">
                <a:solidFill>
                  <a:srgbClr val="FFFFFF"/>
                </a:solidFill>
              </a:rPr>
              <a:t>Globalisation</a:t>
            </a:r>
          </a:p>
        </p:txBody>
      </p:sp>
      <p:sp>
        <p:nvSpPr>
          <p:cNvPr id="3" name="Subtitle 2">
            <a:extLst>
              <a:ext uri="{FF2B5EF4-FFF2-40B4-BE49-F238E27FC236}">
                <a16:creationId xmlns:a16="http://schemas.microsoft.com/office/drawing/2014/main" id="{57BA5301-BF70-4426-A474-A5B59C80B7BB}"/>
              </a:ext>
            </a:extLst>
          </p:cNvPr>
          <p:cNvSpPr>
            <a:spLocks noGrp="1"/>
          </p:cNvSpPr>
          <p:nvPr>
            <p:ph type="subTitle" idx="1"/>
          </p:nvPr>
        </p:nvSpPr>
        <p:spPr>
          <a:xfrm>
            <a:off x="1524000" y="4159404"/>
            <a:ext cx="9144000" cy="1098395"/>
          </a:xfrm>
        </p:spPr>
        <p:txBody>
          <a:bodyPr>
            <a:normAutofit/>
          </a:bodyPr>
          <a:lstStyle/>
          <a:p>
            <a:r>
              <a:rPr lang="en-GB" sz="3600" dirty="0">
                <a:solidFill>
                  <a:srgbClr val="FFFFFF"/>
                </a:solidFill>
              </a:rPr>
              <a:t>Mike Durke</a:t>
            </a:r>
          </a:p>
        </p:txBody>
      </p:sp>
    </p:spTree>
    <p:extLst>
      <p:ext uri="{BB962C8B-B14F-4D97-AF65-F5344CB8AC3E}">
        <p14:creationId xmlns:p14="http://schemas.microsoft.com/office/powerpoint/2010/main" val="35515496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E1D33-E80A-5665-A17E-159997297E07}"/>
              </a:ext>
            </a:extLst>
          </p:cNvPr>
          <p:cNvSpPr>
            <a:spLocks noGrp="1"/>
          </p:cNvSpPr>
          <p:nvPr>
            <p:ph type="title"/>
          </p:nvPr>
        </p:nvSpPr>
        <p:spPr>
          <a:xfrm>
            <a:off x="586478" y="1683756"/>
            <a:ext cx="3115265" cy="2396359"/>
          </a:xfrm>
        </p:spPr>
        <p:txBody>
          <a:bodyPr anchor="b">
            <a:normAutofit/>
          </a:bodyPr>
          <a:lstStyle/>
          <a:p>
            <a:pPr algn="r"/>
            <a:r>
              <a:rPr lang="en-GB" sz="6000" dirty="0">
                <a:solidFill>
                  <a:srgbClr val="FFFFFF"/>
                </a:solidFill>
              </a:rPr>
              <a:t>Content</a:t>
            </a:r>
          </a:p>
        </p:txBody>
      </p:sp>
      <p:graphicFrame>
        <p:nvGraphicFramePr>
          <p:cNvPr id="5" name="Content Placeholder 2">
            <a:extLst>
              <a:ext uri="{FF2B5EF4-FFF2-40B4-BE49-F238E27FC236}">
                <a16:creationId xmlns:a16="http://schemas.microsoft.com/office/drawing/2014/main" id="{3F6F6912-A833-8C67-5F74-9C6E78E18BC9}"/>
              </a:ext>
            </a:extLst>
          </p:cNvPr>
          <p:cNvGraphicFramePr>
            <a:graphicFrameLocks noGrp="1"/>
          </p:cNvGraphicFramePr>
          <p:nvPr>
            <p:ph idx="1"/>
            <p:extLst>
              <p:ext uri="{D42A27DB-BD31-4B8C-83A1-F6EECF244321}">
                <p14:modId xmlns:p14="http://schemas.microsoft.com/office/powerpoint/2010/main" val="3540250831"/>
              </p:ext>
            </p:extLst>
          </p:nvPr>
        </p:nvGraphicFramePr>
        <p:xfrm>
          <a:off x="4487452" y="334537"/>
          <a:ext cx="7704548" cy="6389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326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345BFB3-FEA5-4462-A9A7-5D81AA34F0E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defRPr/>
            </a:pPr>
            <a:r>
              <a:rPr lang="en-US" sz="3400" b="1" kern="1200" dirty="0">
                <a:solidFill>
                  <a:schemeClr val="tx1"/>
                </a:solidFill>
                <a:latin typeface="+mj-lt"/>
                <a:ea typeface="+mj-ea"/>
                <a:cs typeface="+mj-cs"/>
              </a:rPr>
              <a:t>A man's greed is like a snake that wants to swallow an elephant.</a:t>
            </a:r>
            <a:br>
              <a:rPr lang="en-US" sz="3400" b="1" kern="1200" dirty="0">
                <a:solidFill>
                  <a:schemeClr val="tx1"/>
                </a:solidFill>
                <a:latin typeface="+mj-lt"/>
                <a:ea typeface="+mj-ea"/>
                <a:cs typeface="+mj-cs"/>
              </a:rPr>
            </a:br>
            <a:r>
              <a:rPr lang="en-US" sz="3400" b="1" kern="1200" dirty="0">
                <a:solidFill>
                  <a:schemeClr val="tx1"/>
                </a:solidFill>
                <a:latin typeface="+mj-lt"/>
                <a:ea typeface="+mj-ea"/>
                <a:cs typeface="+mj-cs"/>
              </a:rPr>
              <a:t>(Chinese original: </a:t>
            </a:r>
            <a:r>
              <a:rPr lang="en-US" sz="3400" b="1" kern="1200" dirty="0" err="1">
                <a:solidFill>
                  <a:schemeClr val="tx1"/>
                </a:solidFill>
                <a:latin typeface="+mj-lt"/>
                <a:ea typeface="+mj-ea"/>
                <a:cs typeface="+mj-cs"/>
              </a:rPr>
              <a:t>人心不足蛇吞象</a:t>
            </a:r>
            <a:r>
              <a:rPr lang="en-US" sz="3400" b="1" kern="1200" dirty="0">
                <a:solidFill>
                  <a:schemeClr val="tx1"/>
                </a:solidFill>
                <a:latin typeface="+mj-lt"/>
                <a:ea typeface="+mj-ea"/>
                <a:cs typeface="+mj-cs"/>
              </a:rPr>
              <a:t>； Chinese Pinyin: Audio </a:t>
            </a:r>
            <a:r>
              <a:rPr lang="en-US" sz="3400" b="1" kern="1200" dirty="0" err="1">
                <a:solidFill>
                  <a:schemeClr val="tx1"/>
                </a:solidFill>
                <a:latin typeface="+mj-lt"/>
                <a:ea typeface="+mj-ea"/>
                <a:cs typeface="+mj-cs"/>
              </a:rPr>
              <a:t>Rén</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xīn</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bù</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zú</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shé</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tūn</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xiàng</a:t>
            </a:r>
            <a:r>
              <a:rPr lang="en-US" sz="3400" b="1" kern="1200" dirty="0">
                <a:solidFill>
                  <a:schemeClr val="tx1"/>
                </a:solidFill>
                <a:latin typeface="+mj-lt"/>
                <a:ea typeface="+mj-ea"/>
                <a:cs typeface="+mj-cs"/>
              </a:rPr>
              <a:t>.)</a:t>
            </a:r>
            <a:br>
              <a:rPr lang="en-US" sz="3400" b="1" kern="1200" dirty="0">
                <a:solidFill>
                  <a:schemeClr val="tx1"/>
                </a:solidFill>
                <a:latin typeface="+mj-lt"/>
                <a:ea typeface="+mj-ea"/>
                <a:cs typeface="+mj-cs"/>
              </a:rPr>
            </a:br>
            <a:r>
              <a:rPr lang="en-US" sz="3400" b="1" kern="1200" dirty="0">
                <a:solidFill>
                  <a:schemeClr val="tx1"/>
                </a:solidFill>
                <a:latin typeface="+mj-lt"/>
                <a:ea typeface="+mj-ea"/>
                <a:cs typeface="+mj-cs"/>
                <a:hlinkClick r:id="rId2"/>
              </a:rPr>
              <a:t>http://people.wku.edu/haiwang.yuan/China/proverbs/audio/renxinbuzu.mp3</a:t>
            </a:r>
            <a:endParaRPr lang="en-US" sz="3400" b="1" kern="1200" dirty="0">
              <a:solidFill>
                <a:schemeClr val="tx1"/>
              </a:solidFill>
              <a:latin typeface="+mj-lt"/>
              <a:ea typeface="+mj-ea"/>
              <a:cs typeface="+mj-cs"/>
            </a:endParaRP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338" name="Title 2">
            <a:extLst>
              <a:ext uri="{FF2B5EF4-FFF2-40B4-BE49-F238E27FC236}">
                <a16:creationId xmlns:a16="http://schemas.microsoft.com/office/drawing/2014/main" id="{E76477F5-2CD5-464E-A64C-BF148F098596}"/>
              </a:ext>
            </a:extLst>
          </p:cNvPr>
          <p:cNvSpPr>
            <a:spLocks noGrp="1"/>
          </p:cNvSpPr>
          <p:nvPr>
            <p:ph type="title"/>
          </p:nvPr>
        </p:nvSpPr>
        <p:spPr bwMode="auto">
          <a:xfrm>
            <a:off x="609601" y="4385066"/>
            <a:ext cx="10923638" cy="131764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r>
              <a:rPr lang="en-US" altLang="en-US" sz="6000" kern="1200">
                <a:solidFill>
                  <a:schemeClr val="tx1"/>
                </a:solidFill>
                <a:latin typeface="+mj-lt"/>
                <a:ea typeface="+mj-ea"/>
                <a:cs typeface="+mj-cs"/>
              </a:rPr>
              <a:t>Context</a:t>
            </a:r>
          </a:p>
        </p:txBody>
      </p:sp>
      <p:pic>
        <p:nvPicPr>
          <p:cNvPr id="4" name="Content Placeholder 3">
            <a:extLst>
              <a:ext uri="{FF2B5EF4-FFF2-40B4-BE49-F238E27FC236}">
                <a16:creationId xmlns:a16="http://schemas.microsoft.com/office/drawing/2014/main" id="{836AF876-CD69-48CC-A8E3-5BB8F4AF274D}"/>
              </a:ext>
            </a:extLst>
          </p:cNvPr>
          <p:cNvPicPr>
            <a:picLocks noGrp="1" noChangeAspect="1"/>
          </p:cNvPicPr>
          <p:nvPr>
            <p:ph sz="half" idx="1"/>
          </p:nvPr>
        </p:nvPicPr>
        <p:blipFill rotWithShape="1">
          <a:blip r:embed="rId2"/>
          <a:srcRect l="14"/>
          <a:stretch/>
        </p:blipFill>
        <p:spPr>
          <a:xfrm>
            <a:off x="20" y="10"/>
            <a:ext cx="6095974" cy="4252522"/>
          </a:xfrm>
          <a:prstGeom prst="rect">
            <a:avLst/>
          </a:prstGeom>
        </p:spPr>
      </p:pic>
      <p:pic>
        <p:nvPicPr>
          <p:cNvPr id="5" name="Content Placeholder 4">
            <a:extLst>
              <a:ext uri="{FF2B5EF4-FFF2-40B4-BE49-F238E27FC236}">
                <a16:creationId xmlns:a16="http://schemas.microsoft.com/office/drawing/2014/main" id="{51763878-987C-4BA9-B756-49EB3A152BD3}"/>
              </a:ext>
            </a:extLst>
          </p:cNvPr>
          <p:cNvPicPr>
            <a:picLocks noGrp="1" noChangeAspect="1"/>
          </p:cNvPicPr>
          <p:nvPr>
            <p:ph sz="half" idx="2"/>
          </p:nvPr>
        </p:nvPicPr>
        <p:blipFill rotWithShape="1">
          <a:blip r:embed="rId3"/>
          <a:srcRect r="4331" b="2"/>
          <a:stretch/>
        </p:blipFill>
        <p:spPr>
          <a:xfrm>
            <a:off x="6095999" y="-681"/>
            <a:ext cx="6096001" cy="4253215"/>
          </a:xfrm>
          <a:prstGeom prst="rect">
            <a:avLst/>
          </a:prstGeom>
        </p:spPr>
      </p:pic>
      <p:cxnSp>
        <p:nvCxnSpPr>
          <p:cNvPr id="14341" name="Straight Connector 71">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42" name="Straight Connector 73">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14339" name="Rectangle 2">
            <a:extLst>
              <a:ext uri="{FF2B5EF4-FFF2-40B4-BE49-F238E27FC236}">
                <a16:creationId xmlns:a16="http://schemas.microsoft.com/office/drawing/2014/main" id="{4280A5BA-1904-4918-8656-95F772941A5C}"/>
              </a:ext>
            </a:extLst>
          </p:cNvPr>
          <p:cNvSpPr txBox="1">
            <a:spLocks noChangeArrowheads="1"/>
          </p:cNvSpPr>
          <p:nvPr/>
        </p:nvSpPr>
        <p:spPr bwMode="auto">
          <a:xfrm>
            <a:off x="1653363" y="2176272"/>
            <a:ext cx="9367204" cy="404164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228600">
              <a:lnSpc>
                <a:spcPct val="90000"/>
              </a:lnSpc>
              <a:spcAft>
                <a:spcPts val="600"/>
              </a:spcAft>
              <a:buFont typeface="Arial" panose="020B0604020202020204" pitchFamily="34" charset="0"/>
              <a:buChar char="•"/>
            </a:pPr>
            <a:endParaRPr lang="en-US" altLang="en-US" sz="2400" dirty="0">
              <a:latin typeface="+mn-lt"/>
              <a:ea typeface="+mn-ea"/>
            </a:endParaRPr>
          </a:p>
        </p:txBody>
      </p:sp>
    </p:spTree>
    <p:extLst>
      <p:ext uri="{BB962C8B-B14F-4D97-AF65-F5344CB8AC3E}">
        <p14:creationId xmlns:p14="http://schemas.microsoft.com/office/powerpoint/2010/main" val="294696771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50AF67-452A-490C-A4E9-72EE11185434}"/>
              </a:ext>
            </a:extLst>
          </p:cNvPr>
          <p:cNvSpPr>
            <a:spLocks noGrp="1"/>
          </p:cNvSpPr>
          <p:nvPr>
            <p:ph type="title"/>
          </p:nvPr>
        </p:nvSpPr>
        <p:spPr>
          <a:xfrm>
            <a:off x="405654" y="126315"/>
            <a:ext cx="7054511" cy="1063690"/>
          </a:xfrm>
        </p:spPr>
        <p:txBody>
          <a:bodyPr>
            <a:noAutofit/>
          </a:bodyPr>
          <a:lstStyle/>
          <a:p>
            <a:r>
              <a:rPr lang="en-GB" sz="6600" dirty="0"/>
              <a:t>The Corporation</a:t>
            </a:r>
          </a:p>
        </p:txBody>
      </p:sp>
      <p:pic>
        <p:nvPicPr>
          <p:cNvPr id="4" name="Online Media 3" title="The Origins of the Modern Corporation 720p.mpg">
            <a:hlinkClick r:id="" action="ppaction://media"/>
            <a:extLst>
              <a:ext uri="{FF2B5EF4-FFF2-40B4-BE49-F238E27FC236}">
                <a16:creationId xmlns:a16="http://schemas.microsoft.com/office/drawing/2014/main" id="{C38B1F99-7D9B-8DBF-EC62-E1708B54003F}"/>
              </a:ext>
            </a:extLst>
          </p:cNvPr>
          <p:cNvPicPr>
            <a:picLocks noGrp="1" noRot="1" noChangeAspect="1"/>
          </p:cNvPicPr>
          <p:nvPr>
            <p:ph idx="1"/>
            <a:videoFile r:link="rId1"/>
          </p:nvPr>
        </p:nvPicPr>
        <p:blipFill>
          <a:blip r:embed="rId3"/>
          <a:stretch>
            <a:fillRect/>
          </a:stretch>
        </p:blipFill>
        <p:spPr>
          <a:xfrm>
            <a:off x="1375917" y="1190005"/>
            <a:ext cx="9440165" cy="5334054"/>
          </a:xfrm>
          <a:prstGeom prst="rect">
            <a:avLst/>
          </a:prstGeom>
        </p:spPr>
      </p:pic>
    </p:spTree>
    <p:extLst>
      <p:ext uri="{BB962C8B-B14F-4D97-AF65-F5344CB8AC3E}">
        <p14:creationId xmlns:p14="http://schemas.microsoft.com/office/powerpoint/2010/main" val="178848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8AA6190-7AF6-4A50-8C25-5C3AFF9BEEB5}"/>
              </a:ext>
            </a:extLst>
          </p:cNvPr>
          <p:cNvSpPr>
            <a:spLocks noGrp="1"/>
          </p:cNvSpPr>
          <p:nvPr>
            <p:ph type="title"/>
          </p:nvPr>
        </p:nvSpPr>
        <p:spPr>
          <a:xfrm>
            <a:off x="1043631" y="809898"/>
            <a:ext cx="9942716" cy="1554480"/>
          </a:xfrm>
        </p:spPr>
        <p:txBody>
          <a:bodyPr anchor="ctr">
            <a:normAutofit/>
          </a:bodyPr>
          <a:lstStyle/>
          <a:p>
            <a:r>
              <a:rPr lang="en-GB" sz="6000" dirty="0"/>
              <a:t>Globalisation Definition</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A91B185-770F-44C5-90E7-5503683A59BA}"/>
              </a:ext>
            </a:extLst>
          </p:cNvPr>
          <p:cNvSpPr txBox="1"/>
          <p:nvPr/>
        </p:nvSpPr>
        <p:spPr>
          <a:xfrm>
            <a:off x="838201" y="2982853"/>
            <a:ext cx="10515599" cy="2246769"/>
          </a:xfrm>
          <a:prstGeom prst="rect">
            <a:avLst/>
          </a:prstGeom>
          <a:solidFill>
            <a:schemeClr val="accent2"/>
          </a:solidFill>
        </p:spPr>
        <p:txBody>
          <a:bodyPr wrap="square">
            <a:spAutoFit/>
          </a:bodyPr>
          <a:lstStyle/>
          <a:p>
            <a:r>
              <a:rPr lang="en-GB" sz="2800" dirty="0">
                <a:solidFill>
                  <a:schemeClr val="bg1"/>
                </a:solidFill>
              </a:rPr>
              <a:t>The process by which businesses or other organizations develop international influence or start operating on an international scale.</a:t>
            </a:r>
          </a:p>
          <a:p>
            <a:endParaRPr lang="en-GB" sz="2800" dirty="0">
              <a:solidFill>
                <a:schemeClr val="bg1"/>
              </a:solidFill>
            </a:endParaRPr>
          </a:p>
          <a:p>
            <a:r>
              <a:rPr lang="en-GB" sz="2800" dirty="0">
                <a:solidFill>
                  <a:schemeClr val="bg1"/>
                </a:solidFill>
              </a:rPr>
              <a:t>For example, “There are fears about the increasing globalisation of the world economy"</a:t>
            </a:r>
          </a:p>
        </p:txBody>
      </p:sp>
    </p:spTree>
    <p:extLst>
      <p:ext uri="{BB962C8B-B14F-4D97-AF65-F5344CB8AC3E}">
        <p14:creationId xmlns:p14="http://schemas.microsoft.com/office/powerpoint/2010/main" val="665104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333D0-C146-40FD-9403-A4ED7FD93FE3}"/>
              </a:ext>
            </a:extLst>
          </p:cNvPr>
          <p:cNvSpPr>
            <a:spLocks noGrp="1"/>
          </p:cNvSpPr>
          <p:nvPr>
            <p:ph type="title"/>
          </p:nvPr>
        </p:nvSpPr>
        <p:spPr>
          <a:xfrm>
            <a:off x="838200" y="894027"/>
            <a:ext cx="3494362" cy="4782873"/>
          </a:xfrm>
        </p:spPr>
        <p:txBody>
          <a:bodyPr>
            <a:normAutofit/>
          </a:bodyPr>
          <a:lstStyle/>
          <a:p>
            <a:pPr algn="r"/>
            <a:r>
              <a:rPr lang="en-GB" dirty="0">
                <a:solidFill>
                  <a:schemeClr val="bg1"/>
                </a:solidFill>
              </a:rPr>
              <a:t>Crane and Matten</a:t>
            </a:r>
            <a:br>
              <a:rPr lang="en-GB" dirty="0">
                <a:solidFill>
                  <a:schemeClr val="bg1"/>
                </a:solidFill>
              </a:rPr>
            </a:br>
            <a:r>
              <a:rPr lang="en-GB" dirty="0">
                <a:solidFill>
                  <a:schemeClr val="bg1"/>
                </a:solidFill>
              </a:rPr>
              <a:t>(2010:19-20)</a:t>
            </a:r>
          </a:p>
        </p:txBody>
      </p:sp>
      <p:cxnSp>
        <p:nvCxnSpPr>
          <p:cNvPr id="7"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F0427B-6785-4999-9926-B67332526376}"/>
              </a:ext>
            </a:extLst>
          </p:cNvPr>
          <p:cNvSpPr>
            <a:spLocks noGrp="1"/>
          </p:cNvSpPr>
          <p:nvPr>
            <p:ph idx="1"/>
          </p:nvPr>
        </p:nvSpPr>
        <p:spPr>
          <a:xfrm>
            <a:off x="4976032" y="894027"/>
            <a:ext cx="6377761" cy="5211153"/>
          </a:xfrm>
        </p:spPr>
        <p:txBody>
          <a:bodyPr anchor="ctr">
            <a:normAutofit/>
          </a:bodyPr>
          <a:lstStyle/>
          <a:p>
            <a:r>
              <a:rPr lang="en-GB" sz="3200" b="1" dirty="0">
                <a:solidFill>
                  <a:schemeClr val="bg1"/>
                </a:solidFill>
              </a:rPr>
              <a:t>Globalisation </a:t>
            </a:r>
            <a:r>
              <a:rPr lang="en-GB" sz="3200" dirty="0">
                <a:solidFill>
                  <a:schemeClr val="bg1"/>
                </a:solidFill>
              </a:rPr>
              <a:t>is the process diminishing the necessity of common and shared territorial basis for social, economic, and political activities, processes and relations </a:t>
            </a:r>
          </a:p>
          <a:p>
            <a:r>
              <a:rPr lang="en-GB" sz="3200" dirty="0">
                <a:solidFill>
                  <a:schemeClr val="bg1"/>
                </a:solidFill>
              </a:rPr>
              <a:t>Leading to ongoing integration of political, social and economic interactions at transnational level.</a:t>
            </a:r>
          </a:p>
        </p:txBody>
      </p:sp>
      <p:sp>
        <p:nvSpPr>
          <p:cNvPr id="4" name="Star: 5 Points 3">
            <a:extLst>
              <a:ext uri="{FF2B5EF4-FFF2-40B4-BE49-F238E27FC236}">
                <a16:creationId xmlns:a16="http://schemas.microsoft.com/office/drawing/2014/main" id="{F26F953B-4B20-4431-A40A-90199169AD20}"/>
              </a:ext>
            </a:extLst>
          </p:cNvPr>
          <p:cNvSpPr/>
          <p:nvPr/>
        </p:nvSpPr>
        <p:spPr>
          <a:xfrm>
            <a:off x="838200" y="523799"/>
            <a:ext cx="1533379" cy="131460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96466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7EC978-78CC-4804-9723-EC3F7E186797}"/>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Lamba and Malhotra (2009)</a:t>
            </a:r>
          </a:p>
        </p:txBody>
      </p:sp>
      <p:graphicFrame>
        <p:nvGraphicFramePr>
          <p:cNvPr id="6" name="Content Placeholder 2">
            <a:extLst>
              <a:ext uri="{FF2B5EF4-FFF2-40B4-BE49-F238E27FC236}">
                <a16:creationId xmlns:a16="http://schemas.microsoft.com/office/drawing/2014/main" id="{B55EF7B3-60D5-1291-0B35-EBD28C8A935C}"/>
              </a:ext>
            </a:extLst>
          </p:cNvPr>
          <p:cNvGraphicFramePr>
            <a:graphicFrameLocks noGrp="1"/>
          </p:cNvGraphicFramePr>
          <p:nvPr>
            <p:ph idx="1"/>
            <p:extLst>
              <p:ext uri="{D42A27DB-BD31-4B8C-83A1-F6EECF244321}">
                <p14:modId xmlns:p14="http://schemas.microsoft.com/office/powerpoint/2010/main" val="73359858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22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53B07F71-CDB6-46BA-B0D1-9F6E3AC27C8A}"/>
                                            </p:graphicEl>
                                          </p:spTgt>
                                        </p:tgtEl>
                                        <p:attrNameLst>
                                          <p:attrName>style.visibility</p:attrName>
                                        </p:attrNameLst>
                                      </p:cBhvr>
                                      <p:to>
                                        <p:strVal val="visible"/>
                                      </p:to>
                                    </p:set>
                                    <p:anim calcmode="lin" valueType="num">
                                      <p:cBhvr additive="base">
                                        <p:cTn id="7" dur="500" fill="hold"/>
                                        <p:tgtEl>
                                          <p:spTgt spid="6">
                                            <p:graphicEl>
                                              <a:dgm id="{53B07F71-CDB6-46BA-B0D1-9F6E3AC27C8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53B07F71-CDB6-46BA-B0D1-9F6E3AC27C8A}"/>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B274FE1B-9696-4D4E-AB72-4CBC66102E60}"/>
                                            </p:graphicEl>
                                          </p:spTgt>
                                        </p:tgtEl>
                                        <p:attrNameLst>
                                          <p:attrName>style.visibility</p:attrName>
                                        </p:attrNameLst>
                                      </p:cBhvr>
                                      <p:to>
                                        <p:strVal val="visible"/>
                                      </p:to>
                                    </p:set>
                                    <p:anim calcmode="lin" valueType="num">
                                      <p:cBhvr additive="base">
                                        <p:cTn id="13" dur="500" fill="hold"/>
                                        <p:tgtEl>
                                          <p:spTgt spid="6">
                                            <p:graphicEl>
                                              <a:dgm id="{B274FE1B-9696-4D4E-AB72-4CBC66102E6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B274FE1B-9696-4D4E-AB72-4CBC66102E60}"/>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2FBF20A4-D814-4769-8EDD-13B3F7A5633C}"/>
                                            </p:graphicEl>
                                          </p:spTgt>
                                        </p:tgtEl>
                                        <p:attrNameLst>
                                          <p:attrName>style.visibility</p:attrName>
                                        </p:attrNameLst>
                                      </p:cBhvr>
                                      <p:to>
                                        <p:strVal val="visible"/>
                                      </p:to>
                                    </p:set>
                                    <p:anim calcmode="lin" valueType="num">
                                      <p:cBhvr additive="base">
                                        <p:cTn id="19" dur="500" fill="hold"/>
                                        <p:tgtEl>
                                          <p:spTgt spid="6">
                                            <p:graphicEl>
                                              <a:dgm id="{2FBF20A4-D814-4769-8EDD-13B3F7A5633C}"/>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2FBF20A4-D814-4769-8EDD-13B3F7A5633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1334EB-CB08-49C5-8246-DB98DBC394A0}"/>
              </a:ext>
            </a:extLst>
          </p:cNvPr>
          <p:cNvPicPr>
            <a:picLocks noChangeAspect="1"/>
          </p:cNvPicPr>
          <p:nvPr/>
        </p:nvPicPr>
        <p:blipFill rotWithShape="1">
          <a:blip r:embed="rId2"/>
          <a:srcRect l="16012" r="19621" b="-2"/>
          <a:stretch/>
        </p:blipFill>
        <p:spPr>
          <a:xfrm>
            <a:off x="643467" y="643467"/>
            <a:ext cx="5372099" cy="5571066"/>
          </a:xfrm>
          <a:prstGeom prst="rect">
            <a:avLst/>
          </a:prstGeom>
        </p:spPr>
      </p:pic>
      <p:pic>
        <p:nvPicPr>
          <p:cNvPr id="5" name="Picture 4">
            <a:extLst>
              <a:ext uri="{FF2B5EF4-FFF2-40B4-BE49-F238E27FC236}">
                <a16:creationId xmlns:a16="http://schemas.microsoft.com/office/drawing/2014/main" id="{54F0D395-C9AE-481E-A399-4590365D45CD}"/>
              </a:ext>
            </a:extLst>
          </p:cNvPr>
          <p:cNvPicPr>
            <a:picLocks noChangeAspect="1"/>
          </p:cNvPicPr>
          <p:nvPr/>
        </p:nvPicPr>
        <p:blipFill rotWithShape="1">
          <a:blip r:embed="rId3"/>
          <a:srcRect l="23014" r="22744" b="-1"/>
          <a:stretch/>
        </p:blipFill>
        <p:spPr>
          <a:xfrm>
            <a:off x="6176432" y="643467"/>
            <a:ext cx="5372100" cy="5571066"/>
          </a:xfrm>
          <a:prstGeom prst="rect">
            <a:avLst/>
          </a:prstGeom>
        </p:spPr>
      </p:pic>
    </p:spTree>
    <p:extLst>
      <p:ext uri="{BB962C8B-B14F-4D97-AF65-F5344CB8AC3E}">
        <p14:creationId xmlns:p14="http://schemas.microsoft.com/office/powerpoint/2010/main" val="3705118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6C292-51B7-4EAF-AF32-86BEC5B94285}"/>
              </a:ext>
            </a:extLst>
          </p:cNvPr>
          <p:cNvSpPr>
            <a:spLocks noGrp="1"/>
          </p:cNvSpPr>
          <p:nvPr>
            <p:ph type="title"/>
          </p:nvPr>
        </p:nvSpPr>
        <p:spPr>
          <a:xfrm>
            <a:off x="808638" y="386930"/>
            <a:ext cx="9236700" cy="1188950"/>
          </a:xfrm>
        </p:spPr>
        <p:txBody>
          <a:bodyPr anchor="b">
            <a:normAutofit/>
          </a:bodyPr>
          <a:lstStyle/>
          <a:p>
            <a:r>
              <a:rPr lang="en-GB" sz="5400"/>
              <a:t>Globalisation applied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016EE6-E8DB-4369-BF73-EFAC30B946C2}"/>
              </a:ext>
            </a:extLst>
          </p:cNvPr>
          <p:cNvSpPr>
            <a:spLocks noGrp="1"/>
          </p:cNvSpPr>
          <p:nvPr>
            <p:ph idx="1"/>
          </p:nvPr>
        </p:nvSpPr>
        <p:spPr>
          <a:xfrm>
            <a:off x="793660" y="2599509"/>
            <a:ext cx="10143668" cy="3435531"/>
          </a:xfrm>
        </p:spPr>
        <p:txBody>
          <a:bodyPr anchor="ctr">
            <a:normAutofit/>
          </a:bodyPr>
          <a:lstStyle/>
          <a:p>
            <a:r>
              <a:rPr lang="en-GB" dirty="0"/>
              <a:t>Globalisation has powerful economic, political, cultural and social dimensions.</a:t>
            </a:r>
          </a:p>
          <a:p>
            <a:r>
              <a:rPr lang="en-GB" dirty="0"/>
              <a:t>A synonym for market liberalisation.</a:t>
            </a:r>
          </a:p>
          <a:p>
            <a:r>
              <a:rPr lang="en-GB" dirty="0"/>
              <a:t>Power to the markets and away from governments.</a:t>
            </a:r>
          </a:p>
          <a:p>
            <a:r>
              <a:rPr lang="en-GB" dirty="0"/>
              <a:t>A process of levelling.</a:t>
            </a:r>
          </a:p>
          <a:p>
            <a:r>
              <a:rPr lang="en-GB" dirty="0"/>
              <a:t>Do we risk losing cultural identity?</a:t>
            </a:r>
          </a:p>
          <a:p>
            <a:endParaRPr lang="en-GB" sz="2400" dirty="0"/>
          </a:p>
        </p:txBody>
      </p:sp>
    </p:spTree>
    <p:extLst>
      <p:ext uri="{BB962C8B-B14F-4D97-AF65-F5344CB8AC3E}">
        <p14:creationId xmlns:p14="http://schemas.microsoft.com/office/powerpoint/2010/main" val="314915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6C292-51B7-4EAF-AF32-86BEC5B94285}"/>
              </a:ext>
            </a:extLst>
          </p:cNvPr>
          <p:cNvSpPr>
            <a:spLocks noGrp="1"/>
          </p:cNvSpPr>
          <p:nvPr>
            <p:ph type="title"/>
          </p:nvPr>
        </p:nvSpPr>
        <p:spPr>
          <a:xfrm>
            <a:off x="808638" y="386930"/>
            <a:ext cx="9236700" cy="1188950"/>
          </a:xfrm>
        </p:spPr>
        <p:txBody>
          <a:bodyPr anchor="b">
            <a:normAutofit/>
          </a:bodyPr>
          <a:lstStyle/>
          <a:p>
            <a:r>
              <a:rPr lang="en-GB" sz="5400"/>
              <a:t>Globalisation applied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016EE6-E8DB-4369-BF73-EFAC30B946C2}"/>
              </a:ext>
            </a:extLst>
          </p:cNvPr>
          <p:cNvSpPr>
            <a:spLocks noGrp="1"/>
          </p:cNvSpPr>
          <p:nvPr>
            <p:ph idx="1"/>
          </p:nvPr>
        </p:nvSpPr>
        <p:spPr>
          <a:xfrm>
            <a:off x="793660" y="2599509"/>
            <a:ext cx="10143668" cy="3435531"/>
          </a:xfrm>
        </p:spPr>
        <p:txBody>
          <a:bodyPr anchor="ctr">
            <a:normAutofit/>
          </a:bodyPr>
          <a:lstStyle/>
          <a:p>
            <a:r>
              <a:rPr lang="en-GB" sz="2400" dirty="0"/>
              <a:t>Delocalisation means we deal with distant systems and technologies involving no face-to-face interaction. </a:t>
            </a:r>
          </a:p>
          <a:p>
            <a:r>
              <a:rPr lang="en-GB" sz="2400" dirty="0"/>
              <a:t>Distance and territory moves into a new realm for business and activity and communication can be truly global. Delocalisation also can apply to neighbourhoods which are increasingly influenced by individuals and systems operating in other parts of the world.</a:t>
            </a:r>
          </a:p>
          <a:p>
            <a:r>
              <a:rPr lang="en-GB" sz="2400" dirty="0"/>
              <a:t>New technologies combined with the passion for profit and global reach, brings with it risks, particularly relevant to global ethics.</a:t>
            </a:r>
          </a:p>
          <a:p>
            <a:endParaRPr lang="en-GB" sz="2400" dirty="0"/>
          </a:p>
        </p:txBody>
      </p:sp>
    </p:spTree>
    <p:extLst>
      <p:ext uri="{BB962C8B-B14F-4D97-AF65-F5344CB8AC3E}">
        <p14:creationId xmlns:p14="http://schemas.microsoft.com/office/powerpoint/2010/main" val="172928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4FCB8-7777-46FB-9DFF-F35CE327CEFF}"/>
              </a:ext>
            </a:extLst>
          </p:cNvPr>
          <p:cNvSpPr>
            <a:spLocks noGrp="1"/>
          </p:cNvSpPr>
          <p:nvPr>
            <p:ph type="title"/>
          </p:nvPr>
        </p:nvSpPr>
        <p:spPr>
          <a:xfrm>
            <a:off x="808638" y="386930"/>
            <a:ext cx="9236700" cy="1188950"/>
          </a:xfrm>
        </p:spPr>
        <p:txBody>
          <a:bodyPr anchor="b">
            <a:normAutofit/>
          </a:bodyPr>
          <a:lstStyle/>
          <a:p>
            <a:r>
              <a:rPr lang="en-GB" sz="5400" dirty="0"/>
              <a:t>Globalisation and liberalisation</a:t>
            </a:r>
          </a:p>
        </p:txBody>
      </p:sp>
      <p:grpSp>
        <p:nvGrpSpPr>
          <p:cNvPr id="17"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29406D-D107-4DED-9241-B273E2E94D24}"/>
              </a:ext>
            </a:extLst>
          </p:cNvPr>
          <p:cNvSpPr>
            <a:spLocks noGrp="1"/>
          </p:cNvSpPr>
          <p:nvPr>
            <p:ph idx="1"/>
          </p:nvPr>
        </p:nvSpPr>
        <p:spPr>
          <a:xfrm>
            <a:off x="793660" y="2599509"/>
            <a:ext cx="10143668" cy="3435531"/>
          </a:xfrm>
        </p:spPr>
        <p:txBody>
          <a:bodyPr anchor="ctr">
            <a:normAutofit/>
          </a:bodyPr>
          <a:lstStyle/>
          <a:p>
            <a:r>
              <a:rPr lang="en-GB" sz="2000" dirty="0"/>
              <a:t>Power has moved to markets away from governments. </a:t>
            </a:r>
          </a:p>
          <a:p>
            <a:r>
              <a:rPr lang="en-GB" sz="2000" dirty="0"/>
              <a:t>Globalisation may be defined in many ways but central is the withdrawal of governments (</a:t>
            </a:r>
            <a:r>
              <a:rPr lang="en-GB" sz="2000" dirty="0" err="1"/>
              <a:t>Mikler</a:t>
            </a:r>
            <a:r>
              <a:rPr lang="en-GB" sz="2000" dirty="0"/>
              <a:t>, 2008). </a:t>
            </a:r>
          </a:p>
          <a:p>
            <a:r>
              <a:rPr lang="en-GB" sz="2000" dirty="0"/>
              <a:t>There are other implications that stem from the assertion that markets are now “the masters over the governments of states” (Strange, 1996, p. 4). </a:t>
            </a:r>
          </a:p>
          <a:p>
            <a:r>
              <a:rPr lang="en-GB" sz="2000" dirty="0" err="1"/>
              <a:t>Mikler</a:t>
            </a:r>
            <a:r>
              <a:rPr lang="en-GB" sz="2000" dirty="0"/>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2000" dirty="0" err="1"/>
              <a:t>Korten</a:t>
            </a:r>
            <a:r>
              <a:rPr lang="en-GB" sz="2000" dirty="0"/>
              <a:t> quoted in Lawrence et al, 2005, p. 47).  </a:t>
            </a:r>
          </a:p>
          <a:p>
            <a:endParaRPr lang="en-GB" sz="2000" dirty="0"/>
          </a:p>
        </p:txBody>
      </p:sp>
    </p:spTree>
    <p:extLst>
      <p:ext uri="{BB962C8B-B14F-4D97-AF65-F5344CB8AC3E}">
        <p14:creationId xmlns:p14="http://schemas.microsoft.com/office/powerpoint/2010/main" val="3914968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8EB728E-3D57-436E-8818-05F81415C6C0}"/>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a:solidFill>
                  <a:schemeClr val="tx1"/>
                </a:solidFill>
                <a:latin typeface="+mj-lt"/>
                <a:ea typeface="+mj-ea"/>
                <a:cs typeface="+mj-cs"/>
              </a:rPr>
              <a:t>Examples</a:t>
            </a:r>
          </a:p>
        </p:txBody>
      </p:sp>
      <p:sp>
        <p:nvSpPr>
          <p:cNvPr id="17" name="Rectangle 16">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0820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23" name="Content Placeholder 3" descr="Logo&#10;&#10;Description automatically generated">
            <a:extLst>
              <a:ext uri="{FF2B5EF4-FFF2-40B4-BE49-F238E27FC236}">
                <a16:creationId xmlns:a16="http://schemas.microsoft.com/office/drawing/2014/main" id="{CC8D1490-1A56-4373-B220-F08FFB626DD9}"/>
              </a:ext>
            </a:extLst>
          </p:cNvPr>
          <p:cNvPicPr>
            <a:picLocks noGrp="1" noChangeAspect="1"/>
          </p:cNvPicPr>
          <p:nvPr>
            <p:ph idx="4294967295"/>
          </p:nvPr>
        </p:nvPicPr>
        <p:blipFill rotWithShape="1">
          <a:blip r:embed="rId3">
            <a:extLst>
              <a:ext uri="{28A0092B-C50C-407E-A947-70E740481C1C}">
                <a14:useLocalDpi xmlns:a14="http://schemas.microsoft.com/office/drawing/2010/main" val="0"/>
              </a:ext>
            </a:extLst>
          </a:blip>
          <a:srcRect l="6775" r="1" b="1"/>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30727" name="Picture 7" descr="A person wearing a suit and tie&#10;&#10;Description automatically generated">
            <a:extLst>
              <a:ext uri="{FF2B5EF4-FFF2-40B4-BE49-F238E27FC236}">
                <a16:creationId xmlns:a16="http://schemas.microsoft.com/office/drawing/2014/main" id="{E02B7E45-0CA9-43B4-940A-40422539B897}"/>
              </a:ext>
            </a:extLst>
          </p:cNvPr>
          <p:cNvPicPr>
            <a:picLocks noChangeAspect="1"/>
          </p:cNvPicPr>
          <p:nvPr/>
        </p:nvPicPr>
        <p:blipFill rotWithShape="1">
          <a:blip r:embed="rId4">
            <a:extLst>
              <a:ext uri="{28A0092B-C50C-407E-A947-70E740481C1C}">
                <a14:useLocalDpi xmlns:a14="http://schemas.microsoft.com/office/drawing/2010/main" val="0"/>
              </a:ext>
            </a:extLst>
          </a:blip>
          <a:srcRect l="7429" r="7929"/>
          <a:stretch/>
        </p:blipFill>
        <p:spPr bwMode="auto">
          <a:xfrm>
            <a:off x="20" y="4069976"/>
            <a:ext cx="3535311" cy="27880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4" descr="A person posing for the camera&#10;&#10;Description automatically generated">
            <a:extLst>
              <a:ext uri="{FF2B5EF4-FFF2-40B4-BE49-F238E27FC236}">
                <a16:creationId xmlns:a16="http://schemas.microsoft.com/office/drawing/2014/main" id="{3350B193-0679-466C-BD77-57FBD3704348}"/>
              </a:ext>
            </a:extLst>
          </p:cNvPr>
          <p:cNvPicPr>
            <a:picLocks noChangeAspect="1"/>
          </p:cNvPicPr>
          <p:nvPr/>
        </p:nvPicPr>
        <p:blipFill rotWithShape="1">
          <a:blip r:embed="rId5">
            <a:extLst>
              <a:ext uri="{28A0092B-C50C-407E-A947-70E740481C1C}">
                <a14:useLocalDpi xmlns:a14="http://schemas.microsoft.com/office/drawing/2010/main" val="0"/>
              </a:ext>
            </a:extLst>
          </a:blip>
          <a:srcRect l="16542" r="1" b="1"/>
          <a:stretch/>
        </p:blipFill>
        <p:spPr bwMode="auto">
          <a:xfrm>
            <a:off x="3696199" y="3257176"/>
            <a:ext cx="4789093" cy="36008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5" name="Picture 15" descr="A group of people watching a football ball on a field&#10;&#10;Description automatically generated">
            <a:extLst>
              <a:ext uri="{FF2B5EF4-FFF2-40B4-BE49-F238E27FC236}">
                <a16:creationId xmlns:a16="http://schemas.microsoft.com/office/drawing/2014/main" id="{033951D9-E068-4162-A269-5936A84920F4}"/>
              </a:ext>
            </a:extLst>
          </p:cNvPr>
          <p:cNvPicPr>
            <a:picLocks noChangeAspect="1"/>
          </p:cNvPicPr>
          <p:nvPr/>
        </p:nvPicPr>
        <p:blipFill rotWithShape="1">
          <a:blip r:embed="rId6">
            <a:extLst>
              <a:ext uri="{28A0092B-C50C-407E-A947-70E740481C1C}">
                <a14:useLocalDpi xmlns:a14="http://schemas.microsoft.com/office/drawing/2010/main" val="0"/>
              </a:ext>
            </a:extLst>
          </a:blip>
          <a:srcRect r="13679" b="-2"/>
          <a:stretch/>
        </p:blipFill>
        <p:spPr bwMode="auto">
          <a:xfrm>
            <a:off x="80432" y="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8" descr="A picture containing person, person, kite, standing&#10;&#10;Description automatically generated">
            <a:extLst>
              <a:ext uri="{FF2B5EF4-FFF2-40B4-BE49-F238E27FC236}">
                <a16:creationId xmlns:a16="http://schemas.microsoft.com/office/drawing/2014/main" id="{77CC3C7E-744B-47F1-B9BF-652549F72131}"/>
              </a:ext>
            </a:extLst>
          </p:cNvPr>
          <p:cNvPicPr>
            <a:picLocks noChangeAspect="1"/>
          </p:cNvPicPr>
          <p:nvPr/>
        </p:nvPicPr>
        <p:blipFill rotWithShape="1">
          <a:blip r:embed="rId7">
            <a:extLst>
              <a:ext uri="{28A0092B-C50C-407E-A947-70E740481C1C}">
                <a14:useLocalDpi xmlns:a14="http://schemas.microsoft.com/office/drawing/2010/main" val="0"/>
              </a:ext>
            </a:extLst>
          </a:blip>
          <a:srcRect l="10655" r="2" b="2"/>
          <a:stretch/>
        </p:blipFill>
        <p:spPr bwMode="auto">
          <a:xfrm>
            <a:off x="8646161" y="4069976"/>
            <a:ext cx="3545840" cy="27880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E3BA446E-1AAE-4575-AB93-35DC729E951C}"/>
              </a:ext>
            </a:extLst>
          </p:cNvPr>
          <p:cNvSpPr txBox="1"/>
          <p:nvPr/>
        </p:nvSpPr>
        <p:spPr>
          <a:xfrm>
            <a:off x="6951216" y="710214"/>
            <a:ext cx="2246050" cy="369332"/>
          </a:xfrm>
          <a:prstGeom prst="rect">
            <a:avLst/>
          </a:prstGeom>
          <a:noFill/>
        </p:spPr>
        <p:txBody>
          <a:bodyPr wrap="square" rtlCol="0">
            <a:spAutoFit/>
          </a:bodyPr>
          <a:lstStyle/>
          <a:p>
            <a:r>
              <a:rPr lang="en-GB" dirty="0">
                <a:solidFill>
                  <a:schemeClr val="bg1"/>
                </a:solidFill>
              </a:rPr>
              <a:t>Emissions</a:t>
            </a:r>
          </a:p>
        </p:txBody>
      </p:sp>
      <p:sp>
        <p:nvSpPr>
          <p:cNvPr id="8" name="TextBox 7">
            <a:extLst>
              <a:ext uri="{FF2B5EF4-FFF2-40B4-BE49-F238E27FC236}">
                <a16:creationId xmlns:a16="http://schemas.microsoft.com/office/drawing/2014/main" id="{1C9C3913-2121-4C22-9EF6-0C08F5840A2B}"/>
              </a:ext>
            </a:extLst>
          </p:cNvPr>
          <p:cNvSpPr txBox="1"/>
          <p:nvPr/>
        </p:nvSpPr>
        <p:spPr>
          <a:xfrm>
            <a:off x="756082" y="241177"/>
            <a:ext cx="4410721" cy="369332"/>
          </a:xfrm>
          <a:prstGeom prst="rect">
            <a:avLst/>
          </a:prstGeom>
          <a:noFill/>
        </p:spPr>
        <p:txBody>
          <a:bodyPr wrap="square" rtlCol="0">
            <a:spAutoFit/>
          </a:bodyPr>
          <a:lstStyle/>
          <a:p>
            <a:r>
              <a:rPr lang="en-GB" dirty="0">
                <a:solidFill>
                  <a:schemeClr val="bg1"/>
                </a:solidFill>
              </a:rPr>
              <a:t>Northern Rock – unscrupulous borrowing</a:t>
            </a:r>
          </a:p>
        </p:txBody>
      </p:sp>
      <p:sp>
        <p:nvSpPr>
          <p:cNvPr id="9" name="TextBox 8">
            <a:extLst>
              <a:ext uri="{FF2B5EF4-FFF2-40B4-BE49-F238E27FC236}">
                <a16:creationId xmlns:a16="http://schemas.microsoft.com/office/drawing/2014/main" id="{9665CE35-7636-41E6-AC70-442EEE8482CF}"/>
              </a:ext>
            </a:extLst>
          </p:cNvPr>
          <p:cNvSpPr txBox="1"/>
          <p:nvPr/>
        </p:nvSpPr>
        <p:spPr>
          <a:xfrm>
            <a:off x="80432" y="6432157"/>
            <a:ext cx="2246050" cy="369332"/>
          </a:xfrm>
          <a:prstGeom prst="rect">
            <a:avLst/>
          </a:prstGeom>
          <a:noFill/>
        </p:spPr>
        <p:txBody>
          <a:bodyPr wrap="square" rtlCol="0">
            <a:spAutoFit/>
          </a:bodyPr>
          <a:lstStyle/>
          <a:p>
            <a:r>
              <a:rPr lang="en-GB" dirty="0">
                <a:solidFill>
                  <a:schemeClr val="bg1"/>
                </a:solidFill>
              </a:rPr>
              <a:t>Sexual misconduct</a:t>
            </a:r>
          </a:p>
        </p:txBody>
      </p:sp>
      <p:sp>
        <p:nvSpPr>
          <p:cNvPr id="10" name="TextBox 9">
            <a:extLst>
              <a:ext uri="{FF2B5EF4-FFF2-40B4-BE49-F238E27FC236}">
                <a16:creationId xmlns:a16="http://schemas.microsoft.com/office/drawing/2014/main" id="{6EC68285-5BBB-4D5C-8290-D8D4D4EA9987}"/>
              </a:ext>
            </a:extLst>
          </p:cNvPr>
          <p:cNvSpPr txBox="1"/>
          <p:nvPr/>
        </p:nvSpPr>
        <p:spPr>
          <a:xfrm>
            <a:off x="3844695" y="6247491"/>
            <a:ext cx="2246050" cy="369332"/>
          </a:xfrm>
          <a:prstGeom prst="rect">
            <a:avLst/>
          </a:prstGeom>
          <a:noFill/>
        </p:spPr>
        <p:txBody>
          <a:bodyPr wrap="square" rtlCol="0">
            <a:spAutoFit/>
          </a:bodyPr>
          <a:lstStyle/>
          <a:p>
            <a:r>
              <a:rPr lang="en-GB" dirty="0">
                <a:solidFill>
                  <a:schemeClr val="bg1"/>
                </a:solidFill>
              </a:rPr>
              <a:t>Ponzi scheme</a:t>
            </a:r>
          </a:p>
        </p:txBody>
      </p:sp>
      <p:sp>
        <p:nvSpPr>
          <p:cNvPr id="11" name="TextBox 10">
            <a:extLst>
              <a:ext uri="{FF2B5EF4-FFF2-40B4-BE49-F238E27FC236}">
                <a16:creationId xmlns:a16="http://schemas.microsoft.com/office/drawing/2014/main" id="{A4538A2F-859F-4533-B6B4-9D5582E16351}"/>
              </a:ext>
            </a:extLst>
          </p:cNvPr>
          <p:cNvSpPr txBox="1"/>
          <p:nvPr/>
        </p:nvSpPr>
        <p:spPr>
          <a:xfrm>
            <a:off x="8905783" y="6243337"/>
            <a:ext cx="2246050" cy="646331"/>
          </a:xfrm>
          <a:prstGeom prst="rect">
            <a:avLst/>
          </a:prstGeom>
          <a:noFill/>
        </p:spPr>
        <p:txBody>
          <a:bodyPr wrap="square" rtlCol="0">
            <a:spAutoFit/>
          </a:bodyPr>
          <a:lstStyle/>
          <a:p>
            <a:r>
              <a:rPr lang="en-GB" dirty="0">
                <a:solidFill>
                  <a:schemeClr val="bg1"/>
                </a:solidFill>
              </a:rPr>
              <a:t>Slow down the tech</a:t>
            </a:r>
          </a:p>
          <a:p>
            <a:r>
              <a:rPr lang="en-GB" dirty="0">
                <a:solidFill>
                  <a:schemeClr val="bg1"/>
                </a:solidFill>
              </a:rPr>
              <a:t>Planned obsolescence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lan Harper's Ponzi Scheme Two and a Half men">
            <a:hlinkClick r:id="" action="ppaction://media"/>
            <a:extLst>
              <a:ext uri="{FF2B5EF4-FFF2-40B4-BE49-F238E27FC236}">
                <a16:creationId xmlns:a16="http://schemas.microsoft.com/office/drawing/2014/main" id="{F4F7BB60-731C-4D84-AC2A-67C952C0DA33}"/>
              </a:ext>
            </a:extLst>
          </p:cNvPr>
          <p:cNvPicPr>
            <a:picLocks noRot="1" noChangeAspect="1"/>
          </p:cNvPicPr>
          <p:nvPr>
            <a:videoFile r:link="rId1"/>
          </p:nvPr>
        </p:nvPicPr>
        <p:blipFill>
          <a:blip r:embed="rId3"/>
          <a:stretch>
            <a:fillRect/>
          </a:stretch>
        </p:blipFill>
        <p:spPr>
          <a:xfrm>
            <a:off x="2079690" y="1027960"/>
            <a:ext cx="8032620" cy="4518349"/>
          </a:xfrm>
          <a:prstGeom prst="rect">
            <a:avLst/>
          </a:prstGeom>
        </p:spPr>
      </p:pic>
      <p:sp>
        <p:nvSpPr>
          <p:cNvPr id="4" name="TextBox 3">
            <a:extLst>
              <a:ext uri="{FF2B5EF4-FFF2-40B4-BE49-F238E27FC236}">
                <a16:creationId xmlns:a16="http://schemas.microsoft.com/office/drawing/2014/main" id="{AA1563DC-B559-47D8-BF79-041C81F9BB78}"/>
              </a:ext>
            </a:extLst>
          </p:cNvPr>
          <p:cNvSpPr txBox="1"/>
          <p:nvPr/>
        </p:nvSpPr>
        <p:spPr>
          <a:xfrm>
            <a:off x="706795" y="5984815"/>
            <a:ext cx="3650601" cy="369332"/>
          </a:xfrm>
          <a:prstGeom prst="rect">
            <a:avLst/>
          </a:prstGeom>
          <a:noFill/>
        </p:spPr>
        <p:txBody>
          <a:bodyPr wrap="square">
            <a:spAutoFit/>
          </a:bodyPr>
          <a:lstStyle/>
          <a:p>
            <a:r>
              <a:rPr lang="en-GB" dirty="0">
                <a:hlinkClick r:id="rId4"/>
              </a:rPr>
              <a:t>https://youtu.be/M5TDy8QLkno</a:t>
            </a:r>
            <a:r>
              <a:rPr lang="en-GB" dirty="0"/>
              <a:t> </a:t>
            </a:r>
          </a:p>
        </p:txBody>
      </p:sp>
    </p:spTree>
    <p:extLst>
      <p:ext uri="{BB962C8B-B14F-4D97-AF65-F5344CB8AC3E}">
        <p14:creationId xmlns:p14="http://schemas.microsoft.com/office/powerpoint/2010/main" val="316503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465E958-C5E6-49E2-B10F-9C1734B32572}"/>
              </a:ext>
            </a:extLst>
          </p:cNvPr>
          <p:cNvPicPr>
            <a:picLocks noChangeAspect="1"/>
          </p:cNvPicPr>
          <p:nvPr/>
        </p:nvPicPr>
        <p:blipFill>
          <a:blip r:embed="rId3"/>
          <a:stretch>
            <a:fillRect/>
          </a:stretch>
        </p:blipFill>
        <p:spPr>
          <a:xfrm>
            <a:off x="457202" y="403946"/>
            <a:ext cx="3683111" cy="2071750"/>
          </a:xfrm>
          <a:prstGeom prst="rect">
            <a:avLst/>
          </a:prstGeom>
        </p:spPr>
      </p:pic>
      <p:pic>
        <p:nvPicPr>
          <p:cNvPr id="6" name="Picture 11">
            <a:extLst>
              <a:ext uri="{FF2B5EF4-FFF2-40B4-BE49-F238E27FC236}">
                <a16:creationId xmlns:a16="http://schemas.microsoft.com/office/drawing/2014/main" id="{3192682E-9CB4-42ED-93A9-BD45C23EB2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4844092" y="538013"/>
            <a:ext cx="2416551" cy="18124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19EA009-7455-4803-8354-AAA1B7439F6D}"/>
              </a:ext>
            </a:extLst>
          </p:cNvPr>
          <p:cNvPicPr>
            <a:picLocks noChangeAspect="1"/>
          </p:cNvPicPr>
          <p:nvPr/>
        </p:nvPicPr>
        <p:blipFill>
          <a:blip r:embed="rId5"/>
          <a:stretch>
            <a:fillRect/>
          </a:stretch>
        </p:blipFill>
        <p:spPr>
          <a:xfrm>
            <a:off x="727635" y="3006496"/>
            <a:ext cx="6447920" cy="3385159"/>
          </a:xfrm>
          <a:prstGeom prst="rect">
            <a:avLst/>
          </a:prstGeom>
        </p:spPr>
      </p:pic>
      <p:sp>
        <p:nvSpPr>
          <p:cNvPr id="17" name="Rectangle 16">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3B17B36-80C8-489F-BD54-D2A5EE86FBF0}"/>
              </a:ext>
            </a:extLst>
          </p:cNvPr>
          <p:cNvPicPr>
            <a:picLocks noChangeAspect="1"/>
          </p:cNvPicPr>
          <p:nvPr/>
        </p:nvPicPr>
        <p:blipFill>
          <a:blip r:embed="rId6"/>
          <a:stretch>
            <a:fillRect/>
          </a:stretch>
        </p:blipFill>
        <p:spPr>
          <a:xfrm>
            <a:off x="7853268" y="783061"/>
            <a:ext cx="3567362" cy="2390133"/>
          </a:xfrm>
          <a:prstGeom prst="rect">
            <a:avLst/>
          </a:prstGeom>
        </p:spPr>
      </p:pic>
      <p:sp>
        <p:nvSpPr>
          <p:cNvPr id="19" name="Rectangle 18">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4">
            <a:extLst>
              <a:ext uri="{FF2B5EF4-FFF2-40B4-BE49-F238E27FC236}">
                <a16:creationId xmlns:a16="http://schemas.microsoft.com/office/drawing/2014/main" id="{73A90224-0E91-4AD6-A6A7-E11CBBC1DB30}"/>
              </a:ext>
            </a:extLst>
          </p:cNvPr>
          <p:cNvPicPr>
            <a:picLocks noGrp="1" noChangeAspect="1"/>
          </p:cNvPicPr>
          <p:nvPr>
            <p:ph idx="4294967295"/>
          </p:nvPr>
        </p:nvPicPr>
        <p:blipFill>
          <a:blip r:embed="rId7">
            <a:extLst>
              <a:ext uri="{28A0092B-C50C-407E-A947-70E740481C1C}">
                <a14:useLocalDpi xmlns:a14="http://schemas.microsoft.com/office/drawing/2010/main" val="0"/>
              </a:ext>
            </a:extLst>
          </a:blip>
          <a:stretch>
            <a:fillRect/>
          </a:stretch>
        </p:blipFill>
        <p:spPr bwMode="auto">
          <a:xfrm>
            <a:off x="7853007" y="4216257"/>
            <a:ext cx="3567362" cy="214041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6335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ED704EFE-42E8-4C4D-AF32-312001F77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5" name="Picture 9" descr="Logo, company name&#10;&#10;Description automatically generated">
            <a:extLst>
              <a:ext uri="{FF2B5EF4-FFF2-40B4-BE49-F238E27FC236}">
                <a16:creationId xmlns:a16="http://schemas.microsoft.com/office/drawing/2014/main" id="{382DFAB9-6001-44C1-8D6F-D23D3A06C189}"/>
              </a:ext>
            </a:extLst>
          </p:cNvPr>
          <p:cNvPicPr>
            <a:picLocks noChangeAspect="1"/>
          </p:cNvPicPr>
          <p:nvPr/>
        </p:nvPicPr>
        <p:blipFill rotWithShape="1">
          <a:blip r:embed="rId3">
            <a:extLst>
              <a:ext uri="{28A0092B-C50C-407E-A947-70E740481C1C}">
                <a14:useLocalDpi xmlns:a14="http://schemas.microsoft.com/office/drawing/2010/main" val="0"/>
              </a:ext>
            </a:extLst>
          </a:blip>
          <a:srcRect l="21363" r="21573" b="1"/>
          <a:stretch/>
        </p:blipFill>
        <p:spPr bwMode="auto">
          <a:xfrm>
            <a:off x="20" y="10"/>
            <a:ext cx="4063977" cy="3428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Kent councils told to stop outsourcing in the wake of Carillion collapse |  Morning Star">
            <a:extLst>
              <a:ext uri="{FF2B5EF4-FFF2-40B4-BE49-F238E27FC236}">
                <a16:creationId xmlns:a16="http://schemas.microsoft.com/office/drawing/2014/main" id="{D25F7E8B-58F8-4CC9-873C-A1E6605ABF6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926" r="24089" b="-2"/>
          <a:stretch/>
        </p:blipFill>
        <p:spPr bwMode="auto">
          <a:xfrm>
            <a:off x="4044529" y="10"/>
            <a:ext cx="4083465"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6" descr="A picture containing indoor, sitting, refrigerator, table&#10;&#10;Description automatically generated">
            <a:extLst>
              <a:ext uri="{FF2B5EF4-FFF2-40B4-BE49-F238E27FC236}">
                <a16:creationId xmlns:a16="http://schemas.microsoft.com/office/drawing/2014/main" id="{00D0F54E-00F5-4F6B-9C06-94730AEC2854}"/>
              </a:ext>
            </a:extLst>
          </p:cNvPr>
          <p:cNvPicPr>
            <a:picLocks noChangeAspect="1"/>
          </p:cNvPicPr>
          <p:nvPr/>
        </p:nvPicPr>
        <p:blipFill rotWithShape="1">
          <a:blip r:embed="rId5">
            <a:extLst>
              <a:ext uri="{28A0092B-C50C-407E-A947-70E740481C1C}">
                <a14:useLocalDpi xmlns:a14="http://schemas.microsoft.com/office/drawing/2010/main" val="0"/>
              </a:ext>
            </a:extLst>
          </a:blip>
          <a:srcRect l="11971" r="21658"/>
          <a:stretch/>
        </p:blipFill>
        <p:spPr bwMode="auto">
          <a:xfrm>
            <a:off x="8127994" y="10"/>
            <a:ext cx="4064005" cy="3428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0" name="Picture 3" descr="Text&#10;&#10;Description automatically generated">
            <a:extLst>
              <a:ext uri="{FF2B5EF4-FFF2-40B4-BE49-F238E27FC236}">
                <a16:creationId xmlns:a16="http://schemas.microsoft.com/office/drawing/2014/main" id="{6E4B9FEF-2D88-4CC7-AE07-C23660A84216}"/>
              </a:ext>
            </a:extLst>
          </p:cNvPr>
          <p:cNvPicPr>
            <a:picLocks noChangeAspect="1"/>
          </p:cNvPicPr>
          <p:nvPr/>
        </p:nvPicPr>
        <p:blipFill rotWithShape="1">
          <a:blip r:embed="rId6">
            <a:extLst>
              <a:ext uri="{28A0092B-C50C-407E-A947-70E740481C1C}">
                <a14:useLocalDpi xmlns:a14="http://schemas.microsoft.com/office/drawing/2010/main" val="0"/>
              </a:ext>
            </a:extLst>
          </a:blip>
          <a:srcRect t="13002" r="3" b="21121"/>
          <a:stretch/>
        </p:blipFill>
        <p:spPr bwMode="auto">
          <a:xfrm>
            <a:off x="20" y="3429000"/>
            <a:ext cx="4059916"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3" name="Picture 17" descr="A can of food&#10;&#10;Description automatically generated">
            <a:extLst>
              <a:ext uri="{FF2B5EF4-FFF2-40B4-BE49-F238E27FC236}">
                <a16:creationId xmlns:a16="http://schemas.microsoft.com/office/drawing/2014/main" id="{3FC0C639-861E-48C8-B290-6F8A9F78C728}"/>
              </a:ext>
            </a:extLst>
          </p:cNvPr>
          <p:cNvPicPr>
            <a:picLocks noChangeAspect="1"/>
          </p:cNvPicPr>
          <p:nvPr/>
        </p:nvPicPr>
        <p:blipFill rotWithShape="1">
          <a:blip r:embed="rId7">
            <a:extLst>
              <a:ext uri="{28A0092B-C50C-407E-A947-70E740481C1C}">
                <a14:useLocalDpi xmlns:a14="http://schemas.microsoft.com/office/drawing/2010/main" val="0"/>
              </a:ext>
            </a:extLst>
          </a:blip>
          <a:srcRect r="25500"/>
          <a:stretch/>
        </p:blipFill>
        <p:spPr bwMode="auto">
          <a:xfrm>
            <a:off x="4052316" y="3429000"/>
            <a:ext cx="4087368"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2" name="Picture 16" descr="A picture containing logo&#10;&#10;Description automatically generated">
            <a:extLst>
              <a:ext uri="{FF2B5EF4-FFF2-40B4-BE49-F238E27FC236}">
                <a16:creationId xmlns:a16="http://schemas.microsoft.com/office/drawing/2014/main" id="{3F02D711-E4D2-4468-8713-63506E3B98CA}"/>
              </a:ext>
            </a:extLst>
          </p:cNvPr>
          <p:cNvPicPr>
            <a:picLocks noChangeAspect="1"/>
          </p:cNvPicPr>
          <p:nvPr/>
        </p:nvPicPr>
        <p:blipFill rotWithShape="1">
          <a:blip r:embed="rId8">
            <a:extLst>
              <a:ext uri="{28A0092B-C50C-407E-A947-70E740481C1C}">
                <a14:useLocalDpi xmlns:a14="http://schemas.microsoft.com/office/drawing/2010/main" val="0"/>
              </a:ext>
            </a:extLst>
          </a:blip>
          <a:srcRect l="32131" r="32349"/>
          <a:stretch/>
        </p:blipFill>
        <p:spPr bwMode="auto">
          <a:xfrm>
            <a:off x="8132064" y="3429000"/>
            <a:ext cx="4059936"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tore inside of a building&#10;&#10;Description automatically generated">
            <a:extLst>
              <a:ext uri="{FF2B5EF4-FFF2-40B4-BE49-F238E27FC236}">
                <a16:creationId xmlns:a16="http://schemas.microsoft.com/office/drawing/2014/main" id="{2D581E08-DDC1-46FA-9613-CE3B13E26566}"/>
              </a:ext>
            </a:extLst>
          </p:cNvPr>
          <p:cNvPicPr>
            <a:picLocks noChangeAspect="1"/>
          </p:cNvPicPr>
          <p:nvPr/>
        </p:nvPicPr>
        <p:blipFill rotWithShape="1">
          <a:blip r:embed="rId3"/>
          <a:srcRect r="1" b="13114"/>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7" name="Picture 6">
            <a:extLst>
              <a:ext uri="{FF2B5EF4-FFF2-40B4-BE49-F238E27FC236}">
                <a16:creationId xmlns:a16="http://schemas.microsoft.com/office/drawing/2014/main" id="{22340D5B-D798-4BE9-9DA0-450261E1F1E3}"/>
              </a:ext>
            </a:extLst>
          </p:cNvPr>
          <p:cNvPicPr>
            <a:picLocks noChangeAspect="1"/>
          </p:cNvPicPr>
          <p:nvPr/>
        </p:nvPicPr>
        <p:blipFill rotWithShape="1">
          <a:blip r:embed="rId4"/>
          <a:srcRect r="-3" b="18486"/>
          <a:stretch/>
        </p:blipFill>
        <p:spPr>
          <a:xfrm>
            <a:off x="20" y="4069976"/>
            <a:ext cx="3535311" cy="2788023"/>
          </a:xfrm>
          <a:prstGeom prst="rect">
            <a:avLst/>
          </a:prstGeom>
        </p:spPr>
      </p:pic>
      <p:pic>
        <p:nvPicPr>
          <p:cNvPr id="2" name="Picture 12" descr="A close up of a sign&#10;&#10;Description automatically generated">
            <a:extLst>
              <a:ext uri="{FF2B5EF4-FFF2-40B4-BE49-F238E27FC236}">
                <a16:creationId xmlns:a16="http://schemas.microsoft.com/office/drawing/2014/main" id="{DDDCCA19-24F0-4740-944B-5D01D4E9FBB6}"/>
              </a:ext>
            </a:extLst>
          </p:cNvPr>
          <p:cNvPicPr>
            <a:picLocks noChangeAspect="1"/>
          </p:cNvPicPr>
          <p:nvPr/>
        </p:nvPicPr>
        <p:blipFill rotWithShape="1">
          <a:blip r:embed="rId5">
            <a:extLst>
              <a:ext uri="{28A0092B-C50C-407E-A947-70E740481C1C}">
                <a14:useLocalDpi xmlns:a14="http://schemas.microsoft.com/office/drawing/2010/main" val="0"/>
              </a:ext>
            </a:extLst>
          </a:blip>
          <a:srcRect l="9708" r="15811" b="-1"/>
          <a:stretch/>
        </p:blipFill>
        <p:spPr bwMode="auto">
          <a:xfrm>
            <a:off x="3696199" y="3257176"/>
            <a:ext cx="4789093" cy="3600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sign above a store&#10;&#10;Description automatically generated">
            <a:extLst>
              <a:ext uri="{FF2B5EF4-FFF2-40B4-BE49-F238E27FC236}">
                <a16:creationId xmlns:a16="http://schemas.microsoft.com/office/drawing/2014/main" id="{E9BE572D-BD07-4FD0-A567-37396DC04F19}"/>
              </a:ext>
            </a:extLst>
          </p:cNvPr>
          <p:cNvPicPr>
            <a:picLocks noChangeAspect="1"/>
          </p:cNvPicPr>
          <p:nvPr/>
        </p:nvPicPr>
        <p:blipFill rotWithShape="1">
          <a:blip r:embed="rId6">
            <a:extLst>
              <a:ext uri="{28A0092B-C50C-407E-A947-70E740481C1C}">
                <a14:useLocalDpi xmlns:a14="http://schemas.microsoft.com/office/drawing/2010/main" val="0"/>
              </a:ext>
            </a:extLst>
          </a:blip>
          <a:srcRect t="2008" r="1" b="1"/>
          <a:stretch/>
        </p:blipFill>
        <p:spPr bwMode="auto">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1" descr="Icon&#10;&#10;Description automatically generated">
            <a:extLst>
              <a:ext uri="{FF2B5EF4-FFF2-40B4-BE49-F238E27FC236}">
                <a16:creationId xmlns:a16="http://schemas.microsoft.com/office/drawing/2014/main" id="{32C9BEC6-7E1D-415D-930A-3B603B4D1D24}"/>
              </a:ext>
            </a:extLst>
          </p:cNvPr>
          <p:cNvPicPr>
            <a:picLocks noChangeAspect="1"/>
          </p:cNvPicPr>
          <p:nvPr/>
        </p:nvPicPr>
        <p:blipFill rotWithShape="1">
          <a:blip r:embed="rId7">
            <a:extLst>
              <a:ext uri="{28A0092B-C50C-407E-A947-70E740481C1C}">
                <a14:useLocalDpi xmlns:a14="http://schemas.microsoft.com/office/drawing/2010/main" val="0"/>
              </a:ext>
            </a:extLst>
          </a:blip>
          <a:srcRect t="3831" r="3" b="16485"/>
          <a:stretch/>
        </p:blipFill>
        <p:spPr bwMode="auto">
          <a:xfrm>
            <a:off x="8646161" y="4069976"/>
            <a:ext cx="3545840" cy="278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4146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C2B4E9-912D-424E-BC4C-95A47DA3C66D}"/>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altLang="en-US" sz="6700" kern="1200">
                <a:solidFill>
                  <a:schemeClr val="tx1"/>
                </a:solidFill>
                <a:latin typeface="+mj-lt"/>
                <a:ea typeface="+mj-ea"/>
                <a:cs typeface="+mj-cs"/>
              </a:rPr>
              <a:t>IS THERE AN ETHICAL DIMENSION TO ECONOMIC BEHAVIOUR?</a:t>
            </a:r>
            <a:endParaRPr lang="en-US" sz="6700" kern="120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1877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307" name="Rectangle 73">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5308" name="Picture 55301">
            <a:extLst>
              <a:ext uri="{FF2B5EF4-FFF2-40B4-BE49-F238E27FC236}">
                <a16:creationId xmlns:a16="http://schemas.microsoft.com/office/drawing/2014/main" id="{07D6D5EF-AE31-47EA-87CA-3D26BA5CD957}"/>
              </a:ext>
            </a:extLst>
          </p:cNvPr>
          <p:cNvPicPr>
            <a:picLocks noChangeAspect="1"/>
          </p:cNvPicPr>
          <p:nvPr/>
        </p:nvPicPr>
        <p:blipFill rotWithShape="1">
          <a:blip r:embed="rId2"/>
          <a:srcRect l="7673" r="45066"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76" name="Arc 75">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5298" name="Title 1">
            <a:extLst>
              <a:ext uri="{FF2B5EF4-FFF2-40B4-BE49-F238E27FC236}">
                <a16:creationId xmlns:a16="http://schemas.microsoft.com/office/drawing/2014/main" id="{C12FA330-C348-4A19-A000-9A49E22C9AFA}"/>
              </a:ext>
            </a:extLst>
          </p:cNvPr>
          <p:cNvSpPr>
            <a:spLocks noGrp="1"/>
          </p:cNvSpPr>
          <p:nvPr>
            <p:ph type="title"/>
          </p:nvPr>
        </p:nvSpPr>
        <p:spPr>
          <a:xfrm>
            <a:off x="5296829" y="851870"/>
            <a:ext cx="5721484" cy="1325563"/>
          </a:xfrm>
        </p:spPr>
        <p:txBody>
          <a:bodyPr>
            <a:normAutofit/>
          </a:bodyPr>
          <a:lstStyle/>
          <a:p>
            <a:pPr eaLnBrk="1" hangingPunct="1"/>
            <a:r>
              <a:rPr lang="en-GB" altLang="en-US" dirty="0"/>
              <a:t>Adam Smith and Wealth of Nations (1776)</a:t>
            </a:r>
          </a:p>
        </p:txBody>
      </p:sp>
      <p:graphicFrame>
        <p:nvGraphicFramePr>
          <p:cNvPr id="55309" name="Content Placeholder 2">
            <a:extLst>
              <a:ext uri="{FF2B5EF4-FFF2-40B4-BE49-F238E27FC236}">
                <a16:creationId xmlns:a16="http://schemas.microsoft.com/office/drawing/2014/main" id="{4FBEA47F-C910-46E7-B9D8-E2A53ACF650C}"/>
              </a:ext>
            </a:extLst>
          </p:cNvPr>
          <p:cNvGraphicFramePr>
            <a:graphicFrameLocks noGrp="1"/>
          </p:cNvGraphicFramePr>
          <p:nvPr>
            <p:ph idx="1"/>
            <p:extLst>
              <p:ext uri="{D42A27DB-BD31-4B8C-83A1-F6EECF244321}">
                <p14:modId xmlns:p14="http://schemas.microsoft.com/office/powerpoint/2010/main" val="1615740504"/>
              </p:ext>
            </p:extLst>
          </p:nvPr>
        </p:nvGraphicFramePr>
        <p:xfrm>
          <a:off x="5296829" y="1918010"/>
          <a:ext cx="6590371" cy="477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5309">
                                            <p:graphicEl>
                                              <a:dgm id="{32CB076C-6645-4F2F-84E9-E28413AA920C}"/>
                                            </p:graphicEl>
                                          </p:spTgt>
                                        </p:tgtEl>
                                        <p:attrNameLst>
                                          <p:attrName>style.visibility</p:attrName>
                                        </p:attrNameLst>
                                      </p:cBhvr>
                                      <p:to>
                                        <p:strVal val="visible"/>
                                      </p:to>
                                    </p:set>
                                    <p:anim calcmode="lin" valueType="num">
                                      <p:cBhvr additive="base">
                                        <p:cTn id="7" dur="500" fill="hold"/>
                                        <p:tgtEl>
                                          <p:spTgt spid="55309">
                                            <p:graphicEl>
                                              <a:dgm id="{32CB076C-6645-4F2F-84E9-E28413AA920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5309">
                                            <p:graphicEl>
                                              <a:dgm id="{32CB076C-6645-4F2F-84E9-E28413AA920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5309">
                                            <p:graphicEl>
                                              <a:dgm id="{907F9C5E-63C3-4063-86BC-3F71DEA1ACDD}"/>
                                            </p:graphicEl>
                                          </p:spTgt>
                                        </p:tgtEl>
                                        <p:attrNameLst>
                                          <p:attrName>style.visibility</p:attrName>
                                        </p:attrNameLst>
                                      </p:cBhvr>
                                      <p:to>
                                        <p:strVal val="visible"/>
                                      </p:to>
                                    </p:set>
                                    <p:anim calcmode="lin" valueType="num">
                                      <p:cBhvr additive="base">
                                        <p:cTn id="13" dur="500" fill="hold"/>
                                        <p:tgtEl>
                                          <p:spTgt spid="55309">
                                            <p:graphicEl>
                                              <a:dgm id="{907F9C5E-63C3-4063-86BC-3F71DEA1ACD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309">
                                            <p:graphicEl>
                                              <a:dgm id="{907F9C5E-63C3-4063-86BC-3F71DEA1ACD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5309">
                                            <p:graphicEl>
                                              <a:dgm id="{D5F00993-BF87-49AE-A2F0-09D272DF18C2}"/>
                                            </p:graphicEl>
                                          </p:spTgt>
                                        </p:tgtEl>
                                        <p:attrNameLst>
                                          <p:attrName>style.visibility</p:attrName>
                                        </p:attrNameLst>
                                      </p:cBhvr>
                                      <p:to>
                                        <p:strVal val="visible"/>
                                      </p:to>
                                    </p:set>
                                    <p:anim calcmode="lin" valueType="num">
                                      <p:cBhvr additive="base">
                                        <p:cTn id="19" dur="500" fill="hold"/>
                                        <p:tgtEl>
                                          <p:spTgt spid="55309">
                                            <p:graphicEl>
                                              <a:dgm id="{D5F00993-BF87-49AE-A2F0-09D272DF18C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309">
                                            <p:graphicEl>
                                              <a:dgm id="{D5F00993-BF87-49AE-A2F0-09D272DF18C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5309"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346" name="Title 1">
            <a:extLst>
              <a:ext uri="{FF2B5EF4-FFF2-40B4-BE49-F238E27FC236}">
                <a16:creationId xmlns:a16="http://schemas.microsoft.com/office/drawing/2014/main" id="{2191109E-7FE6-4C2E-B9BE-59C40610E411}"/>
              </a:ext>
            </a:extLst>
          </p:cNvPr>
          <p:cNvSpPr>
            <a:spLocks noGrp="1"/>
          </p:cNvSpPr>
          <p:nvPr>
            <p:ph type="title"/>
          </p:nvPr>
        </p:nvSpPr>
        <p:spPr>
          <a:xfrm>
            <a:off x="808637" y="386930"/>
            <a:ext cx="11007541" cy="1188950"/>
          </a:xfrm>
        </p:spPr>
        <p:txBody>
          <a:bodyPr anchor="b">
            <a:normAutofit fontScale="90000"/>
          </a:bodyPr>
          <a:lstStyle/>
          <a:p>
            <a:pPr eaLnBrk="1" hangingPunct="1"/>
            <a:r>
              <a:rPr lang="en-GB" altLang="en-US" sz="5400" dirty="0"/>
              <a:t>Adam Smith and Wealth of Nations (1776)</a:t>
            </a:r>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347" name="Content Placeholder 2">
            <a:extLst>
              <a:ext uri="{FF2B5EF4-FFF2-40B4-BE49-F238E27FC236}">
                <a16:creationId xmlns:a16="http://schemas.microsoft.com/office/drawing/2014/main" id="{B6E2DE39-575B-486D-B3D8-B35F6163EEE1}"/>
              </a:ext>
            </a:extLst>
          </p:cNvPr>
          <p:cNvSpPr>
            <a:spLocks noGrp="1"/>
          </p:cNvSpPr>
          <p:nvPr>
            <p:ph idx="1"/>
          </p:nvPr>
        </p:nvSpPr>
        <p:spPr>
          <a:xfrm>
            <a:off x="793660" y="2599509"/>
            <a:ext cx="10143668" cy="3435531"/>
          </a:xfrm>
        </p:spPr>
        <p:txBody>
          <a:bodyPr anchor="ctr">
            <a:normAutofit/>
          </a:bodyPr>
          <a:lstStyle/>
          <a:p>
            <a:pPr eaLnBrk="1" hangingPunct="1"/>
            <a:r>
              <a:rPr lang="en-GB" altLang="en-US" sz="2400" dirty="0"/>
              <a:t>Smith said what's important is what's best for the whole nation, and that wealth should be measured by the yearly income of the nation. </a:t>
            </a:r>
          </a:p>
          <a:p>
            <a:pPr eaLnBrk="1" hangingPunct="1"/>
            <a:r>
              <a:rPr lang="en-GB" altLang="en-US" sz="2400" dirty="0"/>
              <a:t>Prices naturally adjust to having more or less of something: supply and demand. If there is too much of something (more supply), prices go down so that people have more reason to buy it. </a:t>
            </a:r>
          </a:p>
          <a:p>
            <a:pPr eaLnBrk="1" hangingPunct="1"/>
            <a:r>
              <a:rPr lang="en-GB" altLang="en-US" sz="2400" dirty="0"/>
              <a:t>If a lot of people want something (high demand), there may not be enough of it (scarcity); there will be a competition among the people who want to buy it, and some people will agree to pay more to get what they want, and prices go up.</a:t>
            </a:r>
          </a:p>
          <a:p>
            <a:pPr eaLnBrk="1" hangingPunct="1"/>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anim calcmode="lin" valueType="num">
                                      <p:cBhvr additive="base">
                                        <p:cTn id="7" dur="500" fill="hold"/>
                                        <p:tgtEl>
                                          <p:spTgt spid="573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7347">
                                            <p:txEl>
                                              <p:pRg st="1" end="1"/>
                                            </p:txEl>
                                          </p:spTgt>
                                        </p:tgtEl>
                                        <p:attrNameLst>
                                          <p:attrName>style.visibility</p:attrName>
                                        </p:attrNameLst>
                                      </p:cBhvr>
                                      <p:to>
                                        <p:strVal val="visible"/>
                                      </p:to>
                                    </p:set>
                                    <p:anim calcmode="lin" valueType="num">
                                      <p:cBhvr additive="base">
                                        <p:cTn id="13" dur="500" fill="hold"/>
                                        <p:tgtEl>
                                          <p:spTgt spid="573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73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7347">
                                            <p:txEl>
                                              <p:pRg st="2" end="2"/>
                                            </p:txEl>
                                          </p:spTgt>
                                        </p:tgtEl>
                                        <p:attrNameLst>
                                          <p:attrName>style.visibility</p:attrName>
                                        </p:attrNameLst>
                                      </p:cBhvr>
                                      <p:to>
                                        <p:strVal val="visible"/>
                                      </p:to>
                                    </p:set>
                                    <p:anim calcmode="lin" valueType="num">
                                      <p:cBhvr additive="base">
                                        <p:cTn id="19" dur="500" fill="hold"/>
                                        <p:tgtEl>
                                          <p:spTgt spid="573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734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6" name="Picture 2" descr="The Boston Tea Party - HISTORY">
            <a:extLst>
              <a:ext uri="{FF2B5EF4-FFF2-40B4-BE49-F238E27FC236}">
                <a16:creationId xmlns:a16="http://schemas.microsoft.com/office/drawing/2014/main" id="{AE65396E-65BD-42BF-AB23-AA6AB4519E00}"/>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8370" name="Title 1">
            <a:extLst>
              <a:ext uri="{FF2B5EF4-FFF2-40B4-BE49-F238E27FC236}">
                <a16:creationId xmlns:a16="http://schemas.microsoft.com/office/drawing/2014/main" id="{2D04134C-349C-4A6A-8271-F9A833F238E3}"/>
              </a:ext>
            </a:extLst>
          </p:cNvPr>
          <p:cNvSpPr>
            <a:spLocks noGrp="1"/>
          </p:cNvSpPr>
          <p:nvPr>
            <p:ph type="title"/>
          </p:nvPr>
        </p:nvSpPr>
        <p:spPr>
          <a:xfrm>
            <a:off x="838200" y="365125"/>
            <a:ext cx="10515600" cy="1325563"/>
          </a:xfrm>
        </p:spPr>
        <p:txBody>
          <a:bodyPr>
            <a:normAutofit/>
          </a:bodyPr>
          <a:lstStyle/>
          <a:p>
            <a:pPr eaLnBrk="1" hangingPunct="1"/>
            <a:r>
              <a:rPr lang="en-GB" altLang="en-US" dirty="0">
                <a:solidFill>
                  <a:srgbClr val="FFFFFF"/>
                </a:solidFill>
              </a:rPr>
              <a:t>Boston Tea Party</a:t>
            </a:r>
          </a:p>
        </p:txBody>
      </p:sp>
      <p:sp>
        <p:nvSpPr>
          <p:cNvPr id="58371" name="Content Placeholder 2">
            <a:extLst>
              <a:ext uri="{FF2B5EF4-FFF2-40B4-BE49-F238E27FC236}">
                <a16:creationId xmlns:a16="http://schemas.microsoft.com/office/drawing/2014/main" id="{323A96B5-41D3-4657-BB8E-03AC561B2B8E}"/>
              </a:ext>
            </a:extLst>
          </p:cNvPr>
          <p:cNvSpPr>
            <a:spLocks noGrp="1"/>
          </p:cNvSpPr>
          <p:nvPr>
            <p:ph idx="1"/>
          </p:nvPr>
        </p:nvSpPr>
        <p:spPr>
          <a:xfrm>
            <a:off x="838200" y="1825625"/>
            <a:ext cx="10848278" cy="4667250"/>
          </a:xfrm>
        </p:spPr>
        <p:txBody>
          <a:bodyPr>
            <a:normAutofit/>
          </a:bodyPr>
          <a:lstStyle/>
          <a:p>
            <a:pPr eaLnBrk="1" hangingPunct="1"/>
            <a:r>
              <a:rPr lang="en-GB" altLang="en-US" sz="3200" dirty="0">
                <a:solidFill>
                  <a:srgbClr val="FFFFFF"/>
                </a:solidFill>
              </a:rPr>
              <a:t>Smith said markets should be free. At the time, some big companies (like the East India Company) were controlled by the government. Rules were made that were good for company but not for workers or customers. </a:t>
            </a:r>
          </a:p>
          <a:p>
            <a:pPr eaLnBrk="1" hangingPunct="1"/>
            <a:r>
              <a:rPr lang="en-GB" altLang="en-US" sz="3200" dirty="0">
                <a:solidFill>
                  <a:srgbClr val="FFFFFF"/>
                </a:solidFill>
              </a:rPr>
              <a:t>For example, in the American colonies, colonists could grow cotton but were not allowed to make clothing from it. They had to ship it to England to be made into clothing, then buy it back after it was finished. </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anim calcmode="lin" valueType="num">
                                      <p:cBhvr additive="base">
                                        <p:cTn id="7" dur="500" fill="hold"/>
                                        <p:tgtEl>
                                          <p:spTgt spid="583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83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8371">
                                            <p:txEl>
                                              <p:pRg st="1" end="1"/>
                                            </p:txEl>
                                          </p:spTgt>
                                        </p:tgtEl>
                                        <p:attrNameLst>
                                          <p:attrName>style.visibility</p:attrName>
                                        </p:attrNameLst>
                                      </p:cBhvr>
                                      <p:to>
                                        <p:strVal val="visible"/>
                                      </p:to>
                                    </p:set>
                                    <p:anim calcmode="lin" valueType="num">
                                      <p:cBhvr additive="base">
                                        <p:cTn id="13" dur="500" fill="hold"/>
                                        <p:tgtEl>
                                          <p:spTgt spid="583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837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7" name="Rectangle 13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85BA2AB4-0863-43BA-A938-0DAF2D88CAFA}"/>
              </a:ext>
            </a:extLst>
          </p:cNvPr>
          <p:cNvPicPr>
            <a:picLocks noChangeAspect="1"/>
          </p:cNvPicPr>
          <p:nvPr/>
        </p:nvPicPr>
        <p:blipFill rotWithShape="1">
          <a:blip r:embed="rId3">
            <a:alphaModFix amt="35000"/>
          </a:blip>
          <a:srcRect t="10496" b="14504"/>
          <a:stretch/>
        </p:blipFill>
        <p:spPr>
          <a:xfrm>
            <a:off x="20" y="10"/>
            <a:ext cx="12191980" cy="6857990"/>
          </a:xfrm>
          <a:prstGeom prst="rect">
            <a:avLst/>
          </a:prstGeom>
        </p:spPr>
      </p:pic>
      <p:sp>
        <p:nvSpPr>
          <p:cNvPr id="59394" name="Title 1">
            <a:extLst>
              <a:ext uri="{FF2B5EF4-FFF2-40B4-BE49-F238E27FC236}">
                <a16:creationId xmlns:a16="http://schemas.microsoft.com/office/drawing/2014/main" id="{A4073818-B389-4C32-BC48-668F7EB1C993}"/>
              </a:ext>
            </a:extLst>
          </p:cNvPr>
          <p:cNvSpPr>
            <a:spLocks noGrp="1"/>
          </p:cNvSpPr>
          <p:nvPr>
            <p:ph type="title"/>
          </p:nvPr>
        </p:nvSpPr>
        <p:spPr>
          <a:xfrm>
            <a:off x="838200" y="365125"/>
            <a:ext cx="10515600" cy="1325563"/>
          </a:xfrm>
        </p:spPr>
        <p:txBody>
          <a:bodyPr>
            <a:normAutofit/>
          </a:bodyPr>
          <a:lstStyle/>
          <a:p>
            <a:pPr eaLnBrk="1" hangingPunct="1"/>
            <a:r>
              <a:rPr lang="en-GB" altLang="en-US" dirty="0">
                <a:solidFill>
                  <a:srgbClr val="FFFFFF"/>
                </a:solidFill>
              </a:rPr>
              <a:t>Boston Tea Party</a:t>
            </a:r>
          </a:p>
        </p:txBody>
      </p:sp>
      <p:sp>
        <p:nvSpPr>
          <p:cNvPr id="59395" name="Content Placeholder 2">
            <a:extLst>
              <a:ext uri="{FF2B5EF4-FFF2-40B4-BE49-F238E27FC236}">
                <a16:creationId xmlns:a16="http://schemas.microsoft.com/office/drawing/2014/main" id="{8E17B3EA-F6A6-4EB8-9829-F26569FC4A48}"/>
              </a:ext>
            </a:extLst>
          </p:cNvPr>
          <p:cNvSpPr>
            <a:spLocks noGrp="1"/>
          </p:cNvSpPr>
          <p:nvPr>
            <p:ph idx="1"/>
          </p:nvPr>
        </p:nvSpPr>
        <p:spPr>
          <a:xfrm>
            <a:off x="838200" y="2246049"/>
            <a:ext cx="10515600" cy="3930913"/>
          </a:xfrm>
        </p:spPr>
        <p:txBody>
          <a:bodyPr>
            <a:normAutofit/>
          </a:bodyPr>
          <a:lstStyle/>
          <a:p>
            <a:pPr eaLnBrk="1" hangingPunct="1"/>
            <a:r>
              <a:rPr lang="en-GB" altLang="en-US" dirty="0">
                <a:solidFill>
                  <a:srgbClr val="FFFFFF"/>
                </a:solidFill>
              </a:rPr>
              <a:t>Smith said this was bad for individuals and for society. He thought it was better for money to flow freely and naturally between buyers and sellers without outside interference. </a:t>
            </a:r>
          </a:p>
          <a:p>
            <a:pPr eaLnBrk="1" hangingPunct="1"/>
            <a:r>
              <a:rPr lang="en-GB" altLang="en-US" dirty="0">
                <a:solidFill>
                  <a:srgbClr val="FFFFFF"/>
                </a:solidFill>
              </a:rPr>
              <a:t>Money would naturally go to the sellers who made the best product at the best price. This way if people did what was best for them, it would end up being best for society as a whole, almost like an "invisible hand" was guiding everything.</a:t>
            </a:r>
          </a:p>
          <a:p>
            <a:pPr eaLnBrk="1" hangingPunct="1"/>
            <a:endParaRPr lang="en-GB" altLang="en-US" dirty="0">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 calcmode="lin" valueType="num">
                                      <p:cBhvr additive="base">
                                        <p:cTn id="7" dur="500" fill="hold"/>
                                        <p:tgtEl>
                                          <p:spTgt spid="593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93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9395">
                                            <p:txEl>
                                              <p:pRg st="1" end="1"/>
                                            </p:txEl>
                                          </p:spTgt>
                                        </p:tgtEl>
                                        <p:attrNameLst>
                                          <p:attrName>style.visibility</p:attrName>
                                        </p:attrNameLst>
                                      </p:cBhvr>
                                      <p:to>
                                        <p:strVal val="visible"/>
                                      </p:to>
                                    </p:set>
                                    <p:anim calcmode="lin" valueType="num">
                                      <p:cBhvr additive="base">
                                        <p:cTn id="13" dur="500" fill="hold"/>
                                        <p:tgtEl>
                                          <p:spTgt spid="593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939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7" name="Rectangle 13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85BA2AB4-0863-43BA-A938-0DAF2D88CAFA}"/>
              </a:ext>
            </a:extLst>
          </p:cNvPr>
          <p:cNvPicPr>
            <a:picLocks noChangeAspect="1"/>
          </p:cNvPicPr>
          <p:nvPr/>
        </p:nvPicPr>
        <p:blipFill rotWithShape="1">
          <a:blip r:embed="rId3">
            <a:alphaModFix amt="35000"/>
          </a:blip>
          <a:srcRect t="10496" b="14504"/>
          <a:stretch/>
        </p:blipFill>
        <p:spPr>
          <a:xfrm>
            <a:off x="20" y="10"/>
            <a:ext cx="12191980" cy="6857990"/>
          </a:xfrm>
          <a:prstGeom prst="rect">
            <a:avLst/>
          </a:prstGeom>
        </p:spPr>
      </p:pic>
      <p:sp>
        <p:nvSpPr>
          <p:cNvPr id="59394" name="Title 1">
            <a:extLst>
              <a:ext uri="{FF2B5EF4-FFF2-40B4-BE49-F238E27FC236}">
                <a16:creationId xmlns:a16="http://schemas.microsoft.com/office/drawing/2014/main" id="{A4073818-B389-4C32-BC48-668F7EB1C993}"/>
              </a:ext>
            </a:extLst>
          </p:cNvPr>
          <p:cNvSpPr>
            <a:spLocks noGrp="1"/>
          </p:cNvSpPr>
          <p:nvPr>
            <p:ph type="title"/>
          </p:nvPr>
        </p:nvSpPr>
        <p:spPr>
          <a:xfrm>
            <a:off x="838200" y="365125"/>
            <a:ext cx="10515600" cy="1325563"/>
          </a:xfrm>
        </p:spPr>
        <p:txBody>
          <a:bodyPr>
            <a:normAutofit/>
          </a:bodyPr>
          <a:lstStyle/>
          <a:p>
            <a:pPr eaLnBrk="1" hangingPunct="1"/>
            <a:r>
              <a:rPr lang="en-GB" altLang="en-US" dirty="0">
                <a:solidFill>
                  <a:srgbClr val="FFFFFF"/>
                </a:solidFill>
              </a:rPr>
              <a:t>Smith’s ‘invisible hand’</a:t>
            </a:r>
          </a:p>
        </p:txBody>
      </p:sp>
      <p:sp>
        <p:nvSpPr>
          <p:cNvPr id="59395" name="Content Placeholder 2">
            <a:extLst>
              <a:ext uri="{FF2B5EF4-FFF2-40B4-BE49-F238E27FC236}">
                <a16:creationId xmlns:a16="http://schemas.microsoft.com/office/drawing/2014/main" id="{8E17B3EA-F6A6-4EB8-9829-F26569FC4A48}"/>
              </a:ext>
            </a:extLst>
          </p:cNvPr>
          <p:cNvSpPr>
            <a:spLocks noGrp="1"/>
          </p:cNvSpPr>
          <p:nvPr>
            <p:ph idx="1"/>
          </p:nvPr>
        </p:nvSpPr>
        <p:spPr>
          <a:xfrm>
            <a:off x="3879541" y="2636668"/>
            <a:ext cx="7972147" cy="3540294"/>
          </a:xfrm>
        </p:spPr>
        <p:txBody>
          <a:bodyPr>
            <a:normAutofit/>
          </a:bodyPr>
          <a:lstStyle/>
          <a:p>
            <a:r>
              <a:rPr lang="en-GB" altLang="en-US" dirty="0">
                <a:solidFill>
                  <a:srgbClr val="FFFFFF"/>
                </a:solidFill>
              </a:rPr>
              <a:t>The ability to self-regulate and to ensure maximum efficiency, however, is threatened by monopolies, tax preferences, lobbying groups, and other “privileges” extended to certain members of the economy at the expense of others. </a:t>
            </a:r>
          </a:p>
          <a:p>
            <a:r>
              <a:rPr lang="en-GB" altLang="en-US" dirty="0">
                <a:solidFill>
                  <a:srgbClr val="FFFFFF"/>
                </a:solidFill>
              </a:rPr>
              <a:t>Smith saw capitalism as having inbuilt safety measures, but remember when he was writing</a:t>
            </a:r>
          </a:p>
          <a:p>
            <a:pPr eaLnBrk="1" hangingPunct="1"/>
            <a:endParaRPr lang="en-GB" altLang="en-US" dirty="0">
              <a:solidFill>
                <a:srgbClr val="FFFFFF"/>
              </a:solidFill>
            </a:endParaRPr>
          </a:p>
        </p:txBody>
      </p:sp>
    </p:spTree>
    <p:extLst>
      <p:ext uri="{BB962C8B-B14F-4D97-AF65-F5344CB8AC3E}">
        <p14:creationId xmlns:p14="http://schemas.microsoft.com/office/powerpoint/2010/main" val="37973081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 calcmode="lin" valueType="num">
                                      <p:cBhvr additive="base">
                                        <p:cTn id="7" dur="500" fill="hold"/>
                                        <p:tgtEl>
                                          <p:spTgt spid="593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93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9395">
                                            <p:txEl>
                                              <p:pRg st="1" end="1"/>
                                            </p:txEl>
                                          </p:spTgt>
                                        </p:tgtEl>
                                        <p:attrNameLst>
                                          <p:attrName>style.visibility</p:attrName>
                                        </p:attrNameLst>
                                      </p:cBhvr>
                                      <p:to>
                                        <p:strVal val="visible"/>
                                      </p:to>
                                    </p:set>
                                    <p:anim calcmode="lin" valueType="num">
                                      <p:cBhvr additive="base">
                                        <p:cTn id="13" dur="500" fill="hold"/>
                                        <p:tgtEl>
                                          <p:spTgt spid="593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939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8762-320C-C6D3-3694-6F4045EB1B58}"/>
              </a:ext>
            </a:extLst>
          </p:cNvPr>
          <p:cNvSpPr>
            <a:spLocks noGrp="1"/>
          </p:cNvSpPr>
          <p:nvPr>
            <p:ph type="title"/>
          </p:nvPr>
        </p:nvSpPr>
        <p:spPr>
          <a:xfrm>
            <a:off x="4965430" y="629268"/>
            <a:ext cx="6586491" cy="1286160"/>
          </a:xfrm>
        </p:spPr>
        <p:txBody>
          <a:bodyPr anchor="b">
            <a:normAutofit/>
          </a:bodyPr>
          <a:lstStyle/>
          <a:p>
            <a:r>
              <a:rPr lang="en-GB" sz="4100"/>
              <a:t>Adam Smith – need to fight poverty</a:t>
            </a:r>
          </a:p>
        </p:txBody>
      </p:sp>
      <p:sp>
        <p:nvSpPr>
          <p:cNvPr id="3" name="Content Placeholder 2">
            <a:extLst>
              <a:ext uri="{FF2B5EF4-FFF2-40B4-BE49-F238E27FC236}">
                <a16:creationId xmlns:a16="http://schemas.microsoft.com/office/drawing/2014/main" id="{616D25AC-5F2A-AAB5-3EF9-567926E1182E}"/>
              </a:ext>
            </a:extLst>
          </p:cNvPr>
          <p:cNvSpPr>
            <a:spLocks noGrp="1"/>
          </p:cNvSpPr>
          <p:nvPr>
            <p:ph idx="1"/>
          </p:nvPr>
        </p:nvSpPr>
        <p:spPr>
          <a:xfrm>
            <a:off x="4965431" y="2438400"/>
            <a:ext cx="6586489" cy="3785419"/>
          </a:xfrm>
        </p:spPr>
        <p:txBody>
          <a:bodyPr>
            <a:normAutofit/>
          </a:bodyPr>
          <a:lstStyle/>
          <a:p>
            <a:r>
              <a:rPr lang="en-GB" dirty="0"/>
              <a:t>Is this improvement in the circumstances of the lower ranks of the people to be regarded as an advantage, or as an inconveniency, to the society? </a:t>
            </a:r>
          </a:p>
          <a:p>
            <a:r>
              <a:rPr lang="en-GB" dirty="0"/>
              <a:t>The answer seems at first abundantly plain. Servants, labourers, and workmen of different kinds, make up the far greater part of every great political society. </a:t>
            </a:r>
          </a:p>
        </p:txBody>
      </p:sp>
      <p:pic>
        <p:nvPicPr>
          <p:cNvPr id="4" name="Picture 3">
            <a:extLst>
              <a:ext uri="{FF2B5EF4-FFF2-40B4-BE49-F238E27FC236}">
                <a16:creationId xmlns:a16="http://schemas.microsoft.com/office/drawing/2014/main" id="{F233FF6B-5282-6B9A-44BB-E5731311516E}"/>
              </a:ext>
            </a:extLst>
          </p:cNvPr>
          <p:cNvPicPr>
            <a:picLocks noChangeAspect="1"/>
          </p:cNvPicPr>
          <p:nvPr/>
        </p:nvPicPr>
        <p:blipFill rotWithShape="1">
          <a:blip r:embed="rId2"/>
          <a:srcRect l="9394" r="817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8746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9901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8762-320C-C6D3-3694-6F4045EB1B58}"/>
              </a:ext>
            </a:extLst>
          </p:cNvPr>
          <p:cNvSpPr>
            <a:spLocks noGrp="1"/>
          </p:cNvSpPr>
          <p:nvPr>
            <p:ph type="title"/>
          </p:nvPr>
        </p:nvSpPr>
        <p:spPr>
          <a:xfrm>
            <a:off x="4965430" y="629268"/>
            <a:ext cx="6586491" cy="1286160"/>
          </a:xfrm>
        </p:spPr>
        <p:txBody>
          <a:bodyPr anchor="b">
            <a:normAutofit/>
          </a:bodyPr>
          <a:lstStyle/>
          <a:p>
            <a:r>
              <a:rPr lang="en-GB" sz="4100"/>
              <a:t>Adam Smith – need to fight poverty</a:t>
            </a:r>
          </a:p>
        </p:txBody>
      </p:sp>
      <p:sp>
        <p:nvSpPr>
          <p:cNvPr id="3" name="Content Placeholder 2">
            <a:extLst>
              <a:ext uri="{FF2B5EF4-FFF2-40B4-BE49-F238E27FC236}">
                <a16:creationId xmlns:a16="http://schemas.microsoft.com/office/drawing/2014/main" id="{616D25AC-5F2A-AAB5-3EF9-567926E1182E}"/>
              </a:ext>
            </a:extLst>
          </p:cNvPr>
          <p:cNvSpPr>
            <a:spLocks noGrp="1"/>
          </p:cNvSpPr>
          <p:nvPr>
            <p:ph idx="1"/>
          </p:nvPr>
        </p:nvSpPr>
        <p:spPr>
          <a:xfrm>
            <a:off x="5367011" y="2937164"/>
            <a:ext cx="5737205" cy="2161116"/>
          </a:xfrm>
        </p:spPr>
        <p:txBody>
          <a:bodyPr>
            <a:normAutofit lnSpcReduction="10000"/>
          </a:bodyPr>
          <a:lstStyle/>
          <a:p>
            <a:r>
              <a:rPr lang="en-GB" sz="2400" dirty="0"/>
              <a:t>But what improves the circumstances of the greater part, can never be regarded as any inconveniency to the whole.</a:t>
            </a:r>
          </a:p>
          <a:p>
            <a:r>
              <a:rPr lang="en-GB" sz="2400" dirty="0"/>
              <a:t>No society can surely be flourishing and happy, of which the far greater part of the members are poor and miserable.</a:t>
            </a:r>
          </a:p>
        </p:txBody>
      </p:sp>
      <p:pic>
        <p:nvPicPr>
          <p:cNvPr id="4" name="Picture 3">
            <a:extLst>
              <a:ext uri="{FF2B5EF4-FFF2-40B4-BE49-F238E27FC236}">
                <a16:creationId xmlns:a16="http://schemas.microsoft.com/office/drawing/2014/main" id="{F233FF6B-5282-6B9A-44BB-E5731311516E}"/>
              </a:ext>
            </a:extLst>
          </p:cNvPr>
          <p:cNvPicPr>
            <a:picLocks noChangeAspect="1"/>
          </p:cNvPicPr>
          <p:nvPr/>
        </p:nvPicPr>
        <p:blipFill rotWithShape="1">
          <a:blip r:embed="rId2"/>
          <a:srcRect l="9394" r="817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8746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175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B4B6B-9916-49D8-B4FB-02D022CB50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F81548-DF41-4865-A1B8-0E5B93D90284}"/>
              </a:ext>
            </a:extLst>
          </p:cNvPr>
          <p:cNvSpPr>
            <a:spLocks noGrp="1"/>
          </p:cNvSpPr>
          <p:nvPr>
            <p:ph idx="1"/>
          </p:nvPr>
        </p:nvSpPr>
        <p:spPr/>
        <p:txBody>
          <a:bodyPr/>
          <a:lstStyle/>
          <a:p>
            <a:endParaRPr lang="en-GB"/>
          </a:p>
        </p:txBody>
      </p:sp>
      <p:pic>
        <p:nvPicPr>
          <p:cNvPr id="5" name="Picture 4">
            <a:hlinkClick r:id="rId2"/>
            <a:extLst>
              <a:ext uri="{FF2B5EF4-FFF2-40B4-BE49-F238E27FC236}">
                <a16:creationId xmlns:a16="http://schemas.microsoft.com/office/drawing/2014/main" id="{4C9AAEDF-4AF8-4C78-910C-F6244457EB0D}"/>
              </a:ext>
            </a:extLst>
          </p:cNvPr>
          <p:cNvPicPr>
            <a:picLocks noChangeAspect="1"/>
          </p:cNvPicPr>
          <p:nvPr/>
        </p:nvPicPr>
        <p:blipFill>
          <a:blip r:embed="rId3"/>
          <a:stretch>
            <a:fillRect/>
          </a:stretch>
        </p:blipFill>
        <p:spPr>
          <a:xfrm>
            <a:off x="424873" y="-117496"/>
            <a:ext cx="11296072" cy="7064114"/>
          </a:xfrm>
          <a:prstGeom prst="rect">
            <a:avLst/>
          </a:prstGeom>
        </p:spPr>
      </p:pic>
    </p:spTree>
    <p:extLst>
      <p:ext uri="{BB962C8B-B14F-4D97-AF65-F5344CB8AC3E}">
        <p14:creationId xmlns:p14="http://schemas.microsoft.com/office/powerpoint/2010/main" val="1063050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C00D18-3495-D7E4-A325-5C0E6DF40C4B}"/>
              </a:ext>
            </a:extLst>
          </p:cNvPr>
          <p:cNvSpPr>
            <a:spLocks noGrp="1"/>
          </p:cNvSpPr>
          <p:nvPr>
            <p:ph type="title"/>
          </p:nvPr>
        </p:nvSpPr>
        <p:spPr>
          <a:xfrm>
            <a:off x="640080" y="325369"/>
            <a:ext cx="4368602" cy="1956841"/>
          </a:xfrm>
        </p:spPr>
        <p:txBody>
          <a:bodyPr anchor="b">
            <a:normAutofit/>
          </a:bodyPr>
          <a:lstStyle/>
          <a:p>
            <a:r>
              <a:rPr lang="en-GB" sz="5400"/>
              <a:t>John Spedan Lewis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1255FE-E4AB-173D-6B55-D5F6C22F86EF}"/>
              </a:ext>
            </a:extLst>
          </p:cNvPr>
          <p:cNvSpPr>
            <a:spLocks noGrp="1"/>
          </p:cNvSpPr>
          <p:nvPr>
            <p:ph idx="1"/>
          </p:nvPr>
        </p:nvSpPr>
        <p:spPr>
          <a:xfrm>
            <a:off x="640080" y="2872899"/>
            <a:ext cx="4368602" cy="3398100"/>
          </a:xfrm>
        </p:spPr>
        <p:txBody>
          <a:bodyPr>
            <a:normAutofit/>
          </a:bodyPr>
          <a:lstStyle/>
          <a:p>
            <a:r>
              <a:rPr lang="en-GB" dirty="0"/>
              <a:t>“The present state of affairs is really a perversion of the proper working of capitalism. </a:t>
            </a:r>
          </a:p>
          <a:p>
            <a:r>
              <a:rPr lang="en-GB" dirty="0"/>
              <a:t>It is all wrong to have millionaires before you have ceased to have slums.”</a:t>
            </a:r>
          </a:p>
        </p:txBody>
      </p:sp>
      <p:pic>
        <p:nvPicPr>
          <p:cNvPr id="4" name="Picture 3">
            <a:extLst>
              <a:ext uri="{FF2B5EF4-FFF2-40B4-BE49-F238E27FC236}">
                <a16:creationId xmlns:a16="http://schemas.microsoft.com/office/drawing/2014/main" id="{956C73EB-0417-717A-D911-A0AFB6E87741}"/>
              </a:ext>
            </a:extLst>
          </p:cNvPr>
          <p:cNvPicPr>
            <a:picLocks noChangeAspect="1"/>
          </p:cNvPicPr>
          <p:nvPr/>
        </p:nvPicPr>
        <p:blipFill rotWithShape="1">
          <a:blip r:embed="rId2"/>
          <a:srcRect b="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2773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2" name="Rectangle 2">
            <a:extLst>
              <a:ext uri="{FF2B5EF4-FFF2-40B4-BE49-F238E27FC236}">
                <a16:creationId xmlns:a16="http://schemas.microsoft.com/office/drawing/2014/main" id="{5D2298A4-1CB0-48EB-BB97-3726F026E89E}"/>
              </a:ext>
            </a:extLst>
          </p:cNvPr>
          <p:cNvSpPr>
            <a:spLocks noGrp="1" noChangeArrowheads="1"/>
          </p:cNvSpPr>
          <p:nvPr>
            <p:ph type="title"/>
          </p:nvPr>
        </p:nvSpPr>
        <p:spPr>
          <a:xfrm>
            <a:off x="808638" y="386930"/>
            <a:ext cx="9236700" cy="1188950"/>
          </a:xfrm>
        </p:spPr>
        <p:txBody>
          <a:bodyPr anchor="b">
            <a:normAutofit/>
          </a:bodyPr>
          <a:lstStyle/>
          <a:p>
            <a:r>
              <a:rPr lang="en-US" altLang="en-US" sz="5400"/>
              <a:t>ADAM SMITH’S INVISIBLE HAND</a:t>
            </a:r>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3" name="Rectangle 3">
            <a:extLst>
              <a:ext uri="{FF2B5EF4-FFF2-40B4-BE49-F238E27FC236}">
                <a16:creationId xmlns:a16="http://schemas.microsoft.com/office/drawing/2014/main" id="{D7E2CA41-FFA4-4D64-BE6F-58A200A83964}"/>
              </a:ext>
            </a:extLst>
          </p:cNvPr>
          <p:cNvSpPr>
            <a:spLocks noGrp="1" noChangeArrowheads="1"/>
          </p:cNvSpPr>
          <p:nvPr>
            <p:ph type="body" idx="1"/>
          </p:nvPr>
        </p:nvSpPr>
        <p:spPr>
          <a:xfrm>
            <a:off x="793660" y="2599509"/>
            <a:ext cx="10143668" cy="3435531"/>
          </a:xfrm>
        </p:spPr>
        <p:txBody>
          <a:bodyPr anchor="ctr">
            <a:normAutofit/>
          </a:bodyPr>
          <a:lstStyle/>
          <a:p>
            <a:r>
              <a:rPr lang="en-US" altLang="en-US" dirty="0"/>
              <a:t>Implication:  individual’s only need to think about self-interest.</a:t>
            </a:r>
          </a:p>
          <a:p>
            <a:r>
              <a:rPr lang="en-US" altLang="en-US" dirty="0"/>
              <a:t>But only leads to efficiency:  ethical issues remain about distribution of income.</a:t>
            </a:r>
          </a:p>
          <a:p>
            <a:r>
              <a:rPr lang="en-US" altLang="en-US" dirty="0"/>
              <a:t>Market efficiency v market inefficiency ? Or is there more complexity?</a:t>
            </a:r>
          </a:p>
          <a:p>
            <a:pPr lvl="1">
              <a:buFontTx/>
              <a:buNone/>
            </a:pPr>
            <a:endParaRPr lang="en-US" altLang="en-US" dirty="0"/>
          </a:p>
          <a:p>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anim calcmode="lin" valueType="num">
                                      <p:cBhvr additive="base">
                                        <p:cTn id="11"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anim calcmode="lin" valueType="num">
                                      <p:cBhvr additive="base">
                                        <p:cTn id="15"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0" name="Rectangle 2">
            <a:extLst>
              <a:ext uri="{FF2B5EF4-FFF2-40B4-BE49-F238E27FC236}">
                <a16:creationId xmlns:a16="http://schemas.microsoft.com/office/drawing/2014/main" id="{DAD555C8-3999-43F6-A321-4EB5401884CA}"/>
              </a:ext>
            </a:extLst>
          </p:cNvPr>
          <p:cNvSpPr>
            <a:spLocks noGrp="1" noChangeArrowheads="1"/>
          </p:cNvSpPr>
          <p:nvPr>
            <p:ph type="title"/>
          </p:nvPr>
        </p:nvSpPr>
        <p:spPr>
          <a:xfrm>
            <a:off x="1043631" y="809898"/>
            <a:ext cx="9942716" cy="1554480"/>
          </a:xfrm>
        </p:spPr>
        <p:txBody>
          <a:bodyPr anchor="ctr">
            <a:normAutofit/>
          </a:bodyPr>
          <a:lstStyle/>
          <a:p>
            <a:r>
              <a:rPr lang="en-US" altLang="en-US" sz="4800"/>
              <a:t>MARKET FAILURES ARE PERVASIVE</a:t>
            </a:r>
            <a:br>
              <a:rPr lang="en-US" altLang="en-US" sz="4800"/>
            </a:br>
            <a:endParaRPr lang="en-US" altLang="en-US" sz="4800"/>
          </a:p>
        </p:txBody>
      </p:sp>
      <p:sp>
        <p:nvSpPr>
          <p:cNvPr id="7171" name="Rectangle 3">
            <a:extLst>
              <a:ext uri="{FF2B5EF4-FFF2-40B4-BE49-F238E27FC236}">
                <a16:creationId xmlns:a16="http://schemas.microsoft.com/office/drawing/2014/main" id="{236D7EE4-1CBB-48F9-9E4F-4A1233398559}"/>
              </a:ext>
            </a:extLst>
          </p:cNvPr>
          <p:cNvSpPr>
            <a:spLocks noGrp="1" noChangeArrowheads="1"/>
          </p:cNvSpPr>
          <p:nvPr>
            <p:ph type="body" idx="1"/>
          </p:nvPr>
        </p:nvSpPr>
        <p:spPr>
          <a:xfrm>
            <a:off x="1043631" y="2767530"/>
            <a:ext cx="10396123" cy="3164801"/>
          </a:xfrm>
        </p:spPr>
        <p:txBody>
          <a:bodyPr anchor="ctr">
            <a:normAutofit/>
          </a:bodyPr>
          <a:lstStyle/>
          <a:p>
            <a:pPr lvl="1"/>
            <a:r>
              <a:rPr lang="en-US" altLang="en-US" sz="3200" dirty="0"/>
              <a:t>Externalities – such as environmental pollution.</a:t>
            </a:r>
          </a:p>
          <a:p>
            <a:pPr lvl="1"/>
            <a:r>
              <a:rPr lang="en-US" altLang="en-US" sz="3200" dirty="0"/>
              <a:t>Lack of competition—exploiting the use of market power.</a:t>
            </a:r>
          </a:p>
          <a:p>
            <a:pPr lvl="1"/>
            <a:r>
              <a:rPr lang="en-US" altLang="en-US" sz="3200" dirty="0"/>
              <a:t>Incomplete markets—poor countries bear risk, rather than risk being transferred to those most able to bear it.</a:t>
            </a:r>
          </a:p>
          <a:p>
            <a:endParaRPr lang="en-US" altLang="en-US" sz="2400" dirty="0"/>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anim calcmode="lin" valueType="num">
                                      <p:cBhvr additive="base">
                                        <p:cTn id="11"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anim calcmode="lin" valueType="num">
                                      <p:cBhvr additive="base">
                                        <p:cTn id="15"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185D3107-2F7E-4B8B-A046-8BB7A8B087ED}"/>
              </a:ext>
            </a:extLst>
          </p:cNvPr>
          <p:cNvPicPr>
            <a:picLocks noChangeAspect="1"/>
          </p:cNvPicPr>
          <p:nvPr/>
        </p:nvPicPr>
        <p:blipFill rotWithShape="1">
          <a:blip r:embed="rId2"/>
          <a:srcRect l="17274" r="385"/>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2" name="Picture 1">
            <a:extLst>
              <a:ext uri="{FF2B5EF4-FFF2-40B4-BE49-F238E27FC236}">
                <a16:creationId xmlns:a16="http://schemas.microsoft.com/office/drawing/2014/main" id="{E51D32B6-D371-455B-8D3A-4B26A631E71D}"/>
              </a:ext>
            </a:extLst>
          </p:cNvPr>
          <p:cNvPicPr>
            <a:picLocks noChangeAspect="1"/>
          </p:cNvPicPr>
          <p:nvPr/>
        </p:nvPicPr>
        <p:blipFill rotWithShape="1">
          <a:blip r:embed="rId3"/>
          <a:srcRect r="20454" b="-1"/>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4" name="Picture 3">
            <a:extLst>
              <a:ext uri="{FF2B5EF4-FFF2-40B4-BE49-F238E27FC236}">
                <a16:creationId xmlns:a16="http://schemas.microsoft.com/office/drawing/2014/main" id="{7422793F-3197-466D-A251-4411C780C4A0}"/>
              </a:ext>
            </a:extLst>
          </p:cNvPr>
          <p:cNvPicPr>
            <a:picLocks noChangeAspect="1"/>
          </p:cNvPicPr>
          <p:nvPr/>
        </p:nvPicPr>
        <p:blipFill rotWithShape="1">
          <a:blip r:embed="rId4"/>
          <a:srcRect l="4902" r="13648" b="-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74" name="Freeform: Shape 73">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6" name="Freeform: Shape 75">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4" name="Rectangle 2">
            <a:extLst>
              <a:ext uri="{FF2B5EF4-FFF2-40B4-BE49-F238E27FC236}">
                <a16:creationId xmlns:a16="http://schemas.microsoft.com/office/drawing/2014/main" id="{417B4AB0-A05A-4B69-AE51-FE135BB104BF}"/>
              </a:ext>
            </a:extLst>
          </p:cNvPr>
          <p:cNvSpPr>
            <a:spLocks noGrp="1" noChangeArrowheads="1"/>
          </p:cNvSpPr>
          <p:nvPr>
            <p:ph type="title"/>
          </p:nvPr>
        </p:nvSpPr>
        <p:spPr>
          <a:xfrm>
            <a:off x="448056" y="685800"/>
            <a:ext cx="2807208" cy="1325563"/>
          </a:xfrm>
        </p:spPr>
        <p:txBody>
          <a:bodyPr>
            <a:normAutofit/>
          </a:bodyPr>
          <a:lstStyle/>
          <a:p>
            <a:r>
              <a:rPr lang="en-US" altLang="en-US" sz="2800"/>
              <a:t>MARKET FAILURES ARE PERVASIVE</a:t>
            </a:r>
            <a:br>
              <a:rPr lang="en-US" altLang="en-US" sz="2800"/>
            </a:br>
            <a:endParaRPr lang="en-US" altLang="en-US" sz="2800"/>
          </a:p>
        </p:txBody>
      </p:sp>
      <p:sp>
        <p:nvSpPr>
          <p:cNvPr id="78" name="Rectangle 77">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5" name="Rectangle 3">
            <a:extLst>
              <a:ext uri="{FF2B5EF4-FFF2-40B4-BE49-F238E27FC236}">
                <a16:creationId xmlns:a16="http://schemas.microsoft.com/office/drawing/2014/main" id="{73947E44-8735-400D-A61D-02B2CAEA1A17}"/>
              </a:ext>
            </a:extLst>
          </p:cNvPr>
          <p:cNvSpPr>
            <a:spLocks noGrp="1" noChangeArrowheads="1"/>
          </p:cNvSpPr>
          <p:nvPr>
            <p:ph type="body" idx="1"/>
          </p:nvPr>
        </p:nvSpPr>
        <p:spPr>
          <a:xfrm>
            <a:off x="448056" y="2258568"/>
            <a:ext cx="2807208" cy="3922776"/>
          </a:xfrm>
        </p:spPr>
        <p:txBody>
          <a:bodyPr>
            <a:normAutofit/>
          </a:bodyPr>
          <a:lstStyle/>
          <a:p>
            <a:r>
              <a:rPr lang="en-US" altLang="en-US" sz="2400" dirty="0"/>
              <a:t>When information is imperfect and markets incomplete—that is always—reason that invisible hand often appears invisible in that it is not there.</a:t>
            </a:r>
          </a:p>
          <a:p>
            <a:r>
              <a:rPr lang="en-US" altLang="en-US" sz="2400" dirty="0"/>
              <a:t>Actually invisible! </a:t>
            </a:r>
          </a:p>
          <a:p>
            <a:endParaRPr lang="en-US" altLang="en-US" sz="1700" dirty="0"/>
          </a:p>
          <a:p>
            <a:endParaRPr lang="en-US" altLang="en-US" sz="1700" dirty="0"/>
          </a:p>
        </p:txBody>
      </p:sp>
      <p:pic>
        <p:nvPicPr>
          <p:cNvPr id="3" name="Picture 2">
            <a:extLst>
              <a:ext uri="{FF2B5EF4-FFF2-40B4-BE49-F238E27FC236}">
                <a16:creationId xmlns:a16="http://schemas.microsoft.com/office/drawing/2014/main" id="{FE01BED0-7932-402C-AE52-470C05513DEE}"/>
              </a:ext>
            </a:extLst>
          </p:cNvPr>
          <p:cNvPicPr>
            <a:picLocks noChangeAspect="1"/>
          </p:cNvPicPr>
          <p:nvPr/>
        </p:nvPicPr>
        <p:blipFill rotWithShape="1">
          <a:blip r:embed="rId5"/>
          <a:srcRect l="5068" r="15761"/>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6" name="Rectangle 73">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187" name="Rectangle 75">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86" name="Rectangle 2">
            <a:extLst>
              <a:ext uri="{FF2B5EF4-FFF2-40B4-BE49-F238E27FC236}">
                <a16:creationId xmlns:a16="http://schemas.microsoft.com/office/drawing/2014/main" id="{FB94C6CE-2B40-4B2C-A5DD-1D70552931F6}"/>
              </a:ext>
            </a:extLst>
          </p:cNvPr>
          <p:cNvSpPr>
            <a:spLocks noGrp="1" noChangeArrowheads="1"/>
          </p:cNvSpPr>
          <p:nvPr>
            <p:ph type="title"/>
          </p:nvPr>
        </p:nvSpPr>
        <p:spPr>
          <a:xfrm>
            <a:off x="581646" y="349664"/>
            <a:ext cx="5845571" cy="1638377"/>
          </a:xfrm>
        </p:spPr>
        <p:txBody>
          <a:bodyPr anchor="b">
            <a:normAutofit/>
          </a:bodyPr>
          <a:lstStyle/>
          <a:p>
            <a:r>
              <a:rPr lang="en-US" altLang="en-US" sz="3000"/>
              <a:t>CAPITALISM/MARKET ECONOMY “WORKS” BECAUSE UNFETTERED CAPITALISM IS TEMPERED </a:t>
            </a:r>
          </a:p>
        </p:txBody>
      </p:sp>
      <p:sp>
        <p:nvSpPr>
          <p:cNvPr id="16387" name="Rectangle 3">
            <a:extLst>
              <a:ext uri="{FF2B5EF4-FFF2-40B4-BE49-F238E27FC236}">
                <a16:creationId xmlns:a16="http://schemas.microsoft.com/office/drawing/2014/main" id="{6C9151C5-019C-4514-9BD0-C2D7FADEDFA7}"/>
              </a:ext>
            </a:extLst>
          </p:cNvPr>
          <p:cNvSpPr>
            <a:spLocks noGrp="1" noChangeArrowheads="1"/>
          </p:cNvSpPr>
          <p:nvPr>
            <p:ph type="body" idx="1"/>
          </p:nvPr>
        </p:nvSpPr>
        <p:spPr>
          <a:xfrm>
            <a:off x="535111" y="2401200"/>
            <a:ext cx="5837750" cy="3023702"/>
          </a:xfrm>
        </p:spPr>
        <p:txBody>
          <a:bodyPr anchor="ctr">
            <a:normAutofit/>
          </a:bodyPr>
          <a:lstStyle/>
          <a:p>
            <a:pPr>
              <a:buFontTx/>
              <a:buNone/>
            </a:pPr>
            <a:endParaRPr lang="en-US" altLang="en-US" sz="2400" dirty="0"/>
          </a:p>
          <a:p>
            <a:pPr lvl="1"/>
            <a:r>
              <a:rPr lang="en-US" altLang="en-US" sz="3200" dirty="0"/>
              <a:t>Awareness of market failures.</a:t>
            </a:r>
          </a:p>
          <a:p>
            <a:pPr lvl="1"/>
            <a:r>
              <a:rPr lang="en-US" altLang="en-US" sz="3200" dirty="0"/>
              <a:t>“Social contract” ensures modicum of social justice.</a:t>
            </a:r>
          </a:p>
          <a:p>
            <a:pPr>
              <a:buFontTx/>
              <a:buNone/>
            </a:pPr>
            <a:endParaRPr lang="en-US" altLang="en-US" sz="2000" dirty="0"/>
          </a:p>
        </p:txBody>
      </p:sp>
      <p:sp>
        <p:nvSpPr>
          <p:cNvPr id="50188" name="Rectangle 7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189" name="Rectangle 79">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0178" name="Picture 2" descr="Capitalism: the law of the jungle that destroys the jungle. – Blogging  Theology">
            <a:extLst>
              <a:ext uri="{FF2B5EF4-FFF2-40B4-BE49-F238E27FC236}">
                <a16:creationId xmlns:a16="http://schemas.microsoft.com/office/drawing/2014/main" id="{316DE947-8E4A-445E-9468-0983B49263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626"/>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50190" name="Rectangle 81">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 calcmode="lin" valueType="num">
                                      <p:cBhvr additive="base">
                                        <p:cTn id="7"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anim calcmode="lin" valueType="num">
                                      <p:cBhvr additive="base">
                                        <p:cTn id="11"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154" name="Rectangle 2">
            <a:extLst>
              <a:ext uri="{FF2B5EF4-FFF2-40B4-BE49-F238E27FC236}">
                <a16:creationId xmlns:a16="http://schemas.microsoft.com/office/drawing/2014/main" id="{35B2E33D-6AB8-4047-BEA5-6FEAD43FCA0D}"/>
              </a:ext>
            </a:extLst>
          </p:cNvPr>
          <p:cNvSpPr>
            <a:spLocks noGrp="1" noChangeArrowheads="1"/>
          </p:cNvSpPr>
          <p:nvPr>
            <p:ph type="title"/>
          </p:nvPr>
        </p:nvSpPr>
        <p:spPr>
          <a:xfrm>
            <a:off x="808638" y="386930"/>
            <a:ext cx="9236700" cy="1188950"/>
          </a:xfrm>
        </p:spPr>
        <p:txBody>
          <a:bodyPr anchor="b">
            <a:normAutofit/>
          </a:bodyPr>
          <a:lstStyle/>
          <a:p>
            <a:r>
              <a:rPr lang="en-US" altLang="en-US" sz="4800" dirty="0"/>
              <a:t>19</a:t>
            </a:r>
            <a:r>
              <a:rPr lang="en-US" altLang="en-US" sz="4800" baseline="30000" dirty="0"/>
              <a:t>th</a:t>
            </a:r>
            <a:r>
              <a:rPr lang="en-US" altLang="en-US" sz="4800" dirty="0"/>
              <a:t> Century Growth and Expansion</a:t>
            </a:r>
            <a:br>
              <a:rPr lang="en-US" altLang="en-US" sz="2600" dirty="0"/>
            </a:br>
            <a:endParaRPr lang="en-US" altLang="en-US" sz="2600" dirty="0"/>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155" name="Rectangle 3">
            <a:extLst>
              <a:ext uri="{FF2B5EF4-FFF2-40B4-BE49-F238E27FC236}">
                <a16:creationId xmlns:a16="http://schemas.microsoft.com/office/drawing/2014/main" id="{16D68184-ADB9-4191-9A0D-0F864E5A0724}"/>
              </a:ext>
            </a:extLst>
          </p:cNvPr>
          <p:cNvSpPr>
            <a:spLocks noGrp="1" noChangeArrowheads="1"/>
          </p:cNvSpPr>
          <p:nvPr>
            <p:ph type="body" idx="1"/>
          </p:nvPr>
        </p:nvSpPr>
        <p:spPr>
          <a:xfrm>
            <a:off x="793660" y="2355273"/>
            <a:ext cx="10589702" cy="3679767"/>
          </a:xfrm>
        </p:spPr>
        <p:txBody>
          <a:bodyPr anchor="ctr">
            <a:normAutofit/>
          </a:bodyPr>
          <a:lstStyle/>
          <a:p>
            <a:pPr lvl="1">
              <a:buFontTx/>
              <a:buNone/>
            </a:pPr>
            <a:endParaRPr lang="en-US" altLang="en-US" dirty="0"/>
          </a:p>
          <a:p>
            <a:pPr lvl="1">
              <a:buFontTx/>
              <a:buNone/>
            </a:pPr>
            <a:r>
              <a:rPr lang="en-US" altLang="en-US" dirty="0"/>
              <a:t>Adam Smith’s invisible hand only applied to </a:t>
            </a:r>
            <a:r>
              <a:rPr lang="en-US" altLang="en-US" b="1" i="1" dirty="0"/>
              <a:t>market </a:t>
            </a:r>
            <a:r>
              <a:rPr lang="en-US" altLang="en-US" b="1" i="1" dirty="0" err="1"/>
              <a:t>behaviour</a:t>
            </a:r>
            <a:r>
              <a:rPr lang="en-US" altLang="en-US" b="1" i="1" dirty="0"/>
              <a:t>. </a:t>
            </a:r>
          </a:p>
          <a:p>
            <a:pPr lvl="1"/>
            <a:r>
              <a:rPr lang="en-US" altLang="en-US" dirty="0" err="1"/>
              <a:t>Globalisation</a:t>
            </a:r>
            <a:r>
              <a:rPr lang="en-US" altLang="en-US" dirty="0"/>
              <a:t> debate involves </a:t>
            </a:r>
            <a:r>
              <a:rPr lang="en-US" altLang="en-US" b="1" i="1" dirty="0"/>
              <a:t>political </a:t>
            </a:r>
            <a:r>
              <a:rPr lang="en-US" altLang="en-US" b="1" i="1" dirty="0" err="1"/>
              <a:t>behaviour</a:t>
            </a:r>
            <a:r>
              <a:rPr lang="en-US" altLang="en-US" b="1" i="1" dirty="0"/>
              <a:t>.</a:t>
            </a:r>
          </a:p>
          <a:p>
            <a:pPr lvl="1"/>
            <a:r>
              <a:rPr lang="en-US" altLang="en-US" dirty="0"/>
              <a:t>Choice of institutions, policies, rules to govern globalization.</a:t>
            </a:r>
          </a:p>
          <a:p>
            <a:pPr lvl="1">
              <a:buFontTx/>
              <a:buNone/>
            </a:pPr>
            <a:r>
              <a:rPr lang="en-US" altLang="en-US" dirty="0"/>
              <a:t>Neither politics nor “morals” temper  unfettered capitalism—recognition of market failures and social contract.</a:t>
            </a:r>
          </a:p>
          <a:p>
            <a:pPr lvl="2"/>
            <a:r>
              <a:rPr lang="en-US" altLang="en-US" sz="2400" dirty="0"/>
              <a:t>Failure of democracy at international level, lack of voice of poor, makes emphasis on “morals” all the more important.</a:t>
            </a:r>
          </a:p>
          <a:p>
            <a:pPr lvl="2"/>
            <a:r>
              <a:rPr lang="en-US" altLang="en-US" sz="2400" dirty="0"/>
              <a:t>But there is a moral failure as well as a political failure.</a:t>
            </a:r>
          </a:p>
          <a:p>
            <a:pPr lvl="1">
              <a:buFontTx/>
              <a:buNone/>
            </a:pPr>
            <a:endParaRPr lang="en-US" altLang="en-US" dirty="0"/>
          </a:p>
          <a:p>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9155">
                                            <p:txEl>
                                              <p:pRg st="1" end="1"/>
                                            </p:txEl>
                                          </p:spTgt>
                                        </p:tgtEl>
                                        <p:attrNameLst>
                                          <p:attrName>style.visibility</p:attrName>
                                        </p:attrNameLst>
                                      </p:cBhvr>
                                      <p:to>
                                        <p:strVal val="visible"/>
                                      </p:to>
                                    </p:set>
                                    <p:anim calcmode="lin" valueType="num">
                                      <p:cBhvr additive="base">
                                        <p:cTn id="7"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9155">
                                            <p:txEl>
                                              <p:pRg st="2" end="2"/>
                                            </p:txEl>
                                          </p:spTgt>
                                        </p:tgtEl>
                                        <p:attrNameLst>
                                          <p:attrName>style.visibility</p:attrName>
                                        </p:attrNameLst>
                                      </p:cBhvr>
                                      <p:to>
                                        <p:strVal val="visible"/>
                                      </p:to>
                                    </p:set>
                                    <p:anim calcmode="lin" valueType="num">
                                      <p:cBhvr additive="base">
                                        <p:cTn id="13"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9155">
                                            <p:txEl>
                                              <p:pRg st="3" end="3"/>
                                            </p:txEl>
                                          </p:spTgt>
                                        </p:tgtEl>
                                        <p:attrNameLst>
                                          <p:attrName>style.visibility</p:attrName>
                                        </p:attrNameLst>
                                      </p:cBhvr>
                                      <p:to>
                                        <p:strVal val="visible"/>
                                      </p:to>
                                    </p:set>
                                    <p:anim calcmode="lin" valueType="num">
                                      <p:cBhvr additive="base">
                                        <p:cTn id="19"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91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9155">
                                            <p:txEl>
                                              <p:pRg st="4" end="4"/>
                                            </p:txEl>
                                          </p:spTgt>
                                        </p:tgtEl>
                                        <p:attrNameLst>
                                          <p:attrName>style.visibility</p:attrName>
                                        </p:attrNameLst>
                                      </p:cBhvr>
                                      <p:to>
                                        <p:strVal val="visible"/>
                                      </p:to>
                                    </p:set>
                                    <p:anim calcmode="lin" valueType="num">
                                      <p:cBhvr additive="base">
                                        <p:cTn id="25"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91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9155">
                                            <p:txEl>
                                              <p:pRg st="5" end="5"/>
                                            </p:txEl>
                                          </p:spTgt>
                                        </p:tgtEl>
                                        <p:attrNameLst>
                                          <p:attrName>style.visibility</p:attrName>
                                        </p:attrNameLst>
                                      </p:cBhvr>
                                      <p:to>
                                        <p:strVal val="visible"/>
                                      </p:to>
                                    </p:set>
                                    <p:anim calcmode="lin" valueType="num">
                                      <p:cBhvr additive="base">
                                        <p:cTn id="31"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915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9155">
                                            <p:txEl>
                                              <p:pRg st="6" end="6"/>
                                            </p:txEl>
                                          </p:spTgt>
                                        </p:tgtEl>
                                        <p:attrNameLst>
                                          <p:attrName>style.visibility</p:attrName>
                                        </p:attrNameLst>
                                      </p:cBhvr>
                                      <p:to>
                                        <p:strVal val="visible"/>
                                      </p:to>
                                    </p:set>
                                    <p:anim calcmode="lin" valueType="num">
                                      <p:cBhvr additive="base">
                                        <p:cTn id="3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91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6" name="Rectangle 2">
            <a:extLst>
              <a:ext uri="{FF2B5EF4-FFF2-40B4-BE49-F238E27FC236}">
                <a16:creationId xmlns:a16="http://schemas.microsoft.com/office/drawing/2014/main" id="{E212A4A2-D8D2-48F8-B089-4A100477304A}"/>
              </a:ext>
            </a:extLst>
          </p:cNvPr>
          <p:cNvSpPr>
            <a:spLocks noGrp="1" noChangeArrowheads="1"/>
          </p:cNvSpPr>
          <p:nvPr>
            <p:ph type="title"/>
          </p:nvPr>
        </p:nvSpPr>
        <p:spPr>
          <a:xfrm>
            <a:off x="808638" y="386930"/>
            <a:ext cx="9236700" cy="1188950"/>
          </a:xfrm>
        </p:spPr>
        <p:txBody>
          <a:bodyPr anchor="b">
            <a:normAutofit/>
          </a:bodyPr>
          <a:lstStyle/>
          <a:p>
            <a:r>
              <a:rPr lang="en-US" altLang="en-US" sz="4800" dirty="0"/>
              <a:t>Moral and Political Failure</a:t>
            </a:r>
            <a:br>
              <a:rPr lang="en-US" altLang="en-US" sz="3000" dirty="0"/>
            </a:br>
            <a:endParaRPr lang="en-US" altLang="en-US" sz="3000" dirty="0"/>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7" name="Rectangle 3">
            <a:extLst>
              <a:ext uri="{FF2B5EF4-FFF2-40B4-BE49-F238E27FC236}">
                <a16:creationId xmlns:a16="http://schemas.microsoft.com/office/drawing/2014/main" id="{F58A7767-AEB6-44ED-9A2C-1B6A84B0B142}"/>
              </a:ext>
            </a:extLst>
          </p:cNvPr>
          <p:cNvSpPr>
            <a:spLocks noGrp="1" noChangeArrowheads="1"/>
          </p:cNvSpPr>
          <p:nvPr>
            <p:ph type="body" idx="1"/>
          </p:nvPr>
        </p:nvSpPr>
        <p:spPr>
          <a:xfrm>
            <a:off x="613317" y="2341757"/>
            <a:ext cx="10324011" cy="3693284"/>
          </a:xfrm>
        </p:spPr>
        <p:txBody>
          <a:bodyPr anchor="ctr">
            <a:noAutofit/>
          </a:bodyPr>
          <a:lstStyle/>
          <a:p>
            <a:pPr lvl="1">
              <a:buFontTx/>
              <a:buNone/>
            </a:pPr>
            <a:r>
              <a:rPr lang="en-US" altLang="en-US" sz="2800" dirty="0"/>
              <a:t>Think differently about poor abroad, at home:</a:t>
            </a:r>
          </a:p>
          <a:p>
            <a:pPr lvl="2"/>
            <a:r>
              <a:rPr lang="en-US" altLang="en-US" sz="2800" dirty="0"/>
              <a:t>Job destruction at home bad, even if more job creation abroad, among people who are poorer.</a:t>
            </a:r>
          </a:p>
          <a:p>
            <a:pPr lvl="2"/>
            <a:r>
              <a:rPr lang="en-US" altLang="en-US" sz="2800" dirty="0"/>
              <a:t>Not consistent with any </a:t>
            </a:r>
            <a:r>
              <a:rPr lang="en-US" altLang="en-US" sz="2800" dirty="0">
                <a:solidFill>
                  <a:srgbClr val="00B050"/>
                </a:solidFill>
              </a:rPr>
              <a:t>“anonymous” egalitarian social welfare </a:t>
            </a:r>
            <a:r>
              <a:rPr lang="en-US" altLang="en-US" sz="2800" dirty="0"/>
              <a:t>function.</a:t>
            </a:r>
          </a:p>
          <a:p>
            <a:pPr lvl="2"/>
            <a:r>
              <a:rPr lang="en-GB" altLang="en-US" sz="2800" dirty="0"/>
              <a:t>Such as unemployment benefits, create a risk-sharing economy in which the threat of potential economic difficulties befalling any one person is protected by the majority.</a:t>
            </a:r>
            <a:endParaRPr lang="en-US"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anim calcmode="lin" valueType="num">
                                      <p:cBhvr additive="base">
                                        <p:cTn id="11"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50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 calcmode="lin" valueType="num">
                                      <p:cBhvr additive="base">
                                        <p:cTn id="15"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150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anim calcmode="lin" valueType="num">
                                      <p:cBhvr additive="base">
                                        <p:cTn id="19"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id="{210C00CE-A318-4BC1-AC70-AFF1225C6259}"/>
              </a:ext>
            </a:extLst>
          </p:cNvPr>
          <p:cNvSpPr>
            <a:spLocks noGrp="1" noChangeArrowheads="1"/>
          </p:cNvSpPr>
          <p:nvPr>
            <p:ph type="title"/>
          </p:nvPr>
        </p:nvSpPr>
        <p:spPr>
          <a:xfrm>
            <a:off x="808637" y="386929"/>
            <a:ext cx="10645955" cy="1500265"/>
          </a:xfrm>
        </p:spPr>
        <p:txBody>
          <a:bodyPr anchor="b">
            <a:normAutofit/>
          </a:bodyPr>
          <a:lstStyle/>
          <a:p>
            <a:r>
              <a:rPr lang="en-US" altLang="en-US" sz="4800" dirty="0"/>
              <a:t>International Relations: </a:t>
            </a:r>
            <a:br>
              <a:rPr lang="en-US" altLang="en-US" sz="4800" dirty="0"/>
            </a:br>
            <a:r>
              <a:rPr lang="en-US" altLang="en-US" sz="4800" dirty="0"/>
              <a:t>Economics not Ethics</a:t>
            </a:r>
            <a:endParaRPr lang="en-US" altLang="en-US" sz="2600" dirty="0"/>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Rectangle 3">
            <a:extLst>
              <a:ext uri="{FF2B5EF4-FFF2-40B4-BE49-F238E27FC236}">
                <a16:creationId xmlns:a16="http://schemas.microsoft.com/office/drawing/2014/main" id="{6E606845-56A4-4CCB-A9CC-412218B3AA18}"/>
              </a:ext>
            </a:extLst>
          </p:cNvPr>
          <p:cNvSpPr>
            <a:spLocks noGrp="1" noChangeArrowheads="1"/>
          </p:cNvSpPr>
          <p:nvPr>
            <p:ph type="body" idx="1"/>
          </p:nvPr>
        </p:nvSpPr>
        <p:spPr>
          <a:xfrm>
            <a:off x="793660" y="2599509"/>
            <a:ext cx="10143668" cy="3435531"/>
          </a:xfrm>
        </p:spPr>
        <p:txBody>
          <a:bodyPr anchor="ctr">
            <a:normAutofit/>
          </a:bodyPr>
          <a:lstStyle/>
          <a:p>
            <a:pPr lvl="1">
              <a:buFont typeface="Courier New" panose="02070309020205020404" pitchFamily="49" charset="0"/>
              <a:buNone/>
            </a:pPr>
            <a:endParaRPr lang="en-US" altLang="en-US" dirty="0"/>
          </a:p>
          <a:p>
            <a:pPr lvl="1">
              <a:buFont typeface="Courier New" panose="02070309020205020404" pitchFamily="49" charset="0"/>
              <a:buNone/>
            </a:pPr>
            <a:r>
              <a:rPr lang="en-US" altLang="en-US" sz="2800" dirty="0"/>
              <a:t>Brexit instructions to get best deal for special interests in their country, not to get “fair” agreement.</a:t>
            </a:r>
          </a:p>
          <a:p>
            <a:pPr lvl="1"/>
            <a:r>
              <a:rPr lang="en-US" altLang="en-US" sz="2800" dirty="0"/>
              <a:t>Market failures are persistent.</a:t>
            </a:r>
          </a:p>
          <a:p>
            <a:pPr lvl="1"/>
            <a:r>
              <a:rPr lang="en-US" altLang="en-US" sz="2800" dirty="0"/>
              <a:t>Poor countries, many countries are the handmaidens of big companies. </a:t>
            </a:r>
          </a:p>
          <a:p>
            <a:pPr lvl="2"/>
            <a:r>
              <a:rPr lang="en-US" altLang="en-US" sz="2800" dirty="0"/>
              <a:t>And </a:t>
            </a:r>
            <a:r>
              <a:rPr lang="en-US" altLang="en-US" sz="2800" i="1" dirty="0"/>
              <a:t>ethical</a:t>
            </a:r>
            <a:r>
              <a:rPr lang="en-US" altLang="en-US" sz="2800" dirty="0"/>
              <a:t> globalization ought to deal with the consequences of these market failures on the poor.</a:t>
            </a:r>
          </a:p>
          <a:p>
            <a:pPr lvl="1">
              <a:buFont typeface="Courier New" panose="02070309020205020404" pitchFamily="49" charset="0"/>
              <a:buNone/>
            </a:pPr>
            <a:endParaRPr lang="en-US" altLang="en-US" dirty="0"/>
          </a:p>
          <a:p>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1" end="1"/>
                                            </p:txEl>
                                          </p:spTgt>
                                        </p:tgtEl>
                                        <p:attrNameLst>
                                          <p:attrName>style.visibility</p:attrName>
                                        </p:attrNameLst>
                                      </p:cBhvr>
                                      <p:to>
                                        <p:strVal val="visible"/>
                                      </p:to>
                                    </p:set>
                                    <p:anim calcmode="lin" valueType="num">
                                      <p:cBhvr additive="base">
                                        <p:cTn id="7"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2531">
                                            <p:txEl>
                                              <p:pRg st="2" end="2"/>
                                            </p:txEl>
                                          </p:spTgt>
                                        </p:tgtEl>
                                        <p:attrNameLst>
                                          <p:attrName>style.visibility</p:attrName>
                                        </p:attrNameLst>
                                      </p:cBhvr>
                                      <p:to>
                                        <p:strVal val="visible"/>
                                      </p:to>
                                    </p:set>
                                    <p:anim calcmode="lin" valueType="num">
                                      <p:cBhvr additive="base">
                                        <p:cTn id="11"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2531">
                                            <p:txEl>
                                              <p:pRg st="3" end="3"/>
                                            </p:txEl>
                                          </p:spTgt>
                                        </p:tgtEl>
                                        <p:attrNameLst>
                                          <p:attrName>style.visibility</p:attrName>
                                        </p:attrNameLst>
                                      </p:cBhvr>
                                      <p:to>
                                        <p:strVal val="visible"/>
                                      </p:to>
                                    </p:set>
                                    <p:anim calcmode="lin" valueType="num">
                                      <p:cBhvr additive="base">
                                        <p:cTn id="15"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anim calcmode="lin" valueType="num">
                                      <p:cBhvr additive="base">
                                        <p:cTn id="19" dur="5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578" name="Rectangle 2">
            <a:extLst>
              <a:ext uri="{FF2B5EF4-FFF2-40B4-BE49-F238E27FC236}">
                <a16:creationId xmlns:a16="http://schemas.microsoft.com/office/drawing/2014/main" id="{BA10BF8B-75B9-41E5-AF7A-09574A21A9A9}"/>
              </a:ext>
            </a:extLst>
          </p:cNvPr>
          <p:cNvSpPr>
            <a:spLocks noGrp="1" noChangeArrowheads="1"/>
          </p:cNvSpPr>
          <p:nvPr>
            <p:ph type="title"/>
          </p:nvPr>
        </p:nvSpPr>
        <p:spPr>
          <a:xfrm>
            <a:off x="808638" y="386930"/>
            <a:ext cx="9236700" cy="1188950"/>
          </a:xfrm>
        </p:spPr>
        <p:txBody>
          <a:bodyPr anchor="b">
            <a:normAutofit/>
          </a:bodyPr>
          <a:lstStyle/>
          <a:p>
            <a:r>
              <a:rPr lang="en-US" altLang="en-US" sz="4800" dirty="0"/>
              <a:t>Ethical </a:t>
            </a:r>
            <a:r>
              <a:rPr lang="en-US" altLang="en-US" sz="4800" dirty="0" err="1"/>
              <a:t>Globalisation</a:t>
            </a:r>
            <a:endParaRPr lang="en-US" altLang="en-US" sz="4800" dirty="0"/>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579" name="Rectangle 3">
            <a:extLst>
              <a:ext uri="{FF2B5EF4-FFF2-40B4-BE49-F238E27FC236}">
                <a16:creationId xmlns:a16="http://schemas.microsoft.com/office/drawing/2014/main" id="{D3251929-0B6A-4166-9F72-5D696181F6C6}"/>
              </a:ext>
            </a:extLst>
          </p:cNvPr>
          <p:cNvSpPr>
            <a:spLocks noGrp="1" noChangeArrowheads="1"/>
          </p:cNvSpPr>
          <p:nvPr>
            <p:ph type="body" idx="1"/>
          </p:nvPr>
        </p:nvSpPr>
        <p:spPr>
          <a:xfrm>
            <a:off x="793660" y="2599509"/>
            <a:ext cx="10143668" cy="3435531"/>
          </a:xfrm>
        </p:spPr>
        <p:txBody>
          <a:bodyPr anchor="ctr">
            <a:normAutofit/>
          </a:bodyPr>
          <a:lstStyle/>
          <a:p>
            <a:pPr lvl="1"/>
            <a:r>
              <a:rPr lang="en-US" altLang="en-US" sz="2800" dirty="0"/>
              <a:t>Fair procedures for determining the rules of the game.</a:t>
            </a:r>
          </a:p>
          <a:p>
            <a:pPr lvl="1"/>
            <a:r>
              <a:rPr lang="en-US" altLang="en-US" sz="2800" dirty="0"/>
              <a:t>Fair outcomes.</a:t>
            </a:r>
          </a:p>
          <a:p>
            <a:pPr lvl="1"/>
            <a:r>
              <a:rPr lang="en-US" altLang="en-US" sz="2800" dirty="0"/>
              <a:t>Rules, institutions, outcomes which disadvantage poor (poor countries, poor people within country)  should be viewed as unethical.</a:t>
            </a:r>
          </a:p>
          <a:p>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anim calcmode="lin" valueType="num">
                                      <p:cBhvr additive="base">
                                        <p:cTn id="11"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57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anim calcmode="lin" valueType="num">
                                      <p:cBhvr additive="base">
                                        <p:cTn id="15"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67C3BC-7A09-4A47-AA62-5B655578990E}"/>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a:solidFill>
                  <a:schemeClr val="tx1"/>
                </a:solidFill>
                <a:latin typeface="+mj-lt"/>
                <a:ea typeface="+mj-ea"/>
                <a:cs typeface="+mj-cs"/>
              </a:rPr>
              <a:t>Guessing game</a:t>
            </a:r>
          </a:p>
        </p:txBody>
      </p:sp>
      <p:sp>
        <p:nvSpPr>
          <p:cNvPr id="3" name="Content Placeholder 2">
            <a:extLst>
              <a:ext uri="{FF2B5EF4-FFF2-40B4-BE49-F238E27FC236}">
                <a16:creationId xmlns:a16="http://schemas.microsoft.com/office/drawing/2014/main" id="{E454228C-B556-4756-9F46-D1904CF79F97}"/>
              </a:ext>
            </a:extLst>
          </p:cNvPr>
          <p:cNvSpPr>
            <a:spLocks noGrp="1"/>
          </p:cNvSpPr>
          <p:nvPr>
            <p:ph idx="1"/>
          </p:nvPr>
        </p:nvSpPr>
        <p:spPr>
          <a:xfrm>
            <a:off x="987688" y="1553518"/>
            <a:ext cx="9910295" cy="1281733"/>
          </a:xfrm>
        </p:spPr>
        <p:txBody>
          <a:bodyPr vert="horz" lIns="91440" tIns="45720" rIns="91440" bIns="45720" rtlCol="0" anchor="b">
            <a:normAutofit/>
          </a:bodyPr>
          <a:lstStyle/>
          <a:p>
            <a:pPr marL="0" indent="0">
              <a:buNone/>
            </a:pPr>
            <a:r>
              <a:rPr lang="en-US" sz="2400" kern="1200" dirty="0">
                <a:solidFill>
                  <a:schemeClr val="tx1"/>
                </a:solidFill>
                <a:latin typeface="+mn-lt"/>
                <a:ea typeface="+mn-ea"/>
                <a:cs typeface="+mn-cs"/>
                <a:hlinkClick r:id="rId2"/>
              </a:rPr>
              <a:t>https://www.lovemoney.com/gallerylist/51573/companies-richer-than-entire-countries</a:t>
            </a:r>
            <a:endParaRPr lang="en-US" sz="2400" kern="1200" dirty="0">
              <a:solidFill>
                <a:schemeClr val="tx1"/>
              </a:solidFill>
              <a:latin typeface="+mn-lt"/>
              <a:ea typeface="+mn-ea"/>
              <a:cs typeface="+mn-cs"/>
            </a:endParaRPr>
          </a:p>
        </p:txBody>
      </p:sp>
      <p:sp>
        <p:nvSpPr>
          <p:cNvPr id="11"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78122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62" name="Rectangle 2">
            <a:extLst>
              <a:ext uri="{FF2B5EF4-FFF2-40B4-BE49-F238E27FC236}">
                <a16:creationId xmlns:a16="http://schemas.microsoft.com/office/drawing/2014/main" id="{9C58CB25-BB56-457D-95D0-6AA0617E3884}"/>
              </a:ext>
            </a:extLst>
          </p:cNvPr>
          <p:cNvSpPr>
            <a:spLocks noGrp="1" noChangeArrowheads="1"/>
          </p:cNvSpPr>
          <p:nvPr>
            <p:ph type="title"/>
          </p:nvPr>
        </p:nvSpPr>
        <p:spPr>
          <a:xfrm>
            <a:off x="808638" y="386930"/>
            <a:ext cx="9236700" cy="1188950"/>
          </a:xfrm>
        </p:spPr>
        <p:txBody>
          <a:bodyPr anchor="b">
            <a:normAutofit/>
          </a:bodyPr>
          <a:lstStyle/>
          <a:p>
            <a:r>
              <a:rPr lang="en-US" altLang="en-US" sz="5400" dirty="0"/>
              <a:t>Ethical </a:t>
            </a:r>
            <a:r>
              <a:rPr lang="en-US" altLang="en-US" sz="5400" dirty="0" err="1"/>
              <a:t>Globalisation</a:t>
            </a:r>
            <a:endParaRPr lang="en-US" altLang="en-US" sz="5400" dirty="0"/>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63" name="Rectangle 3">
            <a:extLst>
              <a:ext uri="{FF2B5EF4-FFF2-40B4-BE49-F238E27FC236}">
                <a16:creationId xmlns:a16="http://schemas.microsoft.com/office/drawing/2014/main" id="{422F73B4-A729-4ADD-9866-DB5D3DA189A4}"/>
              </a:ext>
            </a:extLst>
          </p:cNvPr>
          <p:cNvSpPr>
            <a:spLocks noGrp="1" noChangeArrowheads="1"/>
          </p:cNvSpPr>
          <p:nvPr>
            <p:ph type="body" idx="1"/>
          </p:nvPr>
        </p:nvSpPr>
        <p:spPr>
          <a:xfrm>
            <a:off x="793660" y="2599509"/>
            <a:ext cx="10143668" cy="3435531"/>
          </a:xfrm>
        </p:spPr>
        <p:txBody>
          <a:bodyPr anchor="ctr">
            <a:normAutofit/>
          </a:bodyPr>
          <a:lstStyle/>
          <a:p>
            <a:r>
              <a:rPr lang="en-US" altLang="en-US" sz="2400" dirty="0" err="1"/>
              <a:t>Globalisation</a:t>
            </a:r>
            <a:r>
              <a:rPr lang="en-US" altLang="en-US" sz="2400" dirty="0"/>
              <a:t> may have had adverse effects on many poor countries, and, more broadly, on the poor within developing countries.</a:t>
            </a:r>
          </a:p>
          <a:p>
            <a:r>
              <a:rPr lang="en-US" altLang="en-US" sz="2400" dirty="0"/>
              <a:t>Advantages v Disadvantages.</a:t>
            </a:r>
          </a:p>
          <a:p>
            <a:r>
              <a:rPr lang="en-US" altLang="en-US" sz="2400" dirty="0"/>
              <a:t>THE PERVASIVENESS OF MARKET FAILURES.</a:t>
            </a:r>
          </a:p>
          <a:p>
            <a:r>
              <a:rPr lang="en-US" altLang="en-US" sz="2400" dirty="0"/>
              <a:t>There is an important role for government.</a:t>
            </a:r>
          </a:p>
          <a:p>
            <a:r>
              <a:rPr lang="en-US" altLang="en-US" sz="2400" dirty="0"/>
              <a:t>There is a role for “morals” and ethics in economic life within countries.</a:t>
            </a:r>
          </a:p>
          <a:p>
            <a:r>
              <a:rPr lang="en-US" altLang="en-US" sz="2400" dirty="0"/>
              <a:t>But there is even a greater need for morals and ethics to govern market relations that go across borders.</a:t>
            </a:r>
          </a:p>
          <a:p>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additive="base">
                                        <p:cTn id="13" dur="5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additive="base">
                                        <p:cTn id="19" dur="5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0963">
                                            <p:txEl>
                                              <p:pRg st="3" end="3"/>
                                            </p:txEl>
                                          </p:spTgt>
                                        </p:tgtEl>
                                        <p:attrNameLst>
                                          <p:attrName>style.visibility</p:attrName>
                                        </p:attrNameLst>
                                      </p:cBhvr>
                                      <p:to>
                                        <p:strVal val="visible"/>
                                      </p:to>
                                    </p:set>
                                    <p:anim calcmode="lin" valueType="num">
                                      <p:cBhvr additive="base">
                                        <p:cTn id="25" dur="5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0963">
                                            <p:txEl>
                                              <p:pRg st="4" end="4"/>
                                            </p:txEl>
                                          </p:spTgt>
                                        </p:tgtEl>
                                        <p:attrNameLst>
                                          <p:attrName>style.visibility</p:attrName>
                                        </p:attrNameLst>
                                      </p:cBhvr>
                                      <p:to>
                                        <p:strVal val="visible"/>
                                      </p:to>
                                    </p:set>
                                    <p:anim calcmode="lin" valueType="num">
                                      <p:cBhvr additive="base">
                                        <p:cTn id="31" dur="5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09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0963">
                                            <p:txEl>
                                              <p:pRg st="5" end="5"/>
                                            </p:txEl>
                                          </p:spTgt>
                                        </p:tgtEl>
                                        <p:attrNameLst>
                                          <p:attrName>style.visibility</p:attrName>
                                        </p:attrNameLst>
                                      </p:cBhvr>
                                      <p:to>
                                        <p:strVal val="visible"/>
                                      </p:to>
                                    </p:set>
                                    <p:anim calcmode="lin" valueType="num">
                                      <p:cBhvr additive="base">
                                        <p:cTn id="37" dur="5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096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10" name="Rectangle 2">
            <a:extLst>
              <a:ext uri="{FF2B5EF4-FFF2-40B4-BE49-F238E27FC236}">
                <a16:creationId xmlns:a16="http://schemas.microsoft.com/office/drawing/2014/main" id="{957AAF34-7C49-4634-BCD1-28EEAA5DF329}"/>
              </a:ext>
            </a:extLst>
          </p:cNvPr>
          <p:cNvSpPr>
            <a:spLocks noGrp="1" noChangeArrowheads="1"/>
          </p:cNvSpPr>
          <p:nvPr>
            <p:ph type="title"/>
          </p:nvPr>
        </p:nvSpPr>
        <p:spPr bwMode="auto">
          <a:xfrm>
            <a:off x="1524000" y="1293338"/>
            <a:ext cx="9144000" cy="327459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7200" b="1" kern="1200" dirty="0">
                <a:solidFill>
                  <a:schemeClr val="tx1"/>
                </a:solidFill>
                <a:latin typeface="+mj-lt"/>
                <a:ea typeface="+mj-ea"/>
                <a:cs typeface="+mj-cs"/>
              </a:rPr>
              <a:t>Ethical </a:t>
            </a:r>
            <a:r>
              <a:rPr lang="en-US" altLang="en-US" sz="7200" b="1" dirty="0"/>
              <a:t>Implications</a:t>
            </a:r>
            <a:endParaRPr lang="en-US" altLang="en-US" sz="7200" b="1" kern="1200" dirty="0">
              <a:solidFill>
                <a:schemeClr val="tx1"/>
              </a:solidFill>
              <a:latin typeface="+mj-lt"/>
              <a:ea typeface="+mj-ea"/>
              <a:cs typeface="+mj-cs"/>
            </a:endParaRPr>
          </a:p>
        </p:txBody>
      </p:sp>
      <p:cxnSp>
        <p:nvCxnSpPr>
          <p:cNvPr id="141" name="Straight Connector 14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06341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E41D071-FC23-40A9-99D3-877BF8E88F21}"/>
              </a:ext>
            </a:extLst>
          </p:cNvPr>
          <p:cNvGraphicFramePr>
            <a:graphicFrameLocks noGrp="1"/>
          </p:cNvGraphicFramePr>
          <p:nvPr/>
        </p:nvGraphicFramePr>
        <p:xfrm>
          <a:off x="0" y="1"/>
          <a:ext cx="12192000" cy="6857998"/>
        </p:xfrm>
        <a:graphic>
          <a:graphicData uri="http://schemas.openxmlformats.org/drawingml/2006/table">
            <a:tbl>
              <a:tblPr firstRow="1" bandRow="1">
                <a:tableStyleId>{5C22544A-7EE6-4342-B048-85BDC9FD1C3A}</a:tableStyleId>
              </a:tblPr>
              <a:tblGrid>
                <a:gridCol w="1885950">
                  <a:extLst>
                    <a:ext uri="{9D8B030D-6E8A-4147-A177-3AD203B41FA5}">
                      <a16:colId xmlns:a16="http://schemas.microsoft.com/office/drawing/2014/main" val="3478840856"/>
                    </a:ext>
                  </a:extLst>
                </a:gridCol>
                <a:gridCol w="10306050">
                  <a:extLst>
                    <a:ext uri="{9D8B030D-6E8A-4147-A177-3AD203B41FA5}">
                      <a16:colId xmlns:a16="http://schemas.microsoft.com/office/drawing/2014/main" val="1160255846"/>
                    </a:ext>
                  </a:extLst>
                </a:gridCol>
              </a:tblGrid>
              <a:tr h="481396">
                <a:tc>
                  <a:txBody>
                    <a:bodyPr/>
                    <a:lstStyle/>
                    <a:p>
                      <a:r>
                        <a:rPr lang="en-GB" dirty="0"/>
                        <a:t>Stakeholders</a:t>
                      </a:r>
                    </a:p>
                  </a:txBody>
                  <a:tcPr/>
                </a:tc>
                <a:tc>
                  <a:txBody>
                    <a:bodyPr/>
                    <a:lstStyle/>
                    <a:p>
                      <a:r>
                        <a:rPr lang="en-GB" dirty="0"/>
                        <a:t>Ethical implications of globalisation</a:t>
                      </a:r>
                    </a:p>
                  </a:txBody>
                  <a:tcPr/>
                </a:tc>
                <a:extLst>
                  <a:ext uri="{0D108BD9-81ED-4DB2-BD59-A6C34878D82A}">
                    <a16:rowId xmlns:a16="http://schemas.microsoft.com/office/drawing/2014/main" val="3249618626"/>
                  </a:ext>
                </a:extLst>
              </a:tr>
              <a:tr h="823683">
                <a:tc>
                  <a:txBody>
                    <a:bodyPr/>
                    <a:lstStyle/>
                    <a:p>
                      <a:pPr algn="ctr"/>
                      <a:r>
                        <a:rPr lang="en-GB" sz="1800" dirty="0"/>
                        <a:t>Stakeholders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Globalisation provides potential for greater profitability, but also greater risks. Lack of regulation of markets, leads to additional financial risks and instability.</a:t>
                      </a:r>
                    </a:p>
                  </a:txBody>
                  <a:tcPr marL="85884" marR="85884" marT="42939" marB="42939"/>
                </a:tc>
                <a:extLst>
                  <a:ext uri="{0D108BD9-81ED-4DB2-BD59-A6C34878D82A}">
                    <a16:rowId xmlns:a16="http://schemas.microsoft.com/office/drawing/2014/main" val="2985455990"/>
                  </a:ext>
                </a:extLst>
              </a:tr>
              <a:tr h="1001882">
                <a:tc>
                  <a:txBody>
                    <a:bodyPr/>
                    <a:lstStyle/>
                    <a:p>
                      <a:pPr algn="ctr"/>
                      <a:r>
                        <a:rPr lang="en-GB" sz="1800" dirty="0"/>
                        <a:t>Employees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Corporations outsource production to developing countries in order to reduce costs in global marketplace - this provides jobs but also raises the potential for exploitation of employees through poor working conditions.</a:t>
                      </a:r>
                    </a:p>
                  </a:txBody>
                  <a:tcPr marL="85884" marR="85884" marT="42939" marB="42939"/>
                </a:tc>
                <a:extLst>
                  <a:ext uri="{0D108BD9-81ED-4DB2-BD59-A6C34878D82A}">
                    <a16:rowId xmlns:a16="http://schemas.microsoft.com/office/drawing/2014/main" val="3333307801"/>
                  </a:ext>
                </a:extLst>
              </a:tr>
              <a:tr h="1011683">
                <a:tc>
                  <a:txBody>
                    <a:bodyPr/>
                    <a:lstStyle/>
                    <a:p>
                      <a:pPr algn="ctr"/>
                      <a:r>
                        <a:rPr lang="en-GB" sz="1800"/>
                        <a:t>Consumers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 products provide social benefits to consumers across the globe, but may also meet protests about cultural imperialism and westernization. Globalisation can bring cheaper prices to customers, but vulnerable consumers in developing countries may also face the possibility of exploitation by MNCs.</a:t>
                      </a:r>
                    </a:p>
                  </a:txBody>
                  <a:tcPr marL="85884" marR="85884" marT="42939" marB="42939"/>
                </a:tc>
                <a:extLst>
                  <a:ext uri="{0D108BD9-81ED-4DB2-BD59-A6C34878D82A}">
                    <a16:rowId xmlns:a16="http://schemas.microsoft.com/office/drawing/2014/main" val="3071878104"/>
                  </a:ext>
                </a:extLst>
              </a:tr>
              <a:tr h="823683">
                <a:tc>
                  <a:txBody>
                    <a:bodyPr/>
                    <a:lstStyle/>
                    <a:p>
                      <a:pPr algn="ctr"/>
                      <a:r>
                        <a:rPr lang="en-GB" sz="1800"/>
                        <a:t>Suppliers &amp; Competitors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Suppliers in developing countries face regulation from MNCs through supply chain management. Small scale indigenous competitors exposed to global players. </a:t>
                      </a:r>
                    </a:p>
                  </a:txBody>
                  <a:tcPr marL="85884" marR="85884" marT="42939" marB="42939"/>
                </a:tc>
                <a:extLst>
                  <a:ext uri="{0D108BD9-81ED-4DB2-BD59-A6C34878D82A}">
                    <a16:rowId xmlns:a16="http://schemas.microsoft.com/office/drawing/2014/main" val="696324052"/>
                  </a:ext>
                </a:extLst>
              </a:tr>
              <a:tr h="1179785">
                <a:tc>
                  <a:txBody>
                    <a:bodyPr/>
                    <a:lstStyle/>
                    <a:p>
                      <a:pPr algn="ctr"/>
                      <a:r>
                        <a:rPr lang="en-GB" sz="1800"/>
                        <a:t>Civil Society (e.g. NGO’s)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 activities brings the company in direct interaction to local communities with possibility for erosion of traditional life; globally active pressure groups emerge with aim to “police“ the corporation where governments are weak and tolerant.  </a:t>
                      </a:r>
                    </a:p>
                  </a:txBody>
                  <a:tcPr marL="85884" marR="85884" marT="42939" marB="42939"/>
                </a:tc>
                <a:extLst>
                  <a:ext uri="{0D108BD9-81ED-4DB2-BD59-A6C34878D82A}">
                    <a16:rowId xmlns:a16="http://schemas.microsoft.com/office/drawing/2014/main" val="2627511499"/>
                  </a:ext>
                </a:extLst>
              </a:tr>
              <a:tr h="1535886">
                <a:tc>
                  <a:txBody>
                    <a:bodyPr/>
                    <a:lstStyle/>
                    <a:p>
                      <a:pPr algn="ctr"/>
                      <a:r>
                        <a:rPr lang="en-GB" sz="1800"/>
                        <a:t>Government &amp; Regulation</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Globalisation weakens governments and increases the corporate responsibility for jobs, welfare, maintenance of ethical standards, etc. Globalisation also confronts governments with corporations from different cultural expectations about issues such as bribery, corruption, taxation, and philanthropy.</a:t>
                      </a:r>
                    </a:p>
                  </a:txBody>
                  <a:tcPr marL="85884" marR="85884" marT="42939" marB="42939"/>
                </a:tc>
                <a:extLst>
                  <a:ext uri="{0D108BD9-81ED-4DB2-BD59-A6C34878D82A}">
                    <a16:rowId xmlns:a16="http://schemas.microsoft.com/office/drawing/2014/main" val="2996044430"/>
                  </a:ext>
                </a:extLst>
              </a:tr>
            </a:tbl>
          </a:graphicData>
        </a:graphic>
      </p:graphicFrame>
    </p:spTree>
    <p:extLst>
      <p:ext uri="{BB962C8B-B14F-4D97-AF65-F5344CB8AC3E}">
        <p14:creationId xmlns:p14="http://schemas.microsoft.com/office/powerpoint/2010/main" val="2374723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58" name="Rectangle 2">
            <a:extLst>
              <a:ext uri="{FF2B5EF4-FFF2-40B4-BE49-F238E27FC236}">
                <a16:creationId xmlns:a16="http://schemas.microsoft.com/office/drawing/2014/main" id="{2EE2634C-6DB7-4B82-8CB2-24B2A72FBABB}"/>
              </a:ext>
            </a:extLst>
          </p:cNvPr>
          <p:cNvSpPr>
            <a:spLocks noGrp="1" noChangeArrowheads="1"/>
          </p:cNvSpPr>
          <p:nvPr>
            <p:ph type="title"/>
          </p:nvPr>
        </p:nvSpPr>
        <p:spPr bwMode="auto">
          <a:xfrm>
            <a:off x="686834" y="591344"/>
            <a:ext cx="3200400" cy="558561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b="1">
                <a:solidFill>
                  <a:srgbClr val="FFFFFF"/>
                </a:solidFill>
                <a:ea typeface="ＭＳ Ｐゴシック" panose="020B0600070205080204" pitchFamily="34" charset="-128"/>
              </a:rPr>
              <a:t>Different approaches to business ethics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459" name="Rectangle 3">
            <a:extLst>
              <a:ext uri="{FF2B5EF4-FFF2-40B4-BE49-F238E27FC236}">
                <a16:creationId xmlns:a16="http://schemas.microsoft.com/office/drawing/2014/main" id="{18FDC7AE-94C2-4B58-A53F-8530A74E4A8C}"/>
              </a:ext>
            </a:extLst>
          </p:cNvPr>
          <p:cNvSpPr>
            <a:spLocks noGrp="1" noChangeArrowheads="1"/>
          </p:cNvSpPr>
          <p:nvPr>
            <p:ph type="body" idx="1"/>
          </p:nvPr>
        </p:nvSpPr>
        <p:spPr bwMode="auto">
          <a:xfrm>
            <a:off x="4447308" y="591344"/>
            <a:ext cx="6906491" cy="558561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dirty="0">
                <a:ea typeface="ＭＳ Ｐゴシック" panose="020B0600070205080204" pitchFamily="34" charset="-128"/>
              </a:rPr>
              <a:t>Who is responsible for ethical conduct in business? </a:t>
            </a:r>
          </a:p>
          <a:p>
            <a:r>
              <a:rPr lang="en-GB" altLang="en-US" dirty="0">
                <a:ea typeface="ＭＳ Ｐゴシック" panose="020B0600070205080204" pitchFamily="34" charset="-128"/>
              </a:rPr>
              <a:t>Who is the key actor/s in business ethics? </a:t>
            </a:r>
          </a:p>
          <a:p>
            <a:r>
              <a:rPr lang="en-GB" altLang="en-US" dirty="0">
                <a:ea typeface="ＭＳ Ｐゴシック" panose="020B0600070205080204" pitchFamily="34" charset="-128"/>
              </a:rPr>
              <a:t>What are the key ethical guidelines for ethical behaviour? </a:t>
            </a:r>
          </a:p>
          <a:p>
            <a:r>
              <a:rPr lang="en-GB" altLang="en-US" dirty="0">
                <a:ea typeface="ＭＳ Ｐゴシック" panose="020B0600070205080204" pitchFamily="34" charset="-128"/>
              </a:rPr>
              <a:t>What are the key issues in business ethics? </a:t>
            </a:r>
          </a:p>
          <a:p>
            <a:r>
              <a:rPr lang="en-GB" altLang="en-US" dirty="0">
                <a:ea typeface="ＭＳ Ｐゴシック" panose="020B0600070205080204" pitchFamily="34" charset="-128"/>
              </a:rPr>
              <a:t>What is the most dominant stakeholder management approach?</a:t>
            </a:r>
          </a:p>
        </p:txBody>
      </p:sp>
    </p:spTree>
    <p:extLst>
      <p:ext uri="{BB962C8B-B14F-4D97-AF65-F5344CB8AC3E}">
        <p14:creationId xmlns:p14="http://schemas.microsoft.com/office/powerpoint/2010/main" val="4209559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additive="base">
                                        <p:cTn id="7" dur="5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459">
                                            <p:txEl>
                                              <p:pRg st="1" end="1"/>
                                            </p:txEl>
                                          </p:spTgt>
                                        </p:tgtEl>
                                        <p:attrNameLst>
                                          <p:attrName>style.visibility</p:attrName>
                                        </p:attrNameLst>
                                      </p:cBhvr>
                                      <p:to>
                                        <p:strVal val="visible"/>
                                      </p:to>
                                    </p:set>
                                    <p:anim calcmode="lin" valueType="num">
                                      <p:cBhvr additive="base">
                                        <p:cTn id="13" dur="5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459">
                                            <p:txEl>
                                              <p:pRg st="2" end="2"/>
                                            </p:txEl>
                                          </p:spTgt>
                                        </p:tgtEl>
                                        <p:attrNameLst>
                                          <p:attrName>style.visibility</p:attrName>
                                        </p:attrNameLst>
                                      </p:cBhvr>
                                      <p:to>
                                        <p:strVal val="visible"/>
                                      </p:to>
                                    </p:set>
                                    <p:anim calcmode="lin" valueType="num">
                                      <p:cBhvr additive="base">
                                        <p:cTn id="19" dur="5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459">
                                            <p:txEl>
                                              <p:pRg st="3" end="3"/>
                                            </p:txEl>
                                          </p:spTgt>
                                        </p:tgtEl>
                                        <p:attrNameLst>
                                          <p:attrName>style.visibility</p:attrName>
                                        </p:attrNameLst>
                                      </p:cBhvr>
                                      <p:to>
                                        <p:strVal val="visible"/>
                                      </p:to>
                                    </p:set>
                                    <p:anim calcmode="lin" valueType="num">
                                      <p:cBhvr additive="base">
                                        <p:cTn id="25" dur="5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4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459">
                                            <p:txEl>
                                              <p:pRg st="4" end="4"/>
                                            </p:txEl>
                                          </p:spTgt>
                                        </p:tgtEl>
                                        <p:attrNameLst>
                                          <p:attrName>style.visibility</p:attrName>
                                        </p:attrNameLst>
                                      </p:cBhvr>
                                      <p:to>
                                        <p:strVal val="visible"/>
                                      </p:to>
                                    </p:set>
                                    <p:anim calcmode="lin" valueType="num">
                                      <p:cBhvr additive="base">
                                        <p:cTn id="31" dur="5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45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Rectangle 2">
            <a:extLst>
              <a:ext uri="{FF2B5EF4-FFF2-40B4-BE49-F238E27FC236}">
                <a16:creationId xmlns:a16="http://schemas.microsoft.com/office/drawing/2014/main" id="{2165521C-4736-4F4F-B385-3D01D3F78A94}"/>
              </a:ext>
            </a:extLst>
          </p:cNvPr>
          <p:cNvSpPr>
            <a:spLocks noGrp="1" noChangeArrowheads="1"/>
          </p:cNvSpPr>
          <p:nvPr>
            <p:ph type="title"/>
          </p:nvPr>
        </p:nvSpPr>
        <p:spPr bwMode="auto">
          <a:xfrm>
            <a:off x="838200" y="171162"/>
            <a:ext cx="2840182" cy="237114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sz="3200" b="1" kern="1200">
                <a:solidFill>
                  <a:srgbClr val="FFFFFF"/>
                </a:solidFill>
                <a:latin typeface="+mj-lt"/>
                <a:ea typeface="+mj-ea"/>
                <a:cs typeface="+mj-cs"/>
              </a:rPr>
              <a:t>Regional differences: Europe, North America, Asia</a:t>
            </a:r>
          </a:p>
        </p:txBody>
      </p:sp>
      <p:graphicFrame>
        <p:nvGraphicFramePr>
          <p:cNvPr id="2" name="Table 1">
            <a:extLst>
              <a:ext uri="{FF2B5EF4-FFF2-40B4-BE49-F238E27FC236}">
                <a16:creationId xmlns:a16="http://schemas.microsoft.com/office/drawing/2014/main" id="{72D78B00-8D5C-47DE-A362-DCCD62491972}"/>
              </a:ext>
            </a:extLst>
          </p:cNvPr>
          <p:cNvGraphicFramePr>
            <a:graphicFrameLocks noGrp="1"/>
          </p:cNvGraphicFramePr>
          <p:nvPr/>
        </p:nvGraphicFramePr>
        <p:xfrm>
          <a:off x="3678382" y="0"/>
          <a:ext cx="8286878" cy="6839006"/>
        </p:xfrm>
        <a:graphic>
          <a:graphicData uri="http://schemas.openxmlformats.org/drawingml/2006/table">
            <a:tbl>
              <a:tblPr firstRow="1" bandRow="1">
                <a:tableStyleId>{5940675A-B579-460E-94D1-54222C63F5DA}</a:tableStyleId>
              </a:tblPr>
              <a:tblGrid>
                <a:gridCol w="2147638">
                  <a:extLst>
                    <a:ext uri="{9D8B030D-6E8A-4147-A177-3AD203B41FA5}">
                      <a16:colId xmlns:a16="http://schemas.microsoft.com/office/drawing/2014/main" val="20000"/>
                    </a:ext>
                  </a:extLst>
                </a:gridCol>
                <a:gridCol w="2067937">
                  <a:extLst>
                    <a:ext uri="{9D8B030D-6E8A-4147-A177-3AD203B41FA5}">
                      <a16:colId xmlns:a16="http://schemas.microsoft.com/office/drawing/2014/main" val="20001"/>
                    </a:ext>
                  </a:extLst>
                </a:gridCol>
                <a:gridCol w="1997830">
                  <a:extLst>
                    <a:ext uri="{9D8B030D-6E8A-4147-A177-3AD203B41FA5}">
                      <a16:colId xmlns:a16="http://schemas.microsoft.com/office/drawing/2014/main" val="20002"/>
                    </a:ext>
                  </a:extLst>
                </a:gridCol>
                <a:gridCol w="2073473">
                  <a:extLst>
                    <a:ext uri="{9D8B030D-6E8A-4147-A177-3AD203B41FA5}">
                      <a16:colId xmlns:a16="http://schemas.microsoft.com/office/drawing/2014/main" val="20003"/>
                    </a:ext>
                  </a:extLst>
                </a:gridCol>
              </a:tblGrid>
              <a:tr h="398920">
                <a:tc>
                  <a:txBody>
                    <a:bodyPr/>
                    <a:lstStyle/>
                    <a:p>
                      <a:endParaRPr lang="en-GB" sz="1800"/>
                    </a:p>
                  </a:txBody>
                  <a:tcPr marL="88065" marR="88065" marT="44025" marB="44025"/>
                </a:tc>
                <a:tc>
                  <a:txBody>
                    <a:bodyPr/>
                    <a:lstStyle/>
                    <a:p>
                      <a:pPr algn="ctr"/>
                      <a:r>
                        <a:rPr lang="en-GB" sz="1800" b="1"/>
                        <a:t>Europe</a:t>
                      </a:r>
                    </a:p>
                  </a:txBody>
                  <a:tcPr marL="88065" marR="88065" marT="44025" marB="44025"/>
                </a:tc>
                <a:tc>
                  <a:txBody>
                    <a:bodyPr/>
                    <a:lstStyle/>
                    <a:p>
                      <a:pPr algn="ctr"/>
                      <a:r>
                        <a:rPr lang="en-GB" sz="1800" b="1"/>
                        <a:t>North America</a:t>
                      </a:r>
                    </a:p>
                  </a:txBody>
                  <a:tcPr marL="88065" marR="88065" marT="44025" marB="44025"/>
                </a:tc>
                <a:tc>
                  <a:txBody>
                    <a:bodyPr/>
                    <a:lstStyle/>
                    <a:p>
                      <a:pPr algn="ctr"/>
                      <a:r>
                        <a:rPr lang="en-GB" sz="1800" b="1"/>
                        <a:t>Asia</a:t>
                      </a:r>
                    </a:p>
                  </a:txBody>
                  <a:tcPr marL="88065" marR="88065" marT="44025" marB="44025"/>
                </a:tc>
                <a:extLst>
                  <a:ext uri="{0D108BD9-81ED-4DB2-BD59-A6C34878D82A}">
                    <a16:rowId xmlns:a16="http://schemas.microsoft.com/office/drawing/2014/main" val="10000"/>
                  </a:ext>
                </a:extLst>
              </a:tr>
              <a:tr h="103738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b="1" kern="1200">
                          <a:solidFill>
                            <a:schemeClr val="tx1"/>
                          </a:solidFill>
                          <a:latin typeface="+mn-lt"/>
                          <a:ea typeface="+mn-ea"/>
                          <a:cs typeface="+mn-cs"/>
                        </a:rPr>
                        <a:t>Who is responsible for ethical conduct in business?</a:t>
                      </a:r>
                    </a:p>
                    <a:p>
                      <a:pPr marL="0" algn="l" defTabSz="914400" rtl="0" eaLnBrk="1" latinLnBrk="0" hangingPunct="1"/>
                      <a:endParaRPr lang="en-GB" sz="1800" b="1" kern="1200">
                        <a:solidFill>
                          <a:schemeClr val="tx1"/>
                        </a:solidFill>
                        <a:latin typeface="+mn-lt"/>
                        <a:ea typeface="+mn-ea"/>
                        <a:cs typeface="+mn-cs"/>
                      </a:endParaRPr>
                    </a:p>
                  </a:txBody>
                  <a:tcPr marL="88065" marR="88065" marT="44025" marB="440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a:solidFill>
                            <a:schemeClr val="tx1"/>
                          </a:solidFill>
                          <a:latin typeface="+mn-lt"/>
                          <a:ea typeface="+mn-ea"/>
                          <a:cs typeface="+mn-cs"/>
                        </a:rPr>
                        <a:t>Social control by the collective</a:t>
                      </a:r>
                    </a:p>
                    <a:p>
                      <a:endParaRPr lang="en-GB" sz="1800" kern="1200">
                        <a:solidFill>
                          <a:schemeClr val="tx1"/>
                        </a:solidFill>
                        <a:latin typeface="+mn-lt"/>
                        <a:ea typeface="+mn-ea"/>
                        <a:cs typeface="+mn-cs"/>
                      </a:endParaRPr>
                    </a:p>
                  </a:txBody>
                  <a:tcPr marL="88065" marR="88065" marT="44025" marB="44025"/>
                </a:tc>
                <a:tc>
                  <a:txBody>
                    <a:bodyPr/>
                    <a:lstStyle/>
                    <a:p>
                      <a:r>
                        <a:rPr lang="en-GB" sz="1800"/>
                        <a:t>The Individual</a:t>
                      </a:r>
                    </a:p>
                  </a:txBody>
                  <a:tcPr marL="88065" marR="88065" marT="44025" marB="44025"/>
                </a:tc>
                <a:tc>
                  <a:txBody>
                    <a:bodyPr/>
                    <a:lstStyle/>
                    <a:p>
                      <a:r>
                        <a:rPr lang="en-GB" sz="1800"/>
                        <a:t>Top Management</a:t>
                      </a:r>
                    </a:p>
                  </a:txBody>
                  <a:tcPr marL="88065" marR="88065" marT="44025" marB="44025"/>
                </a:tc>
                <a:extLst>
                  <a:ext uri="{0D108BD9-81ED-4DB2-BD59-A6C34878D82A}">
                    <a16:rowId xmlns:a16="http://schemas.microsoft.com/office/drawing/2014/main" val="10001"/>
                  </a:ext>
                </a:extLst>
              </a:tr>
              <a:tr h="13048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b="1" kern="1200">
                          <a:solidFill>
                            <a:schemeClr val="tx1"/>
                          </a:solidFill>
                          <a:latin typeface="+mn-lt"/>
                          <a:ea typeface="+mn-ea"/>
                          <a:cs typeface="+mn-cs"/>
                        </a:rPr>
                        <a:t>Who is the key actor in business ethics? </a:t>
                      </a:r>
                    </a:p>
                    <a:p>
                      <a:pPr marL="0" algn="l" defTabSz="914400" rtl="0" eaLnBrk="1" latinLnBrk="0" hangingPunct="1"/>
                      <a:endParaRPr lang="en-GB" sz="1800" b="1" kern="1200">
                        <a:solidFill>
                          <a:schemeClr val="tx1"/>
                        </a:solidFill>
                        <a:latin typeface="+mn-lt"/>
                        <a:ea typeface="+mn-ea"/>
                        <a:cs typeface="+mn-cs"/>
                      </a:endParaRPr>
                    </a:p>
                  </a:txBody>
                  <a:tcPr marL="88065" marR="88065" marT="44025" marB="44025"/>
                </a:tc>
                <a:tc>
                  <a:txBody>
                    <a:bodyPr/>
                    <a:lstStyle/>
                    <a:p>
                      <a:r>
                        <a:rPr lang="en-GB" sz="1800" kern="1200">
                          <a:solidFill>
                            <a:schemeClr val="tx1"/>
                          </a:solidFill>
                          <a:latin typeface="+mn-lt"/>
                          <a:ea typeface="+mn-ea"/>
                          <a:cs typeface="+mn-cs"/>
                        </a:rPr>
                        <a:t>Government, trade unions, corporate associations</a:t>
                      </a:r>
                    </a:p>
                  </a:txBody>
                  <a:tcPr marL="88065" marR="88065" marT="44025" marB="44025"/>
                </a:tc>
                <a:tc>
                  <a:txBody>
                    <a:bodyPr/>
                    <a:lstStyle/>
                    <a:p>
                      <a:r>
                        <a:rPr lang="en-GB" sz="1800"/>
                        <a:t>The Corporation</a:t>
                      </a:r>
                    </a:p>
                  </a:txBody>
                  <a:tcPr marL="88065" marR="88065" marT="44025" marB="44025"/>
                </a:tc>
                <a:tc>
                  <a:txBody>
                    <a:bodyPr/>
                    <a:lstStyle/>
                    <a:p>
                      <a:r>
                        <a:rPr lang="en-GB" sz="1800"/>
                        <a:t>Government, corporations</a:t>
                      </a:r>
                    </a:p>
                  </a:txBody>
                  <a:tcPr marL="88065" marR="88065" marT="44025" marB="44025"/>
                </a:tc>
                <a:extLst>
                  <a:ext uri="{0D108BD9-81ED-4DB2-BD59-A6C34878D82A}">
                    <a16:rowId xmlns:a16="http://schemas.microsoft.com/office/drawing/2014/main" val="10002"/>
                  </a:ext>
                </a:extLst>
              </a:tr>
              <a:tr h="103738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b="1" kern="1200">
                          <a:solidFill>
                            <a:schemeClr val="tx1"/>
                          </a:solidFill>
                          <a:latin typeface="+mn-lt"/>
                          <a:ea typeface="+mn-ea"/>
                          <a:cs typeface="+mn-cs"/>
                        </a:rPr>
                        <a:t>What are the key guidelines for ethical behaviour?</a:t>
                      </a:r>
                    </a:p>
                    <a:p>
                      <a:pPr marL="0" algn="l" defTabSz="914400" rtl="0" eaLnBrk="1" latinLnBrk="0" hangingPunct="1"/>
                      <a:endParaRPr lang="en-GB" sz="1800" b="1" kern="1200">
                        <a:solidFill>
                          <a:schemeClr val="tx1"/>
                        </a:solidFill>
                        <a:latin typeface="+mn-lt"/>
                        <a:ea typeface="+mn-ea"/>
                        <a:cs typeface="+mn-cs"/>
                      </a:endParaRPr>
                    </a:p>
                  </a:txBody>
                  <a:tcPr marL="88065" marR="88065" marT="44025" marB="44025"/>
                </a:tc>
                <a:tc>
                  <a:txBody>
                    <a:bodyPr/>
                    <a:lstStyle/>
                    <a:p>
                      <a:r>
                        <a:rPr lang="en-GB" sz="1800" kern="1200">
                          <a:solidFill>
                            <a:schemeClr val="tx1"/>
                          </a:solidFill>
                          <a:latin typeface="+mn-lt"/>
                          <a:ea typeface="+mn-ea"/>
                          <a:cs typeface="+mn-cs"/>
                        </a:rPr>
                        <a:t>Negotiated legal framework of business</a:t>
                      </a:r>
                    </a:p>
                  </a:txBody>
                  <a:tcPr marL="88065" marR="88065" marT="44025" marB="44025"/>
                </a:tc>
                <a:tc>
                  <a:txBody>
                    <a:bodyPr/>
                    <a:lstStyle/>
                    <a:p>
                      <a:r>
                        <a:rPr lang="en-GB" sz="1800"/>
                        <a:t>Corporate codes of ethics</a:t>
                      </a:r>
                    </a:p>
                  </a:txBody>
                  <a:tcPr marL="88065" marR="88065" marT="44025" marB="44025"/>
                </a:tc>
                <a:tc>
                  <a:txBody>
                    <a:bodyPr/>
                    <a:lstStyle/>
                    <a:p>
                      <a:r>
                        <a:rPr lang="en-GB" sz="1800"/>
                        <a:t>Managerial discretion</a:t>
                      </a:r>
                    </a:p>
                  </a:txBody>
                  <a:tcPr marL="88065" marR="88065" marT="44025" marB="44025"/>
                </a:tc>
                <a:extLst>
                  <a:ext uri="{0D108BD9-81ED-4DB2-BD59-A6C34878D82A}">
                    <a16:rowId xmlns:a16="http://schemas.microsoft.com/office/drawing/2014/main" val="10003"/>
                  </a:ext>
                </a:extLst>
              </a:tr>
              <a:tr h="13048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b="1" kern="1200">
                          <a:solidFill>
                            <a:schemeClr val="tx1"/>
                          </a:solidFill>
                          <a:latin typeface="+mn-lt"/>
                          <a:ea typeface="+mn-ea"/>
                          <a:cs typeface="+mn-cs"/>
                        </a:rPr>
                        <a:t>What are the key issues in business ethics?</a:t>
                      </a:r>
                    </a:p>
                    <a:p>
                      <a:pPr marL="0" algn="l" defTabSz="914400" rtl="0" eaLnBrk="1" latinLnBrk="0" hangingPunct="1"/>
                      <a:endParaRPr lang="en-GB" sz="1800" b="1" kern="1200">
                        <a:solidFill>
                          <a:schemeClr val="tx1"/>
                        </a:solidFill>
                        <a:latin typeface="+mn-lt"/>
                        <a:ea typeface="+mn-ea"/>
                        <a:cs typeface="+mn-cs"/>
                      </a:endParaRPr>
                    </a:p>
                  </a:txBody>
                  <a:tcPr marL="88065" marR="88065" marT="44025" marB="44025"/>
                </a:tc>
                <a:tc>
                  <a:txBody>
                    <a:bodyPr/>
                    <a:lstStyle/>
                    <a:p>
                      <a:r>
                        <a:rPr lang="en-GB" sz="1800" kern="1200">
                          <a:solidFill>
                            <a:schemeClr val="tx1"/>
                          </a:solidFill>
                          <a:latin typeface="+mn-lt"/>
                          <a:ea typeface="+mn-ea"/>
                          <a:cs typeface="+mn-cs"/>
                        </a:rPr>
                        <a:t>Social issues in organizing the framework of business</a:t>
                      </a:r>
                    </a:p>
                  </a:txBody>
                  <a:tcPr marL="88065" marR="88065" marT="44025" marB="44025"/>
                </a:tc>
                <a:tc>
                  <a:txBody>
                    <a:bodyPr/>
                    <a:lstStyle/>
                    <a:p>
                      <a:r>
                        <a:rPr lang="en-GB" sz="1800"/>
                        <a:t>Misconduct and immorality in single decision situations</a:t>
                      </a:r>
                    </a:p>
                  </a:txBody>
                  <a:tcPr marL="88065" marR="88065" marT="44025" marB="44025"/>
                </a:tc>
                <a:tc>
                  <a:txBody>
                    <a:bodyPr/>
                    <a:lstStyle/>
                    <a:p>
                      <a:r>
                        <a:rPr lang="en-GB" sz="1800"/>
                        <a:t>Corporate governance and accountability</a:t>
                      </a:r>
                    </a:p>
                  </a:txBody>
                  <a:tcPr marL="88065" marR="88065" marT="44025" marB="44025"/>
                </a:tc>
                <a:extLst>
                  <a:ext uri="{0D108BD9-81ED-4DB2-BD59-A6C34878D82A}">
                    <a16:rowId xmlns:a16="http://schemas.microsoft.com/office/drawing/2014/main" val="10004"/>
                  </a:ext>
                </a:extLst>
              </a:tr>
              <a:tr h="13048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b="1" kern="1200" dirty="0">
                          <a:solidFill>
                            <a:schemeClr val="tx1"/>
                          </a:solidFill>
                          <a:latin typeface="+mn-lt"/>
                          <a:ea typeface="+mn-ea"/>
                          <a:cs typeface="+mn-cs"/>
                        </a:rPr>
                        <a:t>What is the dominant stakeholder management approach?</a:t>
                      </a:r>
                    </a:p>
                  </a:txBody>
                  <a:tcPr marL="88065" marR="88065" marT="44025" marB="44025"/>
                </a:tc>
                <a:tc>
                  <a:txBody>
                    <a:bodyPr/>
                    <a:lstStyle/>
                    <a:p>
                      <a:r>
                        <a:rPr lang="en-GB" sz="1800" kern="1200">
                          <a:solidFill>
                            <a:schemeClr val="tx1"/>
                          </a:solidFill>
                          <a:latin typeface="+mn-lt"/>
                          <a:ea typeface="+mn-ea"/>
                          <a:cs typeface="+mn-cs"/>
                        </a:rPr>
                        <a:t>Formalised multiple stakeholder approach</a:t>
                      </a:r>
                    </a:p>
                  </a:txBody>
                  <a:tcPr marL="88065" marR="88065" marT="44025" marB="44025"/>
                </a:tc>
                <a:tc>
                  <a:txBody>
                    <a:bodyPr/>
                    <a:lstStyle/>
                    <a:p>
                      <a:r>
                        <a:rPr lang="en-GB" sz="1800"/>
                        <a:t>Focus on shareholder value</a:t>
                      </a:r>
                    </a:p>
                  </a:txBody>
                  <a:tcPr marL="88065" marR="88065" marT="44025" marB="44025"/>
                </a:tc>
                <a:tc>
                  <a:txBody>
                    <a:bodyPr/>
                    <a:lstStyle/>
                    <a:p>
                      <a:r>
                        <a:rPr lang="en-GB" sz="1800" dirty="0"/>
                        <a:t>Implicit multiple stakeholder approach, benign managerialism</a:t>
                      </a:r>
                    </a:p>
                  </a:txBody>
                  <a:tcPr marL="88065" marR="88065" marT="44025" marB="44025"/>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3465981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75" name="Group 74">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76" name="Freeform: Shape 75">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0" name="Freeform: Shape 79">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1506" name="Rectangle 2">
            <a:extLst>
              <a:ext uri="{FF2B5EF4-FFF2-40B4-BE49-F238E27FC236}">
                <a16:creationId xmlns:a16="http://schemas.microsoft.com/office/drawing/2014/main" id="{998FBBE7-5C86-4256-90FB-88CA651C49AA}"/>
              </a:ext>
            </a:extLst>
          </p:cNvPr>
          <p:cNvSpPr txBox="1">
            <a:spLocks noChangeArrowheads="1"/>
          </p:cNvSpPr>
          <p:nvPr/>
        </p:nvSpPr>
        <p:spPr bwMode="auto">
          <a:xfrm>
            <a:off x="3045368" y="2043663"/>
            <a:ext cx="6105194" cy="203105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altLang="en-US" sz="4400" b="0" i="0" u="none" strike="noStrike" kern="1200" cap="none" spc="0" normalizeH="0" baseline="0" noProof="0" dirty="0">
                <a:ln>
                  <a:noFill/>
                </a:ln>
                <a:solidFill>
                  <a:srgbClr val="323232"/>
                </a:solidFill>
                <a:effectLst/>
                <a:uLnTx/>
                <a:uFillTx/>
                <a:latin typeface="Calibri Light" panose="020F0302020204030204"/>
                <a:ea typeface="ＭＳ Ｐゴシック" panose="020B0600070205080204" pitchFamily="34" charset="-128"/>
                <a:cs typeface="+mn-cs"/>
              </a:rPr>
              <a:t>Sustainability: a key goal for global ethics?</a:t>
            </a:r>
          </a:p>
        </p:txBody>
      </p:sp>
    </p:spTree>
    <p:extLst>
      <p:ext uri="{BB962C8B-B14F-4D97-AF65-F5344CB8AC3E}">
        <p14:creationId xmlns:p14="http://schemas.microsoft.com/office/powerpoint/2010/main" val="9499455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578" name="Rectangle 2">
            <a:extLst>
              <a:ext uri="{FF2B5EF4-FFF2-40B4-BE49-F238E27FC236}">
                <a16:creationId xmlns:a16="http://schemas.microsoft.com/office/drawing/2014/main" id="{02062733-BE49-4CBF-9401-8293AD3F2B5C}"/>
              </a:ext>
            </a:extLst>
          </p:cNvPr>
          <p:cNvSpPr>
            <a:spLocks noGrp="1" noChangeArrowheads="1"/>
          </p:cNvSpPr>
          <p:nvPr>
            <p:ph type="title"/>
          </p:nvPr>
        </p:nvSpPr>
        <p:spPr bwMode="auto">
          <a:xfrm>
            <a:off x="686834" y="1153572"/>
            <a:ext cx="3200400" cy="44611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b="1">
                <a:solidFill>
                  <a:srgbClr val="FFFFFF"/>
                </a:solidFill>
                <a:ea typeface="ＭＳ Ｐゴシック" panose="020B0600070205080204" pitchFamily="34" charset="-128"/>
              </a:rPr>
              <a:t>Triple bottom line</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579" name="Rectangle 3">
            <a:extLst>
              <a:ext uri="{FF2B5EF4-FFF2-40B4-BE49-F238E27FC236}">
                <a16:creationId xmlns:a16="http://schemas.microsoft.com/office/drawing/2014/main" id="{62281349-D8D7-42E1-A462-80A7F426F19D}"/>
              </a:ext>
            </a:extLst>
          </p:cNvPr>
          <p:cNvSpPr>
            <a:spLocks noGrp="1" noChangeArrowheads="1"/>
          </p:cNvSpPr>
          <p:nvPr>
            <p:ph type="body" idx="1"/>
          </p:nvPr>
        </p:nvSpPr>
        <p:spPr bwMode="auto">
          <a:xfrm>
            <a:off x="4447308" y="591344"/>
            <a:ext cx="7186527" cy="58652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sz="3200" dirty="0">
                <a:ea typeface="ＭＳ Ｐゴシック" panose="020B0600070205080204" pitchFamily="34" charset="-128"/>
              </a:rPr>
              <a:t>Coined by John Elkington</a:t>
            </a:r>
          </a:p>
          <a:p>
            <a:r>
              <a:rPr lang="en-GB" altLang="en-US" sz="3200" dirty="0">
                <a:ea typeface="ＭＳ Ｐゴシック" panose="020B0600070205080204" pitchFamily="34" charset="-128"/>
              </a:rPr>
              <a:t>Bottom line thinking suggests sustainability as a goal</a:t>
            </a:r>
          </a:p>
          <a:p>
            <a:r>
              <a:rPr lang="en-GB" altLang="en-US" sz="3200" dirty="0">
                <a:ea typeface="ＭＳ Ｐゴシック" panose="020B0600070205080204" pitchFamily="34" charset="-128"/>
              </a:rPr>
              <a:t>Three dimensions:</a:t>
            </a:r>
          </a:p>
          <a:p>
            <a:pPr lvl="1"/>
            <a:r>
              <a:rPr lang="en-GB" altLang="en-US" sz="3200" dirty="0">
                <a:ea typeface="ＭＳ Ｐゴシック" panose="020B0600070205080204" pitchFamily="34" charset="-128"/>
              </a:rPr>
              <a:t>Environmental perspectives</a:t>
            </a:r>
          </a:p>
          <a:p>
            <a:pPr lvl="1"/>
            <a:r>
              <a:rPr lang="en-GB" altLang="en-US" sz="3200" dirty="0">
                <a:ea typeface="ＭＳ Ｐゴシック" panose="020B0600070205080204" pitchFamily="34" charset="-128"/>
              </a:rPr>
              <a:t>Economic perspectives</a:t>
            </a:r>
          </a:p>
          <a:p>
            <a:pPr lvl="1"/>
            <a:r>
              <a:rPr lang="en-GB" altLang="en-US" sz="3200" dirty="0">
                <a:ea typeface="ＭＳ Ｐゴシック" panose="020B0600070205080204" pitchFamily="34" charset="-128"/>
              </a:rPr>
              <a:t>Social perspectives</a:t>
            </a:r>
          </a:p>
          <a:p>
            <a:pPr>
              <a:buFontTx/>
              <a:buNone/>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376835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4579">
                                            <p:txEl>
                                              <p:pRg st="3" end="3"/>
                                            </p:txEl>
                                          </p:spTgt>
                                        </p:tgtEl>
                                        <p:attrNameLst>
                                          <p:attrName>style.visibility</p:attrName>
                                        </p:attrNameLst>
                                      </p:cBhvr>
                                      <p:to>
                                        <p:strVal val="visible"/>
                                      </p:to>
                                    </p:set>
                                    <p:anim calcmode="lin" valueType="num">
                                      <p:cBhvr additive="base">
                                        <p:cTn id="23"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579">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 calcmode="lin" valueType="num">
                                      <p:cBhvr additive="base">
                                        <p:cTn id="27" dur="500" fill="hold"/>
                                        <p:tgtEl>
                                          <p:spTgt spid="24579">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4579">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4579">
                                            <p:txEl>
                                              <p:pRg st="5" end="5"/>
                                            </p:txEl>
                                          </p:spTgt>
                                        </p:tgtEl>
                                        <p:attrNameLst>
                                          <p:attrName>style.visibility</p:attrName>
                                        </p:attrNameLst>
                                      </p:cBhvr>
                                      <p:to>
                                        <p:strVal val="visible"/>
                                      </p:to>
                                    </p:set>
                                    <p:anim calcmode="lin" valueType="num">
                                      <p:cBhvr additive="base">
                                        <p:cTn id="31" dur="500" fill="hold"/>
                                        <p:tgtEl>
                                          <p:spTgt spid="2457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457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id="{096055AB-B657-4082-A8C7-3088DC5834F0}"/>
              </a:ext>
            </a:extLst>
          </p:cNvPr>
          <p:cNvSpPr>
            <a:spLocks noGrp="1" noChangeArrowheads="1"/>
          </p:cNvSpPr>
          <p:nvPr>
            <p:ph type="title"/>
          </p:nvPr>
        </p:nvSpPr>
        <p:spPr bwMode="auto">
          <a:xfrm>
            <a:off x="686834" y="1153572"/>
            <a:ext cx="3200400" cy="44611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b="1">
                <a:solidFill>
                  <a:srgbClr val="FFFFFF"/>
                </a:solidFill>
                <a:ea typeface="ＭＳ Ｐゴシック" panose="020B0600070205080204" pitchFamily="34" charset="-128"/>
              </a:rPr>
              <a:t>Defining sustainability</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531" name="Rectangle 3">
            <a:extLst>
              <a:ext uri="{FF2B5EF4-FFF2-40B4-BE49-F238E27FC236}">
                <a16:creationId xmlns:a16="http://schemas.microsoft.com/office/drawing/2014/main" id="{69722747-01C2-447A-B4B4-D2E921875517}"/>
              </a:ext>
            </a:extLst>
          </p:cNvPr>
          <p:cNvSpPr>
            <a:spLocks noGrp="1" noChangeArrowheads="1"/>
          </p:cNvSpPr>
          <p:nvPr>
            <p:ph type="body" idx="1"/>
          </p:nvPr>
        </p:nvSpPr>
        <p:spPr bwMode="auto">
          <a:xfrm>
            <a:off x="4447308" y="591344"/>
            <a:ext cx="6906491" cy="558561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b="1" dirty="0">
                <a:ea typeface="ＭＳ Ｐゴシック" panose="020B0600070205080204" pitchFamily="34" charset="-128"/>
              </a:rPr>
              <a:t>Sustainable development</a:t>
            </a:r>
            <a:r>
              <a:rPr lang="en-GB" altLang="en-US" dirty="0">
                <a:ea typeface="ＭＳ Ｐゴシック" panose="020B0600070205080204" pitchFamily="34" charset="-128"/>
              </a:rPr>
              <a:t> is development that meets the needs of the present without compromising the ability of future generations to meet their own needs. (World Commission on Environment and Development 1987) </a:t>
            </a:r>
          </a:p>
          <a:p>
            <a:r>
              <a:rPr lang="en-GB" altLang="en-US" b="1" dirty="0">
                <a:ea typeface="ＭＳ Ｐゴシック" panose="020B0600070205080204" pitchFamily="34" charset="-128"/>
              </a:rPr>
              <a:t>Sustainability</a:t>
            </a:r>
            <a:r>
              <a:rPr lang="en-GB" altLang="en-US" dirty="0">
                <a:ea typeface="ＭＳ Ｐゴシック" panose="020B0600070205080204" pitchFamily="34" charset="-128"/>
              </a:rPr>
              <a:t> refers to the long-term maintenance of systems according to environmental, economic and social considerations</a:t>
            </a:r>
          </a:p>
        </p:txBody>
      </p:sp>
    </p:spTree>
    <p:extLst>
      <p:ext uri="{BB962C8B-B14F-4D97-AF65-F5344CB8AC3E}">
        <p14:creationId xmlns:p14="http://schemas.microsoft.com/office/powerpoint/2010/main" val="325513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8587B55-9580-4CB8-939E-35B1ACDDFE68}"/>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000" b="1">
                <a:ea typeface="ＭＳ Ｐゴシック" panose="020B0600070205080204" pitchFamily="34" charset="-128"/>
              </a:rPr>
              <a:t>The three components of sustainability</a:t>
            </a:r>
          </a:p>
        </p:txBody>
      </p:sp>
      <p:grpSp>
        <p:nvGrpSpPr>
          <p:cNvPr id="23555" name="Group 3">
            <a:extLst>
              <a:ext uri="{FF2B5EF4-FFF2-40B4-BE49-F238E27FC236}">
                <a16:creationId xmlns:a16="http://schemas.microsoft.com/office/drawing/2014/main" id="{E312F35F-2499-4096-A4E5-4AF3A7F0EA5D}"/>
              </a:ext>
            </a:extLst>
          </p:cNvPr>
          <p:cNvGrpSpPr>
            <a:grpSpLocks/>
          </p:cNvGrpSpPr>
          <p:nvPr/>
        </p:nvGrpSpPr>
        <p:grpSpPr bwMode="auto">
          <a:xfrm>
            <a:off x="2588218" y="1268414"/>
            <a:ext cx="6029192" cy="5170057"/>
            <a:chOff x="1338" y="1117"/>
            <a:chExt cx="2938" cy="2304"/>
          </a:xfrm>
          <a:solidFill>
            <a:schemeClr val="accent4">
              <a:lumMod val="20000"/>
              <a:lumOff val="80000"/>
            </a:schemeClr>
          </a:solidFill>
        </p:grpSpPr>
        <p:grpSp>
          <p:nvGrpSpPr>
            <p:cNvPr id="23556" name="Group 4">
              <a:extLst>
                <a:ext uri="{FF2B5EF4-FFF2-40B4-BE49-F238E27FC236}">
                  <a16:creationId xmlns:a16="http://schemas.microsoft.com/office/drawing/2014/main" id="{983FDCA7-54B5-4FB0-A9FF-EE642B6B4BDA}"/>
                </a:ext>
              </a:extLst>
            </p:cNvPr>
            <p:cNvGrpSpPr>
              <a:grpSpLocks/>
            </p:cNvGrpSpPr>
            <p:nvPr/>
          </p:nvGrpSpPr>
          <p:grpSpPr bwMode="auto">
            <a:xfrm>
              <a:off x="1338" y="1117"/>
              <a:ext cx="2938" cy="2304"/>
              <a:chOff x="3024" y="1296"/>
              <a:chExt cx="7344" cy="5760"/>
            </a:xfrm>
            <a:grpFill/>
          </p:grpSpPr>
          <p:grpSp>
            <p:nvGrpSpPr>
              <p:cNvPr id="23560" name="Group 5">
                <a:extLst>
                  <a:ext uri="{FF2B5EF4-FFF2-40B4-BE49-F238E27FC236}">
                    <a16:creationId xmlns:a16="http://schemas.microsoft.com/office/drawing/2014/main" id="{7C7CF597-BEBD-4580-89B1-732391D91D8F}"/>
                  </a:ext>
                </a:extLst>
              </p:cNvPr>
              <p:cNvGrpSpPr>
                <a:grpSpLocks/>
              </p:cNvGrpSpPr>
              <p:nvPr/>
            </p:nvGrpSpPr>
            <p:grpSpPr bwMode="auto">
              <a:xfrm>
                <a:off x="3024" y="1296"/>
                <a:ext cx="7344" cy="5760"/>
                <a:chOff x="3024" y="1296"/>
                <a:chExt cx="7344" cy="5760"/>
              </a:xfrm>
              <a:grpFill/>
            </p:grpSpPr>
            <p:grpSp>
              <p:nvGrpSpPr>
                <p:cNvPr id="23562" name="Group 6">
                  <a:extLst>
                    <a:ext uri="{FF2B5EF4-FFF2-40B4-BE49-F238E27FC236}">
                      <a16:creationId xmlns:a16="http://schemas.microsoft.com/office/drawing/2014/main" id="{2947813A-764B-4D43-9769-50ABC9EA782F}"/>
                    </a:ext>
                  </a:extLst>
                </p:cNvPr>
                <p:cNvGrpSpPr>
                  <a:grpSpLocks/>
                </p:cNvGrpSpPr>
                <p:nvPr/>
              </p:nvGrpSpPr>
              <p:grpSpPr bwMode="auto">
                <a:xfrm>
                  <a:off x="3024" y="1296"/>
                  <a:ext cx="7344" cy="5760"/>
                  <a:chOff x="3024" y="1296"/>
                  <a:chExt cx="7344" cy="5760"/>
                </a:xfrm>
                <a:grpFill/>
              </p:grpSpPr>
              <p:sp>
                <p:nvSpPr>
                  <p:cNvPr id="23564" name="AutoShape 7">
                    <a:extLst>
                      <a:ext uri="{FF2B5EF4-FFF2-40B4-BE49-F238E27FC236}">
                        <a16:creationId xmlns:a16="http://schemas.microsoft.com/office/drawing/2014/main" id="{5B50CBCD-8F82-42F9-B2FA-87422E8B8277}"/>
                      </a:ext>
                    </a:extLst>
                  </p:cNvPr>
                  <p:cNvSpPr>
                    <a:spLocks noChangeArrowheads="1"/>
                  </p:cNvSpPr>
                  <p:nvPr/>
                </p:nvSpPr>
                <p:spPr bwMode="auto">
                  <a:xfrm>
                    <a:off x="3024" y="1296"/>
                    <a:ext cx="7344" cy="5760"/>
                  </a:xfrm>
                  <a:prstGeom prst="flowChartExtract">
                    <a:avLst/>
                  </a:prstGeom>
                  <a:grpFill/>
                  <a:ln w="9525">
                    <a:solidFill>
                      <a:srgbClr val="000000"/>
                    </a:solidFill>
                    <a:miter lim="800000"/>
                    <a:headEnd/>
                    <a:tailEnd/>
                  </a:ln>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23565" name="Line 8">
                    <a:extLst>
                      <a:ext uri="{FF2B5EF4-FFF2-40B4-BE49-F238E27FC236}">
                        <a16:creationId xmlns:a16="http://schemas.microsoft.com/office/drawing/2014/main" id="{C01E4CA2-71CA-43F8-8E04-60AAAF793879}"/>
                      </a:ext>
                    </a:extLst>
                  </p:cNvPr>
                  <p:cNvSpPr>
                    <a:spLocks noChangeShapeType="1"/>
                  </p:cNvSpPr>
                  <p:nvPr/>
                </p:nvSpPr>
                <p:spPr bwMode="auto">
                  <a:xfrm>
                    <a:off x="6690" y="1296"/>
                    <a:ext cx="0" cy="3339"/>
                  </a:xfrm>
                  <a:prstGeom prst="line">
                    <a:avLst/>
                  </a:prstGeom>
                  <a:grpFill/>
                  <a:ln w="9525">
                    <a:solidFill>
                      <a:srgbClr val="0000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3563" name="Line 9">
                  <a:extLst>
                    <a:ext uri="{FF2B5EF4-FFF2-40B4-BE49-F238E27FC236}">
                      <a16:creationId xmlns:a16="http://schemas.microsoft.com/office/drawing/2014/main" id="{06C7395F-D8B2-4082-9EAA-386FE1E2E322}"/>
                    </a:ext>
                  </a:extLst>
                </p:cNvPr>
                <p:cNvSpPr>
                  <a:spLocks noChangeShapeType="1"/>
                </p:cNvSpPr>
                <p:nvPr/>
              </p:nvSpPr>
              <p:spPr bwMode="auto">
                <a:xfrm flipV="1">
                  <a:off x="3024" y="4635"/>
                  <a:ext cx="3666" cy="2421"/>
                </a:xfrm>
                <a:prstGeom prst="line">
                  <a:avLst/>
                </a:prstGeom>
                <a:grpFill/>
                <a:ln w="9525">
                  <a:solidFill>
                    <a:srgbClr val="0000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3561" name="Line 10">
                <a:extLst>
                  <a:ext uri="{FF2B5EF4-FFF2-40B4-BE49-F238E27FC236}">
                    <a16:creationId xmlns:a16="http://schemas.microsoft.com/office/drawing/2014/main" id="{9A84733A-E80B-4A94-8D3B-0368276B9962}"/>
                  </a:ext>
                </a:extLst>
              </p:cNvPr>
              <p:cNvSpPr>
                <a:spLocks noChangeShapeType="1"/>
              </p:cNvSpPr>
              <p:nvPr/>
            </p:nvSpPr>
            <p:spPr bwMode="auto">
              <a:xfrm>
                <a:off x="6690" y="4635"/>
                <a:ext cx="3678" cy="2421"/>
              </a:xfrm>
              <a:prstGeom prst="line">
                <a:avLst/>
              </a:prstGeom>
              <a:grpFill/>
              <a:ln w="9525">
                <a:solidFill>
                  <a:srgbClr val="0000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3557" name="Text Box 11">
              <a:extLst>
                <a:ext uri="{FF2B5EF4-FFF2-40B4-BE49-F238E27FC236}">
                  <a16:creationId xmlns:a16="http://schemas.microsoft.com/office/drawing/2014/main" id="{281723F2-E14B-4F4A-AD33-D0AA9E470BB2}"/>
                </a:ext>
              </a:extLst>
            </p:cNvPr>
            <p:cNvSpPr txBox="1">
              <a:spLocks noChangeArrowheads="1"/>
            </p:cNvSpPr>
            <p:nvPr/>
          </p:nvSpPr>
          <p:spPr bwMode="auto">
            <a:xfrm>
              <a:off x="2124" y="2205"/>
              <a:ext cx="633" cy="19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srgbClr val="323232"/>
                  </a:solidFill>
                  <a:effectLst/>
                  <a:uLnTx/>
                  <a:uFillTx/>
                  <a:latin typeface="Arial" panose="020B0604020202020204" pitchFamily="34" charset="0"/>
                  <a:ea typeface="ＭＳ Ｐゴシック" panose="020B0600070205080204" pitchFamily="34" charset="-128"/>
                  <a:cs typeface="Times New Roman" panose="02020603050405020304" pitchFamily="18" charset="0"/>
                </a:rPr>
                <a:t>Economic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Times New Roman" panose="02020603050405020304" pitchFamily="18" charset="0"/>
              </a:endParaRPr>
            </a:p>
          </p:txBody>
        </p:sp>
        <p:sp>
          <p:nvSpPr>
            <p:cNvPr id="23558" name="Text Box 12">
              <a:extLst>
                <a:ext uri="{FF2B5EF4-FFF2-40B4-BE49-F238E27FC236}">
                  <a16:creationId xmlns:a16="http://schemas.microsoft.com/office/drawing/2014/main" id="{4BAC8C35-E942-4B53-81AE-207B9A19E9A4}"/>
                </a:ext>
              </a:extLst>
            </p:cNvPr>
            <p:cNvSpPr txBox="1">
              <a:spLocks noChangeArrowheads="1"/>
            </p:cNvSpPr>
            <p:nvPr/>
          </p:nvSpPr>
          <p:spPr bwMode="auto">
            <a:xfrm>
              <a:off x="2904" y="2205"/>
              <a:ext cx="576" cy="19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bIns="0"/>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a:ln>
                    <a:noFill/>
                  </a:ln>
                  <a:solidFill>
                    <a:srgbClr val="323232"/>
                  </a:solidFill>
                  <a:effectLst/>
                  <a:uLnTx/>
                  <a:uFillTx/>
                  <a:latin typeface="Arial" panose="020B0604020202020204" pitchFamily="34" charset="0"/>
                  <a:ea typeface="ＭＳ Ｐゴシック" panose="020B0600070205080204" pitchFamily="34" charset="-128"/>
                  <a:cs typeface="Times New Roman" panose="02020603050405020304" pitchFamily="18" charset="0"/>
                </a:rPr>
                <a:t>Social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20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Times New Roman" panose="02020603050405020304" pitchFamily="18" charset="0"/>
              </a:endParaRPr>
            </a:p>
          </p:txBody>
        </p:sp>
        <p:sp>
          <p:nvSpPr>
            <p:cNvPr id="23559" name="Text Box 13">
              <a:extLst>
                <a:ext uri="{FF2B5EF4-FFF2-40B4-BE49-F238E27FC236}">
                  <a16:creationId xmlns:a16="http://schemas.microsoft.com/office/drawing/2014/main" id="{6BA802B6-5639-47ED-A96D-BEEBB269A234}"/>
                </a:ext>
              </a:extLst>
            </p:cNvPr>
            <p:cNvSpPr txBox="1">
              <a:spLocks noChangeArrowheads="1"/>
            </p:cNvSpPr>
            <p:nvPr/>
          </p:nvSpPr>
          <p:spPr bwMode="auto">
            <a:xfrm>
              <a:off x="2318" y="2908"/>
              <a:ext cx="1097" cy="24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a:ln>
                    <a:noFill/>
                  </a:ln>
                  <a:solidFill>
                    <a:srgbClr val="323232"/>
                  </a:solidFill>
                  <a:effectLst/>
                  <a:uLnTx/>
                  <a:uFillTx/>
                  <a:latin typeface="Arial" panose="020B0604020202020204" pitchFamily="34" charset="0"/>
                  <a:ea typeface="ＭＳ Ｐゴシック" panose="020B0600070205080204" pitchFamily="34" charset="-128"/>
                  <a:cs typeface="Times New Roman" panose="02020603050405020304" pitchFamily="18" charset="0"/>
                </a:rPr>
                <a:t>Environmental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Times New Roman" panose="02020603050405020304" pitchFamily="18" charset="0"/>
              </a:endParaRPr>
            </a:p>
          </p:txBody>
        </p:sp>
      </p:grpSp>
    </p:spTree>
    <p:extLst>
      <p:ext uri="{BB962C8B-B14F-4D97-AF65-F5344CB8AC3E}">
        <p14:creationId xmlns:p14="http://schemas.microsoft.com/office/powerpoint/2010/main" val="29121343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Shape 11">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EAA58670-1B95-47E6-873C-1A7B25409AE6}"/>
              </a:ext>
            </a:extLst>
          </p:cNvPr>
          <p:cNvPicPr>
            <a:picLocks noChangeAspect="1"/>
          </p:cNvPicPr>
          <p:nvPr/>
        </p:nvPicPr>
        <p:blipFill>
          <a:blip r:embed="rId3"/>
          <a:stretch>
            <a:fillRect/>
          </a:stretch>
        </p:blipFill>
        <p:spPr>
          <a:xfrm>
            <a:off x="3592443" y="1176793"/>
            <a:ext cx="4750022" cy="4548146"/>
          </a:xfrm>
          <a:prstGeom prst="rect">
            <a:avLst/>
          </a:prstGeom>
        </p:spPr>
      </p:pic>
    </p:spTree>
    <p:extLst>
      <p:ext uri="{BB962C8B-B14F-4D97-AF65-F5344CB8AC3E}">
        <p14:creationId xmlns:p14="http://schemas.microsoft.com/office/powerpoint/2010/main" val="26194235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ustainable value: combination of economic, social, and environmental... |  Download Scientific Diagram">
            <a:extLst>
              <a:ext uri="{FF2B5EF4-FFF2-40B4-BE49-F238E27FC236}">
                <a16:creationId xmlns:a16="http://schemas.microsoft.com/office/drawing/2014/main" id="{98402C5D-6FD0-48C0-B517-F7AD817E0C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54246" y="643466"/>
            <a:ext cx="8083508"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9185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602" name="Rectangle 2">
            <a:extLst>
              <a:ext uri="{FF2B5EF4-FFF2-40B4-BE49-F238E27FC236}">
                <a16:creationId xmlns:a16="http://schemas.microsoft.com/office/drawing/2014/main" id="{E742C74A-D17A-4BD9-B2F9-93A41D0513BD}"/>
              </a:ext>
            </a:extLst>
          </p:cNvPr>
          <p:cNvSpPr>
            <a:spLocks noGrp="1" noChangeArrowheads="1"/>
          </p:cNvSpPr>
          <p:nvPr>
            <p:ph type="title"/>
          </p:nvPr>
        </p:nvSpPr>
        <p:spPr bwMode="auto">
          <a:xfrm>
            <a:off x="526073" y="489439"/>
            <a:ext cx="11139854" cy="93044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pPr algn="ctr"/>
            <a:r>
              <a:rPr lang="en-US" altLang="en-US" sz="5000" b="1" kern="1200">
                <a:solidFill>
                  <a:schemeClr val="bg1"/>
                </a:solidFill>
                <a:latin typeface="+mj-lt"/>
                <a:ea typeface="+mj-ea"/>
                <a:cs typeface="+mj-cs"/>
              </a:rPr>
              <a:t>Corporate commitments to sustainability</a:t>
            </a:r>
          </a:p>
        </p:txBody>
      </p:sp>
      <p:cxnSp>
        <p:nvCxnSpPr>
          <p:cNvPr id="80" name="Straight Connector 79">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5604" name="Rectangle 4">
            <a:extLst>
              <a:ext uri="{FF2B5EF4-FFF2-40B4-BE49-F238E27FC236}">
                <a16:creationId xmlns:a16="http://schemas.microsoft.com/office/drawing/2014/main" id="{4F6335E5-AA88-44E4-A26E-772BCA779273}"/>
              </a:ext>
            </a:extLst>
          </p:cNvPr>
          <p:cNvSpPr>
            <a:spLocks noChangeArrowheads="1"/>
          </p:cNvSpPr>
          <p:nvPr/>
        </p:nvSpPr>
        <p:spPr bwMode="auto">
          <a:xfrm>
            <a:off x="3011488" y="5316538"/>
            <a:ext cx="6350" cy="63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25605" name="Rectangle 5">
            <a:extLst>
              <a:ext uri="{FF2B5EF4-FFF2-40B4-BE49-F238E27FC236}">
                <a16:creationId xmlns:a16="http://schemas.microsoft.com/office/drawing/2014/main" id="{FA721B78-C155-4A4A-9C17-E9C4C67CE5EB}"/>
              </a:ext>
            </a:extLst>
          </p:cNvPr>
          <p:cNvSpPr>
            <a:spLocks noChangeArrowheads="1"/>
          </p:cNvSpPr>
          <p:nvPr/>
        </p:nvSpPr>
        <p:spPr bwMode="auto">
          <a:xfrm>
            <a:off x="8864600" y="5316538"/>
            <a:ext cx="6350" cy="63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25603" name="AutoShape 3">
            <a:extLst>
              <a:ext uri="{FF2B5EF4-FFF2-40B4-BE49-F238E27FC236}">
                <a16:creationId xmlns:a16="http://schemas.microsoft.com/office/drawing/2014/main" id="{2D730470-3C91-481B-B64E-DB1D1D8C657C}"/>
              </a:ext>
            </a:extLst>
          </p:cNvPr>
          <p:cNvSpPr>
            <a:spLocks noChangeAspect="1" noChangeArrowheads="1" noTextEdit="1"/>
          </p:cNvSpPr>
          <p:nvPr/>
        </p:nvSpPr>
        <p:spPr bwMode="auto">
          <a:xfrm>
            <a:off x="1835150" y="1527176"/>
            <a:ext cx="8535988" cy="562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06" name="Text Box 6">
            <a:extLst>
              <a:ext uri="{FF2B5EF4-FFF2-40B4-BE49-F238E27FC236}">
                <a16:creationId xmlns:a16="http://schemas.microsoft.com/office/drawing/2014/main" id="{7FFCBC51-E83E-4FBA-80A8-682656C9412F}"/>
              </a:ext>
            </a:extLst>
          </p:cNvPr>
          <p:cNvSpPr txBox="1">
            <a:spLocks noChangeArrowheads="1"/>
          </p:cNvSpPr>
          <p:nvPr/>
        </p:nvSpPr>
        <p:spPr bwMode="auto">
          <a:xfrm>
            <a:off x="-1620838" y="4724400"/>
            <a:ext cx="647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25607" name="Text Box 7">
            <a:extLst>
              <a:ext uri="{FF2B5EF4-FFF2-40B4-BE49-F238E27FC236}">
                <a16:creationId xmlns:a16="http://schemas.microsoft.com/office/drawing/2014/main" id="{C9315F12-98B5-4216-9039-5D8B6D87F270}"/>
              </a:ext>
            </a:extLst>
          </p:cNvPr>
          <p:cNvSpPr txBox="1">
            <a:spLocks noChangeArrowheads="1"/>
          </p:cNvSpPr>
          <p:nvPr/>
        </p:nvSpPr>
        <p:spPr bwMode="auto">
          <a:xfrm>
            <a:off x="-1620838" y="4724400"/>
            <a:ext cx="647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graphicFrame>
        <p:nvGraphicFramePr>
          <p:cNvPr id="2" name="Table 1">
            <a:extLst>
              <a:ext uri="{FF2B5EF4-FFF2-40B4-BE49-F238E27FC236}">
                <a16:creationId xmlns:a16="http://schemas.microsoft.com/office/drawing/2014/main" id="{D5F30629-62C6-4177-8DC5-0DA587D1B9BB}"/>
              </a:ext>
            </a:extLst>
          </p:cNvPr>
          <p:cNvGraphicFramePr>
            <a:graphicFrameLocks noGrp="1"/>
          </p:cNvGraphicFramePr>
          <p:nvPr/>
        </p:nvGraphicFramePr>
        <p:xfrm>
          <a:off x="328357" y="2427541"/>
          <a:ext cx="11480188" cy="4291194"/>
        </p:xfrm>
        <a:graphic>
          <a:graphicData uri="http://schemas.openxmlformats.org/drawingml/2006/table">
            <a:tbl>
              <a:tblPr firstRow="1" bandRow="1">
                <a:tableStyleId>{5940675A-B579-460E-94D1-54222C63F5DA}</a:tableStyleId>
              </a:tblPr>
              <a:tblGrid>
                <a:gridCol w="1129382">
                  <a:extLst>
                    <a:ext uri="{9D8B030D-6E8A-4147-A177-3AD203B41FA5}">
                      <a16:colId xmlns:a16="http://schemas.microsoft.com/office/drawing/2014/main" val="20000"/>
                    </a:ext>
                  </a:extLst>
                </a:gridCol>
                <a:gridCol w="8799444">
                  <a:extLst>
                    <a:ext uri="{9D8B030D-6E8A-4147-A177-3AD203B41FA5}">
                      <a16:colId xmlns:a16="http://schemas.microsoft.com/office/drawing/2014/main" val="20001"/>
                    </a:ext>
                  </a:extLst>
                </a:gridCol>
                <a:gridCol w="1551362">
                  <a:extLst>
                    <a:ext uri="{9D8B030D-6E8A-4147-A177-3AD203B41FA5}">
                      <a16:colId xmlns:a16="http://schemas.microsoft.com/office/drawing/2014/main" val="20002"/>
                    </a:ext>
                  </a:extLst>
                </a:gridCol>
              </a:tblGrid>
              <a:tr h="422523">
                <a:tc>
                  <a:txBody>
                    <a:bodyPr/>
                    <a:lstStyle/>
                    <a:p>
                      <a:pPr algn="ctr"/>
                      <a:r>
                        <a:rPr lang="en-GB" sz="1900"/>
                        <a:t>Company</a:t>
                      </a:r>
                      <a:endParaRPr lang="en-GB" sz="1900">
                        <a:solidFill>
                          <a:schemeClr val="tx2"/>
                        </a:solidFill>
                      </a:endParaRPr>
                    </a:p>
                  </a:txBody>
                  <a:tcPr marL="96023" marR="96023" marT="48005" marB="48005"/>
                </a:tc>
                <a:tc>
                  <a:txBody>
                    <a:bodyPr/>
                    <a:lstStyle/>
                    <a:p>
                      <a:pPr algn="ctr"/>
                      <a:r>
                        <a:rPr lang="en-GB" sz="1900"/>
                        <a:t>Sustainability Commitment/Policy</a:t>
                      </a:r>
                      <a:endParaRPr lang="en-GB" sz="1900">
                        <a:solidFill>
                          <a:schemeClr val="tx2"/>
                        </a:solidFill>
                      </a:endParaRPr>
                    </a:p>
                  </a:txBody>
                  <a:tcPr marL="96023" marR="96023" marT="48005" marB="48005"/>
                </a:tc>
                <a:tc>
                  <a:txBody>
                    <a:bodyPr/>
                    <a:lstStyle/>
                    <a:p>
                      <a:pPr algn="ctr"/>
                      <a:r>
                        <a:rPr lang="en-GB" sz="1900"/>
                        <a:t>Source</a:t>
                      </a:r>
                      <a:endParaRPr lang="en-GB" sz="1900">
                        <a:solidFill>
                          <a:schemeClr val="tx2"/>
                        </a:solidFill>
                      </a:endParaRPr>
                    </a:p>
                  </a:txBody>
                  <a:tcPr marL="96023" marR="96023" marT="48005" marB="48005"/>
                </a:tc>
                <a:extLst>
                  <a:ext uri="{0D108BD9-81ED-4DB2-BD59-A6C34878D82A}">
                    <a16:rowId xmlns:a16="http://schemas.microsoft.com/office/drawing/2014/main" val="10000"/>
                  </a:ext>
                </a:extLst>
              </a:tr>
              <a:tr h="1314543">
                <a:tc>
                  <a:txBody>
                    <a:bodyPr/>
                    <a:lstStyle/>
                    <a:p>
                      <a:pPr algn="ctr"/>
                      <a:r>
                        <a:rPr lang="en-GB" sz="1400"/>
                        <a:t>The Volkswagen Group</a:t>
                      </a:r>
                      <a:endParaRPr lang="en-GB" sz="1400">
                        <a:solidFill>
                          <a:srgbClr val="000000"/>
                        </a:solidFill>
                      </a:endParaRPr>
                    </a:p>
                  </a:txBody>
                  <a:tcPr marL="96023" marR="96023" marT="48005" marB="48005"/>
                </a:tc>
                <a:tc>
                  <a:txBody>
                    <a:bodyPr/>
                    <a:lstStyle/>
                    <a:p>
                      <a:r>
                        <a:rPr lang="en-GB" sz="1400" u="none" strike="noStrike" kern="1200" dirty="0">
                          <a:effectLst/>
                        </a:rPr>
                        <a:t>The Volkswagen Group has made a commitment to sustainable, transparent and responsible management. In line with the recommendations of the German Corporate Governance Code, we practice Group-wide sustainability coordination and forward-looking risk management and ensure a clear framework for the future-oriented handling of environmental issues, responsibility towards our employees and social engagement by our brands and in the various regions.</a:t>
                      </a:r>
                      <a:endParaRPr lang="en-GB" sz="1400" dirty="0">
                        <a:solidFill>
                          <a:srgbClr val="000000"/>
                        </a:solidFill>
                      </a:endParaRPr>
                    </a:p>
                  </a:txBody>
                  <a:tcPr marL="96023" marR="96023" marT="48005" marB="48005"/>
                </a:tc>
                <a:tc>
                  <a:txBody>
                    <a:bodyPr/>
                    <a:lstStyle/>
                    <a:p>
                      <a:r>
                        <a:rPr lang="en-GB" sz="1200">
                          <a:hlinkClick r:id="rId2"/>
                        </a:rPr>
                        <a:t>https://www.volkswagenag.com/en/sustainability/policy.html</a:t>
                      </a:r>
                      <a:r>
                        <a:rPr lang="en-GB" sz="1200"/>
                        <a:t>  (2019)</a:t>
                      </a:r>
                      <a:endParaRPr lang="en-GB" sz="1200">
                        <a:solidFill>
                          <a:srgbClr val="000000"/>
                        </a:solidFill>
                      </a:endParaRPr>
                    </a:p>
                  </a:txBody>
                  <a:tcPr marL="96023" marR="96023" marT="48005" marB="48005"/>
                </a:tc>
                <a:extLst>
                  <a:ext uri="{0D108BD9-81ED-4DB2-BD59-A6C34878D82A}">
                    <a16:rowId xmlns:a16="http://schemas.microsoft.com/office/drawing/2014/main" val="10001"/>
                  </a:ext>
                </a:extLst>
              </a:tr>
              <a:tr h="473015">
                <a:tc>
                  <a:txBody>
                    <a:bodyPr/>
                    <a:lstStyle/>
                    <a:p>
                      <a:pPr algn="ctr"/>
                      <a:r>
                        <a:rPr lang="en-GB" sz="1400"/>
                        <a:t>Shell</a:t>
                      </a:r>
                      <a:endParaRPr lang="en-GB" sz="1900">
                        <a:solidFill>
                          <a:srgbClr val="000000"/>
                        </a:solidFill>
                      </a:endParaRPr>
                    </a:p>
                  </a:txBody>
                  <a:tcPr marL="96023" marR="96023" marT="48005" marB="48005"/>
                </a:tc>
                <a:tc>
                  <a:txBody>
                    <a:bodyPr/>
                    <a:lstStyle/>
                    <a:p>
                      <a:r>
                        <a:rPr lang="en-GB" sz="1400" u="none" strike="noStrike" kern="1200" dirty="0">
                          <a:effectLst/>
                        </a:rPr>
                        <a:t>Sustainability at Shell means providing energy in a responsible manner, respecting people, their safety and the environment.</a:t>
                      </a:r>
                      <a:endParaRPr lang="en-GB" sz="1400" dirty="0">
                        <a:solidFill>
                          <a:srgbClr val="000000"/>
                        </a:solidFill>
                      </a:endParaRPr>
                    </a:p>
                  </a:txBody>
                  <a:tcPr marL="96023" marR="96023" marT="48005" marB="48005"/>
                </a:tc>
                <a:tc>
                  <a:txBody>
                    <a:bodyPr/>
                    <a:lstStyle/>
                    <a:p>
                      <a:r>
                        <a:rPr lang="en-GB" sz="1100">
                          <a:hlinkClick r:id="rId3"/>
                        </a:rPr>
                        <a:t>https://www.shell.com/sustainability/our-approach/sustainability-at-shell.html</a:t>
                      </a:r>
                      <a:r>
                        <a:rPr lang="en-GB" sz="1100"/>
                        <a:t> (2019)</a:t>
                      </a:r>
                      <a:endParaRPr lang="en-GB" sz="1100">
                        <a:solidFill>
                          <a:srgbClr val="000000"/>
                        </a:solidFill>
                      </a:endParaRPr>
                    </a:p>
                  </a:txBody>
                  <a:tcPr marL="96023" marR="96023" marT="48005" marB="48005"/>
                </a:tc>
                <a:extLst>
                  <a:ext uri="{0D108BD9-81ED-4DB2-BD59-A6C34878D82A}">
                    <a16:rowId xmlns:a16="http://schemas.microsoft.com/office/drawing/2014/main" val="10002"/>
                  </a:ext>
                </a:extLst>
              </a:tr>
              <a:tr h="641320">
                <a:tc>
                  <a:txBody>
                    <a:bodyPr/>
                    <a:lstStyle/>
                    <a:p>
                      <a:pPr algn="ctr"/>
                      <a:r>
                        <a:rPr lang="en-GB" sz="1400"/>
                        <a:t>Marks and Spencer's</a:t>
                      </a:r>
                      <a:endParaRPr lang="en-GB" sz="1400">
                        <a:solidFill>
                          <a:srgbClr val="000000"/>
                        </a:solidFill>
                      </a:endParaRPr>
                    </a:p>
                  </a:txBody>
                  <a:tcPr marL="96023" marR="96023" marT="48005" marB="48005"/>
                </a:tc>
                <a:tc>
                  <a:txBody>
                    <a:bodyPr/>
                    <a:lstStyle/>
                    <a:p>
                      <a:r>
                        <a:rPr lang="en-GB" sz="1400" u="none" strike="noStrike" kern="1200" dirty="0">
                          <a:effectLst/>
                        </a:rPr>
                        <a:t>Plan A is our way to help build a sustainable future by being a business that enables our customers to have a positive impact on wellbeing, communities and the planet through all that we do.</a:t>
                      </a:r>
                      <a:endParaRPr lang="en-GB" sz="1400" b="0" i="0" u="none" strike="noStrike" kern="1200" dirty="0">
                        <a:solidFill>
                          <a:srgbClr val="000000"/>
                        </a:solidFill>
                        <a:effectLst/>
                        <a:latin typeface="+mn-lt"/>
                        <a:ea typeface="+mn-ea"/>
                        <a:cs typeface="+mn-cs"/>
                      </a:endParaRPr>
                    </a:p>
                  </a:txBody>
                  <a:tcPr marL="96023" marR="96023" marT="48005" marB="48005"/>
                </a:tc>
                <a:tc>
                  <a:txBody>
                    <a:bodyPr/>
                    <a:lstStyle/>
                    <a:p>
                      <a:r>
                        <a:rPr lang="en-GB" sz="1100">
                          <a:hlinkClick r:id="rId4"/>
                        </a:rPr>
                        <a:t>https://corporate.marksandspencer.com/plan-a</a:t>
                      </a:r>
                      <a:r>
                        <a:rPr lang="en-GB" sz="1100"/>
                        <a:t> (2019) </a:t>
                      </a:r>
                      <a:endParaRPr lang="en-GB" sz="1100">
                        <a:solidFill>
                          <a:srgbClr val="000000"/>
                        </a:solidFill>
                      </a:endParaRPr>
                    </a:p>
                  </a:txBody>
                  <a:tcPr marL="96023" marR="96023" marT="48005" marB="48005"/>
                </a:tc>
                <a:extLst>
                  <a:ext uri="{0D108BD9-81ED-4DB2-BD59-A6C34878D82A}">
                    <a16:rowId xmlns:a16="http://schemas.microsoft.com/office/drawing/2014/main" val="10003"/>
                  </a:ext>
                </a:extLst>
              </a:tr>
              <a:tr h="1146238">
                <a:tc>
                  <a:txBody>
                    <a:bodyPr/>
                    <a:lstStyle/>
                    <a:p>
                      <a:pPr algn="ctr"/>
                      <a:r>
                        <a:rPr lang="en-GB" sz="1400"/>
                        <a:t>Alibaba Group</a:t>
                      </a:r>
                      <a:endParaRPr lang="en-GB" sz="1400">
                        <a:solidFill>
                          <a:srgbClr val="000000"/>
                        </a:solidFill>
                      </a:endParaRPr>
                    </a:p>
                  </a:txBody>
                  <a:tcPr marL="96023" marR="96023" marT="48005" marB="48005"/>
                </a:tc>
                <a:tc>
                  <a:txBody>
                    <a:bodyPr/>
                    <a:lstStyle/>
                    <a:p>
                      <a:r>
                        <a:rPr lang="en-GB" sz="1400" u="none" strike="noStrike" kern="1200" dirty="0">
                          <a:effectLst/>
                        </a:rPr>
                        <a:t>At Alibaba, we believe acting in a socially responsible way is part of our business model. Since our founding, we have been highly committed to supporting and participating in charitable and socially responsible projects that align with our core values and mission, and to establishing a technology-driven charitable ecosystem to extend the benefits of our technological capabilities to the community at large.</a:t>
                      </a:r>
                      <a:endParaRPr lang="en-GB" sz="1400" dirty="0">
                        <a:solidFill>
                          <a:srgbClr val="000000"/>
                        </a:solidFill>
                      </a:endParaRPr>
                    </a:p>
                  </a:txBody>
                  <a:tcPr marL="96023" marR="96023" marT="48005" marB="48005"/>
                </a:tc>
                <a:tc>
                  <a:txBody>
                    <a:bodyPr/>
                    <a:lstStyle/>
                    <a:p>
                      <a:r>
                        <a:rPr lang="en-GB" sz="1100" dirty="0">
                          <a:hlinkClick r:id="rId5"/>
                        </a:rPr>
                        <a:t>https://www.alibabagroup.com/en/about/sustainability</a:t>
                      </a:r>
                      <a:r>
                        <a:rPr lang="en-GB" sz="1100" dirty="0"/>
                        <a:t> (2019)</a:t>
                      </a:r>
                      <a:endParaRPr lang="en-GB" sz="1100" dirty="0">
                        <a:solidFill>
                          <a:srgbClr val="000000"/>
                        </a:solidFill>
                      </a:endParaRPr>
                    </a:p>
                  </a:txBody>
                  <a:tcPr marL="96023" marR="96023" marT="48005" marB="48005"/>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933517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bg>
      <p:bgPr>
        <a:blipFill dpi="0" rotWithShape="1">
          <a:blip r:embed="rId2">
            <a:alphaModFix amt="37000"/>
            <a:lum/>
          </a:blip>
          <a:srcRect/>
          <a:stretch>
            <a:fillRect t="-14000" b="-1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23CCA-7CA2-4547-80EF-514CFF38AF97}"/>
              </a:ext>
            </a:extLst>
          </p:cNvPr>
          <p:cNvSpPr>
            <a:spLocks noGrp="1"/>
          </p:cNvSpPr>
          <p:nvPr>
            <p:ph type="title"/>
          </p:nvPr>
        </p:nvSpPr>
        <p:spPr/>
        <p:txBody>
          <a:bodyPr/>
          <a:lstStyle/>
          <a:p>
            <a:r>
              <a:rPr lang="en-GB" dirty="0"/>
              <a:t>Find me ….</a:t>
            </a:r>
          </a:p>
        </p:txBody>
      </p:sp>
      <p:sp>
        <p:nvSpPr>
          <p:cNvPr id="4" name="Content Placeholder 3">
            <a:extLst>
              <a:ext uri="{FF2B5EF4-FFF2-40B4-BE49-F238E27FC236}">
                <a16:creationId xmlns:a16="http://schemas.microsoft.com/office/drawing/2014/main" id="{F0CA318F-54FD-4938-A08B-A0398F412D86}"/>
              </a:ext>
            </a:extLst>
          </p:cNvPr>
          <p:cNvSpPr>
            <a:spLocks noGrp="1"/>
          </p:cNvSpPr>
          <p:nvPr>
            <p:ph sz="half" idx="1"/>
          </p:nvPr>
        </p:nvSpPr>
        <p:spPr/>
        <p:txBody>
          <a:bodyPr/>
          <a:lstStyle/>
          <a:p>
            <a:r>
              <a:rPr lang="en-GB" dirty="0"/>
              <a:t>Organisations with a sustainability statement</a:t>
            </a:r>
          </a:p>
        </p:txBody>
      </p:sp>
      <p:sp>
        <p:nvSpPr>
          <p:cNvPr id="5" name="Content Placeholder 4">
            <a:extLst>
              <a:ext uri="{FF2B5EF4-FFF2-40B4-BE49-F238E27FC236}">
                <a16:creationId xmlns:a16="http://schemas.microsoft.com/office/drawing/2014/main" id="{0D819A04-C307-45BF-8406-9F27F721847A}"/>
              </a:ext>
            </a:extLst>
          </p:cNvPr>
          <p:cNvSpPr>
            <a:spLocks noGrp="1"/>
          </p:cNvSpPr>
          <p:nvPr>
            <p:ph sz="half" idx="2"/>
          </p:nvPr>
        </p:nvSpPr>
        <p:spPr/>
        <p:txBody>
          <a:bodyPr/>
          <a:lstStyle/>
          <a:p>
            <a:r>
              <a:rPr lang="en-GB" dirty="0"/>
              <a:t>Organisations without a sustainability statement</a:t>
            </a:r>
          </a:p>
          <a:p>
            <a:endParaRPr lang="en-GB" dirty="0"/>
          </a:p>
        </p:txBody>
      </p:sp>
    </p:spTree>
    <p:extLst>
      <p:ext uri="{BB962C8B-B14F-4D97-AF65-F5344CB8AC3E}">
        <p14:creationId xmlns:p14="http://schemas.microsoft.com/office/powerpoint/2010/main" val="19378527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649BB7-2CE9-44BA-973E-BE28AA5FE2C5}"/>
              </a:ext>
            </a:extLst>
          </p:cNvPr>
          <p:cNvSpPr>
            <a:spLocks noGrp="1"/>
          </p:cNvSpPr>
          <p:nvPr>
            <p:ph type="title"/>
          </p:nvPr>
        </p:nvSpPr>
        <p:spPr/>
        <p:txBody>
          <a:bodyPr/>
          <a:lstStyle/>
          <a:p>
            <a:r>
              <a:rPr lang="en-GB" dirty="0"/>
              <a:t>Global ethics – do you have a definition ?</a:t>
            </a:r>
          </a:p>
        </p:txBody>
      </p:sp>
      <p:pic>
        <p:nvPicPr>
          <p:cNvPr id="7" name="Online Media 6" title="Thought Leaders Forum: How Do You Define Global Ethics?">
            <a:hlinkClick r:id="" action="ppaction://media"/>
            <a:extLst>
              <a:ext uri="{FF2B5EF4-FFF2-40B4-BE49-F238E27FC236}">
                <a16:creationId xmlns:a16="http://schemas.microsoft.com/office/drawing/2014/main" id="{B867EA88-B90D-42C1-A385-743362CFFB3E}"/>
              </a:ext>
            </a:extLst>
          </p:cNvPr>
          <p:cNvPicPr>
            <a:picLocks noGrp="1" noRot="1" noChangeAspect="1"/>
          </p:cNvPicPr>
          <p:nvPr>
            <p:ph idx="1"/>
            <a:videoFile r:link="rId1"/>
          </p:nvPr>
        </p:nvPicPr>
        <p:blipFill>
          <a:blip r:embed="rId3"/>
          <a:stretch>
            <a:fillRect/>
          </a:stretch>
        </p:blipFill>
        <p:spPr>
          <a:xfrm>
            <a:off x="3512059" y="1395100"/>
            <a:ext cx="6555219" cy="4913278"/>
          </a:xfrm>
          <a:prstGeom prst="rect">
            <a:avLst/>
          </a:prstGeom>
        </p:spPr>
      </p:pic>
      <p:sp>
        <p:nvSpPr>
          <p:cNvPr id="2" name="TextBox 1">
            <a:extLst>
              <a:ext uri="{FF2B5EF4-FFF2-40B4-BE49-F238E27FC236}">
                <a16:creationId xmlns:a16="http://schemas.microsoft.com/office/drawing/2014/main" id="{EDD4BBBE-68A6-405D-A66E-8B18F1406C64}"/>
              </a:ext>
            </a:extLst>
          </p:cNvPr>
          <p:cNvSpPr txBox="1"/>
          <p:nvPr/>
        </p:nvSpPr>
        <p:spPr>
          <a:xfrm>
            <a:off x="541538" y="1690688"/>
            <a:ext cx="2840854" cy="4524315"/>
          </a:xfrm>
          <a:prstGeom prst="rect">
            <a:avLst/>
          </a:prstGeom>
          <a:noFill/>
        </p:spPr>
        <p:txBody>
          <a:bodyPr wrap="square" rtlCol="0">
            <a:spAutoFit/>
          </a:bodyPr>
          <a:lstStyle/>
          <a:p>
            <a:r>
              <a:rPr lang="en-GB" sz="2400" dirty="0"/>
              <a:t>Perspectives from:</a:t>
            </a:r>
          </a:p>
          <a:p>
            <a:endParaRPr lang="en-GB" sz="2400" dirty="0"/>
          </a:p>
          <a:p>
            <a:r>
              <a:rPr lang="en-GB" sz="2400" dirty="0"/>
              <a:t>Jonathan Haidt</a:t>
            </a:r>
          </a:p>
          <a:p>
            <a:r>
              <a:rPr lang="en-GB" sz="2400" dirty="0"/>
              <a:t>Rachel Kleinfeld</a:t>
            </a:r>
          </a:p>
          <a:p>
            <a:r>
              <a:rPr lang="en-GB" sz="2400" dirty="0"/>
              <a:t>Ian </a:t>
            </a:r>
            <a:r>
              <a:rPr lang="en-GB" sz="2400" dirty="0" err="1"/>
              <a:t>Bremner</a:t>
            </a:r>
            <a:endParaRPr lang="en-GB" sz="2400" dirty="0"/>
          </a:p>
          <a:p>
            <a:r>
              <a:rPr lang="en-GB" sz="2400" dirty="0"/>
              <a:t>Carne Ross</a:t>
            </a:r>
          </a:p>
          <a:p>
            <a:r>
              <a:rPr lang="en-GB" sz="2400" dirty="0"/>
              <a:t>Andrew Nathan</a:t>
            </a:r>
          </a:p>
          <a:p>
            <a:r>
              <a:rPr lang="en-GB" sz="2400" dirty="0"/>
              <a:t>Anne-Marie Slaughter</a:t>
            </a:r>
          </a:p>
          <a:p>
            <a:r>
              <a:rPr lang="en-GB" sz="2400" dirty="0"/>
              <a:t>Michael </a:t>
            </a:r>
            <a:r>
              <a:rPr lang="en-GB" sz="2400" dirty="0" err="1"/>
              <a:t>Walzer</a:t>
            </a:r>
            <a:endParaRPr lang="en-GB" sz="2400" dirty="0"/>
          </a:p>
          <a:p>
            <a:r>
              <a:rPr lang="en-GB" sz="2400" dirty="0"/>
              <a:t>Gillian </a:t>
            </a:r>
            <a:r>
              <a:rPr lang="en-GB" sz="2400" dirty="0" err="1"/>
              <a:t>Tett</a:t>
            </a:r>
            <a:endParaRPr lang="en-GB" sz="2400" dirty="0"/>
          </a:p>
          <a:p>
            <a:r>
              <a:rPr lang="en-GB" sz="2400" dirty="0"/>
              <a:t>Brent </a:t>
            </a:r>
            <a:r>
              <a:rPr lang="en-GB" sz="2400" dirty="0" err="1"/>
              <a:t>Snowcroft</a:t>
            </a:r>
            <a:endParaRPr lang="en-GB" sz="2400" dirty="0"/>
          </a:p>
        </p:txBody>
      </p:sp>
    </p:spTree>
    <p:extLst>
      <p:ext uri="{BB962C8B-B14F-4D97-AF65-F5344CB8AC3E}">
        <p14:creationId xmlns:p14="http://schemas.microsoft.com/office/powerpoint/2010/main" val="366542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54675C-BB7C-C8C0-9E76-AE25D5E3732A}"/>
              </a:ext>
            </a:extLst>
          </p:cNvPr>
          <p:cNvPicPr>
            <a:picLocks noChangeAspect="1"/>
          </p:cNvPicPr>
          <p:nvPr/>
        </p:nvPicPr>
        <p:blipFill>
          <a:blip r:embed="rId2"/>
          <a:stretch>
            <a:fillRect/>
          </a:stretch>
        </p:blipFill>
        <p:spPr>
          <a:xfrm>
            <a:off x="7496817" y="991277"/>
            <a:ext cx="3856983" cy="5016275"/>
          </a:xfrm>
          <a:prstGeom prst="rect">
            <a:avLst/>
          </a:prstGeom>
        </p:spPr>
      </p:pic>
      <p:sp>
        <p:nvSpPr>
          <p:cNvPr id="3" name="Title 2">
            <a:extLst>
              <a:ext uri="{FF2B5EF4-FFF2-40B4-BE49-F238E27FC236}">
                <a16:creationId xmlns:a16="http://schemas.microsoft.com/office/drawing/2014/main" id="{2B3E982A-BB1A-1FDA-A2B3-1C3E58281A58}"/>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C3DBD7E7-37F2-CDE8-388B-7B19F90E18BD}"/>
              </a:ext>
            </a:extLst>
          </p:cNvPr>
          <p:cNvSpPr>
            <a:spLocks noGrp="1"/>
          </p:cNvSpPr>
          <p:nvPr>
            <p:ph idx="1"/>
          </p:nvPr>
        </p:nvSpPr>
        <p:spPr>
          <a:xfrm>
            <a:off x="838199" y="1690688"/>
            <a:ext cx="6310745" cy="4486275"/>
          </a:xfrm>
        </p:spPr>
        <p:txBody>
          <a:bodyPr>
            <a:normAutofit fontScale="92500" lnSpcReduction="10000"/>
          </a:bodyPr>
          <a:lstStyle/>
          <a:p>
            <a:r>
              <a:rPr lang="en-US" dirty="0"/>
              <a:t>Crane, A., Matten, D., </a:t>
            </a:r>
            <a:r>
              <a:rPr lang="en-US" dirty="0" err="1"/>
              <a:t>Glozer</a:t>
            </a:r>
            <a:r>
              <a:rPr lang="en-US" dirty="0"/>
              <a:t>, S., and Spence, L. (2010) Business Ethics. 5th edition. Oxford: OUP</a:t>
            </a:r>
          </a:p>
          <a:p>
            <a:r>
              <a:rPr lang="en-US" dirty="0"/>
              <a:t>Lamba, T. and Malhotra, H. (2009). Role of Technology in Globalization with Reference to Business Continuity. Global Journal of Enterprise Information System, Vol 1, Issue 2, pp. 1-19.</a:t>
            </a:r>
          </a:p>
          <a:p>
            <a:r>
              <a:rPr lang="en-US" dirty="0"/>
              <a:t>John Lewis Partnership </a:t>
            </a:r>
            <a:r>
              <a:rPr lang="en-US" dirty="0">
                <a:hlinkClick r:id="rId3"/>
              </a:rPr>
              <a:t>https://www.johnlewispartnership.co.uk/content/dam/cws/pdfs/about-us/our-founder/Our_Founder_Dear_to_my_Heart_Speech.pdf</a:t>
            </a:r>
            <a:r>
              <a:rPr lang="en-US" dirty="0"/>
              <a:t> </a:t>
            </a:r>
          </a:p>
          <a:p>
            <a:endParaRPr lang="en-GB" dirty="0"/>
          </a:p>
        </p:txBody>
      </p:sp>
    </p:spTree>
    <p:extLst>
      <p:ext uri="{BB962C8B-B14F-4D97-AF65-F5344CB8AC3E}">
        <p14:creationId xmlns:p14="http://schemas.microsoft.com/office/powerpoint/2010/main" val="3196607714"/>
      </p:ext>
    </p:extLst>
  </p:cSld>
  <p:clrMapOvr>
    <a:masterClrMapping/>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9382541-039F-468A-96D6-1A9A27267B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ABA818-62E7-439E-9B0A-297CB0740456}">
  <ds:schemaRefs>
    <ds:schemaRef ds:uri="http://schemas.microsoft.com/sharepoint/v3/contenttype/forms"/>
  </ds:schemaRefs>
</ds:datastoreItem>
</file>

<file path=customXml/itemProps3.xml><?xml version="1.0" encoding="utf-8"?>
<ds:datastoreItem xmlns:ds="http://schemas.openxmlformats.org/officeDocument/2006/customXml" ds:itemID="{5A7BBAD3-0E0F-4F1B-806D-CAD599F7C280}">
  <ds:schemaRefs>
    <ds:schemaRef ds:uri="http://schemas.openxmlformats.org/package/2006/metadata/core-properties"/>
    <ds:schemaRef ds:uri="30bab34e-cbd2-460d-9227-52c21590b64b"/>
    <ds:schemaRef ds:uri="http://purl.org/dc/dcmitype/"/>
    <ds:schemaRef ds:uri="http://schemas.microsoft.com/office/infopath/2007/PartnerControls"/>
    <ds:schemaRef ds:uri="175a304c-2342-45ef-8dc6-82622f85b28d"/>
    <ds:schemaRef ds:uri="http://schemas.microsoft.com/office/2006/documentManagement/types"/>
    <ds:schemaRef ds:uri="http://schemas.microsoft.com/office/2006/metadata/properties"/>
    <ds:schemaRef ds:uri="http://purl.org/dc/term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4890</Words>
  <Application>Microsoft Office PowerPoint</Application>
  <PresentationFormat>Widescreen</PresentationFormat>
  <Paragraphs>277</Paragraphs>
  <Slides>52</Slides>
  <Notes>10</Notes>
  <HiddenSlides>3</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Calibri Light</vt:lpstr>
      <vt:lpstr>Courier New</vt:lpstr>
      <vt:lpstr>Times New Roman</vt:lpstr>
      <vt:lpstr>Office Theme</vt:lpstr>
      <vt:lpstr>Globalisation</vt:lpstr>
      <vt:lpstr>Content</vt:lpstr>
      <vt:lpstr>A man's greed is like a snake that wants to swallow an elephant. (Chinese original: 人心不足蛇吞象； Chinese Pinyin: Audio Rén xīn bù zú shé tūn xiàng.) http://people.wku.edu/haiwang.yuan/China/proverbs/audio/renxinbuzu.mp3</vt:lpstr>
      <vt:lpstr>Context</vt:lpstr>
      <vt:lpstr>The Corporation</vt:lpstr>
      <vt:lpstr>Globalisation Definition</vt:lpstr>
      <vt:lpstr>Crane and Matten (2010:19-20)</vt:lpstr>
      <vt:lpstr>Lamba and Malhotra (2009)</vt:lpstr>
      <vt:lpstr>PowerPoint Presentation</vt:lpstr>
      <vt:lpstr>Globalisation applied</vt:lpstr>
      <vt:lpstr>Globalisation applied</vt:lpstr>
      <vt:lpstr>Globalisation and liberalisation</vt:lpstr>
      <vt:lpstr>Examples</vt:lpstr>
      <vt:lpstr>PowerPoint Presentation</vt:lpstr>
      <vt:lpstr>PowerPoint Presentation</vt:lpstr>
      <vt:lpstr>PowerPoint Presentation</vt:lpstr>
      <vt:lpstr>PowerPoint Presentation</vt:lpstr>
      <vt:lpstr>PowerPoint Presentation</vt:lpstr>
      <vt:lpstr>IS THERE AN ETHICAL DIMENSION TO ECONOMIC BEHAVIOUR?</vt:lpstr>
      <vt:lpstr>Adam Smith and Wealth of Nations (1776)</vt:lpstr>
      <vt:lpstr>Adam Smith and Wealth of Nations (1776)</vt:lpstr>
      <vt:lpstr>Boston Tea Party</vt:lpstr>
      <vt:lpstr>Boston Tea Party</vt:lpstr>
      <vt:lpstr>Smith’s ‘invisible hand’</vt:lpstr>
      <vt:lpstr>Adam Smith – need to fight poverty</vt:lpstr>
      <vt:lpstr>Adam Smith – need to fight poverty</vt:lpstr>
      <vt:lpstr>PowerPoint Presentation</vt:lpstr>
      <vt:lpstr>John Spedan Lewis</vt:lpstr>
      <vt:lpstr>ADAM SMITH’S INVISIBLE HAND</vt:lpstr>
      <vt:lpstr>MARKET FAILURES ARE PERVASIVE </vt:lpstr>
      <vt:lpstr>MARKET FAILURES ARE PERVASIVE </vt:lpstr>
      <vt:lpstr>CAPITALISM/MARKET ECONOMY “WORKS” BECAUSE UNFETTERED CAPITALISM IS TEMPERED </vt:lpstr>
      <vt:lpstr>19th Century Growth and Expansion </vt:lpstr>
      <vt:lpstr>Moral and Political Failure </vt:lpstr>
      <vt:lpstr>International Relations:  Economics not Ethics</vt:lpstr>
      <vt:lpstr>Ethical Globalisation</vt:lpstr>
      <vt:lpstr>Guessing game</vt:lpstr>
      <vt:lpstr>Ethical Globalisation</vt:lpstr>
      <vt:lpstr>Ethical Implications</vt:lpstr>
      <vt:lpstr>PowerPoint Presentation</vt:lpstr>
      <vt:lpstr>Different approaches to business ethics</vt:lpstr>
      <vt:lpstr>Regional differences: Europe, North America, Asia</vt:lpstr>
      <vt:lpstr>PowerPoint Presentation</vt:lpstr>
      <vt:lpstr>Triple bottom line</vt:lpstr>
      <vt:lpstr>Defining sustainability</vt:lpstr>
      <vt:lpstr>The three components of sustainability</vt:lpstr>
      <vt:lpstr>PowerPoint Presentation</vt:lpstr>
      <vt:lpstr>PowerPoint Presentation</vt:lpstr>
      <vt:lpstr>Corporate commitments to sustainability</vt:lpstr>
      <vt:lpstr>Find me ….</vt:lpstr>
      <vt:lpstr>Global ethics – do you have a definition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ETHICS LECTURE 2</dc:title>
  <dc:creator>Caroline Jawad</dc:creator>
  <cp:lastModifiedBy>Mike Durke</cp:lastModifiedBy>
  <cp:revision>11</cp:revision>
  <dcterms:created xsi:type="dcterms:W3CDTF">2020-10-05T09:34:07Z</dcterms:created>
  <dcterms:modified xsi:type="dcterms:W3CDTF">2023-12-05T10:46:14Z</dcterms:modified>
</cp:coreProperties>
</file>