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rashid" userId="4385072e633c966a" providerId="LiveId" clId="{506C946F-DFFA-477F-978F-9C1D29B8FF56}"/>
    <pc:docChg chg="custSel modSld">
      <pc:chgData name="nusrat rashid" userId="4385072e633c966a" providerId="LiveId" clId="{506C946F-DFFA-477F-978F-9C1D29B8FF56}" dt="2026-06-14T17:58:38.492" v="11" actId="404"/>
      <pc:docMkLst>
        <pc:docMk/>
      </pc:docMkLst>
      <pc:sldChg chg="modSp mod">
        <pc:chgData name="nusrat rashid" userId="4385072e633c966a" providerId="LiveId" clId="{506C946F-DFFA-477F-978F-9C1D29B8FF56}" dt="2026-06-14T17:58:23.596" v="3" actId="27636"/>
        <pc:sldMkLst>
          <pc:docMk/>
          <pc:sldMk cId="2137245233" sldId="266"/>
        </pc:sldMkLst>
        <pc:spChg chg="mod">
          <ac:chgData name="nusrat rashid" userId="4385072e633c966a" providerId="LiveId" clId="{506C946F-DFFA-477F-978F-9C1D29B8FF56}" dt="2026-06-14T17:58:23.596" v="3" actId="27636"/>
          <ac:spMkLst>
            <pc:docMk/>
            <pc:sldMk cId="2137245233" sldId="266"/>
            <ac:spMk id="3" creationId="{0A6D8C45-EF64-64F0-17E8-48C68BEAB209}"/>
          </ac:spMkLst>
        </pc:spChg>
      </pc:sldChg>
      <pc:sldChg chg="modSp mod">
        <pc:chgData name="nusrat rashid" userId="4385072e633c966a" providerId="LiveId" clId="{506C946F-DFFA-477F-978F-9C1D29B8FF56}" dt="2026-06-14T17:58:38.492" v="11" actId="404"/>
        <pc:sldMkLst>
          <pc:docMk/>
          <pc:sldMk cId="2833116553" sldId="267"/>
        </pc:sldMkLst>
        <pc:spChg chg="mod">
          <ac:chgData name="nusrat rashid" userId="4385072e633c966a" providerId="LiveId" clId="{506C946F-DFFA-477F-978F-9C1D29B8FF56}" dt="2026-06-14T17:58:38.492" v="11" actId="404"/>
          <ac:spMkLst>
            <pc:docMk/>
            <pc:sldMk cId="2833116553" sldId="267"/>
            <ac:spMk id="3" creationId="{CC02F32F-CF1A-BE61-E6C4-60CA8B8227D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84524C-DA92-4F69-A37C-E64063A83B7A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C4DE043-1D0B-455D-9484-1E880C514D4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Improve efficiency by using technology to do tasks automatically</a:t>
          </a:r>
          <a:endParaRPr lang="en-US" sz="1600" dirty="0"/>
        </a:p>
      </dgm:t>
    </dgm:pt>
    <dgm:pt modelId="{607235E7-AEEB-4C7F-866E-EE3D687ED0A2}" type="parTrans" cxnId="{C2047466-EA1F-45ED-B080-9F5BD04DF9C4}">
      <dgm:prSet/>
      <dgm:spPr/>
      <dgm:t>
        <a:bodyPr/>
        <a:lstStyle/>
        <a:p>
          <a:endParaRPr lang="en-US"/>
        </a:p>
      </dgm:t>
    </dgm:pt>
    <dgm:pt modelId="{A370ABF6-CBDF-43B9-86E7-2B38EE4DF637}" type="sibTrans" cxnId="{C2047466-EA1F-45ED-B080-9F5BD04DF9C4}">
      <dgm:prSet/>
      <dgm:spPr/>
      <dgm:t>
        <a:bodyPr/>
        <a:lstStyle/>
        <a:p>
          <a:endParaRPr lang="en-US"/>
        </a:p>
      </dgm:t>
    </dgm:pt>
    <dgm:pt modelId="{4C6A66E0-7FCD-4AD5-806C-C4663BDF4FE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Reduce costs and errors by minimising manual work and human mistakes</a:t>
          </a:r>
          <a:endParaRPr lang="en-US" sz="1600" dirty="0"/>
        </a:p>
      </dgm:t>
    </dgm:pt>
    <dgm:pt modelId="{41A4FE0A-D1A2-400C-8AF2-42D659755F49}" type="parTrans" cxnId="{02E21473-29DF-4392-8537-1FA3E758E492}">
      <dgm:prSet/>
      <dgm:spPr/>
      <dgm:t>
        <a:bodyPr/>
        <a:lstStyle/>
        <a:p>
          <a:endParaRPr lang="en-US"/>
        </a:p>
      </dgm:t>
    </dgm:pt>
    <dgm:pt modelId="{89FE3C9D-22CA-4E08-B1FF-5588F17D7282}" type="sibTrans" cxnId="{02E21473-29DF-4392-8537-1FA3E758E492}">
      <dgm:prSet/>
      <dgm:spPr/>
      <dgm:t>
        <a:bodyPr/>
        <a:lstStyle/>
        <a:p>
          <a:endParaRPr lang="en-US"/>
        </a:p>
      </dgm:t>
    </dgm:pt>
    <dgm:pt modelId="{CAEF699B-5824-41E5-AEAB-929A9F79CA1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Support decision-making by providing accurate, real-time data and reports</a:t>
          </a:r>
          <a:endParaRPr lang="en-US" sz="1600" dirty="0"/>
        </a:p>
      </dgm:t>
    </dgm:pt>
    <dgm:pt modelId="{933666AB-C51C-47DC-965A-7678C5A6FAAC}" type="parTrans" cxnId="{91571C20-1AF4-40EC-8351-87B4CBFD56B3}">
      <dgm:prSet/>
      <dgm:spPr/>
      <dgm:t>
        <a:bodyPr/>
        <a:lstStyle/>
        <a:p>
          <a:endParaRPr lang="en-US"/>
        </a:p>
      </dgm:t>
    </dgm:pt>
    <dgm:pt modelId="{8A5BACFA-9897-44CE-9233-ACB1157E4371}" type="sibTrans" cxnId="{91571C20-1AF4-40EC-8351-87B4CBFD56B3}">
      <dgm:prSet/>
      <dgm:spPr/>
      <dgm:t>
        <a:bodyPr/>
        <a:lstStyle/>
        <a:p>
          <a:endParaRPr lang="en-US"/>
        </a:p>
      </dgm:t>
    </dgm:pt>
    <dgm:pt modelId="{6867A9EA-9102-4BDA-BC61-5D640C70EFC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Gain competitive advantages by helping to respond quickly to market changes and improve innovation through better use of data </a:t>
          </a:r>
          <a:endParaRPr lang="en-US" sz="1600" dirty="0"/>
        </a:p>
      </dgm:t>
    </dgm:pt>
    <dgm:pt modelId="{92ABC3BF-209A-4583-80D1-8560CDAD7CAB}" type="parTrans" cxnId="{F94E571B-D628-40FC-BB6C-D42583E03316}">
      <dgm:prSet/>
      <dgm:spPr/>
      <dgm:t>
        <a:bodyPr/>
        <a:lstStyle/>
        <a:p>
          <a:endParaRPr lang="en-US"/>
        </a:p>
      </dgm:t>
    </dgm:pt>
    <dgm:pt modelId="{22E0FC76-34DE-48BB-AE4E-609CC3EB9532}" type="sibTrans" cxnId="{F94E571B-D628-40FC-BB6C-D42583E03316}">
      <dgm:prSet/>
      <dgm:spPr/>
      <dgm:t>
        <a:bodyPr/>
        <a:lstStyle/>
        <a:p>
          <a:endParaRPr lang="en-US"/>
        </a:p>
      </dgm:t>
    </dgm:pt>
    <dgm:pt modelId="{0149DCB3-DEC2-45D2-992D-273AE4BD6AEA}" type="pres">
      <dgm:prSet presAssocID="{0C84524C-DA92-4F69-A37C-E64063A83B7A}" presName="root" presStyleCnt="0">
        <dgm:presLayoutVars>
          <dgm:dir/>
          <dgm:resizeHandles val="exact"/>
        </dgm:presLayoutVars>
      </dgm:prSet>
      <dgm:spPr/>
    </dgm:pt>
    <dgm:pt modelId="{21341183-767E-4E1F-B67F-17A3B5D92A44}" type="pres">
      <dgm:prSet presAssocID="{AC4DE043-1D0B-455D-9484-1E880C514D45}" presName="compNode" presStyleCnt="0"/>
      <dgm:spPr/>
    </dgm:pt>
    <dgm:pt modelId="{096E950F-5A01-4D35-A7B4-E69BAFDCE035}" type="pres">
      <dgm:prSet presAssocID="{AC4DE043-1D0B-455D-9484-1E880C514D4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70961AE1-86A1-4D07-B2E9-65C9C05C3C46}" type="pres">
      <dgm:prSet presAssocID="{AC4DE043-1D0B-455D-9484-1E880C514D45}" presName="spaceRect" presStyleCnt="0"/>
      <dgm:spPr/>
    </dgm:pt>
    <dgm:pt modelId="{497AE723-A4F7-456C-9607-9A94A93D380B}" type="pres">
      <dgm:prSet presAssocID="{AC4DE043-1D0B-455D-9484-1E880C514D45}" presName="textRect" presStyleLbl="revTx" presStyleIdx="0" presStyleCnt="4">
        <dgm:presLayoutVars>
          <dgm:chMax val="1"/>
          <dgm:chPref val="1"/>
        </dgm:presLayoutVars>
      </dgm:prSet>
      <dgm:spPr/>
    </dgm:pt>
    <dgm:pt modelId="{9964AF50-03F0-4F87-A726-21CD6C5B977F}" type="pres">
      <dgm:prSet presAssocID="{A370ABF6-CBDF-43B9-86E7-2B38EE4DF637}" presName="sibTrans" presStyleCnt="0"/>
      <dgm:spPr/>
    </dgm:pt>
    <dgm:pt modelId="{1CC595D2-2CEF-48CD-AB6B-3E48C577D72D}" type="pres">
      <dgm:prSet presAssocID="{4C6A66E0-7FCD-4AD5-806C-C4663BDF4FE2}" presName="compNode" presStyleCnt="0"/>
      <dgm:spPr/>
    </dgm:pt>
    <dgm:pt modelId="{87D33C44-CFAE-4C81-AB42-65CC6D5E32E6}" type="pres">
      <dgm:prSet presAssocID="{4C6A66E0-7FCD-4AD5-806C-C4663BDF4FE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7686613-EA96-40E3-ABDC-88C81E8BE48E}" type="pres">
      <dgm:prSet presAssocID="{4C6A66E0-7FCD-4AD5-806C-C4663BDF4FE2}" presName="spaceRect" presStyleCnt="0"/>
      <dgm:spPr/>
    </dgm:pt>
    <dgm:pt modelId="{DB89B361-63EB-4D87-B0FB-9BDECBDC7017}" type="pres">
      <dgm:prSet presAssocID="{4C6A66E0-7FCD-4AD5-806C-C4663BDF4FE2}" presName="textRect" presStyleLbl="revTx" presStyleIdx="1" presStyleCnt="4">
        <dgm:presLayoutVars>
          <dgm:chMax val="1"/>
          <dgm:chPref val="1"/>
        </dgm:presLayoutVars>
      </dgm:prSet>
      <dgm:spPr/>
    </dgm:pt>
    <dgm:pt modelId="{DEFC9425-76A8-48AC-8E23-94A9B0D4D2A1}" type="pres">
      <dgm:prSet presAssocID="{89FE3C9D-22CA-4E08-B1FF-5588F17D7282}" presName="sibTrans" presStyleCnt="0"/>
      <dgm:spPr/>
    </dgm:pt>
    <dgm:pt modelId="{3D722D4C-210B-4DC3-A7F6-7E6942DB5A38}" type="pres">
      <dgm:prSet presAssocID="{CAEF699B-5824-41E5-AEAB-929A9F79CA1E}" presName="compNode" presStyleCnt="0"/>
      <dgm:spPr/>
    </dgm:pt>
    <dgm:pt modelId="{EE2A5EB7-CB85-4783-8FBB-98226CEF0C4E}" type="pres">
      <dgm:prSet presAssocID="{CAEF699B-5824-41E5-AEAB-929A9F79CA1E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EA0F47BD-BE75-4A88-BB1F-C9596A583940}" type="pres">
      <dgm:prSet presAssocID="{CAEF699B-5824-41E5-AEAB-929A9F79CA1E}" presName="spaceRect" presStyleCnt="0"/>
      <dgm:spPr/>
    </dgm:pt>
    <dgm:pt modelId="{E0D7C360-E959-4584-BB0D-58EAA7979291}" type="pres">
      <dgm:prSet presAssocID="{CAEF699B-5824-41E5-AEAB-929A9F79CA1E}" presName="textRect" presStyleLbl="revTx" presStyleIdx="2" presStyleCnt="4">
        <dgm:presLayoutVars>
          <dgm:chMax val="1"/>
          <dgm:chPref val="1"/>
        </dgm:presLayoutVars>
      </dgm:prSet>
      <dgm:spPr/>
    </dgm:pt>
    <dgm:pt modelId="{A6815860-2068-421D-B141-8E8EB9F6A1E1}" type="pres">
      <dgm:prSet presAssocID="{8A5BACFA-9897-44CE-9233-ACB1157E4371}" presName="sibTrans" presStyleCnt="0"/>
      <dgm:spPr/>
    </dgm:pt>
    <dgm:pt modelId="{2E35E6F6-EFF0-4A28-9676-C531C5BD2DAF}" type="pres">
      <dgm:prSet presAssocID="{6867A9EA-9102-4BDA-BC61-5D640C70EFC4}" presName="compNode" presStyleCnt="0"/>
      <dgm:spPr/>
    </dgm:pt>
    <dgm:pt modelId="{A4F7F0AE-AED9-4048-8C3A-9EED388ED77B}" type="pres">
      <dgm:prSet presAssocID="{6867A9EA-9102-4BDA-BC61-5D640C70EFC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6E8FA88-CDFF-4D21-990F-6B4BF41A9743}" type="pres">
      <dgm:prSet presAssocID="{6867A9EA-9102-4BDA-BC61-5D640C70EFC4}" presName="spaceRect" presStyleCnt="0"/>
      <dgm:spPr/>
    </dgm:pt>
    <dgm:pt modelId="{A92170A3-AC4D-4867-A9F7-1F61B078437E}" type="pres">
      <dgm:prSet presAssocID="{6867A9EA-9102-4BDA-BC61-5D640C70EFC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4E571B-D628-40FC-BB6C-D42583E03316}" srcId="{0C84524C-DA92-4F69-A37C-E64063A83B7A}" destId="{6867A9EA-9102-4BDA-BC61-5D640C70EFC4}" srcOrd="3" destOrd="0" parTransId="{92ABC3BF-209A-4583-80D1-8560CDAD7CAB}" sibTransId="{22E0FC76-34DE-48BB-AE4E-609CC3EB9532}"/>
    <dgm:cxn modelId="{91571C20-1AF4-40EC-8351-87B4CBFD56B3}" srcId="{0C84524C-DA92-4F69-A37C-E64063A83B7A}" destId="{CAEF699B-5824-41E5-AEAB-929A9F79CA1E}" srcOrd="2" destOrd="0" parTransId="{933666AB-C51C-47DC-965A-7678C5A6FAAC}" sibTransId="{8A5BACFA-9897-44CE-9233-ACB1157E4371}"/>
    <dgm:cxn modelId="{6DF69D23-BC15-48ED-8AF6-83F34FB047BC}" type="presOf" srcId="{AC4DE043-1D0B-455D-9484-1E880C514D45}" destId="{497AE723-A4F7-456C-9607-9A94A93D380B}" srcOrd="0" destOrd="0" presId="urn:microsoft.com/office/officeart/2018/2/layout/IconLabelList"/>
    <dgm:cxn modelId="{4647AB30-4905-420E-9BCE-69F14E81059C}" type="presOf" srcId="{4C6A66E0-7FCD-4AD5-806C-C4663BDF4FE2}" destId="{DB89B361-63EB-4D87-B0FB-9BDECBDC7017}" srcOrd="0" destOrd="0" presId="urn:microsoft.com/office/officeart/2018/2/layout/IconLabelList"/>
    <dgm:cxn modelId="{A599A741-35E4-402F-B8FA-4DE682EE02B2}" type="presOf" srcId="{0C84524C-DA92-4F69-A37C-E64063A83B7A}" destId="{0149DCB3-DEC2-45D2-992D-273AE4BD6AEA}" srcOrd="0" destOrd="0" presId="urn:microsoft.com/office/officeart/2018/2/layout/IconLabelList"/>
    <dgm:cxn modelId="{C2047466-EA1F-45ED-B080-9F5BD04DF9C4}" srcId="{0C84524C-DA92-4F69-A37C-E64063A83B7A}" destId="{AC4DE043-1D0B-455D-9484-1E880C514D45}" srcOrd="0" destOrd="0" parTransId="{607235E7-AEEB-4C7F-866E-EE3D687ED0A2}" sibTransId="{A370ABF6-CBDF-43B9-86E7-2B38EE4DF637}"/>
    <dgm:cxn modelId="{A2E0766D-CD9A-4AD1-863E-A5B5C6381CF6}" type="presOf" srcId="{CAEF699B-5824-41E5-AEAB-929A9F79CA1E}" destId="{E0D7C360-E959-4584-BB0D-58EAA7979291}" srcOrd="0" destOrd="0" presId="urn:microsoft.com/office/officeart/2018/2/layout/IconLabelList"/>
    <dgm:cxn modelId="{02E21473-29DF-4392-8537-1FA3E758E492}" srcId="{0C84524C-DA92-4F69-A37C-E64063A83B7A}" destId="{4C6A66E0-7FCD-4AD5-806C-C4663BDF4FE2}" srcOrd="1" destOrd="0" parTransId="{41A4FE0A-D1A2-400C-8AF2-42D659755F49}" sibTransId="{89FE3C9D-22CA-4E08-B1FF-5588F17D7282}"/>
    <dgm:cxn modelId="{4D538689-5819-4CE0-BAF9-2268209C9DD5}" type="presOf" srcId="{6867A9EA-9102-4BDA-BC61-5D640C70EFC4}" destId="{A92170A3-AC4D-4867-A9F7-1F61B078437E}" srcOrd="0" destOrd="0" presId="urn:microsoft.com/office/officeart/2018/2/layout/IconLabelList"/>
    <dgm:cxn modelId="{67DB424C-411A-4C9C-AB57-46E5319A33C2}" type="presParOf" srcId="{0149DCB3-DEC2-45D2-992D-273AE4BD6AEA}" destId="{21341183-767E-4E1F-B67F-17A3B5D92A44}" srcOrd="0" destOrd="0" presId="urn:microsoft.com/office/officeart/2018/2/layout/IconLabelList"/>
    <dgm:cxn modelId="{099BD8AA-B1B2-45DF-B820-249E7B43FAAA}" type="presParOf" srcId="{21341183-767E-4E1F-B67F-17A3B5D92A44}" destId="{096E950F-5A01-4D35-A7B4-E69BAFDCE035}" srcOrd="0" destOrd="0" presId="urn:microsoft.com/office/officeart/2018/2/layout/IconLabelList"/>
    <dgm:cxn modelId="{31EC4686-B0FB-4076-BA59-1FBCE98C2F8D}" type="presParOf" srcId="{21341183-767E-4E1F-B67F-17A3B5D92A44}" destId="{70961AE1-86A1-4D07-B2E9-65C9C05C3C46}" srcOrd="1" destOrd="0" presId="urn:microsoft.com/office/officeart/2018/2/layout/IconLabelList"/>
    <dgm:cxn modelId="{6956E187-48CE-4C64-B003-DBCA4F1FB199}" type="presParOf" srcId="{21341183-767E-4E1F-B67F-17A3B5D92A44}" destId="{497AE723-A4F7-456C-9607-9A94A93D380B}" srcOrd="2" destOrd="0" presId="urn:microsoft.com/office/officeart/2018/2/layout/IconLabelList"/>
    <dgm:cxn modelId="{07438638-45C3-4056-BD45-D012000FD42C}" type="presParOf" srcId="{0149DCB3-DEC2-45D2-992D-273AE4BD6AEA}" destId="{9964AF50-03F0-4F87-A726-21CD6C5B977F}" srcOrd="1" destOrd="0" presId="urn:microsoft.com/office/officeart/2018/2/layout/IconLabelList"/>
    <dgm:cxn modelId="{B39B7AE9-B627-4647-B5CC-87F874D78E4A}" type="presParOf" srcId="{0149DCB3-DEC2-45D2-992D-273AE4BD6AEA}" destId="{1CC595D2-2CEF-48CD-AB6B-3E48C577D72D}" srcOrd="2" destOrd="0" presId="urn:microsoft.com/office/officeart/2018/2/layout/IconLabelList"/>
    <dgm:cxn modelId="{943C6951-E3AC-41E7-B95D-5D89E33C6C6A}" type="presParOf" srcId="{1CC595D2-2CEF-48CD-AB6B-3E48C577D72D}" destId="{87D33C44-CFAE-4C81-AB42-65CC6D5E32E6}" srcOrd="0" destOrd="0" presId="urn:microsoft.com/office/officeart/2018/2/layout/IconLabelList"/>
    <dgm:cxn modelId="{F120F078-1406-4189-9E77-C378E5D70335}" type="presParOf" srcId="{1CC595D2-2CEF-48CD-AB6B-3E48C577D72D}" destId="{87686613-EA96-40E3-ABDC-88C81E8BE48E}" srcOrd="1" destOrd="0" presId="urn:microsoft.com/office/officeart/2018/2/layout/IconLabelList"/>
    <dgm:cxn modelId="{A6185F1A-C8A6-4229-9043-DEFEBB038FFF}" type="presParOf" srcId="{1CC595D2-2CEF-48CD-AB6B-3E48C577D72D}" destId="{DB89B361-63EB-4D87-B0FB-9BDECBDC7017}" srcOrd="2" destOrd="0" presId="urn:microsoft.com/office/officeart/2018/2/layout/IconLabelList"/>
    <dgm:cxn modelId="{193F6ED3-FE38-4D10-8F12-A167DB4EB777}" type="presParOf" srcId="{0149DCB3-DEC2-45D2-992D-273AE4BD6AEA}" destId="{DEFC9425-76A8-48AC-8E23-94A9B0D4D2A1}" srcOrd="3" destOrd="0" presId="urn:microsoft.com/office/officeart/2018/2/layout/IconLabelList"/>
    <dgm:cxn modelId="{1DE8BB01-5134-41E3-A719-26896A39D58B}" type="presParOf" srcId="{0149DCB3-DEC2-45D2-992D-273AE4BD6AEA}" destId="{3D722D4C-210B-4DC3-A7F6-7E6942DB5A38}" srcOrd="4" destOrd="0" presId="urn:microsoft.com/office/officeart/2018/2/layout/IconLabelList"/>
    <dgm:cxn modelId="{1BA49C0F-27ED-4F16-A77D-02AA464F13A2}" type="presParOf" srcId="{3D722D4C-210B-4DC3-A7F6-7E6942DB5A38}" destId="{EE2A5EB7-CB85-4783-8FBB-98226CEF0C4E}" srcOrd="0" destOrd="0" presId="urn:microsoft.com/office/officeart/2018/2/layout/IconLabelList"/>
    <dgm:cxn modelId="{BD9FDC48-0A33-42D2-B9F0-BC01DD2DFA69}" type="presParOf" srcId="{3D722D4C-210B-4DC3-A7F6-7E6942DB5A38}" destId="{EA0F47BD-BE75-4A88-BB1F-C9596A583940}" srcOrd="1" destOrd="0" presId="urn:microsoft.com/office/officeart/2018/2/layout/IconLabelList"/>
    <dgm:cxn modelId="{406FD9C7-C7FD-4E5B-9E8C-F0928EED20B9}" type="presParOf" srcId="{3D722D4C-210B-4DC3-A7F6-7E6942DB5A38}" destId="{E0D7C360-E959-4584-BB0D-58EAA7979291}" srcOrd="2" destOrd="0" presId="urn:microsoft.com/office/officeart/2018/2/layout/IconLabelList"/>
    <dgm:cxn modelId="{8CBABBB1-D71F-4169-AA2C-4C9819C69D9C}" type="presParOf" srcId="{0149DCB3-DEC2-45D2-992D-273AE4BD6AEA}" destId="{A6815860-2068-421D-B141-8E8EB9F6A1E1}" srcOrd="5" destOrd="0" presId="urn:microsoft.com/office/officeart/2018/2/layout/IconLabelList"/>
    <dgm:cxn modelId="{F7776F2F-C00B-4899-A1F4-E24D747C312D}" type="presParOf" srcId="{0149DCB3-DEC2-45D2-992D-273AE4BD6AEA}" destId="{2E35E6F6-EFF0-4A28-9676-C531C5BD2DAF}" srcOrd="6" destOrd="0" presId="urn:microsoft.com/office/officeart/2018/2/layout/IconLabelList"/>
    <dgm:cxn modelId="{2CE1D5F7-4748-4967-B991-EA46C8941066}" type="presParOf" srcId="{2E35E6F6-EFF0-4A28-9676-C531C5BD2DAF}" destId="{A4F7F0AE-AED9-4048-8C3A-9EED388ED77B}" srcOrd="0" destOrd="0" presId="urn:microsoft.com/office/officeart/2018/2/layout/IconLabelList"/>
    <dgm:cxn modelId="{55D0ED8B-3961-4FA2-AEC3-1E27E1D9D30C}" type="presParOf" srcId="{2E35E6F6-EFF0-4A28-9676-C531C5BD2DAF}" destId="{56E8FA88-CDFF-4D21-990F-6B4BF41A9743}" srcOrd="1" destOrd="0" presId="urn:microsoft.com/office/officeart/2018/2/layout/IconLabelList"/>
    <dgm:cxn modelId="{D4997108-832F-4198-B2B5-41E6CBC358D3}" type="presParOf" srcId="{2E35E6F6-EFF0-4A28-9676-C531C5BD2DAF}" destId="{A92170A3-AC4D-4867-A9F7-1F61B07843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2025AF-8043-4B61-A35B-F2F38752DDD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78189D-CBC3-4352-B35B-7ABF74E398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ERP improves </a:t>
          </a:r>
          <a:r>
            <a:rPr lang="en-GB" b="1"/>
            <a:t>how the business runs internally</a:t>
          </a:r>
          <a:r>
            <a:rPr lang="en-GB"/>
            <a:t> </a:t>
          </a:r>
          <a:endParaRPr lang="en-US"/>
        </a:p>
      </dgm:t>
    </dgm:pt>
    <dgm:pt modelId="{19557086-61F6-4001-93BC-CEBE783D1478}" type="parTrans" cxnId="{D2EEBB87-BC9F-4298-8326-10B13D41F22B}">
      <dgm:prSet/>
      <dgm:spPr/>
      <dgm:t>
        <a:bodyPr/>
        <a:lstStyle/>
        <a:p>
          <a:endParaRPr lang="en-US"/>
        </a:p>
      </dgm:t>
    </dgm:pt>
    <dgm:pt modelId="{9AB44F20-2DD6-47CF-8E96-02F5B89B1E39}" type="sibTrans" cxnId="{D2EEBB87-BC9F-4298-8326-10B13D41F2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963D9B-69D6-4C36-BE64-962106A6C1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CRM improves </a:t>
          </a:r>
          <a:r>
            <a:rPr lang="en-GB" b="1"/>
            <a:t>customer relationships and revenue</a:t>
          </a:r>
          <a:r>
            <a:rPr lang="en-GB"/>
            <a:t> </a:t>
          </a:r>
          <a:endParaRPr lang="en-US"/>
        </a:p>
      </dgm:t>
    </dgm:pt>
    <dgm:pt modelId="{A40B6DA0-73CC-4B75-A5F3-C4E7FC68DFDF}" type="parTrans" cxnId="{ADF3F938-78BB-4593-AF0E-62250F13C544}">
      <dgm:prSet/>
      <dgm:spPr/>
      <dgm:t>
        <a:bodyPr/>
        <a:lstStyle/>
        <a:p>
          <a:endParaRPr lang="en-US"/>
        </a:p>
      </dgm:t>
    </dgm:pt>
    <dgm:pt modelId="{EE26A25A-95E9-4DA7-B54D-975534E134A0}" type="sibTrans" cxnId="{ADF3F938-78BB-4593-AF0E-62250F13C5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111249-F4D3-4E6C-9A3A-2243CF03A4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 improves </a:t>
          </a:r>
          <a:r>
            <a:rPr lang="en-GB" b="1"/>
            <a:t>management decision-making</a:t>
          </a:r>
          <a:r>
            <a:rPr lang="en-GB"/>
            <a:t> </a:t>
          </a:r>
          <a:endParaRPr lang="en-US"/>
        </a:p>
      </dgm:t>
    </dgm:pt>
    <dgm:pt modelId="{4BC6EDDF-AEC3-4112-87C5-A9E94009EF98}" type="parTrans" cxnId="{71E213D5-B1C6-4990-899D-FB24C2461A83}">
      <dgm:prSet/>
      <dgm:spPr/>
      <dgm:t>
        <a:bodyPr/>
        <a:lstStyle/>
        <a:p>
          <a:endParaRPr lang="en-US"/>
        </a:p>
      </dgm:t>
    </dgm:pt>
    <dgm:pt modelId="{70919AD3-9E7C-4645-BA66-FE739EBF9255}" type="sibTrans" cxnId="{71E213D5-B1C6-4990-899D-FB24C2461A8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D03E5E6-1B05-47B8-85C7-B7E2AF73299B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pPr algn="ctr">
            <a:lnSpc>
              <a:spcPct val="100000"/>
            </a:lnSpc>
          </a:pPr>
          <a:r>
            <a:rPr lang="en-GB" dirty="0"/>
            <a:t>They are not competitors — they work best together</a:t>
          </a:r>
          <a:endParaRPr lang="en-US" dirty="0"/>
        </a:p>
      </dgm:t>
    </dgm:pt>
    <dgm:pt modelId="{EE4B920E-88E6-477C-B950-A6D8C22D66B3}" type="parTrans" cxnId="{3D8D8BD8-B4E5-4E9F-9FC3-3E737DDC706D}">
      <dgm:prSet/>
      <dgm:spPr/>
      <dgm:t>
        <a:bodyPr/>
        <a:lstStyle/>
        <a:p>
          <a:endParaRPr lang="en-US"/>
        </a:p>
      </dgm:t>
    </dgm:pt>
    <dgm:pt modelId="{D72A4F33-B0A1-4973-8C91-E45377CCD0BD}" type="sibTrans" cxnId="{3D8D8BD8-B4E5-4E9F-9FC3-3E737DDC706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48C0B60-4C04-4190-A9D4-BD7E3CDC13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Integrated systems = better efficiency + smarter decisions + improved customer service</a:t>
          </a:r>
          <a:endParaRPr lang="en-US" dirty="0"/>
        </a:p>
      </dgm:t>
    </dgm:pt>
    <dgm:pt modelId="{FD8BF98F-2521-4A02-B9A6-B2F1D88D8324}" type="parTrans" cxnId="{16327C86-5909-4413-B541-89260D22DE07}">
      <dgm:prSet/>
      <dgm:spPr/>
      <dgm:t>
        <a:bodyPr/>
        <a:lstStyle/>
        <a:p>
          <a:endParaRPr lang="en-US"/>
        </a:p>
      </dgm:t>
    </dgm:pt>
    <dgm:pt modelId="{6545F51C-7A2D-4BAE-BDF8-F6D4BBDD2C50}" type="sibTrans" cxnId="{16327C86-5909-4413-B541-89260D22DE07}">
      <dgm:prSet/>
      <dgm:spPr/>
      <dgm:t>
        <a:bodyPr/>
        <a:lstStyle/>
        <a:p>
          <a:endParaRPr lang="en-US"/>
        </a:p>
      </dgm:t>
    </dgm:pt>
    <dgm:pt modelId="{69818E9F-8FB5-472A-8B7E-367338049187}" type="pres">
      <dgm:prSet presAssocID="{9C2025AF-8043-4B61-A35B-F2F38752DDD7}" presName="root" presStyleCnt="0">
        <dgm:presLayoutVars>
          <dgm:dir/>
          <dgm:resizeHandles val="exact"/>
        </dgm:presLayoutVars>
      </dgm:prSet>
      <dgm:spPr/>
    </dgm:pt>
    <dgm:pt modelId="{F7E7B56C-7E7A-4FFD-ABFE-4FAAD9DDA934}" type="pres">
      <dgm:prSet presAssocID="{5478189D-CBC3-4352-B35B-7ABF74E39814}" presName="compNode" presStyleCnt="0"/>
      <dgm:spPr/>
    </dgm:pt>
    <dgm:pt modelId="{065F08A3-128B-4B54-9D53-DB0DFEC43986}" type="pres">
      <dgm:prSet presAssocID="{5478189D-CBC3-4352-B35B-7ABF74E39814}" presName="bgRect" presStyleLbl="bgShp" presStyleIdx="0" presStyleCnt="5"/>
      <dgm:spPr/>
    </dgm:pt>
    <dgm:pt modelId="{C16D6EED-F71A-4DDC-875F-7C3D4E496560}" type="pres">
      <dgm:prSet presAssocID="{5478189D-CBC3-4352-B35B-7ABF74E3981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541940-9629-448E-879B-AAF50FB51E36}" type="pres">
      <dgm:prSet presAssocID="{5478189D-CBC3-4352-B35B-7ABF74E39814}" presName="spaceRect" presStyleCnt="0"/>
      <dgm:spPr/>
    </dgm:pt>
    <dgm:pt modelId="{4BE574F9-B6B9-46FB-833B-883116DA1E82}" type="pres">
      <dgm:prSet presAssocID="{5478189D-CBC3-4352-B35B-7ABF74E39814}" presName="parTx" presStyleLbl="revTx" presStyleIdx="0" presStyleCnt="5">
        <dgm:presLayoutVars>
          <dgm:chMax val="0"/>
          <dgm:chPref val="0"/>
        </dgm:presLayoutVars>
      </dgm:prSet>
      <dgm:spPr/>
    </dgm:pt>
    <dgm:pt modelId="{CF489B1F-D4C0-4953-8CD4-8C1A3985D895}" type="pres">
      <dgm:prSet presAssocID="{9AB44F20-2DD6-47CF-8E96-02F5B89B1E39}" presName="sibTrans" presStyleCnt="0"/>
      <dgm:spPr/>
    </dgm:pt>
    <dgm:pt modelId="{531285D5-1CBB-43FF-8EF7-FC3237987B47}" type="pres">
      <dgm:prSet presAssocID="{60963D9B-69D6-4C36-BE64-962106A6C109}" presName="compNode" presStyleCnt="0"/>
      <dgm:spPr/>
    </dgm:pt>
    <dgm:pt modelId="{8FBDEBF0-34EA-4EB9-AB7B-87BD3ACEF7CD}" type="pres">
      <dgm:prSet presAssocID="{60963D9B-69D6-4C36-BE64-962106A6C109}" presName="bgRect" presStyleLbl="bgShp" presStyleIdx="1" presStyleCnt="5"/>
      <dgm:spPr/>
    </dgm:pt>
    <dgm:pt modelId="{4A07C1F4-877A-4E74-B004-E1C35BD3BB1B}" type="pres">
      <dgm:prSet presAssocID="{60963D9B-69D6-4C36-BE64-962106A6C109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9BC5ED1-C39E-4B5D-986F-C95041F85192}" type="pres">
      <dgm:prSet presAssocID="{60963D9B-69D6-4C36-BE64-962106A6C109}" presName="spaceRect" presStyleCnt="0"/>
      <dgm:spPr/>
    </dgm:pt>
    <dgm:pt modelId="{D4D32D05-C070-4397-883E-5019FA05C02F}" type="pres">
      <dgm:prSet presAssocID="{60963D9B-69D6-4C36-BE64-962106A6C109}" presName="parTx" presStyleLbl="revTx" presStyleIdx="1" presStyleCnt="5">
        <dgm:presLayoutVars>
          <dgm:chMax val="0"/>
          <dgm:chPref val="0"/>
        </dgm:presLayoutVars>
      </dgm:prSet>
      <dgm:spPr/>
    </dgm:pt>
    <dgm:pt modelId="{7FA8987C-15B1-4BEE-80A6-1D52F2118948}" type="pres">
      <dgm:prSet presAssocID="{EE26A25A-95E9-4DA7-B54D-975534E134A0}" presName="sibTrans" presStyleCnt="0"/>
      <dgm:spPr/>
    </dgm:pt>
    <dgm:pt modelId="{80F3DB5E-C2AA-40B1-8CEF-C3E5770D44E5}" type="pres">
      <dgm:prSet presAssocID="{07111249-F4D3-4E6C-9A3A-2243CF03A4F1}" presName="compNode" presStyleCnt="0"/>
      <dgm:spPr/>
    </dgm:pt>
    <dgm:pt modelId="{298696F0-B061-4382-A62D-4189A08BA006}" type="pres">
      <dgm:prSet presAssocID="{07111249-F4D3-4E6C-9A3A-2243CF03A4F1}" presName="bgRect" presStyleLbl="bgShp" presStyleIdx="2" presStyleCnt="5"/>
      <dgm:spPr/>
    </dgm:pt>
    <dgm:pt modelId="{25340AB1-9AD0-4B8E-B237-12FC95C1A79E}" type="pres">
      <dgm:prSet presAssocID="{07111249-F4D3-4E6C-9A3A-2243CF03A4F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55316CD-BCF4-4DD9-BF28-217704F5E173}" type="pres">
      <dgm:prSet presAssocID="{07111249-F4D3-4E6C-9A3A-2243CF03A4F1}" presName="spaceRect" presStyleCnt="0"/>
      <dgm:spPr/>
    </dgm:pt>
    <dgm:pt modelId="{8B583755-2525-4DF3-864A-0DB59CE4F90C}" type="pres">
      <dgm:prSet presAssocID="{07111249-F4D3-4E6C-9A3A-2243CF03A4F1}" presName="parTx" presStyleLbl="revTx" presStyleIdx="2" presStyleCnt="5">
        <dgm:presLayoutVars>
          <dgm:chMax val="0"/>
          <dgm:chPref val="0"/>
        </dgm:presLayoutVars>
      </dgm:prSet>
      <dgm:spPr/>
    </dgm:pt>
    <dgm:pt modelId="{7F1C6E7D-583E-48CB-AE32-8971F85ED0E9}" type="pres">
      <dgm:prSet presAssocID="{70919AD3-9E7C-4645-BA66-FE739EBF9255}" presName="sibTrans" presStyleCnt="0"/>
      <dgm:spPr/>
    </dgm:pt>
    <dgm:pt modelId="{7697522B-5299-44EC-AC9E-6674CF75C8B6}" type="pres">
      <dgm:prSet presAssocID="{DD03E5E6-1B05-47B8-85C7-B7E2AF73299B}" presName="compNode" presStyleCnt="0"/>
      <dgm:spPr/>
    </dgm:pt>
    <dgm:pt modelId="{C276B626-3E1C-45CA-836C-54F2AFB39B7B}" type="pres">
      <dgm:prSet presAssocID="{DD03E5E6-1B05-47B8-85C7-B7E2AF73299B}" presName="bgRect" presStyleLbl="bgShp" presStyleIdx="3" presStyleCnt="5"/>
      <dgm:spPr>
        <a:solidFill>
          <a:schemeClr val="accent1">
            <a:lumMod val="20000"/>
            <a:lumOff val="80000"/>
          </a:schemeClr>
        </a:solidFill>
      </dgm:spPr>
    </dgm:pt>
    <dgm:pt modelId="{A0FD72AA-4B37-481E-98AC-F40C676E719F}" type="pres">
      <dgm:prSet presAssocID="{DD03E5E6-1B05-47B8-85C7-B7E2AF73299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156332D8-A8F7-448D-B6FB-C9D4555BDC2B}" type="pres">
      <dgm:prSet presAssocID="{DD03E5E6-1B05-47B8-85C7-B7E2AF73299B}" presName="spaceRect" presStyleCnt="0"/>
      <dgm:spPr/>
    </dgm:pt>
    <dgm:pt modelId="{40440710-23F6-4559-9F3E-C5863188F028}" type="pres">
      <dgm:prSet presAssocID="{DD03E5E6-1B05-47B8-85C7-B7E2AF73299B}" presName="parTx" presStyleLbl="revTx" presStyleIdx="3" presStyleCnt="5">
        <dgm:presLayoutVars>
          <dgm:chMax val="0"/>
          <dgm:chPref val="0"/>
        </dgm:presLayoutVars>
      </dgm:prSet>
      <dgm:spPr/>
    </dgm:pt>
    <dgm:pt modelId="{E7A1C3B8-DB49-4251-B40A-527F3C5C99C3}" type="pres">
      <dgm:prSet presAssocID="{D72A4F33-B0A1-4973-8C91-E45377CCD0BD}" presName="sibTrans" presStyleCnt="0"/>
      <dgm:spPr/>
    </dgm:pt>
    <dgm:pt modelId="{A01955DD-91D4-4B0A-B1F3-383F01865082}" type="pres">
      <dgm:prSet presAssocID="{E48C0B60-4C04-4190-A9D4-BD7E3CDC13A3}" presName="compNode" presStyleCnt="0"/>
      <dgm:spPr/>
    </dgm:pt>
    <dgm:pt modelId="{49220E31-F873-497F-9F4B-67A04219F87C}" type="pres">
      <dgm:prSet presAssocID="{E48C0B60-4C04-4190-A9D4-BD7E3CDC13A3}" presName="bgRect" presStyleLbl="bgShp" presStyleIdx="4" presStyleCnt="5"/>
      <dgm:spPr>
        <a:solidFill>
          <a:schemeClr val="accent1">
            <a:lumMod val="20000"/>
            <a:lumOff val="80000"/>
          </a:schemeClr>
        </a:solidFill>
      </dgm:spPr>
    </dgm:pt>
    <dgm:pt modelId="{5A1D907F-7EF5-4BC9-B77B-AF7F9A97006B}" type="pres">
      <dgm:prSet presAssocID="{E48C0B60-4C04-4190-A9D4-BD7E3CDC13A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30540E9-67F2-4E7B-9F8B-2C04416A5625}" type="pres">
      <dgm:prSet presAssocID="{E48C0B60-4C04-4190-A9D4-BD7E3CDC13A3}" presName="spaceRect" presStyleCnt="0"/>
      <dgm:spPr/>
    </dgm:pt>
    <dgm:pt modelId="{0095F03F-6A60-4001-9356-823CEF251242}" type="pres">
      <dgm:prSet presAssocID="{E48C0B60-4C04-4190-A9D4-BD7E3CDC13A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AAAE1C37-19FC-453E-808E-11A35433B19B}" type="presOf" srcId="{60963D9B-69D6-4C36-BE64-962106A6C109}" destId="{D4D32D05-C070-4397-883E-5019FA05C02F}" srcOrd="0" destOrd="0" presId="urn:microsoft.com/office/officeart/2018/2/layout/IconVerticalSolidList"/>
    <dgm:cxn modelId="{ADF3F938-78BB-4593-AF0E-62250F13C544}" srcId="{9C2025AF-8043-4B61-A35B-F2F38752DDD7}" destId="{60963D9B-69D6-4C36-BE64-962106A6C109}" srcOrd="1" destOrd="0" parTransId="{A40B6DA0-73CC-4B75-A5F3-C4E7FC68DFDF}" sibTransId="{EE26A25A-95E9-4DA7-B54D-975534E134A0}"/>
    <dgm:cxn modelId="{245D145C-84EA-40BD-9E47-8AA6748BB98C}" type="presOf" srcId="{07111249-F4D3-4E6C-9A3A-2243CF03A4F1}" destId="{8B583755-2525-4DF3-864A-0DB59CE4F90C}" srcOrd="0" destOrd="0" presId="urn:microsoft.com/office/officeart/2018/2/layout/IconVerticalSolidList"/>
    <dgm:cxn modelId="{32482F55-D7F8-41D3-B705-87C0FE0EFE3D}" type="presOf" srcId="{DD03E5E6-1B05-47B8-85C7-B7E2AF73299B}" destId="{40440710-23F6-4559-9F3E-C5863188F028}" srcOrd="0" destOrd="0" presId="urn:microsoft.com/office/officeart/2018/2/layout/IconVerticalSolidList"/>
    <dgm:cxn modelId="{B8704578-888A-4DC8-93D9-74635D298D99}" type="presOf" srcId="{E48C0B60-4C04-4190-A9D4-BD7E3CDC13A3}" destId="{0095F03F-6A60-4001-9356-823CEF251242}" srcOrd="0" destOrd="0" presId="urn:microsoft.com/office/officeart/2018/2/layout/IconVerticalSolidList"/>
    <dgm:cxn modelId="{16327C86-5909-4413-B541-89260D22DE07}" srcId="{9C2025AF-8043-4B61-A35B-F2F38752DDD7}" destId="{E48C0B60-4C04-4190-A9D4-BD7E3CDC13A3}" srcOrd="4" destOrd="0" parTransId="{FD8BF98F-2521-4A02-B9A6-B2F1D88D8324}" sibTransId="{6545F51C-7A2D-4BAE-BDF8-F6D4BBDD2C50}"/>
    <dgm:cxn modelId="{D2EEBB87-BC9F-4298-8326-10B13D41F22B}" srcId="{9C2025AF-8043-4B61-A35B-F2F38752DDD7}" destId="{5478189D-CBC3-4352-B35B-7ABF74E39814}" srcOrd="0" destOrd="0" parTransId="{19557086-61F6-4001-93BC-CEBE783D1478}" sibTransId="{9AB44F20-2DD6-47CF-8E96-02F5B89B1E39}"/>
    <dgm:cxn modelId="{BBCA4AAF-3320-471E-8FCF-BD1E28F022A8}" type="presOf" srcId="{5478189D-CBC3-4352-B35B-7ABF74E39814}" destId="{4BE574F9-B6B9-46FB-833B-883116DA1E82}" srcOrd="0" destOrd="0" presId="urn:microsoft.com/office/officeart/2018/2/layout/IconVerticalSolidList"/>
    <dgm:cxn modelId="{65056DBA-9245-42B8-9DE6-98560B2196F4}" type="presOf" srcId="{9C2025AF-8043-4B61-A35B-F2F38752DDD7}" destId="{69818E9F-8FB5-472A-8B7E-367338049187}" srcOrd="0" destOrd="0" presId="urn:microsoft.com/office/officeart/2018/2/layout/IconVerticalSolidList"/>
    <dgm:cxn modelId="{71E213D5-B1C6-4990-899D-FB24C2461A83}" srcId="{9C2025AF-8043-4B61-A35B-F2F38752DDD7}" destId="{07111249-F4D3-4E6C-9A3A-2243CF03A4F1}" srcOrd="2" destOrd="0" parTransId="{4BC6EDDF-AEC3-4112-87C5-A9E94009EF98}" sibTransId="{70919AD3-9E7C-4645-BA66-FE739EBF9255}"/>
    <dgm:cxn modelId="{3D8D8BD8-B4E5-4E9F-9FC3-3E737DDC706D}" srcId="{9C2025AF-8043-4B61-A35B-F2F38752DDD7}" destId="{DD03E5E6-1B05-47B8-85C7-B7E2AF73299B}" srcOrd="3" destOrd="0" parTransId="{EE4B920E-88E6-477C-B950-A6D8C22D66B3}" sibTransId="{D72A4F33-B0A1-4973-8C91-E45377CCD0BD}"/>
    <dgm:cxn modelId="{EB3C140D-1E5E-48D0-A35D-E7F7CC3A8752}" type="presParOf" srcId="{69818E9F-8FB5-472A-8B7E-367338049187}" destId="{F7E7B56C-7E7A-4FFD-ABFE-4FAAD9DDA934}" srcOrd="0" destOrd="0" presId="urn:microsoft.com/office/officeart/2018/2/layout/IconVerticalSolidList"/>
    <dgm:cxn modelId="{8116949A-CBBD-428B-9D9E-FDE8A7569666}" type="presParOf" srcId="{F7E7B56C-7E7A-4FFD-ABFE-4FAAD9DDA934}" destId="{065F08A3-128B-4B54-9D53-DB0DFEC43986}" srcOrd="0" destOrd="0" presId="urn:microsoft.com/office/officeart/2018/2/layout/IconVerticalSolidList"/>
    <dgm:cxn modelId="{42172E94-476C-4515-9179-703F45E4DE52}" type="presParOf" srcId="{F7E7B56C-7E7A-4FFD-ABFE-4FAAD9DDA934}" destId="{C16D6EED-F71A-4DDC-875F-7C3D4E496560}" srcOrd="1" destOrd="0" presId="urn:microsoft.com/office/officeart/2018/2/layout/IconVerticalSolidList"/>
    <dgm:cxn modelId="{1BE75688-F4B9-4158-AD40-705657E145D2}" type="presParOf" srcId="{F7E7B56C-7E7A-4FFD-ABFE-4FAAD9DDA934}" destId="{D9541940-9629-448E-879B-AAF50FB51E36}" srcOrd="2" destOrd="0" presId="urn:microsoft.com/office/officeart/2018/2/layout/IconVerticalSolidList"/>
    <dgm:cxn modelId="{D83F8BEA-701D-4527-9403-0C2569960FD3}" type="presParOf" srcId="{F7E7B56C-7E7A-4FFD-ABFE-4FAAD9DDA934}" destId="{4BE574F9-B6B9-46FB-833B-883116DA1E82}" srcOrd="3" destOrd="0" presId="urn:microsoft.com/office/officeart/2018/2/layout/IconVerticalSolidList"/>
    <dgm:cxn modelId="{0CB83CF6-2F5D-41E0-95A7-76E2BC4076E8}" type="presParOf" srcId="{69818E9F-8FB5-472A-8B7E-367338049187}" destId="{CF489B1F-D4C0-4953-8CD4-8C1A3985D895}" srcOrd="1" destOrd="0" presId="urn:microsoft.com/office/officeart/2018/2/layout/IconVerticalSolidList"/>
    <dgm:cxn modelId="{11B02F05-BD93-4C0B-BB40-895FE057A72B}" type="presParOf" srcId="{69818E9F-8FB5-472A-8B7E-367338049187}" destId="{531285D5-1CBB-43FF-8EF7-FC3237987B47}" srcOrd="2" destOrd="0" presId="urn:microsoft.com/office/officeart/2018/2/layout/IconVerticalSolidList"/>
    <dgm:cxn modelId="{51B5C2A1-8CC5-4C8F-936C-2FCAFDE859BD}" type="presParOf" srcId="{531285D5-1CBB-43FF-8EF7-FC3237987B47}" destId="{8FBDEBF0-34EA-4EB9-AB7B-87BD3ACEF7CD}" srcOrd="0" destOrd="0" presId="urn:microsoft.com/office/officeart/2018/2/layout/IconVerticalSolidList"/>
    <dgm:cxn modelId="{72399405-D270-445A-B506-A65135ED3F1C}" type="presParOf" srcId="{531285D5-1CBB-43FF-8EF7-FC3237987B47}" destId="{4A07C1F4-877A-4E74-B004-E1C35BD3BB1B}" srcOrd="1" destOrd="0" presId="urn:microsoft.com/office/officeart/2018/2/layout/IconVerticalSolidList"/>
    <dgm:cxn modelId="{CC1D00BE-FA19-499A-A72E-0F9B5E608189}" type="presParOf" srcId="{531285D5-1CBB-43FF-8EF7-FC3237987B47}" destId="{D9BC5ED1-C39E-4B5D-986F-C95041F85192}" srcOrd="2" destOrd="0" presId="urn:microsoft.com/office/officeart/2018/2/layout/IconVerticalSolidList"/>
    <dgm:cxn modelId="{BFA3CC2F-9D80-424C-8DE2-6BDD1D757C5E}" type="presParOf" srcId="{531285D5-1CBB-43FF-8EF7-FC3237987B47}" destId="{D4D32D05-C070-4397-883E-5019FA05C02F}" srcOrd="3" destOrd="0" presId="urn:microsoft.com/office/officeart/2018/2/layout/IconVerticalSolidList"/>
    <dgm:cxn modelId="{1A323CC8-1E2A-42D8-AD2F-640CFA602CAD}" type="presParOf" srcId="{69818E9F-8FB5-472A-8B7E-367338049187}" destId="{7FA8987C-15B1-4BEE-80A6-1D52F2118948}" srcOrd="3" destOrd="0" presId="urn:microsoft.com/office/officeart/2018/2/layout/IconVerticalSolidList"/>
    <dgm:cxn modelId="{EC58EBE1-9E10-4F7C-AF0A-2F125C2035BD}" type="presParOf" srcId="{69818E9F-8FB5-472A-8B7E-367338049187}" destId="{80F3DB5E-C2AA-40B1-8CEF-C3E5770D44E5}" srcOrd="4" destOrd="0" presId="urn:microsoft.com/office/officeart/2018/2/layout/IconVerticalSolidList"/>
    <dgm:cxn modelId="{1F9FB386-CA14-4D51-99E7-5D230AA2C5A7}" type="presParOf" srcId="{80F3DB5E-C2AA-40B1-8CEF-C3E5770D44E5}" destId="{298696F0-B061-4382-A62D-4189A08BA006}" srcOrd="0" destOrd="0" presId="urn:microsoft.com/office/officeart/2018/2/layout/IconVerticalSolidList"/>
    <dgm:cxn modelId="{83062B30-369F-452B-BBC1-629D32439825}" type="presParOf" srcId="{80F3DB5E-C2AA-40B1-8CEF-C3E5770D44E5}" destId="{25340AB1-9AD0-4B8E-B237-12FC95C1A79E}" srcOrd="1" destOrd="0" presId="urn:microsoft.com/office/officeart/2018/2/layout/IconVerticalSolidList"/>
    <dgm:cxn modelId="{0C349177-86D3-4F6A-97C5-F1FEE41BAF18}" type="presParOf" srcId="{80F3DB5E-C2AA-40B1-8CEF-C3E5770D44E5}" destId="{155316CD-BCF4-4DD9-BF28-217704F5E173}" srcOrd="2" destOrd="0" presId="urn:microsoft.com/office/officeart/2018/2/layout/IconVerticalSolidList"/>
    <dgm:cxn modelId="{20E5B30D-1C7C-456F-BE64-DC5ADA11198D}" type="presParOf" srcId="{80F3DB5E-C2AA-40B1-8CEF-C3E5770D44E5}" destId="{8B583755-2525-4DF3-864A-0DB59CE4F90C}" srcOrd="3" destOrd="0" presId="urn:microsoft.com/office/officeart/2018/2/layout/IconVerticalSolidList"/>
    <dgm:cxn modelId="{6E5A1669-4C85-4FAF-A42E-FEA68FC43F79}" type="presParOf" srcId="{69818E9F-8FB5-472A-8B7E-367338049187}" destId="{7F1C6E7D-583E-48CB-AE32-8971F85ED0E9}" srcOrd="5" destOrd="0" presId="urn:microsoft.com/office/officeart/2018/2/layout/IconVerticalSolidList"/>
    <dgm:cxn modelId="{977A147A-E42E-4C82-BB07-6B6EA6A23047}" type="presParOf" srcId="{69818E9F-8FB5-472A-8B7E-367338049187}" destId="{7697522B-5299-44EC-AC9E-6674CF75C8B6}" srcOrd="6" destOrd="0" presId="urn:microsoft.com/office/officeart/2018/2/layout/IconVerticalSolidList"/>
    <dgm:cxn modelId="{1E031B6A-2974-4749-82E0-6B10D24ABFF4}" type="presParOf" srcId="{7697522B-5299-44EC-AC9E-6674CF75C8B6}" destId="{C276B626-3E1C-45CA-836C-54F2AFB39B7B}" srcOrd="0" destOrd="0" presId="urn:microsoft.com/office/officeart/2018/2/layout/IconVerticalSolidList"/>
    <dgm:cxn modelId="{E6E8F568-A7E6-4DF2-9E34-0D15A8F87BA2}" type="presParOf" srcId="{7697522B-5299-44EC-AC9E-6674CF75C8B6}" destId="{A0FD72AA-4B37-481E-98AC-F40C676E719F}" srcOrd="1" destOrd="0" presId="urn:microsoft.com/office/officeart/2018/2/layout/IconVerticalSolidList"/>
    <dgm:cxn modelId="{BF5BC1EF-3912-4D30-A76D-316A55D1D660}" type="presParOf" srcId="{7697522B-5299-44EC-AC9E-6674CF75C8B6}" destId="{156332D8-A8F7-448D-B6FB-C9D4555BDC2B}" srcOrd="2" destOrd="0" presId="urn:microsoft.com/office/officeart/2018/2/layout/IconVerticalSolidList"/>
    <dgm:cxn modelId="{EC3FF23A-BD57-45B1-83FE-FBC096CE8112}" type="presParOf" srcId="{7697522B-5299-44EC-AC9E-6674CF75C8B6}" destId="{40440710-23F6-4559-9F3E-C5863188F028}" srcOrd="3" destOrd="0" presId="urn:microsoft.com/office/officeart/2018/2/layout/IconVerticalSolidList"/>
    <dgm:cxn modelId="{C719D2E8-91A7-4B6C-8F18-8792EF2F5F94}" type="presParOf" srcId="{69818E9F-8FB5-472A-8B7E-367338049187}" destId="{E7A1C3B8-DB49-4251-B40A-527F3C5C99C3}" srcOrd="7" destOrd="0" presId="urn:microsoft.com/office/officeart/2018/2/layout/IconVerticalSolidList"/>
    <dgm:cxn modelId="{DC301F1D-D44A-475E-AF09-D70AB984D75B}" type="presParOf" srcId="{69818E9F-8FB5-472A-8B7E-367338049187}" destId="{A01955DD-91D4-4B0A-B1F3-383F01865082}" srcOrd="8" destOrd="0" presId="urn:microsoft.com/office/officeart/2018/2/layout/IconVerticalSolidList"/>
    <dgm:cxn modelId="{788A2055-41F9-401C-80BA-935B89A6ADF4}" type="presParOf" srcId="{A01955DD-91D4-4B0A-B1F3-383F01865082}" destId="{49220E31-F873-497F-9F4B-67A04219F87C}" srcOrd="0" destOrd="0" presId="urn:microsoft.com/office/officeart/2018/2/layout/IconVerticalSolidList"/>
    <dgm:cxn modelId="{6798FB91-06B5-4EE5-B14F-287CE41E8FAA}" type="presParOf" srcId="{A01955DD-91D4-4B0A-B1F3-383F01865082}" destId="{5A1D907F-7EF5-4BC9-B77B-AF7F9A97006B}" srcOrd="1" destOrd="0" presId="urn:microsoft.com/office/officeart/2018/2/layout/IconVerticalSolidList"/>
    <dgm:cxn modelId="{7F5E3E91-989A-4CED-800B-2AA1586367C0}" type="presParOf" srcId="{A01955DD-91D4-4B0A-B1F3-383F01865082}" destId="{430540E9-67F2-4E7B-9F8B-2C04416A5625}" srcOrd="2" destOrd="0" presId="urn:microsoft.com/office/officeart/2018/2/layout/IconVerticalSolidList"/>
    <dgm:cxn modelId="{D5582C10-60E8-4281-9644-52BE0CB9C9D5}" type="presParOf" srcId="{A01955DD-91D4-4B0A-B1F3-383F01865082}" destId="{0095F03F-6A60-4001-9356-823CEF2512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4AC9040-2BFA-4153-8899-CF3CCD1A0C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EFFBFAB0-BF00-43E1-935E-BCC41FA78E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CRM (Customer Relationship Management): </a:t>
          </a:r>
          <a:r>
            <a:rPr lang="en-GB"/>
            <a:t>stores and manages customer information, especially through Tesco Clubcard. </a:t>
          </a:r>
          <a:endParaRPr lang="en-US"/>
        </a:p>
      </dgm:t>
    </dgm:pt>
    <dgm:pt modelId="{3E55C98E-D45F-449C-906D-783D868E3C20}" type="parTrans" cxnId="{7CB3E36E-0803-4939-99DE-6D8BFEABB615}">
      <dgm:prSet/>
      <dgm:spPr/>
      <dgm:t>
        <a:bodyPr/>
        <a:lstStyle/>
        <a:p>
          <a:endParaRPr lang="en-US"/>
        </a:p>
      </dgm:t>
    </dgm:pt>
    <dgm:pt modelId="{19FCCC1E-31F0-4BE7-9931-DAE86FE47C91}" type="sibTrans" cxnId="{7CB3E36E-0803-4939-99DE-6D8BFEABB6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7961DF-EDE3-4DE2-910D-1FE7228BEB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Electronic point of sale (EPOS):</a:t>
          </a:r>
          <a:r>
            <a:rPr lang="en-GB"/>
            <a:t> record sales instantly at checkouts. </a:t>
          </a:r>
          <a:endParaRPr lang="en-US"/>
        </a:p>
      </dgm:t>
    </dgm:pt>
    <dgm:pt modelId="{119F9EA2-1B48-49D2-AA62-C30F1476E05F}" type="parTrans" cxnId="{29C985C4-92F9-4E99-96AE-496301681ED7}">
      <dgm:prSet/>
      <dgm:spPr/>
      <dgm:t>
        <a:bodyPr/>
        <a:lstStyle/>
        <a:p>
          <a:endParaRPr lang="en-US"/>
        </a:p>
      </dgm:t>
    </dgm:pt>
    <dgm:pt modelId="{FA87952D-138C-4420-8894-2068390502D6}" type="sibTrans" cxnId="{29C985C4-92F9-4E99-96AE-496301681E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786FC6-501F-4F95-AD0A-076304B3E7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Loyalty card data (Clubcard): </a:t>
          </a:r>
          <a:r>
            <a:rPr lang="en-GB"/>
            <a:t>This tracks customer buying habits</a:t>
          </a:r>
          <a:endParaRPr lang="en-US"/>
        </a:p>
      </dgm:t>
    </dgm:pt>
    <dgm:pt modelId="{BE52908F-E8B2-4F05-854C-8BD1DAEA43D6}" type="parTrans" cxnId="{08D979B1-5DF5-4E91-B724-D6FAB1ACA12C}">
      <dgm:prSet/>
      <dgm:spPr/>
      <dgm:t>
        <a:bodyPr/>
        <a:lstStyle/>
        <a:p>
          <a:endParaRPr lang="en-US"/>
        </a:p>
      </dgm:t>
    </dgm:pt>
    <dgm:pt modelId="{FB07547E-F865-4DD3-9762-5B629709B1BF}" type="sibTrans" cxnId="{08D979B1-5DF5-4E91-B724-D6FAB1ACA12C}">
      <dgm:prSet/>
      <dgm:spPr/>
      <dgm:t>
        <a:bodyPr/>
        <a:lstStyle/>
        <a:p>
          <a:endParaRPr lang="en-US"/>
        </a:p>
      </dgm:t>
    </dgm:pt>
    <dgm:pt modelId="{FD325D4A-EC00-447B-B2E1-C63CE333B599}" type="pres">
      <dgm:prSet presAssocID="{14AC9040-2BFA-4153-8899-CF3CCD1A0C6A}" presName="root" presStyleCnt="0">
        <dgm:presLayoutVars>
          <dgm:dir/>
          <dgm:resizeHandles val="exact"/>
        </dgm:presLayoutVars>
      </dgm:prSet>
      <dgm:spPr/>
    </dgm:pt>
    <dgm:pt modelId="{7B7788BD-43A1-40C4-A155-332504CF92A2}" type="pres">
      <dgm:prSet presAssocID="{EFFBFAB0-BF00-43E1-935E-BCC41FA78EC7}" presName="compNode" presStyleCnt="0"/>
      <dgm:spPr/>
    </dgm:pt>
    <dgm:pt modelId="{D1B0D45E-B692-4F55-90D3-A53414FF87C9}" type="pres">
      <dgm:prSet presAssocID="{EFFBFAB0-BF00-43E1-935E-BCC41FA78EC7}" presName="bgRect" presStyleLbl="bgShp" presStyleIdx="0" presStyleCnt="3"/>
      <dgm:spPr/>
    </dgm:pt>
    <dgm:pt modelId="{B0351228-D471-400D-AAF2-E33E8162BD62}" type="pres">
      <dgm:prSet presAssocID="{EFFBFAB0-BF00-43E1-935E-BCC41FA78EC7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AAF26DA-B350-4AC5-B7D8-9F73BA358C07}" type="pres">
      <dgm:prSet presAssocID="{EFFBFAB0-BF00-43E1-935E-BCC41FA78EC7}" presName="spaceRect" presStyleCnt="0"/>
      <dgm:spPr/>
    </dgm:pt>
    <dgm:pt modelId="{E230D47B-2E57-40AC-85A6-AC00BB9A85AE}" type="pres">
      <dgm:prSet presAssocID="{EFFBFAB0-BF00-43E1-935E-BCC41FA78EC7}" presName="parTx" presStyleLbl="revTx" presStyleIdx="0" presStyleCnt="3">
        <dgm:presLayoutVars>
          <dgm:chMax val="0"/>
          <dgm:chPref val="0"/>
        </dgm:presLayoutVars>
      </dgm:prSet>
      <dgm:spPr/>
    </dgm:pt>
    <dgm:pt modelId="{EB46CEA2-8D22-4BFD-8A76-37E0D5418F34}" type="pres">
      <dgm:prSet presAssocID="{19FCCC1E-31F0-4BE7-9931-DAE86FE47C91}" presName="sibTrans" presStyleCnt="0"/>
      <dgm:spPr/>
    </dgm:pt>
    <dgm:pt modelId="{8A3224F7-0B50-4B78-97CF-B67657666F5D}" type="pres">
      <dgm:prSet presAssocID="{907961DF-EDE3-4DE2-910D-1FE7228BEBAB}" presName="compNode" presStyleCnt="0"/>
      <dgm:spPr/>
    </dgm:pt>
    <dgm:pt modelId="{D1F65A90-9765-4B51-BBC7-3AAF86150C76}" type="pres">
      <dgm:prSet presAssocID="{907961DF-EDE3-4DE2-910D-1FE7228BEBAB}" presName="bgRect" presStyleLbl="bgShp" presStyleIdx="1" presStyleCnt="3"/>
      <dgm:spPr/>
    </dgm:pt>
    <dgm:pt modelId="{05C09502-DEE3-4BC6-92E9-A4272B1CEAB1}" type="pres">
      <dgm:prSet presAssocID="{907961DF-EDE3-4DE2-910D-1FE7228BEBA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4FEEEC9-C1B6-4944-905A-7023E04F5651}" type="pres">
      <dgm:prSet presAssocID="{907961DF-EDE3-4DE2-910D-1FE7228BEBAB}" presName="spaceRect" presStyleCnt="0"/>
      <dgm:spPr/>
    </dgm:pt>
    <dgm:pt modelId="{F0A04CE1-6496-42C5-9684-11AB1DB2636D}" type="pres">
      <dgm:prSet presAssocID="{907961DF-EDE3-4DE2-910D-1FE7228BEBAB}" presName="parTx" presStyleLbl="revTx" presStyleIdx="1" presStyleCnt="3">
        <dgm:presLayoutVars>
          <dgm:chMax val="0"/>
          <dgm:chPref val="0"/>
        </dgm:presLayoutVars>
      </dgm:prSet>
      <dgm:spPr/>
    </dgm:pt>
    <dgm:pt modelId="{1617D5A7-BC2F-40D4-B514-864D767BDC86}" type="pres">
      <dgm:prSet presAssocID="{FA87952D-138C-4420-8894-2068390502D6}" presName="sibTrans" presStyleCnt="0"/>
      <dgm:spPr/>
    </dgm:pt>
    <dgm:pt modelId="{DDC71714-5BD9-46CE-B8E3-0F11ECF3B649}" type="pres">
      <dgm:prSet presAssocID="{DC786FC6-501F-4F95-AD0A-076304B3E724}" presName="compNode" presStyleCnt="0"/>
      <dgm:spPr/>
    </dgm:pt>
    <dgm:pt modelId="{9DEFA90F-A4D5-44D0-9555-B2933756B54C}" type="pres">
      <dgm:prSet presAssocID="{DC786FC6-501F-4F95-AD0A-076304B3E724}" presName="bgRect" presStyleLbl="bgShp" presStyleIdx="2" presStyleCnt="3"/>
      <dgm:spPr/>
    </dgm:pt>
    <dgm:pt modelId="{EEE645A5-8A91-41F8-9C5B-370F6F357E6C}" type="pres">
      <dgm:prSet presAssocID="{DC786FC6-501F-4F95-AD0A-076304B3E72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627A16D0-A3ED-4F8E-B1BB-54F1A4B40E1A}" type="pres">
      <dgm:prSet presAssocID="{DC786FC6-501F-4F95-AD0A-076304B3E724}" presName="spaceRect" presStyleCnt="0"/>
      <dgm:spPr/>
    </dgm:pt>
    <dgm:pt modelId="{BA22D41D-D0C5-490B-ADE9-7339774EDB1A}" type="pres">
      <dgm:prSet presAssocID="{DC786FC6-501F-4F95-AD0A-076304B3E72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CB3E36E-0803-4939-99DE-6D8BFEABB615}" srcId="{14AC9040-2BFA-4153-8899-CF3CCD1A0C6A}" destId="{EFFBFAB0-BF00-43E1-935E-BCC41FA78EC7}" srcOrd="0" destOrd="0" parTransId="{3E55C98E-D45F-449C-906D-783D868E3C20}" sibTransId="{19FCCC1E-31F0-4BE7-9931-DAE86FE47C91}"/>
    <dgm:cxn modelId="{08D979B1-5DF5-4E91-B724-D6FAB1ACA12C}" srcId="{14AC9040-2BFA-4153-8899-CF3CCD1A0C6A}" destId="{DC786FC6-501F-4F95-AD0A-076304B3E724}" srcOrd="2" destOrd="0" parTransId="{BE52908F-E8B2-4F05-854C-8BD1DAEA43D6}" sibTransId="{FB07547E-F865-4DD3-9762-5B629709B1BF}"/>
    <dgm:cxn modelId="{DC2B69B4-B0BF-4AA6-88F9-762DC36CEB00}" type="presOf" srcId="{DC786FC6-501F-4F95-AD0A-076304B3E724}" destId="{BA22D41D-D0C5-490B-ADE9-7339774EDB1A}" srcOrd="0" destOrd="0" presId="urn:microsoft.com/office/officeart/2018/2/layout/IconVerticalSolidList"/>
    <dgm:cxn modelId="{ABEBC6BE-B840-4CB7-BDC2-CC4F1F5CB0D7}" type="presOf" srcId="{EFFBFAB0-BF00-43E1-935E-BCC41FA78EC7}" destId="{E230D47B-2E57-40AC-85A6-AC00BB9A85AE}" srcOrd="0" destOrd="0" presId="urn:microsoft.com/office/officeart/2018/2/layout/IconVerticalSolidList"/>
    <dgm:cxn modelId="{29C985C4-92F9-4E99-96AE-496301681ED7}" srcId="{14AC9040-2BFA-4153-8899-CF3CCD1A0C6A}" destId="{907961DF-EDE3-4DE2-910D-1FE7228BEBAB}" srcOrd="1" destOrd="0" parTransId="{119F9EA2-1B48-49D2-AA62-C30F1476E05F}" sibTransId="{FA87952D-138C-4420-8894-2068390502D6}"/>
    <dgm:cxn modelId="{4878CCDF-0C2B-4A77-A0B6-7A22751C2F8E}" type="presOf" srcId="{907961DF-EDE3-4DE2-910D-1FE7228BEBAB}" destId="{F0A04CE1-6496-42C5-9684-11AB1DB2636D}" srcOrd="0" destOrd="0" presId="urn:microsoft.com/office/officeart/2018/2/layout/IconVerticalSolidList"/>
    <dgm:cxn modelId="{27322FE3-2A3D-484D-8EE4-32C518AE99A2}" type="presOf" srcId="{14AC9040-2BFA-4153-8899-CF3CCD1A0C6A}" destId="{FD325D4A-EC00-447B-B2E1-C63CE333B599}" srcOrd="0" destOrd="0" presId="urn:microsoft.com/office/officeart/2018/2/layout/IconVerticalSolidList"/>
    <dgm:cxn modelId="{249FFB40-6F5C-464A-BA51-DCCC21540A0E}" type="presParOf" srcId="{FD325D4A-EC00-447B-B2E1-C63CE333B599}" destId="{7B7788BD-43A1-40C4-A155-332504CF92A2}" srcOrd="0" destOrd="0" presId="urn:microsoft.com/office/officeart/2018/2/layout/IconVerticalSolidList"/>
    <dgm:cxn modelId="{84EC3185-1C04-45C2-AFFD-5AE36F7AA476}" type="presParOf" srcId="{7B7788BD-43A1-40C4-A155-332504CF92A2}" destId="{D1B0D45E-B692-4F55-90D3-A53414FF87C9}" srcOrd="0" destOrd="0" presId="urn:microsoft.com/office/officeart/2018/2/layout/IconVerticalSolidList"/>
    <dgm:cxn modelId="{58DDAD21-CA7F-4787-8EDB-5764C27D8569}" type="presParOf" srcId="{7B7788BD-43A1-40C4-A155-332504CF92A2}" destId="{B0351228-D471-400D-AAF2-E33E8162BD62}" srcOrd="1" destOrd="0" presId="urn:microsoft.com/office/officeart/2018/2/layout/IconVerticalSolidList"/>
    <dgm:cxn modelId="{A3D15D41-A871-4646-BE87-9DD31BAA42F9}" type="presParOf" srcId="{7B7788BD-43A1-40C4-A155-332504CF92A2}" destId="{7AAF26DA-B350-4AC5-B7D8-9F73BA358C07}" srcOrd="2" destOrd="0" presId="urn:microsoft.com/office/officeart/2018/2/layout/IconVerticalSolidList"/>
    <dgm:cxn modelId="{169DF053-77BA-41A8-9042-D59F533B189A}" type="presParOf" srcId="{7B7788BD-43A1-40C4-A155-332504CF92A2}" destId="{E230D47B-2E57-40AC-85A6-AC00BB9A85AE}" srcOrd="3" destOrd="0" presId="urn:microsoft.com/office/officeart/2018/2/layout/IconVerticalSolidList"/>
    <dgm:cxn modelId="{28C3ED40-4A19-4FF8-B9CA-1C039F365CF7}" type="presParOf" srcId="{FD325D4A-EC00-447B-B2E1-C63CE333B599}" destId="{EB46CEA2-8D22-4BFD-8A76-37E0D5418F34}" srcOrd="1" destOrd="0" presId="urn:microsoft.com/office/officeart/2018/2/layout/IconVerticalSolidList"/>
    <dgm:cxn modelId="{7C0542F6-09D0-45F0-8B2D-4D64BF4297F9}" type="presParOf" srcId="{FD325D4A-EC00-447B-B2E1-C63CE333B599}" destId="{8A3224F7-0B50-4B78-97CF-B67657666F5D}" srcOrd="2" destOrd="0" presId="urn:microsoft.com/office/officeart/2018/2/layout/IconVerticalSolidList"/>
    <dgm:cxn modelId="{794B1F16-B073-4F14-A106-7A5794369CA4}" type="presParOf" srcId="{8A3224F7-0B50-4B78-97CF-B67657666F5D}" destId="{D1F65A90-9765-4B51-BBC7-3AAF86150C76}" srcOrd="0" destOrd="0" presId="urn:microsoft.com/office/officeart/2018/2/layout/IconVerticalSolidList"/>
    <dgm:cxn modelId="{BD7627CC-071A-4654-914E-51496AE5FF2B}" type="presParOf" srcId="{8A3224F7-0B50-4B78-97CF-B67657666F5D}" destId="{05C09502-DEE3-4BC6-92E9-A4272B1CEAB1}" srcOrd="1" destOrd="0" presId="urn:microsoft.com/office/officeart/2018/2/layout/IconVerticalSolidList"/>
    <dgm:cxn modelId="{661732FA-9F5F-49B1-91D3-8FC52EF7FE2E}" type="presParOf" srcId="{8A3224F7-0B50-4B78-97CF-B67657666F5D}" destId="{B4FEEEC9-C1B6-4944-905A-7023E04F5651}" srcOrd="2" destOrd="0" presId="urn:microsoft.com/office/officeart/2018/2/layout/IconVerticalSolidList"/>
    <dgm:cxn modelId="{954366F8-550F-402A-99CB-2CEE5F25FA12}" type="presParOf" srcId="{8A3224F7-0B50-4B78-97CF-B67657666F5D}" destId="{F0A04CE1-6496-42C5-9684-11AB1DB2636D}" srcOrd="3" destOrd="0" presId="urn:microsoft.com/office/officeart/2018/2/layout/IconVerticalSolidList"/>
    <dgm:cxn modelId="{08827130-471E-49EB-BF17-4328E6D601EA}" type="presParOf" srcId="{FD325D4A-EC00-447B-B2E1-C63CE333B599}" destId="{1617D5A7-BC2F-40D4-B514-864D767BDC86}" srcOrd="3" destOrd="0" presId="urn:microsoft.com/office/officeart/2018/2/layout/IconVerticalSolidList"/>
    <dgm:cxn modelId="{BD9576DB-B1B9-48B0-B313-2E8C30A63989}" type="presParOf" srcId="{FD325D4A-EC00-447B-B2E1-C63CE333B599}" destId="{DDC71714-5BD9-46CE-B8E3-0F11ECF3B649}" srcOrd="4" destOrd="0" presId="urn:microsoft.com/office/officeart/2018/2/layout/IconVerticalSolidList"/>
    <dgm:cxn modelId="{8AA07838-5DD3-4416-89D8-830A27C5E9CE}" type="presParOf" srcId="{DDC71714-5BD9-46CE-B8E3-0F11ECF3B649}" destId="{9DEFA90F-A4D5-44D0-9555-B2933756B54C}" srcOrd="0" destOrd="0" presId="urn:microsoft.com/office/officeart/2018/2/layout/IconVerticalSolidList"/>
    <dgm:cxn modelId="{24890497-12CB-46A9-B288-A0F8249A10F4}" type="presParOf" srcId="{DDC71714-5BD9-46CE-B8E3-0F11ECF3B649}" destId="{EEE645A5-8A91-41F8-9C5B-370F6F357E6C}" srcOrd="1" destOrd="0" presId="urn:microsoft.com/office/officeart/2018/2/layout/IconVerticalSolidList"/>
    <dgm:cxn modelId="{F48C59E3-D6CD-42E2-A9B9-AA78364EEDD6}" type="presParOf" srcId="{DDC71714-5BD9-46CE-B8E3-0F11ECF3B649}" destId="{627A16D0-A3ED-4F8E-B1BB-54F1A4B40E1A}" srcOrd="2" destOrd="0" presId="urn:microsoft.com/office/officeart/2018/2/layout/IconVerticalSolidList"/>
    <dgm:cxn modelId="{EF19D110-32F7-4267-A685-453F53E7F5B2}" type="presParOf" srcId="{DDC71714-5BD9-46CE-B8E3-0F11ECF3B649}" destId="{BA22D41D-D0C5-490B-ADE9-7339774EDB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6E950F-5A01-4D35-A7B4-E69BAFDCE035}">
      <dsp:nvSpPr>
        <dsp:cNvPr id="0" name=""/>
        <dsp:cNvSpPr/>
      </dsp:nvSpPr>
      <dsp:spPr>
        <a:xfrm>
          <a:off x="910347" y="655112"/>
          <a:ext cx="1078529" cy="1078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AE723-A4F7-456C-9607-9A94A93D380B}">
      <dsp:nvSpPr>
        <dsp:cNvPr id="0" name=""/>
        <dsp:cNvSpPr/>
      </dsp:nvSpPr>
      <dsp:spPr>
        <a:xfrm>
          <a:off x="251246" y="2190132"/>
          <a:ext cx="2396731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Improve efficiency by using technology to do tasks automatically</a:t>
          </a:r>
          <a:endParaRPr lang="en-US" sz="1600" kern="1200" dirty="0"/>
        </a:p>
      </dsp:txBody>
      <dsp:txXfrm>
        <a:off x="251246" y="2190132"/>
        <a:ext cx="2396731" cy="1506093"/>
      </dsp:txXfrm>
    </dsp:sp>
    <dsp:sp modelId="{87D33C44-CFAE-4C81-AB42-65CC6D5E32E6}">
      <dsp:nvSpPr>
        <dsp:cNvPr id="0" name=""/>
        <dsp:cNvSpPr/>
      </dsp:nvSpPr>
      <dsp:spPr>
        <a:xfrm>
          <a:off x="3726507" y="655112"/>
          <a:ext cx="1078529" cy="1078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9B361-63EB-4D87-B0FB-9BDECBDC7017}">
      <dsp:nvSpPr>
        <dsp:cNvPr id="0" name=""/>
        <dsp:cNvSpPr/>
      </dsp:nvSpPr>
      <dsp:spPr>
        <a:xfrm>
          <a:off x="3067406" y="2190132"/>
          <a:ext cx="2396731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Reduce costs and errors by minimising manual work and human mistakes</a:t>
          </a:r>
          <a:endParaRPr lang="en-US" sz="1600" kern="1200" dirty="0"/>
        </a:p>
      </dsp:txBody>
      <dsp:txXfrm>
        <a:off x="3067406" y="2190132"/>
        <a:ext cx="2396731" cy="1506093"/>
      </dsp:txXfrm>
    </dsp:sp>
    <dsp:sp modelId="{EE2A5EB7-CB85-4783-8FBB-98226CEF0C4E}">
      <dsp:nvSpPr>
        <dsp:cNvPr id="0" name=""/>
        <dsp:cNvSpPr/>
      </dsp:nvSpPr>
      <dsp:spPr>
        <a:xfrm>
          <a:off x="6542666" y="655112"/>
          <a:ext cx="1078529" cy="1078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7C360-E959-4584-BB0D-58EAA7979291}">
      <dsp:nvSpPr>
        <dsp:cNvPr id="0" name=""/>
        <dsp:cNvSpPr/>
      </dsp:nvSpPr>
      <dsp:spPr>
        <a:xfrm>
          <a:off x="5883565" y="2190132"/>
          <a:ext cx="2396731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Support decision-making by providing accurate, real-time data and reports</a:t>
          </a:r>
          <a:endParaRPr lang="en-US" sz="1600" kern="1200" dirty="0"/>
        </a:p>
      </dsp:txBody>
      <dsp:txXfrm>
        <a:off x="5883565" y="2190132"/>
        <a:ext cx="2396731" cy="1506093"/>
      </dsp:txXfrm>
    </dsp:sp>
    <dsp:sp modelId="{A4F7F0AE-AED9-4048-8C3A-9EED388ED77B}">
      <dsp:nvSpPr>
        <dsp:cNvPr id="0" name=""/>
        <dsp:cNvSpPr/>
      </dsp:nvSpPr>
      <dsp:spPr>
        <a:xfrm>
          <a:off x="9358826" y="655112"/>
          <a:ext cx="1078529" cy="1078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170A3-AC4D-4867-A9F7-1F61B078437E}">
      <dsp:nvSpPr>
        <dsp:cNvPr id="0" name=""/>
        <dsp:cNvSpPr/>
      </dsp:nvSpPr>
      <dsp:spPr>
        <a:xfrm>
          <a:off x="8699724" y="2190132"/>
          <a:ext cx="2396731" cy="15060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Gain competitive advantages by helping to respond quickly to market changes and improve innovation through better use of data </a:t>
          </a:r>
          <a:endParaRPr lang="en-US" sz="1600" kern="1200" dirty="0"/>
        </a:p>
      </dsp:txBody>
      <dsp:txXfrm>
        <a:off x="8699724" y="2190132"/>
        <a:ext cx="2396731" cy="15060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F08A3-128B-4B54-9D53-DB0DFEC43986}">
      <dsp:nvSpPr>
        <dsp:cNvPr id="0" name=""/>
        <dsp:cNvSpPr/>
      </dsp:nvSpPr>
      <dsp:spPr>
        <a:xfrm>
          <a:off x="0" y="4300"/>
          <a:ext cx="6263640" cy="916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6D6EED-F71A-4DDC-875F-7C3D4E496560}">
      <dsp:nvSpPr>
        <dsp:cNvPr id="0" name=""/>
        <dsp:cNvSpPr/>
      </dsp:nvSpPr>
      <dsp:spPr>
        <a:xfrm>
          <a:off x="277094" y="210403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E574F9-B6B9-46FB-833B-883116DA1E82}">
      <dsp:nvSpPr>
        <dsp:cNvPr id="0" name=""/>
        <dsp:cNvSpPr/>
      </dsp:nvSpPr>
      <dsp:spPr>
        <a:xfrm>
          <a:off x="1057996" y="4300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ERP improves </a:t>
          </a:r>
          <a:r>
            <a:rPr lang="en-GB" sz="1900" b="1" kern="1200"/>
            <a:t>how the business runs internally</a:t>
          </a:r>
          <a:r>
            <a:rPr lang="en-GB" sz="1900" kern="1200"/>
            <a:t> </a:t>
          </a:r>
          <a:endParaRPr lang="en-US" sz="1900" kern="1200"/>
        </a:p>
      </dsp:txBody>
      <dsp:txXfrm>
        <a:off x="1057996" y="4300"/>
        <a:ext cx="5205643" cy="916014"/>
      </dsp:txXfrm>
    </dsp:sp>
    <dsp:sp modelId="{8FBDEBF0-34EA-4EB9-AB7B-87BD3ACEF7CD}">
      <dsp:nvSpPr>
        <dsp:cNvPr id="0" name=""/>
        <dsp:cNvSpPr/>
      </dsp:nvSpPr>
      <dsp:spPr>
        <a:xfrm>
          <a:off x="0" y="1149318"/>
          <a:ext cx="6263640" cy="916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07C1F4-877A-4E74-B004-E1C35BD3BB1B}">
      <dsp:nvSpPr>
        <dsp:cNvPr id="0" name=""/>
        <dsp:cNvSpPr/>
      </dsp:nvSpPr>
      <dsp:spPr>
        <a:xfrm>
          <a:off x="277094" y="1355421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D32D05-C070-4397-883E-5019FA05C02F}">
      <dsp:nvSpPr>
        <dsp:cNvPr id="0" name=""/>
        <dsp:cNvSpPr/>
      </dsp:nvSpPr>
      <dsp:spPr>
        <a:xfrm>
          <a:off x="1057996" y="1149318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CRM improves </a:t>
          </a:r>
          <a:r>
            <a:rPr lang="en-GB" sz="1900" b="1" kern="1200"/>
            <a:t>customer relationships and revenue</a:t>
          </a:r>
          <a:r>
            <a:rPr lang="en-GB" sz="1900" kern="1200"/>
            <a:t> </a:t>
          </a:r>
          <a:endParaRPr lang="en-US" sz="1900" kern="1200"/>
        </a:p>
      </dsp:txBody>
      <dsp:txXfrm>
        <a:off x="1057996" y="1149318"/>
        <a:ext cx="5205643" cy="916014"/>
      </dsp:txXfrm>
    </dsp:sp>
    <dsp:sp modelId="{298696F0-B061-4382-A62D-4189A08BA006}">
      <dsp:nvSpPr>
        <dsp:cNvPr id="0" name=""/>
        <dsp:cNvSpPr/>
      </dsp:nvSpPr>
      <dsp:spPr>
        <a:xfrm>
          <a:off x="0" y="2294336"/>
          <a:ext cx="6263640" cy="91601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40AB1-9AD0-4B8E-B237-12FC95C1A79E}">
      <dsp:nvSpPr>
        <dsp:cNvPr id="0" name=""/>
        <dsp:cNvSpPr/>
      </dsp:nvSpPr>
      <dsp:spPr>
        <a:xfrm>
          <a:off x="277094" y="2500440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83755-2525-4DF3-864A-0DB59CE4F90C}">
      <dsp:nvSpPr>
        <dsp:cNvPr id="0" name=""/>
        <dsp:cNvSpPr/>
      </dsp:nvSpPr>
      <dsp:spPr>
        <a:xfrm>
          <a:off x="1057996" y="2294336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MIS improves </a:t>
          </a:r>
          <a:r>
            <a:rPr lang="en-GB" sz="1900" b="1" kern="1200"/>
            <a:t>management decision-making</a:t>
          </a:r>
          <a:r>
            <a:rPr lang="en-GB" sz="1900" kern="1200"/>
            <a:t> </a:t>
          </a:r>
          <a:endParaRPr lang="en-US" sz="1900" kern="1200"/>
        </a:p>
      </dsp:txBody>
      <dsp:txXfrm>
        <a:off x="1057996" y="2294336"/>
        <a:ext cx="5205643" cy="916014"/>
      </dsp:txXfrm>
    </dsp:sp>
    <dsp:sp modelId="{C276B626-3E1C-45CA-836C-54F2AFB39B7B}">
      <dsp:nvSpPr>
        <dsp:cNvPr id="0" name=""/>
        <dsp:cNvSpPr/>
      </dsp:nvSpPr>
      <dsp:spPr>
        <a:xfrm>
          <a:off x="0" y="3439354"/>
          <a:ext cx="6263640" cy="91601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D72AA-4B37-481E-98AC-F40C676E719F}">
      <dsp:nvSpPr>
        <dsp:cNvPr id="0" name=""/>
        <dsp:cNvSpPr/>
      </dsp:nvSpPr>
      <dsp:spPr>
        <a:xfrm>
          <a:off x="277094" y="3645458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40710-23F6-4559-9F3E-C5863188F028}">
      <dsp:nvSpPr>
        <dsp:cNvPr id="0" name=""/>
        <dsp:cNvSpPr/>
      </dsp:nvSpPr>
      <dsp:spPr>
        <a:xfrm>
          <a:off x="1057996" y="3439354"/>
          <a:ext cx="5205643" cy="916014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They are not competitors — they work best together</a:t>
          </a:r>
          <a:endParaRPr lang="en-US" sz="1900" kern="1200" dirty="0"/>
        </a:p>
      </dsp:txBody>
      <dsp:txXfrm>
        <a:off x="1057996" y="3439354"/>
        <a:ext cx="5205643" cy="916014"/>
      </dsp:txXfrm>
    </dsp:sp>
    <dsp:sp modelId="{49220E31-F873-497F-9F4B-67A04219F87C}">
      <dsp:nvSpPr>
        <dsp:cNvPr id="0" name=""/>
        <dsp:cNvSpPr/>
      </dsp:nvSpPr>
      <dsp:spPr>
        <a:xfrm>
          <a:off x="0" y="4584372"/>
          <a:ext cx="6263640" cy="916014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D907F-7EF5-4BC9-B77B-AF7F9A97006B}">
      <dsp:nvSpPr>
        <dsp:cNvPr id="0" name=""/>
        <dsp:cNvSpPr/>
      </dsp:nvSpPr>
      <dsp:spPr>
        <a:xfrm>
          <a:off x="277094" y="4790476"/>
          <a:ext cx="503807" cy="50380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5F03F-6A60-4001-9356-823CEF251242}">
      <dsp:nvSpPr>
        <dsp:cNvPr id="0" name=""/>
        <dsp:cNvSpPr/>
      </dsp:nvSpPr>
      <dsp:spPr>
        <a:xfrm>
          <a:off x="1057996" y="4584372"/>
          <a:ext cx="5205643" cy="9160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945" tIns="96945" rIns="96945" bIns="96945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Integrated systems = better efficiency + smarter decisions + improved customer service</a:t>
          </a:r>
          <a:endParaRPr lang="en-US" sz="1900" kern="1200" dirty="0"/>
        </a:p>
      </dsp:txBody>
      <dsp:txXfrm>
        <a:off x="1057996" y="4584372"/>
        <a:ext cx="5205643" cy="9160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B0D45E-B692-4F55-90D3-A53414FF87C9}">
      <dsp:nvSpPr>
        <dsp:cNvPr id="0" name=""/>
        <dsp:cNvSpPr/>
      </dsp:nvSpPr>
      <dsp:spPr>
        <a:xfrm>
          <a:off x="0" y="448"/>
          <a:ext cx="4991629" cy="10503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351228-D471-400D-AAF2-E33E8162BD62}">
      <dsp:nvSpPr>
        <dsp:cNvPr id="0" name=""/>
        <dsp:cNvSpPr/>
      </dsp:nvSpPr>
      <dsp:spPr>
        <a:xfrm>
          <a:off x="317730" y="236777"/>
          <a:ext cx="577692" cy="5776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0D47B-2E57-40AC-85A6-AC00BB9A85AE}">
      <dsp:nvSpPr>
        <dsp:cNvPr id="0" name=""/>
        <dsp:cNvSpPr/>
      </dsp:nvSpPr>
      <dsp:spPr>
        <a:xfrm>
          <a:off x="1213154" y="448"/>
          <a:ext cx="3778474" cy="105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62" tIns="111162" rIns="111162" bIns="11116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CRM (Customer Relationship Management): </a:t>
          </a:r>
          <a:r>
            <a:rPr lang="en-GB" sz="1400" kern="1200"/>
            <a:t>stores and manages customer information, especially through Tesco Clubcard. </a:t>
          </a:r>
          <a:endParaRPr lang="en-US" sz="1400" kern="1200"/>
        </a:p>
      </dsp:txBody>
      <dsp:txXfrm>
        <a:off x="1213154" y="448"/>
        <a:ext cx="3778474" cy="1050350"/>
      </dsp:txXfrm>
    </dsp:sp>
    <dsp:sp modelId="{D1F65A90-9765-4B51-BBC7-3AAF86150C76}">
      <dsp:nvSpPr>
        <dsp:cNvPr id="0" name=""/>
        <dsp:cNvSpPr/>
      </dsp:nvSpPr>
      <dsp:spPr>
        <a:xfrm>
          <a:off x="0" y="1313386"/>
          <a:ext cx="4991629" cy="10503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C09502-DEE3-4BC6-92E9-A4272B1CEAB1}">
      <dsp:nvSpPr>
        <dsp:cNvPr id="0" name=""/>
        <dsp:cNvSpPr/>
      </dsp:nvSpPr>
      <dsp:spPr>
        <a:xfrm>
          <a:off x="317730" y="1549715"/>
          <a:ext cx="577692" cy="5776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04CE1-6496-42C5-9684-11AB1DB2636D}">
      <dsp:nvSpPr>
        <dsp:cNvPr id="0" name=""/>
        <dsp:cNvSpPr/>
      </dsp:nvSpPr>
      <dsp:spPr>
        <a:xfrm>
          <a:off x="1213154" y="1313386"/>
          <a:ext cx="3778474" cy="105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62" tIns="111162" rIns="111162" bIns="11116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Electronic point of sale (EPOS):</a:t>
          </a:r>
          <a:r>
            <a:rPr lang="en-GB" sz="1400" kern="1200"/>
            <a:t> record sales instantly at checkouts. </a:t>
          </a:r>
          <a:endParaRPr lang="en-US" sz="1400" kern="1200"/>
        </a:p>
      </dsp:txBody>
      <dsp:txXfrm>
        <a:off x="1213154" y="1313386"/>
        <a:ext cx="3778474" cy="1050350"/>
      </dsp:txXfrm>
    </dsp:sp>
    <dsp:sp modelId="{9DEFA90F-A4D5-44D0-9555-B2933756B54C}">
      <dsp:nvSpPr>
        <dsp:cNvPr id="0" name=""/>
        <dsp:cNvSpPr/>
      </dsp:nvSpPr>
      <dsp:spPr>
        <a:xfrm>
          <a:off x="0" y="2626324"/>
          <a:ext cx="4991629" cy="105035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E645A5-8A91-41F8-9C5B-370F6F357E6C}">
      <dsp:nvSpPr>
        <dsp:cNvPr id="0" name=""/>
        <dsp:cNvSpPr/>
      </dsp:nvSpPr>
      <dsp:spPr>
        <a:xfrm>
          <a:off x="317730" y="2862652"/>
          <a:ext cx="577692" cy="57769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22D41D-D0C5-490B-ADE9-7339774EDB1A}">
      <dsp:nvSpPr>
        <dsp:cNvPr id="0" name=""/>
        <dsp:cNvSpPr/>
      </dsp:nvSpPr>
      <dsp:spPr>
        <a:xfrm>
          <a:off x="1213154" y="2626324"/>
          <a:ext cx="3778474" cy="1050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162" tIns="111162" rIns="111162" bIns="11116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Loyalty card data (Clubcard): </a:t>
          </a:r>
          <a:r>
            <a:rPr lang="en-GB" sz="1400" kern="1200"/>
            <a:t>This tracks customer buying habits</a:t>
          </a:r>
          <a:endParaRPr lang="en-US" sz="1400" kern="1200"/>
        </a:p>
      </dsp:txBody>
      <dsp:txXfrm>
        <a:off x="1213154" y="2626324"/>
        <a:ext cx="3778474" cy="10503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3B8CB5-AE3C-4E93-B0B3-56B58407F420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77607F-672F-4A1B-A512-82E81A1B64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430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77607F-672F-4A1B-A512-82E81A1B64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804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96736-69B5-7F72-11D7-4042CE119F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36E7A0-D465-BF35-4A5A-9E1E7AF2A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25117-366D-6783-00A2-26CDF12F7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BAB3B-B8DA-5AB5-7911-6CD949D5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6C7FB8-D9D4-E2BE-DF13-DE9229484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510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1A43A-A326-739C-42C3-1DC056BD9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A5595-846E-7E6A-7019-42D57C0C4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F8B218-7BC8-3AA6-D918-4A1949EF3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4ABD8-C954-9C27-B06E-B44F76DAE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2FEF78-C443-734A-38D1-8BE98FD1C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304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FFA70-99C9-3180-BC2A-B8C048D93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425AF3-5E84-BB24-10B5-5952D24F7C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5A8C5-C3D5-257E-B7F8-D0C495A3E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22E90C-88B5-5FDC-3F4B-1D4AF8478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21ECA-9F66-F9AA-965D-0326E013B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16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5FA93-F64D-5D43-1374-687D2E9CE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0928E-7B6A-25F6-3A30-78C153BBC8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03467-6122-80BE-50AD-1CE91785BC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F2F65C-FD1B-C7D0-929F-A54640BBC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69DD57-2C66-0357-B798-34FA3FB9CE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BEA285-4BAA-34FE-FBA9-E54E8A4AF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97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45BE3-4D18-502A-C791-69DA6EE39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B54B3-CF2A-3C38-767D-37F85D196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677738-658B-90DE-5717-9CFE8D2C41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BE181D-6A5D-6095-ABA1-2EEF914B24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65D345-6D08-97BF-24CB-D49F74CA14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935839-EEF3-FD86-59C6-83B56F9E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217B43-4D7E-3811-C851-32964D89D2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2E0E28-6A7D-37DA-7495-A91ACB25E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895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5D4F8-EA33-1CFF-E7E4-FC7DB112E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32E7EE-6796-9974-BFB5-25F03B10D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AA550F-7219-E29A-AADB-E1E7D95EF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41AF7A-4903-3920-C719-B2824652E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36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840C1C-7C8E-0C29-C0F7-E28611644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318D26-64AA-925D-BBBF-F2A3387BA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EA0DD8-9F67-E36A-E343-DB21B7B2E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884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005F2-D206-DE82-E857-631745605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2D172-66BE-D764-DECF-2D7282837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AA6095-5AB4-41A3-8BA0-69CAF2A901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D49D1-B7C0-AE58-AEA4-EFDA10E1B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57F680-2230-2D86-8F8E-B30EA26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C3B6A-0FDF-6D41-5813-306C28ED7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301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1B047-9EFD-1E18-05B6-E2341D5E6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E5460B-EEE8-1C0E-0577-D358CF39F6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5E545-0084-5A37-16C0-1F956BDBA7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56C25F-F20E-AE5E-C57A-109BE4D63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F11EB-21F0-4989-63C3-A8D939A769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78A7CD-B4C0-6F6A-2288-FE67BC5CF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30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1461C-E555-42A7-2D7E-977892659E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CD5CED-ED91-6CD9-5F16-1459D5CF0D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1E8DC-E1F4-E5A8-896C-B091F90EE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DD28E-FD3C-781F-D12E-DA21BA359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901CEC-0050-8DD5-1140-43D58EA85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613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5EFC0D-1A7D-8037-79EF-185606DD3F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3005F0-3563-319C-1CE1-76F728B9B7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8CACC-9762-E67F-5617-353830A7A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EC24D-FC2F-EA0D-7ED0-7B6D3D0E1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0D88AB-D9D2-4F0B-B93D-321884D31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388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00BD43-3343-EF04-CA94-27A6936FF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C5F4F-F7AA-CC59-3DBE-EF4301F873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F8075F-212F-AC03-670B-BE5864AF82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B1B13C1-56D1-410A-9DA2-141E2FE592B7}" type="datetimeFigureOut">
              <a:rPr lang="en-GB" smtClean="0"/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1CF5BE-E8AA-1651-2556-D5D1A6F5B0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27710-F483-5F0F-DB68-053CEC85AE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0E02F4-AE97-41D9-8260-1D0B97E2A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57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uk-gdpr-guidance-and-resources/securit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5BF146-977A-1D1B-242C-192788C001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67909" y="2023110"/>
            <a:ext cx="2469624" cy="2846070"/>
          </a:xfrm>
        </p:spPr>
        <p:txBody>
          <a:bodyPr anchor="ctr">
            <a:normAutofit/>
          </a:bodyPr>
          <a:lstStyle/>
          <a:p>
            <a:pPr algn="l"/>
            <a:r>
              <a:rPr lang="en-US" sz="3700"/>
              <a:t>Information systems</a:t>
            </a:r>
            <a:endParaRPr lang="en-GB" sz="3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200D89-7F5D-8AE1-B34A-7F66D75C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83424" y="4869180"/>
            <a:ext cx="3422648" cy="1531620"/>
          </a:xfrm>
        </p:spPr>
        <p:txBody>
          <a:bodyPr>
            <a:normAutofit/>
          </a:bodyPr>
          <a:lstStyle/>
          <a:p>
            <a:pPr algn="l"/>
            <a:r>
              <a:rPr lang="en-GB" sz="900" b="1" dirty="0"/>
              <a:t>Component 1- Group Presentation on Different Information Systems </a:t>
            </a:r>
          </a:p>
          <a:p>
            <a:pPr algn="l"/>
            <a:r>
              <a:rPr lang="en-GB" sz="900" b="1" dirty="0"/>
              <a:t>LCLM 5004 - Managing Business Information </a:t>
            </a:r>
          </a:p>
          <a:p>
            <a:pPr algn="l"/>
            <a:endParaRPr lang="en-GB" sz="900" b="1" dirty="0"/>
          </a:p>
          <a:p>
            <a:pPr algn="l"/>
            <a:endParaRPr lang="en-GB" sz="900" b="1" dirty="0"/>
          </a:p>
          <a:p>
            <a:pPr algn="l"/>
            <a:r>
              <a:rPr lang="en-GB" sz="900" b="1" dirty="0" err="1"/>
              <a:t>Jahanur</a:t>
            </a:r>
            <a:r>
              <a:rPr lang="en-GB" sz="900" b="1" dirty="0"/>
              <a:t> Rashid and Muhammad Abdul Jalil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Online Course: Computer Hardware and Software from University of ...">
            <a:extLst>
              <a:ext uri="{FF2B5EF4-FFF2-40B4-BE49-F238E27FC236}">
                <a16:creationId xmlns:a16="http://schemas.microsoft.com/office/drawing/2014/main" id="{83DBA838-BF0C-C2B1-73CC-1F584B603E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238" y="1181987"/>
            <a:ext cx="7608304" cy="456498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900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9EA3E-DCAD-D034-1D6D-F62C59E70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information system?</a:t>
            </a:r>
            <a:endParaRPr lang="en-GB" dirty="0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63ED0946-E68E-1627-F1EF-526CD67330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537799"/>
              </p:ext>
            </p:extLst>
          </p:nvPr>
        </p:nvGraphicFramePr>
        <p:xfrm>
          <a:off x="387095" y="2282845"/>
          <a:ext cx="1134770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447818-4B74-5472-5F88-468DB2C68B77}"/>
              </a:ext>
            </a:extLst>
          </p:cNvPr>
          <p:cNvSpPr txBox="1"/>
          <p:nvPr/>
        </p:nvSpPr>
        <p:spPr>
          <a:xfrm>
            <a:off x="838200" y="1573912"/>
            <a:ext cx="10692384" cy="707886"/>
          </a:xfrm>
          <a:prstGeom prst="rect">
            <a:avLst/>
          </a:prstGeom>
          <a:ln/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The people, technology, software, and data that work together to collect, process, store, and distribute information.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9910BA-094B-BE63-C123-9C79249CD6E8}"/>
              </a:ext>
            </a:extLst>
          </p:cNvPr>
          <p:cNvSpPr txBox="1"/>
          <p:nvPr/>
        </p:nvSpPr>
        <p:spPr>
          <a:xfrm>
            <a:off x="9939963" y="6169709"/>
            <a:ext cx="24928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(Rainer and Prince, 2021)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8231C7-E46D-1062-60FA-67EA5CDDEA28}"/>
              </a:ext>
            </a:extLst>
          </p:cNvPr>
          <p:cNvSpPr txBox="1"/>
          <p:nvPr/>
        </p:nvSpPr>
        <p:spPr>
          <a:xfrm>
            <a:off x="387095" y="2521328"/>
            <a:ext cx="4948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Information systems help organisations: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7675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B599F-BF59-7D8C-9676-D49FA2F6A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6165"/>
          </a:xfrm>
          <a:ln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Types of information systems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CD2D6-9CA3-AE7F-8A1E-B2E1F94A1F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72" y="4207100"/>
            <a:ext cx="5632704" cy="2376580"/>
          </a:xfr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/>
              <a:t>Customer Relationship Management (CRM) Systems (Chen and Popovich, 2003)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Focuses on managing customer interactions to improve satisfaction and retention</a:t>
            </a:r>
          </a:p>
          <a:p>
            <a:pPr marL="0"/>
            <a:r>
              <a:rPr lang="en-GB" sz="1600" dirty="0"/>
              <a:t>Stores customer information and tracks customer interactions</a:t>
            </a:r>
          </a:p>
          <a:p>
            <a:pPr marL="0"/>
            <a:r>
              <a:rPr lang="en-GB" sz="1600" dirty="0"/>
              <a:t>Improves customer service by giving staff quick access to customer records</a:t>
            </a:r>
          </a:p>
          <a:p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BAEBEE-AE98-B251-7D71-8E9FD49E66B1}"/>
              </a:ext>
            </a:extLst>
          </p:cNvPr>
          <p:cNvSpPr txBox="1"/>
          <p:nvPr/>
        </p:nvSpPr>
        <p:spPr>
          <a:xfrm>
            <a:off x="347472" y="1690033"/>
            <a:ext cx="5632704" cy="2272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sz="1600" b="1" dirty="0"/>
              <a:t>Enterprise resource planning (ERP) (</a:t>
            </a:r>
            <a:r>
              <a:rPr lang="en-GB" sz="1600" b="1" dirty="0"/>
              <a:t>Shehab et al., 2004 )</a:t>
            </a:r>
            <a:r>
              <a:rPr lang="en-US" sz="1600" b="1" dirty="0"/>
              <a:t>: </a:t>
            </a:r>
          </a:p>
          <a:p>
            <a:r>
              <a:rPr lang="en-GB" sz="1600" dirty="0"/>
              <a:t>Integrates all business  departments like finance, HR, and supply chain into one system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They share the same data across the organisation, which reduces mistakes and duplication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They provide real-time information, helping managers make faster and better decisions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A4B20-B56A-6F9E-27BF-99C6F68C07AF}"/>
              </a:ext>
            </a:extLst>
          </p:cNvPr>
          <p:cNvSpPr txBox="1"/>
          <p:nvPr/>
        </p:nvSpPr>
        <p:spPr>
          <a:xfrm>
            <a:off x="6318504" y="4207100"/>
            <a:ext cx="5526024" cy="22728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600" b="1" dirty="0"/>
              <a:t>Transaction processing systems (TPS) (Bernstein and Newcomer, 2026):</a:t>
            </a:r>
          </a:p>
          <a:p>
            <a:r>
              <a:rPr lang="en-GB" sz="1600" dirty="0"/>
              <a:t>Handles the day-to-day routine transactions in a business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Records and processes sales, purchases, payroll, and payments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Updates data immediately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Ensures transactions are done quickly and accurately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E24649-1502-2C82-66B6-2C1703BC09AE}"/>
              </a:ext>
            </a:extLst>
          </p:cNvPr>
          <p:cNvSpPr txBox="1"/>
          <p:nvPr/>
        </p:nvSpPr>
        <p:spPr>
          <a:xfrm>
            <a:off x="6318504" y="1690033"/>
            <a:ext cx="5526024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sz="1600" b="1" dirty="0"/>
              <a:t>Management Information Systems (MIS) (Laudon et al., 2015)</a:t>
            </a:r>
          </a:p>
          <a:p>
            <a:r>
              <a:rPr lang="en-GB" sz="1600" dirty="0"/>
              <a:t>Turns data into reports that help management monitor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Produces reports on sales, finance, staff performance, stock levels,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Monitors business performance and helps identify trends or problems.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303456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FA4760-9156-BF74-4B01-CCEF1687D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ERP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Rectangle 30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BDDA8-B8F5-4AA2-609D-712AC828E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Benefits:</a:t>
            </a:r>
            <a:endParaRPr lang="en-GB" sz="1700" dirty="0"/>
          </a:p>
          <a:p>
            <a:r>
              <a:rPr lang="en-GB" sz="1700" dirty="0"/>
              <a:t>Reduces data duplication and errors </a:t>
            </a:r>
          </a:p>
          <a:p>
            <a:r>
              <a:rPr lang="en-GB" sz="1700" dirty="0"/>
              <a:t>Improves efficiency across departments </a:t>
            </a:r>
          </a:p>
          <a:p>
            <a:r>
              <a:rPr lang="en-GB" sz="1700" dirty="0"/>
              <a:t>Provides real-time business data for managers </a:t>
            </a:r>
          </a:p>
          <a:p>
            <a:pPr marL="0" indent="0">
              <a:buNone/>
            </a:pPr>
            <a:r>
              <a:rPr lang="en-GB" sz="1700" b="1" dirty="0"/>
              <a:t>Limitations:</a:t>
            </a:r>
            <a:endParaRPr lang="en-GB" sz="1700" dirty="0"/>
          </a:p>
          <a:p>
            <a:r>
              <a:rPr lang="en-GB" sz="1700" dirty="0"/>
              <a:t>Expensive to implement </a:t>
            </a:r>
          </a:p>
          <a:p>
            <a:r>
              <a:rPr lang="en-GB" sz="1700" dirty="0"/>
              <a:t>Complex and time-consuming to set up </a:t>
            </a:r>
          </a:p>
          <a:p>
            <a:r>
              <a:rPr lang="en-GB" sz="1700" dirty="0"/>
              <a:t>Requires staff training and change management </a:t>
            </a:r>
          </a:p>
          <a:p>
            <a:pPr marL="0" indent="0">
              <a:buNone/>
            </a:pPr>
            <a:r>
              <a:rPr lang="en-GB" sz="1700" dirty="0"/>
              <a:t>Best for improving internal operations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at is ERP (Enterprise Resource Planning)?">
            <a:extLst>
              <a:ext uri="{FF2B5EF4-FFF2-40B4-BE49-F238E27FC236}">
                <a16:creationId xmlns:a16="http://schemas.microsoft.com/office/drawing/2014/main" id="{F9DF601A-AA0A-503B-A1B3-3B14F97954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274" r="-2" b="-2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A009BBD-D899-3182-49C1-E0E8AB2F23BC}"/>
              </a:ext>
            </a:extLst>
          </p:cNvPr>
          <p:cNvSpPr/>
          <p:nvPr/>
        </p:nvSpPr>
        <p:spPr>
          <a:xfrm>
            <a:off x="298741" y="6058647"/>
            <a:ext cx="4890246" cy="59769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Best for improving internal operations</a:t>
            </a:r>
          </a:p>
        </p:txBody>
      </p:sp>
    </p:spTree>
    <p:extLst>
      <p:ext uri="{BB962C8B-B14F-4D97-AF65-F5344CB8AC3E}">
        <p14:creationId xmlns:p14="http://schemas.microsoft.com/office/powerpoint/2010/main" val="1387689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160008-11E8-8044-D413-8FA4CA59B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600"/>
              <a:t>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0AEA8-9B05-2A81-CF3E-0DAB4A623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255" y="2175546"/>
            <a:ext cx="4991629" cy="36771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Benefits:</a:t>
            </a:r>
          </a:p>
          <a:p>
            <a:r>
              <a:rPr lang="en-GB" sz="1700" dirty="0"/>
              <a:t>Improves customer satisfaction and loyalty </a:t>
            </a:r>
          </a:p>
          <a:p>
            <a:r>
              <a:rPr lang="en-GB" sz="1700" dirty="0"/>
              <a:t>Gives staff quick access to customer information </a:t>
            </a:r>
          </a:p>
          <a:p>
            <a:r>
              <a:rPr lang="en-GB" sz="1700" dirty="0"/>
              <a:t>Supports personalised marketing and service </a:t>
            </a:r>
          </a:p>
          <a:p>
            <a:pPr marL="0" indent="0">
              <a:buNone/>
            </a:pPr>
            <a:r>
              <a:rPr lang="en-GB" sz="1700" b="1" dirty="0"/>
              <a:t>Limitations:</a:t>
            </a:r>
          </a:p>
          <a:p>
            <a:r>
              <a:rPr lang="en-GB" sz="1700" dirty="0"/>
              <a:t>Requires accurate and constant data entry </a:t>
            </a:r>
          </a:p>
          <a:p>
            <a:r>
              <a:rPr lang="en-GB" sz="1700" dirty="0"/>
              <a:t>Privacy and data protection concerns (e.g. GDPR) </a:t>
            </a:r>
          </a:p>
          <a:p>
            <a:r>
              <a:rPr lang="en-GB" sz="1700" dirty="0"/>
              <a:t>Can become ineffective if staff do not use it properly </a:t>
            </a:r>
          </a:p>
          <a:p>
            <a:endParaRPr lang="en-GB" sz="1700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750ECC4-635D-AD37-DEBD-D5DB7D70C7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21" b="-2401"/>
          <a:stretch>
            <a:fillRect/>
          </a:stretch>
        </p:blipFill>
        <p:spPr>
          <a:xfrm>
            <a:off x="6930493" y="2175546"/>
            <a:ext cx="4223252" cy="2567191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EB92740-F14D-1A38-C214-EEBC0D65154B}"/>
              </a:ext>
            </a:extLst>
          </p:cNvPr>
          <p:cNvSpPr/>
          <p:nvPr/>
        </p:nvSpPr>
        <p:spPr>
          <a:xfrm>
            <a:off x="731525" y="5604895"/>
            <a:ext cx="5321116" cy="56755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Best for improving customer experience and sales growth</a:t>
            </a:r>
          </a:p>
        </p:txBody>
      </p:sp>
    </p:spTree>
    <p:extLst>
      <p:ext uri="{BB962C8B-B14F-4D97-AF65-F5344CB8AC3E}">
        <p14:creationId xmlns:p14="http://schemas.microsoft.com/office/powerpoint/2010/main" val="2780716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9859F-0059-683B-CED4-A93F16AA4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MIS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FF5E5-2EC7-8798-A6DB-B3D4D37F6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07" y="227946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Benefits:</a:t>
            </a:r>
            <a:endParaRPr lang="en-GB" sz="1700" dirty="0"/>
          </a:p>
          <a:p>
            <a:r>
              <a:rPr lang="en-GB" sz="1700" dirty="0"/>
              <a:t>Produces reports on sales, finance, stock, staff performance </a:t>
            </a:r>
          </a:p>
          <a:p>
            <a:r>
              <a:rPr lang="en-GB" sz="1700" dirty="0"/>
              <a:t>Helps identify trends and problems </a:t>
            </a:r>
          </a:p>
          <a:p>
            <a:r>
              <a:rPr lang="en-GB" sz="1700" dirty="0"/>
              <a:t>Supports decision-making for managers</a:t>
            </a:r>
          </a:p>
          <a:p>
            <a:pPr marL="0" indent="0">
              <a:buNone/>
            </a:pPr>
            <a:r>
              <a:rPr lang="en-GB" sz="1700" b="1" dirty="0"/>
              <a:t>Limitations:</a:t>
            </a:r>
            <a:endParaRPr lang="en-GB" sz="1700" dirty="0"/>
          </a:p>
          <a:p>
            <a:r>
              <a:rPr lang="en-GB" sz="1700" dirty="0"/>
              <a:t>Depends on quality of data – could lead to incorrect decision-making </a:t>
            </a:r>
          </a:p>
          <a:p>
            <a:r>
              <a:rPr lang="en-GB" sz="1700" dirty="0"/>
              <a:t>Reports are not always in real-time</a:t>
            </a: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08DA64-3E90-C814-17FE-61B0082B3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571763"/>
            <a:ext cx="5150277" cy="353922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1F9EED1-1D1D-0EAC-D22F-D1BEC883886B}"/>
              </a:ext>
            </a:extLst>
          </p:cNvPr>
          <p:cNvSpPr/>
          <p:nvPr/>
        </p:nvSpPr>
        <p:spPr>
          <a:xfrm>
            <a:off x="505607" y="5558345"/>
            <a:ext cx="5321116" cy="56755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Best for Management reporting and control</a:t>
            </a:r>
          </a:p>
        </p:txBody>
      </p:sp>
    </p:spTree>
    <p:extLst>
      <p:ext uri="{BB962C8B-B14F-4D97-AF65-F5344CB8AC3E}">
        <p14:creationId xmlns:p14="http://schemas.microsoft.com/office/powerpoint/2010/main" val="12155870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7EFAC3-FA41-80FA-E992-BE03F8F60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2478619"/>
          </a:xfrm>
        </p:spPr>
        <p:txBody>
          <a:bodyPr>
            <a:normAutofit/>
          </a:bodyPr>
          <a:lstStyle/>
          <a:p>
            <a:r>
              <a:rPr lang="en-GB" sz="5200" dirty="0"/>
              <a:t>So which option is best?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D345BC-2723-94C2-C0FD-DD0DAC363F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3486192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Vector Graphics &amp; Clip Art ...">
            <a:extLst>
              <a:ext uri="{FF2B5EF4-FFF2-40B4-BE49-F238E27FC236}">
                <a16:creationId xmlns:a16="http://schemas.microsoft.com/office/drawing/2014/main" id="{5D55C88C-A4FF-07E7-9DC1-B096FF4691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151" y="3035808"/>
            <a:ext cx="3323093" cy="2999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2453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C8A18-F671-6A1B-4626-97B8F2F80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Ethical Considerations 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thical Considerations ~ Types &amp; Examples">
            <a:extLst>
              <a:ext uri="{FF2B5EF4-FFF2-40B4-BE49-F238E27FC236}">
                <a16:creationId xmlns:a16="http://schemas.microsoft.com/office/drawing/2014/main" id="{5EDCCD2D-6133-ACC7-1174-F71A1172A4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40" r="8256" b="1"/>
          <a:stretch>
            <a:fillRect/>
          </a:stretch>
        </p:blipFill>
        <p:spPr>
          <a:xfrm>
            <a:off x="5922492" y="1436500"/>
            <a:ext cx="5536001" cy="392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7444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8F35F-5357-738C-9768-E014BA6E0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Data Privacy &amp; Security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4EB7C-98F0-0309-6EE7-E6ECE7CB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b="1" dirty="0"/>
              <a:t>Risks:</a:t>
            </a:r>
            <a:endParaRPr lang="en-GB" sz="1400" dirty="0"/>
          </a:p>
          <a:p>
            <a:r>
              <a:rPr lang="en-GB" sz="1400" dirty="0"/>
              <a:t>Data breaches - unauthorised people access sensitive business or customer data</a:t>
            </a:r>
          </a:p>
          <a:p>
            <a:r>
              <a:rPr lang="en-GB" sz="1400" dirty="0"/>
              <a:t>Misuse of personal data - Employee or customer data may be used in ways that were not agreed to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Mitigation:</a:t>
            </a:r>
            <a:endParaRPr lang="en-GB" sz="1400" dirty="0"/>
          </a:p>
          <a:p>
            <a:r>
              <a:rPr lang="en-GB" sz="1400" dirty="0"/>
              <a:t>Encryption and high security passwords 	</a:t>
            </a:r>
          </a:p>
          <a:p>
            <a:r>
              <a:rPr lang="en-GB" sz="1400" dirty="0"/>
              <a:t>GDPR compliance - gives customers rights over their data and forces companies to handle it responsibly.</a:t>
            </a:r>
          </a:p>
          <a:p>
            <a:r>
              <a:rPr lang="en-GB" sz="1400" dirty="0"/>
              <a:t>Regular security audits - routine checks that test how secure a system is. They help identify weaknesses, outdated software, or potential risks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(UK ICO, 2026)</a:t>
            </a:r>
            <a:br>
              <a:rPr lang="en-GB" sz="1000" dirty="0"/>
            </a:br>
            <a:endParaRPr lang="en-GB" sz="1000" dirty="0"/>
          </a:p>
        </p:txBody>
      </p:sp>
      <p:pic>
        <p:nvPicPr>
          <p:cNvPr id="4" name="Picture 3" descr="How Many Principles of Data Protection Are There?">
            <a:extLst>
              <a:ext uri="{FF2B5EF4-FFF2-40B4-BE49-F238E27FC236}">
                <a16:creationId xmlns:a16="http://schemas.microsoft.com/office/drawing/2014/main" id="{4264A032-EC0A-7BC4-026B-DC0F8322BF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24" r="23950" b="2"/>
          <a:stretch>
            <a:fillRect/>
          </a:stretch>
        </p:blipFill>
        <p:spPr>
          <a:xfrm>
            <a:off x="6570874" y="2484255"/>
            <a:ext cx="3831593" cy="3714244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628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C802E-A0DE-ABB9-E04A-9DCC6C5C2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386930"/>
            <a:ext cx="10141799" cy="1300554"/>
          </a:xfrm>
        </p:spPr>
        <p:txBody>
          <a:bodyPr anchor="b">
            <a:normAutofit/>
          </a:bodyPr>
          <a:lstStyle/>
          <a:p>
            <a:r>
              <a:rPr lang="en-GB" sz="4800" dirty="0"/>
              <a:t>AI Bias &amp; Decision-Making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I simply explained – Basics &amp; Terms easy to understand - sgalinski">
            <a:extLst>
              <a:ext uri="{FF2B5EF4-FFF2-40B4-BE49-F238E27FC236}">
                <a16:creationId xmlns:a16="http://schemas.microsoft.com/office/drawing/2014/main" id="{1282492E-3187-C21A-D3E3-102013EDB0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95" y="3030560"/>
            <a:ext cx="5150277" cy="27025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D8C45-EF64-64F0-17E8-48C68BEAB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429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400" b="1" dirty="0"/>
              <a:t>Risks:</a:t>
            </a:r>
            <a:endParaRPr lang="en-GB" sz="1400" dirty="0"/>
          </a:p>
          <a:p>
            <a:r>
              <a:rPr lang="en-GB" sz="1400" dirty="0"/>
              <a:t>Biased algorithms : AI systems learn from historical data, data that contains bias (e.g. unfair hiring), the AI can repeat and even amplify those biases in its decisions – unfair decision making </a:t>
            </a:r>
          </a:p>
          <a:p>
            <a:r>
              <a:rPr lang="en-GB" sz="1400" dirty="0"/>
              <a:t>Becomes difficult for humans to monitor AI when tasks get complex: advanced AI systems make very complex decisions too fast for humans to fully review</a:t>
            </a:r>
          </a:p>
          <a:p>
            <a:pPr marL="0" indent="0">
              <a:buNone/>
            </a:pPr>
            <a:r>
              <a:rPr lang="en-GB" sz="1400" b="1" dirty="0"/>
              <a:t>Mitigation:</a:t>
            </a:r>
            <a:endParaRPr lang="en-GB" sz="1400" dirty="0"/>
          </a:p>
          <a:p>
            <a:r>
              <a:rPr lang="en-GB" sz="1400" dirty="0"/>
              <a:t>Explainable AI systems: These are AI models designed to show how and why a decision was made - helps organisations justify decisions </a:t>
            </a:r>
          </a:p>
          <a:p>
            <a:r>
              <a:rPr lang="en-GB" sz="1400" dirty="0"/>
              <a:t>Bias testing: regularly testing AI systems to check for unfair patterns or discrimination. If bias is found, the system can be adjusted with better data.</a:t>
            </a:r>
          </a:p>
          <a:p>
            <a:pPr marL="0" indent="0">
              <a:buNone/>
            </a:pPr>
            <a:r>
              <a:rPr lang="en-GB" sz="1400" dirty="0"/>
              <a:t>(Chowdhury and </a:t>
            </a:r>
            <a:r>
              <a:rPr lang="en-GB" sz="1400" dirty="0" err="1"/>
              <a:t>Oredo</a:t>
            </a:r>
            <a:r>
              <a:rPr lang="en-GB" sz="1400" dirty="0"/>
              <a:t>, 2022)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245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A724DBA-D2D9-471E-8ED7-2015DDD95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5E16-7C33-4BDF-F004-3862B15D6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4" y="525982"/>
            <a:ext cx="4282983" cy="1200361"/>
          </a:xfrm>
        </p:spPr>
        <p:txBody>
          <a:bodyPr anchor="b">
            <a:normAutofit/>
          </a:bodyPr>
          <a:lstStyle/>
          <a:p>
            <a:br>
              <a:rPr lang="en-GB" sz="2500" dirty="0"/>
            </a:br>
            <a:r>
              <a:rPr lang="en-GB" sz="2500" dirty="0"/>
              <a:t>Employee Monitoring Ethics</a:t>
            </a:r>
            <a:br>
              <a:rPr lang="en-GB" sz="2500" b="1" dirty="0"/>
            </a:br>
            <a:endParaRPr lang="en-GB" sz="2500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641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0234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ED4C75-8A9B-9002-D65E-BC0EF7D7B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244" y="872833"/>
            <a:ext cx="5628018" cy="4879463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277786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2F32F-CF1A-BE61-E6C4-60CA8B822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6117" y="1667386"/>
            <a:ext cx="5595883" cy="4463036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None/>
            </a:pPr>
            <a:r>
              <a:rPr lang="en-GB" sz="4300" b="1" dirty="0"/>
              <a:t>Risks:</a:t>
            </a:r>
            <a:endParaRPr lang="en-GB" sz="4300" dirty="0"/>
          </a:p>
          <a:p>
            <a:r>
              <a:rPr lang="en-GB" sz="4300" dirty="0"/>
              <a:t>Reduced employee trust: When employees feel they are constantly being watched, they may feel the company does not trust them – reduces staff morale</a:t>
            </a:r>
          </a:p>
          <a:p>
            <a:r>
              <a:rPr lang="en-GB" sz="4300" dirty="0"/>
              <a:t>Workplace stress: Constant monitoring can make employees feel pressured to always be productive – reducing job satisfaction </a:t>
            </a:r>
          </a:p>
          <a:p>
            <a:r>
              <a:rPr lang="en-GB" sz="4300" dirty="0"/>
              <a:t>Privacy concerns: Employees may feel their personal space is being invaded, especially if unclear why they are being monitored </a:t>
            </a:r>
          </a:p>
          <a:p>
            <a:pPr marL="0" indent="0">
              <a:buNone/>
            </a:pPr>
            <a:r>
              <a:rPr lang="en-GB" sz="4300" b="1" dirty="0"/>
              <a:t>Mitigation:</a:t>
            </a:r>
            <a:endParaRPr lang="en-GB" sz="4300" dirty="0"/>
          </a:p>
          <a:p>
            <a:r>
              <a:rPr lang="en-GB" sz="4300" dirty="0"/>
              <a:t>Transparent monitoring policies: companies should clearly explain what is being monitored, why it is being monitored, how the data will be used</a:t>
            </a:r>
          </a:p>
          <a:p>
            <a:r>
              <a:rPr lang="en-GB" sz="4300" dirty="0"/>
              <a:t>Employee consent </a:t>
            </a:r>
          </a:p>
          <a:p>
            <a:r>
              <a:rPr lang="en-GB" sz="4300" dirty="0"/>
              <a:t>Limit monitoring to business needs: Monitoring should only be used for necessary work purposes. This helps protect employee rights and privacy.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sz="4300" dirty="0"/>
              <a:t>(International Labour Organisation, 2024)</a:t>
            </a:r>
            <a:endParaRPr lang="en-GB" sz="340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77179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116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28D31E1B-0407-4223-9642-0B642CBF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10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" name="Rectangle 10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67266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40A75-0B87-78B1-451E-C35C21C26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5052369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Tesco’s information systems 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70E96339-907C-46C3-99AC-31179B6F0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6299" y="608401"/>
            <a:ext cx="4637502" cy="559344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sco - Liverpool ONE">
            <a:extLst>
              <a:ext uri="{FF2B5EF4-FFF2-40B4-BE49-F238E27FC236}">
                <a16:creationId xmlns:a16="http://schemas.microsoft.com/office/drawing/2014/main" id="{8D69255D-1AE8-188B-134F-A67FA18729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0493" y="1347516"/>
            <a:ext cx="4223252" cy="4223252"/>
          </a:xfrm>
          <a:prstGeom prst="rect">
            <a:avLst/>
          </a:prstGeom>
        </p:spPr>
      </p:pic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EDD06F41-BF0B-C274-3BE8-1B698015D4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8030213"/>
              </p:ext>
            </p:extLst>
          </p:nvPr>
        </p:nvGraphicFramePr>
        <p:xfrm>
          <a:off x="1045029" y="2524721"/>
          <a:ext cx="4991629" cy="3677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265419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CBF04-E78D-130D-C6B7-D0B19D036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34" y="374859"/>
            <a:ext cx="5133706" cy="2690949"/>
          </a:xfrm>
        </p:spPr>
        <p:txBody>
          <a:bodyPr anchor="t">
            <a:normAutofit/>
          </a:bodyPr>
          <a:lstStyle/>
          <a:p>
            <a:r>
              <a:rPr lang="en-GB" dirty="0"/>
              <a:t>Tesco information systems continued…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55B82-D273-4021-01A4-2610FE792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b="1"/>
              <a:t>Possible challenges </a:t>
            </a:r>
          </a:p>
          <a:p>
            <a:r>
              <a:rPr lang="en-GB" sz="1200"/>
              <a:t>Tesco handles huge amounts of customer data, which may be difficult to manage </a:t>
            </a:r>
          </a:p>
          <a:p>
            <a:r>
              <a:rPr lang="en-GB" sz="1200"/>
              <a:t>They must follow strict laws like GDPR to protect customer privacy </a:t>
            </a:r>
          </a:p>
          <a:p>
            <a:pPr marL="0" indent="0">
              <a:buNone/>
            </a:pPr>
            <a:r>
              <a:rPr lang="en-GB" sz="1200" b="1"/>
              <a:t>Solutions </a:t>
            </a:r>
          </a:p>
          <a:p>
            <a:r>
              <a:rPr lang="en-GB" sz="1200"/>
              <a:t>Tesco uses Clubcard data to understand buying patterns </a:t>
            </a:r>
          </a:p>
          <a:p>
            <a:r>
              <a:rPr lang="en-GB" sz="1200"/>
              <a:t>BI systems turn raw data into useful reports </a:t>
            </a:r>
          </a:p>
          <a:p>
            <a:r>
              <a:rPr lang="en-GB" sz="1200"/>
              <a:t>CRM helps create personalised offers for customers </a:t>
            </a:r>
          </a:p>
          <a:p>
            <a:pPr marL="0" indent="0">
              <a:buNone/>
            </a:pPr>
            <a:r>
              <a:rPr lang="en-GB" sz="1200" b="1"/>
              <a:t>Ethical Issues </a:t>
            </a:r>
          </a:p>
          <a:p>
            <a:r>
              <a:rPr lang="en-GB" sz="1200"/>
              <a:t>Customers may not fully realise how much data is being collected </a:t>
            </a:r>
          </a:p>
          <a:p>
            <a:r>
              <a:rPr lang="en-GB" sz="1200"/>
              <a:t>Risk of privacy concerns if data is misused </a:t>
            </a:r>
          </a:p>
          <a:p>
            <a:pPr marL="0" indent="0">
              <a:buNone/>
            </a:pPr>
            <a:r>
              <a:rPr lang="en-GB" sz="1200" b="1"/>
              <a:t>Impact on Performance </a:t>
            </a:r>
          </a:p>
          <a:p>
            <a:r>
              <a:rPr lang="en-GB" sz="1200"/>
              <a:t>Customers are more loyal because of personalised offers </a:t>
            </a:r>
          </a:p>
          <a:p>
            <a:r>
              <a:rPr lang="en-GB" sz="1200"/>
              <a:t>Sales increase because promotions are targeted </a:t>
            </a:r>
          </a:p>
          <a:p>
            <a:r>
              <a:rPr lang="en-GB" sz="1200"/>
              <a:t>Stock management improves because Tesco knows what people buy </a:t>
            </a:r>
          </a:p>
          <a:p>
            <a:pPr marL="0" indent="0">
              <a:buNone/>
            </a:pPr>
            <a:endParaRPr lang="en-GB" sz="1200"/>
          </a:p>
        </p:txBody>
      </p:sp>
      <p:pic>
        <p:nvPicPr>
          <p:cNvPr id="5" name="Picture 4" descr="Tesco partners with LiveRamp to enhance its data driven marketing ...">
            <a:extLst>
              <a:ext uri="{FF2B5EF4-FFF2-40B4-BE49-F238E27FC236}">
                <a16:creationId xmlns:a16="http://schemas.microsoft.com/office/drawing/2014/main" id="{0DFB30FA-8AB1-7637-649C-013907EAC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305" y="2042823"/>
            <a:ext cx="4156765" cy="277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9440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E7DFE-F90A-3EDA-0B4D-B56AAAC5B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C17BC-C9EA-69A0-B775-C2F0B79F9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Bernstein, P. and Newcomer, E. (2026). </a:t>
            </a:r>
            <a:r>
              <a:rPr lang="en-GB" i="1" dirty="0"/>
              <a:t>Principles of Transaction Processing</a:t>
            </a:r>
            <a:r>
              <a:rPr lang="en-GB" dirty="0"/>
              <a:t>. [online] </a:t>
            </a:r>
            <a:r>
              <a:rPr lang="en-GB" i="1" dirty="0"/>
              <a:t>Google Books</a:t>
            </a:r>
            <a:r>
              <a:rPr lang="en-GB" dirty="0"/>
              <a:t>. Available at: https://books.google.co.uk/books?hl=en&amp;lr=&amp;id=LmHgK5KKrQQC&amp;oi=fnd&amp;pg=PP1&amp;dq=transaction+processing+system+tps&amp;ots=URm89_eecs&amp;sig=ckge4ewcc6EafVfaDxOSSKiPNAM#v=onepage&amp;q=transaction%20processing%20system%20tps&amp;f=false [Accessed 4 Jun. 2026].</a:t>
            </a:r>
          </a:p>
          <a:p>
            <a:pPr marL="0" indent="0">
              <a:buNone/>
            </a:pPr>
            <a:r>
              <a:rPr lang="en-GB" dirty="0"/>
              <a:t>Chen, I.J. and Popovich, K. (2003). Understanding Customer Relationship Management (CRM). </a:t>
            </a:r>
            <a:r>
              <a:rPr lang="en-GB" i="1" dirty="0"/>
              <a:t>Business Process Management Journal</a:t>
            </a:r>
            <a:r>
              <a:rPr lang="en-GB" dirty="0"/>
              <a:t>, 9(5), pp.672–688. </a:t>
            </a:r>
            <a:r>
              <a:rPr lang="en-GB" dirty="0" err="1"/>
              <a:t>doi:https</a:t>
            </a:r>
            <a:r>
              <a:rPr lang="en-GB" dirty="0"/>
              <a:t>://doi.org/10.1108/14637150310496758.</a:t>
            </a:r>
          </a:p>
          <a:p>
            <a:pPr marL="0" indent="0">
              <a:buNone/>
            </a:pPr>
            <a:r>
              <a:rPr lang="en-GB" dirty="0"/>
              <a:t>Chowdhury, T. and </a:t>
            </a:r>
            <a:r>
              <a:rPr lang="en-GB" dirty="0" err="1"/>
              <a:t>Oredo</a:t>
            </a:r>
            <a:r>
              <a:rPr lang="en-GB" dirty="0"/>
              <a:t>, J. (2022). AI ethical biases: normative and information systems development conceptual framework. </a:t>
            </a:r>
            <a:r>
              <a:rPr lang="en-GB" i="1" dirty="0"/>
              <a:t>Journal of Decision Systems</a:t>
            </a:r>
            <a:r>
              <a:rPr lang="en-GB" dirty="0"/>
              <a:t>, 32(3), pp.1–17. </a:t>
            </a:r>
            <a:r>
              <a:rPr lang="en-GB" dirty="0" err="1"/>
              <a:t>doi:https</a:t>
            </a:r>
            <a:r>
              <a:rPr lang="en-GB" dirty="0"/>
              <a:t>://doi.org/10.1080/12460125.2022.2062849.</a:t>
            </a:r>
          </a:p>
          <a:p>
            <a:pPr marL="0" indent="0">
              <a:buNone/>
            </a:pPr>
            <a:r>
              <a:rPr lang="en-GB" dirty="0"/>
              <a:t>ICO (2023). </a:t>
            </a:r>
            <a:r>
              <a:rPr lang="en-GB" i="1" dirty="0"/>
              <a:t>Security, including cyber security</a:t>
            </a:r>
            <a:r>
              <a:rPr lang="en-GB" dirty="0"/>
              <a:t>. [online] ico.org.uk. Available at: </a:t>
            </a:r>
            <a:r>
              <a:rPr lang="en-GB" dirty="0">
                <a:hlinkClick r:id="rId2"/>
              </a:rPr>
              <a:t>https://ico.org.uk/for-organisations/uk-gdpr-guidance-and-resources/security/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International Labour Organization. (2024). </a:t>
            </a:r>
            <a:r>
              <a:rPr lang="en-GB" i="1" dirty="0"/>
              <a:t>International Labour Standards</a:t>
            </a:r>
            <a:r>
              <a:rPr lang="en-GB" dirty="0"/>
              <a:t>. [online] Available at: https://www.ilo.org/international-labour-standards#normlex.</a:t>
            </a:r>
          </a:p>
          <a:p>
            <a:pPr marL="0" indent="0">
              <a:buNone/>
            </a:pPr>
            <a:r>
              <a:rPr lang="en-GB" dirty="0"/>
              <a:t>Laudon, K., Laudon, J., Columbus, B., New, I., San, Y., Cape, F., Dubai, T., Madrid, L., Munich, M., Montréal, P., Delhi, T., </a:t>
            </a:r>
            <a:r>
              <a:rPr lang="en-GB" dirty="0" err="1"/>
              <a:t>Säo</a:t>
            </a:r>
            <a:r>
              <a:rPr lang="en-GB" dirty="0"/>
              <a:t>, M., Sydney, P., Kong, H., Singapore, S. and Tokyo, T. (2015). </a:t>
            </a:r>
            <a:r>
              <a:rPr lang="en-GB" i="1" dirty="0"/>
              <a:t>Essentials of Management Information Systems Twelfth Edition</a:t>
            </a:r>
            <a:r>
              <a:rPr lang="en-GB" dirty="0"/>
              <a:t>. [online] Available at: https://lic.haui.edu.vn/media/Book%20C%C3%B4ng%20ngh%E1%BB%87%20th%C3%B4ng%20tin/mis.pdf.</a:t>
            </a:r>
          </a:p>
          <a:p>
            <a:pPr marL="0" indent="0">
              <a:buNone/>
            </a:pPr>
            <a:r>
              <a:rPr lang="en-GB" dirty="0"/>
              <a:t>Rainer, K. and Prince, B. (2021). </a:t>
            </a:r>
            <a:r>
              <a:rPr lang="en-GB" i="1" dirty="0"/>
              <a:t>Introduction to Information Systems</a:t>
            </a:r>
            <a:r>
              <a:rPr lang="en-GB" dirty="0"/>
              <a:t>. [online] </a:t>
            </a:r>
            <a:r>
              <a:rPr lang="en-GB" i="1" dirty="0"/>
              <a:t>Google Books</a:t>
            </a:r>
            <a:r>
              <a:rPr lang="en-GB" dirty="0"/>
              <a:t>. Available at: https://books.google.co.uk/books?hl=en&amp;lr=&amp;id=byY_EAAAQBAJ&amp;oi=fnd&amp;pg=PR3&amp;dq=information+systems&amp;ots=A2vj70oEiS&amp;sig=DlKhXd7RLdyflOYknrhK5aAxdqc&amp;redir_esc=y#v=onepage&amp;q=information%20systems&amp;f=false [Accessed 2 Jun. 2026].</a:t>
            </a:r>
          </a:p>
          <a:p>
            <a:pPr marL="0" indent="0">
              <a:buNone/>
            </a:pPr>
            <a:r>
              <a:rPr lang="en-GB" dirty="0"/>
              <a:t>Shehab, E.M., Sharp, M.W., Supramaniam, L. and Spedding, T.A. (2004). Enterprise resource planning. </a:t>
            </a:r>
            <a:r>
              <a:rPr lang="en-GB" i="1" dirty="0"/>
              <a:t>Business Process Management Journal</a:t>
            </a:r>
            <a:r>
              <a:rPr lang="en-GB" dirty="0"/>
              <a:t>, 10(4), pp.359–386. </a:t>
            </a:r>
            <a:r>
              <a:rPr lang="en-GB" dirty="0" err="1"/>
              <a:t>doi:https</a:t>
            </a:r>
            <a:r>
              <a:rPr lang="en-GB" dirty="0"/>
              <a:t>://doi.org/10.1108/14637150410548056.</a:t>
            </a:r>
          </a:p>
        </p:txBody>
      </p:sp>
    </p:spTree>
    <p:extLst>
      <p:ext uri="{BB962C8B-B14F-4D97-AF65-F5344CB8AC3E}">
        <p14:creationId xmlns:p14="http://schemas.microsoft.com/office/powerpoint/2010/main" val="413010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1000</TotalTime>
  <Words>1525</Words>
  <Application>Microsoft Office PowerPoint</Application>
  <PresentationFormat>Widescreen</PresentationFormat>
  <Paragraphs>127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Information systems</vt:lpstr>
      <vt:lpstr>What is an information system?</vt:lpstr>
      <vt:lpstr>Types of information systems </vt:lpstr>
      <vt:lpstr>ERP</vt:lpstr>
      <vt:lpstr>CRM</vt:lpstr>
      <vt:lpstr>MIS</vt:lpstr>
      <vt:lpstr>So which option is best?</vt:lpstr>
      <vt:lpstr>Ethical Considerations </vt:lpstr>
      <vt:lpstr>Data Privacy &amp; Security</vt:lpstr>
      <vt:lpstr>AI Bias &amp; Decision-Making</vt:lpstr>
      <vt:lpstr> Employee Monitoring Ethics </vt:lpstr>
      <vt:lpstr>Tesco’s information systems </vt:lpstr>
      <vt:lpstr>Tesco information systems continued…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nusrat rashid</dc:creator>
  <cp:lastModifiedBy>nusrat rashid</cp:lastModifiedBy>
  <cp:revision>11</cp:revision>
  <dcterms:created xsi:type="dcterms:W3CDTF">2026-06-03T00:06:29Z</dcterms:created>
  <dcterms:modified xsi:type="dcterms:W3CDTF">2026-06-14T17:59:22Z</dcterms:modified>
</cp:coreProperties>
</file>