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76" r:id="rId9"/>
    <p:sldId id="277" r:id="rId10"/>
    <p:sldId id="271" r:id="rId11"/>
    <p:sldId id="270" r:id="rId12"/>
    <p:sldId id="278" r:id="rId13"/>
    <p:sldId id="263" r:id="rId14"/>
    <p:sldId id="280" r:id="rId15"/>
    <p:sldId id="279" r:id="rId16"/>
    <p:sldId id="265" r:id="rId17"/>
    <p:sldId id="281" r:id="rId18"/>
    <p:sldId id="266" r:id="rId19"/>
    <p:sldId id="264" r:id="rId20"/>
    <p:sldId id="268" r:id="rId21"/>
    <p:sldId id="269" r:id="rId22"/>
    <p:sldId id="282" r:id="rId23"/>
    <p:sldId id="283" r:id="rId24"/>
    <p:sldId id="284" r:id="rId25"/>
    <p:sldId id="285" r:id="rId26"/>
    <p:sldId id="286" r:id="rId27"/>
    <p:sldId id="287" r:id="rId28"/>
    <p:sldId id="288" r:id="rId29"/>
    <p:sldId id="289" r:id="rId30"/>
    <p:sldId id="290" r:id="rId31"/>
    <p:sldId id="275" r:id="rId3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6" d="100"/>
          <a:sy n="116" d="100"/>
        </p:scale>
        <p:origin x="-149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99D97-6C72-41CB-8BBA-89D5CCB6E572}" type="datetimeFigureOut">
              <a:rPr lang="en-GB" smtClean="0"/>
              <a:t>28/09/2015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4F7573-4612-4FCA-9BD5-2FB9A31A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0322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99D97-6C72-41CB-8BBA-89D5CCB6E572}" type="datetimeFigureOut">
              <a:rPr lang="en-GB" smtClean="0"/>
              <a:t>28/09/2015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4F7573-4612-4FCA-9BD5-2FB9A31A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97996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99D97-6C72-41CB-8BBA-89D5CCB6E572}" type="datetimeFigureOut">
              <a:rPr lang="en-GB" smtClean="0"/>
              <a:t>28/09/2015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4F7573-4612-4FCA-9BD5-2FB9A31A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9695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99D97-6C72-41CB-8BBA-89D5CCB6E572}" type="datetimeFigureOut">
              <a:rPr lang="en-GB" smtClean="0"/>
              <a:t>28/09/2015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4F7573-4612-4FCA-9BD5-2FB9A31A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92113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99D97-6C72-41CB-8BBA-89D5CCB6E572}" type="datetimeFigureOut">
              <a:rPr lang="en-GB" smtClean="0"/>
              <a:t>28/09/2015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4F7573-4612-4FCA-9BD5-2FB9A31A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686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99D97-6C72-41CB-8BBA-89D5CCB6E572}" type="datetimeFigureOut">
              <a:rPr lang="en-GB" smtClean="0"/>
              <a:t>28/09/2015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4F7573-4612-4FCA-9BD5-2FB9A31A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06086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99D97-6C72-41CB-8BBA-89D5CCB6E572}" type="datetimeFigureOut">
              <a:rPr lang="en-GB" smtClean="0"/>
              <a:t>28/09/2015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4F7573-4612-4FCA-9BD5-2FB9A31A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183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99D97-6C72-41CB-8BBA-89D5CCB6E572}" type="datetimeFigureOut">
              <a:rPr lang="en-GB" smtClean="0"/>
              <a:t>28/09/2015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4F7573-4612-4FCA-9BD5-2FB9A31A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21576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99D97-6C72-41CB-8BBA-89D5CCB6E572}" type="datetimeFigureOut">
              <a:rPr lang="en-GB" smtClean="0"/>
              <a:t>28/09/2015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4F7573-4612-4FCA-9BD5-2FB9A31A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9325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99D97-6C72-41CB-8BBA-89D5CCB6E572}" type="datetimeFigureOut">
              <a:rPr lang="en-GB" smtClean="0"/>
              <a:t>28/09/2015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4F7573-4612-4FCA-9BD5-2FB9A31A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9301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799D97-6C72-41CB-8BBA-89D5CCB6E572}" type="datetimeFigureOut">
              <a:rPr lang="en-GB" smtClean="0"/>
              <a:t>28/09/2015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4F7573-4612-4FCA-9BD5-2FB9A31A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4477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799D97-6C72-41CB-8BBA-89D5CCB6E572}" type="datetimeFigureOut">
              <a:rPr lang="en-GB" smtClean="0"/>
              <a:t>28/09/2015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4F7573-4612-4FCA-9BD5-2FB9A31A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9579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Working in Groups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Carlene Campbell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9997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Team 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 smtClean="0"/>
              <a:t>Teamwork is a key skill</a:t>
            </a:r>
          </a:p>
          <a:p>
            <a:r>
              <a:rPr lang="en-GB" altLang="en-US" dirty="0" smtClean="0"/>
              <a:t>Teamwork is sought after by employers</a:t>
            </a:r>
          </a:p>
          <a:p>
            <a:r>
              <a:rPr lang="en-GB" altLang="en-US" dirty="0" smtClean="0"/>
              <a:t>A good team can outperform “better” individuals</a:t>
            </a:r>
          </a:p>
          <a:p>
            <a:r>
              <a:rPr lang="en-GB" altLang="en-US" dirty="0" smtClean="0"/>
              <a:t>Most human activity includes teamwork</a:t>
            </a:r>
            <a:endParaRPr lang="en-US" altLang="en-US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0925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What Makes an Effective Team?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2800" dirty="0" smtClean="0"/>
              <a:t>Range of individuals who contribute in different ways and complement each other. </a:t>
            </a:r>
          </a:p>
          <a:p>
            <a:pPr lvl="1"/>
            <a:r>
              <a:rPr lang="en-US" altLang="en-US" sz="2400" dirty="0" smtClean="0"/>
              <a:t>Everyone understands their duties</a:t>
            </a:r>
          </a:p>
          <a:p>
            <a:pPr lvl="1"/>
            <a:r>
              <a:rPr lang="en-GB" altLang="en-US" sz="2400" dirty="0" smtClean="0"/>
              <a:t>They help each other</a:t>
            </a:r>
          </a:p>
          <a:p>
            <a:pPr lvl="1"/>
            <a:r>
              <a:rPr lang="en-US" altLang="en-US" sz="2400" dirty="0" smtClean="0"/>
              <a:t>It has a</a:t>
            </a:r>
            <a:r>
              <a:rPr lang="en-US" altLang="en-US" sz="2400" b="1" dirty="0" smtClean="0"/>
              <a:t> coordinator</a:t>
            </a:r>
            <a:r>
              <a:rPr lang="en-US" altLang="en-US" sz="2400" dirty="0" smtClean="0"/>
              <a:t> or leader</a:t>
            </a:r>
          </a:p>
          <a:p>
            <a:pPr lvl="1"/>
            <a:r>
              <a:rPr lang="en-US" altLang="en-US" sz="2400" dirty="0" smtClean="0"/>
              <a:t>The leader may change for different work situations</a:t>
            </a:r>
          </a:p>
          <a:p>
            <a:r>
              <a:rPr lang="en-US" altLang="en-US" sz="2800" dirty="0" smtClean="0"/>
              <a:t>Clear, well understood goals that everyone strives to achieve</a:t>
            </a:r>
          </a:p>
          <a:p>
            <a:r>
              <a:rPr lang="en-GB" altLang="en-US" sz="2800" dirty="0" smtClean="0"/>
              <a:t>Focus on both the task and the process</a:t>
            </a:r>
            <a:endParaRPr lang="en-US" altLang="en-US" sz="2800" dirty="0" smtClean="0"/>
          </a:p>
          <a:p>
            <a:endParaRPr lang="en-GB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2700" y="2276475"/>
            <a:ext cx="1547812" cy="1547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02157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How Do Effective Teams Work?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dirty="0" smtClean="0"/>
              <a:t>Supportive, informal atmosphere</a:t>
            </a:r>
          </a:p>
          <a:p>
            <a:pPr lvl="1">
              <a:lnSpc>
                <a:spcPct val="90000"/>
              </a:lnSpc>
            </a:pPr>
            <a:r>
              <a:rPr lang="en-GB" altLang="en-US" dirty="0" smtClean="0"/>
              <a:t>Able to speak freely, offer ideas</a:t>
            </a:r>
            <a:endParaRPr lang="en-US" altLang="en-US" dirty="0" smtClean="0"/>
          </a:p>
          <a:p>
            <a:pPr>
              <a:lnSpc>
                <a:spcPct val="90000"/>
              </a:lnSpc>
            </a:pPr>
            <a:r>
              <a:rPr lang="en-US" altLang="en-US" dirty="0" smtClean="0"/>
              <a:t>Comfortable with disagreement </a:t>
            </a:r>
          </a:p>
          <a:p>
            <a:pPr lvl="1">
              <a:lnSpc>
                <a:spcPct val="90000"/>
              </a:lnSpc>
            </a:pPr>
            <a:r>
              <a:rPr lang="en-GB" altLang="en-US" dirty="0" smtClean="0"/>
              <a:t>Manage conflict</a:t>
            </a:r>
            <a:endParaRPr lang="en-US" altLang="en-US" dirty="0" smtClean="0"/>
          </a:p>
          <a:p>
            <a:pPr>
              <a:lnSpc>
                <a:spcPct val="90000"/>
              </a:lnSpc>
            </a:pPr>
            <a:r>
              <a:rPr lang="en-US" altLang="en-US" dirty="0" smtClean="0"/>
              <a:t>All take part in discussion </a:t>
            </a:r>
          </a:p>
          <a:p>
            <a:pPr lvl="1">
              <a:lnSpc>
                <a:spcPct val="90000"/>
              </a:lnSpc>
            </a:pPr>
            <a:r>
              <a:rPr lang="en-US" altLang="en-US" dirty="0" smtClean="0"/>
              <a:t>Willing to listen to each other</a:t>
            </a:r>
          </a:p>
          <a:p>
            <a:pPr>
              <a:lnSpc>
                <a:spcPct val="90000"/>
              </a:lnSpc>
            </a:pPr>
            <a:r>
              <a:rPr lang="en-GB" altLang="en-US" dirty="0" smtClean="0"/>
              <a:t>Constructive criticism is expected</a:t>
            </a:r>
            <a:endParaRPr lang="en-US" altLang="en-US" dirty="0" smtClean="0"/>
          </a:p>
          <a:p>
            <a:pPr>
              <a:lnSpc>
                <a:spcPct val="90000"/>
              </a:lnSpc>
            </a:pPr>
            <a:r>
              <a:rPr lang="en-US" altLang="en-US" dirty="0" smtClean="0"/>
              <a:t>Learning culture – team uses both success and failure to drive performance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736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/>
              <a:t>What makes an ineffective team?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z="2800" dirty="0" smtClean="0"/>
              <a:t>Poor focus</a:t>
            </a:r>
          </a:p>
          <a:p>
            <a:pPr lvl="1"/>
            <a:r>
              <a:rPr lang="en-US" altLang="en-US" sz="2400" dirty="0" smtClean="0"/>
              <a:t>Little effort made to keep to the point or meet (agreed) deadlines</a:t>
            </a:r>
          </a:p>
          <a:p>
            <a:pPr lvl="1"/>
            <a:r>
              <a:rPr lang="en-US" altLang="en-US" sz="2400" dirty="0" smtClean="0"/>
              <a:t>Lack of clarity regarding goals</a:t>
            </a:r>
          </a:p>
          <a:p>
            <a:pPr lvl="1"/>
            <a:r>
              <a:rPr lang="en-US" altLang="en-US" sz="2400" dirty="0" smtClean="0"/>
              <a:t>Tasks not agreed, not allocated</a:t>
            </a:r>
          </a:p>
          <a:p>
            <a:r>
              <a:rPr lang="en-US" altLang="en-US" sz="2800" dirty="0" smtClean="0"/>
              <a:t>Roles are not delegated to individuals</a:t>
            </a:r>
          </a:p>
          <a:p>
            <a:r>
              <a:rPr lang="en-US" altLang="en-US" sz="2800" dirty="0" smtClean="0"/>
              <a:t>Poor trust</a:t>
            </a:r>
          </a:p>
          <a:p>
            <a:pPr lvl="1"/>
            <a:r>
              <a:rPr lang="en-US" altLang="en-US" sz="2400" dirty="0" smtClean="0"/>
              <a:t>Unhelpful, selfish approach</a:t>
            </a:r>
          </a:p>
          <a:p>
            <a:r>
              <a:rPr lang="en-US" altLang="en-US" sz="2800" dirty="0" smtClean="0"/>
              <a:t>Group ignores its process and (poor) practices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8364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Ineffective Teams’ Approach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 smtClean="0"/>
              <a:t>Often </a:t>
            </a:r>
            <a:r>
              <a:rPr lang="en-GB" altLang="en-US" dirty="0" err="1" smtClean="0"/>
              <a:t>intimidatory</a:t>
            </a:r>
            <a:endParaRPr lang="en-US" altLang="en-US" dirty="0" smtClean="0"/>
          </a:p>
          <a:p>
            <a:pPr lvl="1"/>
            <a:r>
              <a:rPr lang="en-US" altLang="en-US" dirty="0" smtClean="0"/>
              <a:t>People talk more than they listen</a:t>
            </a:r>
          </a:p>
          <a:p>
            <a:pPr lvl="1"/>
            <a:r>
              <a:rPr lang="en-US" altLang="en-US" dirty="0" smtClean="0"/>
              <a:t>Only a few people contribute, usually the same ones.</a:t>
            </a:r>
          </a:p>
          <a:p>
            <a:pPr lvl="1"/>
            <a:r>
              <a:rPr lang="en-US" altLang="en-US" dirty="0" smtClean="0"/>
              <a:t>Some members are silent and don't contribute. They may be indifferent, bored or afraid</a:t>
            </a:r>
          </a:p>
          <a:p>
            <a:pPr lvl="1"/>
            <a:r>
              <a:rPr lang="en-US" altLang="en-US" dirty="0" smtClean="0"/>
              <a:t>Members ideas are ridiculed, dismissed or ignored.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6524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Weak Ownership of Decisions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Team wrangles and argues</a:t>
            </a:r>
          </a:p>
          <a:p>
            <a:r>
              <a:rPr lang="en-US" altLang="en-US" dirty="0" smtClean="0"/>
              <a:t>One or two members make the decisions</a:t>
            </a:r>
          </a:p>
          <a:p>
            <a:r>
              <a:rPr lang="en-US" altLang="en-US" dirty="0" smtClean="0"/>
              <a:t>Disagreements are put to the vote</a:t>
            </a:r>
          </a:p>
          <a:p>
            <a:pPr lvl="1"/>
            <a:r>
              <a:rPr lang="en-US" altLang="en-US" dirty="0" smtClean="0"/>
              <a:t>Little or no serious discussion</a:t>
            </a:r>
          </a:p>
          <a:p>
            <a:r>
              <a:rPr lang="en-US" altLang="en-US" dirty="0" smtClean="0"/>
              <a:t>Some members unhappy with choices</a:t>
            </a:r>
          </a:p>
          <a:p>
            <a:pPr lvl="1"/>
            <a:r>
              <a:rPr lang="en-US" altLang="en-US" dirty="0" smtClean="0"/>
              <a:t>Private dissent after the meetings</a:t>
            </a:r>
          </a:p>
          <a:p>
            <a:pPr lvl="1"/>
            <a:r>
              <a:rPr lang="en-GB" altLang="en-US" dirty="0" smtClean="0"/>
              <a:t>Cliques</a:t>
            </a:r>
            <a:endParaRPr lang="en-US" altLang="en-US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3941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8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/>
              <a:t>Why Do Problems Occur?</a:t>
            </a:r>
          </a:p>
        </p:txBody>
      </p:sp>
    </p:spTree>
    <p:extLst>
      <p:ext uri="{BB962C8B-B14F-4D97-AF65-F5344CB8AC3E}">
        <p14:creationId xmlns:p14="http://schemas.microsoft.com/office/powerpoint/2010/main" val="3187809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We Are Dealing With People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dirty="0"/>
              <a:t>Impersonal – team/task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Poor team mix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Wrong expertise to solve the problem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Inability to commit the resources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Wrong process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Impersonal - respect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Hierarchy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Power imbalances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Poor understanding of teamwork</a:t>
            </a:r>
          </a:p>
        </p:txBody>
      </p:sp>
      <p:pic>
        <p:nvPicPr>
          <p:cNvPr id="1434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4797425"/>
            <a:ext cx="1081088" cy="1081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88" y="2349500"/>
            <a:ext cx="1187450" cy="118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4060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The Biggest Problem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altLang="en-US" b="1" dirty="0" smtClean="0"/>
              <a:t>… is power</a:t>
            </a:r>
          </a:p>
          <a:p>
            <a:r>
              <a:rPr lang="en-GB" altLang="en-US" dirty="0" smtClean="0"/>
              <a:t>Rights or responsibilities?</a:t>
            </a:r>
          </a:p>
          <a:p>
            <a:r>
              <a:rPr lang="en-GB" altLang="en-US" dirty="0" smtClean="0"/>
              <a:t>Blame or accountability?</a:t>
            </a:r>
          </a:p>
          <a:p>
            <a:r>
              <a:rPr lang="en-GB" altLang="en-US" dirty="0" smtClean="0"/>
              <a:t>Entitlements or duties?</a:t>
            </a:r>
          </a:p>
          <a:p>
            <a:r>
              <a:rPr lang="en-GB" altLang="en-US" dirty="0" smtClean="0"/>
              <a:t>Command or management?</a:t>
            </a:r>
          </a:p>
          <a:p>
            <a:pPr>
              <a:buFontTx/>
              <a:buNone/>
            </a:pPr>
            <a:endParaRPr lang="en-GB" altLang="en-US" dirty="0" smtClean="0"/>
          </a:p>
          <a:p>
            <a:r>
              <a:rPr lang="en-GB" altLang="en-US" b="1" dirty="0" smtClean="0"/>
              <a:t>Be completely sure</a:t>
            </a:r>
            <a:r>
              <a:rPr lang="en-GB" altLang="en-US" dirty="0" smtClean="0"/>
              <a:t> even the worst manager sees her/himself as </a:t>
            </a:r>
            <a:r>
              <a:rPr lang="en-GB" altLang="en-US" b="1" dirty="0" smtClean="0"/>
              <a:t>put upon</a:t>
            </a:r>
            <a:r>
              <a:rPr lang="en-GB" altLang="en-US" dirty="0" smtClean="0"/>
              <a:t> from above and </a:t>
            </a:r>
            <a:r>
              <a:rPr lang="en-GB" altLang="en-US" b="1" dirty="0" smtClean="0"/>
              <a:t>undermined</a:t>
            </a:r>
            <a:r>
              <a:rPr lang="en-GB" altLang="en-US" dirty="0" smtClean="0"/>
              <a:t> from below</a:t>
            </a:r>
          </a:p>
          <a:p>
            <a:endParaRPr lang="en-GB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563" y="2133600"/>
            <a:ext cx="1470025" cy="1470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6762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Good Team Managers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en-GB" altLang="en-US" dirty="0" smtClean="0"/>
              <a:t>Really understand and work on team development</a:t>
            </a:r>
          </a:p>
          <a:p>
            <a:pPr algn="just"/>
            <a:r>
              <a:rPr lang="en-GB" altLang="en-US" dirty="0" smtClean="0"/>
              <a:t>Give constructive feedback to team members</a:t>
            </a:r>
          </a:p>
          <a:p>
            <a:pPr algn="just"/>
            <a:r>
              <a:rPr lang="en-GB" altLang="en-US" dirty="0" smtClean="0"/>
              <a:t>Participate in a well explained, clear vision</a:t>
            </a:r>
          </a:p>
          <a:p>
            <a:pPr algn="just"/>
            <a:r>
              <a:rPr lang="en-GB" altLang="en-US" dirty="0" smtClean="0"/>
              <a:t>Manage conflict</a:t>
            </a:r>
          </a:p>
          <a:p>
            <a:pPr algn="just"/>
            <a:r>
              <a:rPr lang="en-GB" altLang="en-US" dirty="0" smtClean="0"/>
              <a:t>Work on group roles and group structure</a:t>
            </a:r>
          </a:p>
          <a:p>
            <a:pPr algn="just"/>
            <a:r>
              <a:rPr lang="en-GB" altLang="en-US" dirty="0" smtClean="0"/>
              <a:t>Take team member development seriously</a:t>
            </a:r>
          </a:p>
          <a:p>
            <a:pPr algn="just"/>
            <a:r>
              <a:rPr lang="en-GB" altLang="en-US" dirty="0" smtClean="0"/>
              <a:t>Can work with the team, prioritise and delegate the tasks to solve the </a:t>
            </a:r>
            <a:r>
              <a:rPr lang="en-GB" altLang="en-US" b="1" dirty="0" smtClean="0"/>
              <a:t>real</a:t>
            </a:r>
            <a:r>
              <a:rPr lang="en-GB" altLang="en-US" dirty="0" smtClean="0"/>
              <a:t> problems faced</a:t>
            </a:r>
          </a:p>
          <a:p>
            <a:pPr algn="just"/>
            <a:endParaRPr lang="en-GB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7000" y="2420938"/>
            <a:ext cx="1397000" cy="1397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2150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00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/>
              <a:t>Understanding People in Work and in Teams</a:t>
            </a:r>
          </a:p>
        </p:txBody>
      </p:sp>
    </p:spTree>
    <p:extLst>
      <p:ext uri="{BB962C8B-B14F-4D97-AF65-F5344CB8AC3E}">
        <p14:creationId xmlns:p14="http://schemas.microsoft.com/office/powerpoint/2010/main" val="3304021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/>
              <a:t>Right Jobs Assignment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Team members came from different background</a:t>
            </a:r>
          </a:p>
          <a:p>
            <a:r>
              <a:rPr lang="en-US" altLang="en-US" dirty="0" smtClean="0"/>
              <a:t>To define a right job </a:t>
            </a:r>
            <a:r>
              <a:rPr lang="en-US" altLang="en-US" dirty="0" err="1" smtClean="0"/>
              <a:t>desc</a:t>
            </a:r>
            <a:r>
              <a:rPr lang="en-US" altLang="en-US" dirty="0" smtClean="0"/>
              <a:t>, based on project assessment, will assure the project deliverables completion</a:t>
            </a:r>
          </a:p>
          <a:p>
            <a:r>
              <a:rPr lang="en-US" altLang="en-US" dirty="0" smtClean="0"/>
              <a:t>To assign right people to do the right job, is a way to bust project motivation and performance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7165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Overall, We Want the Right Mix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362950" cy="4525963"/>
          </a:xfrm>
        </p:spPr>
        <p:txBody>
          <a:bodyPr/>
          <a:lstStyle/>
          <a:p>
            <a:pPr marL="609600" indent="-609600"/>
            <a:r>
              <a:rPr lang="en-GB" altLang="en-US" dirty="0"/>
              <a:t>Types of people</a:t>
            </a:r>
          </a:p>
          <a:p>
            <a:pPr marL="990600" lvl="1" indent="-533400"/>
            <a:r>
              <a:rPr lang="en-GB" altLang="en-US" dirty="0"/>
              <a:t>Harmonious balance not necessary</a:t>
            </a:r>
          </a:p>
          <a:p>
            <a:pPr marL="990600" lvl="1" indent="-533400"/>
            <a:r>
              <a:rPr lang="en-GB" altLang="en-US" dirty="0"/>
              <a:t>Effective balance essential</a:t>
            </a:r>
          </a:p>
          <a:p>
            <a:pPr marL="609600" indent="-609600"/>
            <a:r>
              <a:rPr lang="en-GB" altLang="en-US" dirty="0"/>
              <a:t>Types of skills and expertise</a:t>
            </a:r>
          </a:p>
          <a:p>
            <a:pPr marL="990600" lvl="1" indent="-533400"/>
            <a:r>
              <a:rPr lang="en-GB" altLang="en-US" dirty="0"/>
              <a:t>To have the ability to solve the problem</a:t>
            </a:r>
          </a:p>
          <a:p>
            <a:pPr marL="609600" indent="-609600"/>
            <a:r>
              <a:rPr lang="en-GB" altLang="en-US" dirty="0"/>
              <a:t>Type of characters</a:t>
            </a:r>
          </a:p>
          <a:p>
            <a:pPr marL="990600" lvl="1" indent="-533400"/>
            <a:r>
              <a:rPr lang="en-GB" altLang="en-US" dirty="0"/>
              <a:t>A team deals with itself and others</a:t>
            </a:r>
          </a:p>
          <a:p>
            <a:pPr marL="990600" lvl="1" indent="-533400"/>
            <a:r>
              <a:rPr lang="en-GB" altLang="en-US" dirty="0"/>
              <a:t>Different types of people for different needs</a:t>
            </a:r>
          </a:p>
        </p:txBody>
      </p:sp>
    </p:spTree>
    <p:extLst>
      <p:ext uri="{BB962C8B-B14F-4D97-AF65-F5344CB8AC3E}">
        <p14:creationId xmlns:p14="http://schemas.microsoft.com/office/powerpoint/2010/main" val="3093668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1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2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/>
              <a:t>Building a Team</a:t>
            </a:r>
          </a:p>
        </p:txBody>
      </p:sp>
    </p:spTree>
    <p:extLst>
      <p:ext uri="{BB962C8B-B14F-4D97-AF65-F5344CB8AC3E}">
        <p14:creationId xmlns:p14="http://schemas.microsoft.com/office/powerpoint/2010/main" val="3950483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78098"/>
          </a:xfrm>
        </p:spPr>
        <p:txBody>
          <a:bodyPr/>
          <a:lstStyle/>
          <a:p>
            <a:r>
              <a:rPr lang="en-GB" dirty="0" smtClean="0"/>
              <a:t>Stages of a group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400600"/>
          </a:xfrm>
        </p:spPr>
        <p:txBody>
          <a:bodyPr>
            <a:normAutofit fontScale="70000" lnSpcReduction="20000"/>
          </a:bodyPr>
          <a:lstStyle/>
          <a:p>
            <a:pPr algn="just"/>
            <a:r>
              <a:rPr lang="en-GB" altLang="en-US" sz="4000" dirty="0" smtClean="0"/>
              <a:t>If you put a group of people together </a:t>
            </a:r>
          </a:p>
          <a:p>
            <a:pPr lvl="1" algn="just"/>
            <a:r>
              <a:rPr lang="en-GB" altLang="en-US" sz="3400" dirty="0" smtClean="0"/>
              <a:t>then they are a group not a team.</a:t>
            </a:r>
          </a:p>
          <a:p>
            <a:pPr algn="just"/>
            <a:r>
              <a:rPr lang="en-GB" altLang="en-US" sz="4000" dirty="0" smtClean="0"/>
              <a:t>A team grows from a group.</a:t>
            </a:r>
          </a:p>
          <a:p>
            <a:pPr algn="just"/>
            <a:r>
              <a:rPr lang="en-GB" altLang="en-US" sz="4000" dirty="0"/>
              <a:t>Bruce Tuckman evaluated the stages a good team goes through</a:t>
            </a:r>
          </a:p>
          <a:p>
            <a:pPr lvl="1" algn="just"/>
            <a:r>
              <a:rPr lang="en-GB" altLang="en-US" sz="3600" dirty="0" smtClean="0"/>
              <a:t>The </a:t>
            </a:r>
            <a:r>
              <a:rPr lang="en-GB" altLang="en-US" sz="3600" dirty="0" smtClean="0"/>
              <a:t>first stage is </a:t>
            </a:r>
            <a:r>
              <a:rPr lang="en-GB" altLang="en-US" sz="3600" b="1" dirty="0" smtClean="0"/>
              <a:t>Forming</a:t>
            </a:r>
            <a:r>
              <a:rPr lang="en-GB" altLang="en-US" sz="3600" dirty="0" smtClean="0"/>
              <a:t> </a:t>
            </a:r>
            <a:endParaRPr lang="en-GB" altLang="en-US" sz="3600" dirty="0" smtClean="0"/>
          </a:p>
          <a:p>
            <a:pPr lvl="1" algn="just"/>
            <a:r>
              <a:rPr lang="en-GB" altLang="en-US" sz="3600" dirty="0" smtClean="0"/>
              <a:t>After forming</a:t>
            </a:r>
            <a:r>
              <a:rPr lang="en-GB" altLang="en-US" sz="3600" dirty="0" smtClean="0"/>
              <a:t>, the group may start to argue, and disrupt.</a:t>
            </a:r>
          </a:p>
          <a:p>
            <a:pPr lvl="2" algn="just"/>
            <a:r>
              <a:rPr lang="en-GB" altLang="en-US" sz="3000" dirty="0" smtClean="0"/>
              <a:t>This is the </a:t>
            </a:r>
            <a:r>
              <a:rPr lang="en-GB" altLang="en-US" sz="3000" b="1" dirty="0" smtClean="0"/>
              <a:t>storming stage</a:t>
            </a:r>
            <a:r>
              <a:rPr lang="en-GB" altLang="en-US" sz="3000" dirty="0" smtClean="0"/>
              <a:t>.</a:t>
            </a:r>
          </a:p>
          <a:p>
            <a:pPr lvl="1" algn="just"/>
            <a:r>
              <a:rPr lang="en-GB" altLang="en-US" sz="3600" dirty="0" smtClean="0"/>
              <a:t>Eventually the problems will be worked through, and ground rules established.</a:t>
            </a:r>
          </a:p>
          <a:p>
            <a:pPr lvl="2" algn="just"/>
            <a:r>
              <a:rPr lang="en-GB" altLang="en-US" sz="3000" dirty="0" smtClean="0"/>
              <a:t>This is the </a:t>
            </a:r>
            <a:r>
              <a:rPr lang="en-GB" altLang="en-US" sz="3000" b="1" dirty="0" smtClean="0"/>
              <a:t>Norming stage</a:t>
            </a:r>
          </a:p>
          <a:p>
            <a:pPr lvl="1" algn="just"/>
            <a:r>
              <a:rPr lang="en-GB" altLang="en-US" sz="3600" dirty="0" smtClean="0"/>
              <a:t>Finally the team will be a fully self supporting unit clearly set up to deliver the project.</a:t>
            </a:r>
          </a:p>
          <a:p>
            <a:pPr lvl="2" algn="just"/>
            <a:r>
              <a:rPr lang="en-GB" altLang="en-US" sz="3000" b="1" dirty="0" smtClean="0"/>
              <a:t>The Performing stage</a:t>
            </a:r>
          </a:p>
          <a:p>
            <a:endParaRPr lang="en-GB" altLang="en-US" dirty="0" smtClean="0">
              <a:latin typeface="Verdana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3595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Why Build a Team?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2800"/>
              <a:t>Teams can deliver more the sum of their individual members contribution</a:t>
            </a:r>
          </a:p>
          <a:p>
            <a:r>
              <a:rPr lang="en-GB" altLang="en-US" sz="2800"/>
              <a:t>High performing teams don’t appear overnight</a:t>
            </a:r>
          </a:p>
          <a:p>
            <a:pPr lvl="1"/>
            <a:r>
              <a:rPr lang="en-GB" altLang="en-US" sz="2400"/>
              <a:t>They are built with care and professionalism</a:t>
            </a:r>
          </a:p>
          <a:p>
            <a:r>
              <a:rPr lang="en-GB" altLang="en-US" sz="2800"/>
              <a:t>The good team leader</a:t>
            </a:r>
          </a:p>
          <a:p>
            <a:pPr lvl="1"/>
            <a:r>
              <a:rPr lang="en-GB" altLang="en-US" sz="2400"/>
              <a:t>Speeds up the process</a:t>
            </a:r>
          </a:p>
          <a:p>
            <a:pPr lvl="1"/>
            <a:r>
              <a:rPr lang="en-GB" altLang="en-US" sz="2400"/>
              <a:t>Alleviates the difficulties as the team develops</a:t>
            </a:r>
          </a:p>
          <a:p>
            <a:pPr lvl="1"/>
            <a:r>
              <a:rPr lang="en-GB" altLang="en-US" sz="2400"/>
              <a:t>Manages inevitable conflict</a:t>
            </a:r>
          </a:p>
          <a:p>
            <a:pPr lvl="1"/>
            <a:r>
              <a:rPr lang="en-GB" altLang="en-US" sz="2400"/>
              <a:t>Drives toward the high performance end goal</a:t>
            </a:r>
          </a:p>
        </p:txBody>
      </p:sp>
    </p:spTree>
    <p:extLst>
      <p:ext uri="{BB962C8B-B14F-4D97-AF65-F5344CB8AC3E}">
        <p14:creationId xmlns:p14="http://schemas.microsoft.com/office/powerpoint/2010/main" val="4120764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Organising your Team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altLang="en-US" sz="2800" dirty="0" smtClean="0">
                <a:latin typeface="Verdana" pitchFamily="34" charset="0"/>
              </a:rPr>
              <a:t>Team Development</a:t>
            </a:r>
          </a:p>
          <a:p>
            <a:pPr lvl="1" algn="just"/>
            <a:r>
              <a:rPr lang="en-GB" altLang="en-US" sz="2400" dirty="0" smtClean="0">
                <a:latin typeface="Verdana" pitchFamily="34" charset="0"/>
              </a:rPr>
              <a:t>Project (any) teams go through phases</a:t>
            </a:r>
          </a:p>
          <a:p>
            <a:pPr lvl="1" algn="just"/>
            <a:r>
              <a:rPr lang="en-GB" altLang="en-US" sz="2400" dirty="0" smtClean="0">
                <a:latin typeface="Verdana" pitchFamily="34" charset="0"/>
              </a:rPr>
              <a:t>Forming, Storming, Norming, Performing</a:t>
            </a:r>
          </a:p>
          <a:p>
            <a:pPr lvl="1" algn="just"/>
            <a:r>
              <a:rPr lang="en-GB" altLang="en-US" sz="2400" dirty="0" smtClean="0">
                <a:latin typeface="Verdana" pitchFamily="34" charset="0"/>
              </a:rPr>
              <a:t>It is the task of the leader to accelerate this process</a:t>
            </a:r>
          </a:p>
          <a:p>
            <a:pPr algn="just"/>
            <a:r>
              <a:rPr lang="en-GB" altLang="en-US" sz="2800" dirty="0" smtClean="0">
                <a:latin typeface="Verdana" pitchFamily="34" charset="0"/>
              </a:rPr>
              <a:t>To increase &amp; encourage communication it is desirable to have members of the project team close to each other.</a:t>
            </a:r>
          </a:p>
          <a:p>
            <a:pPr algn="just"/>
            <a:r>
              <a:rPr lang="en-GB" altLang="en-US" sz="2800" dirty="0" smtClean="0">
                <a:latin typeface="Verdana" pitchFamily="34" charset="0"/>
              </a:rPr>
              <a:t>This increases communication, and informal chats, and team spirit.</a:t>
            </a:r>
            <a:endParaRPr lang="en-GB" altLang="en-US" dirty="0" smtClean="0">
              <a:latin typeface="Verdana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8847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en-GB" altLang="en-US" dirty="0" smtClean="0"/>
              <a:t>Project Manager or Team Leader/Manager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07293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en-GB" altLang="en-US" sz="2800" dirty="0" smtClean="0"/>
              <a:t>The project Manager play many roles:</a:t>
            </a:r>
          </a:p>
          <a:p>
            <a:pPr lvl="1"/>
            <a:r>
              <a:rPr lang="en-GB" altLang="en-US" sz="2400" dirty="0" smtClean="0"/>
              <a:t>Managerial role</a:t>
            </a:r>
          </a:p>
          <a:p>
            <a:pPr lvl="1"/>
            <a:r>
              <a:rPr lang="en-GB" altLang="en-US" sz="2400" dirty="0" smtClean="0"/>
              <a:t>The ability to communicate with people</a:t>
            </a:r>
          </a:p>
          <a:p>
            <a:pPr lvl="1"/>
            <a:r>
              <a:rPr lang="en-GB" altLang="en-US" sz="2400" dirty="0" smtClean="0"/>
              <a:t>The ability to deal with people</a:t>
            </a:r>
          </a:p>
          <a:p>
            <a:pPr lvl="1"/>
            <a:r>
              <a:rPr lang="en-GB" altLang="en-US" sz="2400" dirty="0" smtClean="0"/>
              <a:t>The ability to create and sustain relationships</a:t>
            </a:r>
          </a:p>
          <a:p>
            <a:pPr lvl="1"/>
            <a:r>
              <a:rPr lang="en-GB" altLang="en-US" sz="2400" dirty="0" smtClean="0"/>
              <a:t>The ability to organise</a:t>
            </a:r>
          </a:p>
          <a:p>
            <a:pPr lvl="1"/>
            <a:endParaRPr lang="en-GB" altLang="en-US" sz="2000" dirty="0" smtClean="0"/>
          </a:p>
          <a:p>
            <a:r>
              <a:rPr lang="en-GB" altLang="en-US" sz="2800" dirty="0" smtClean="0"/>
              <a:t>The project manager should be aware of :</a:t>
            </a:r>
          </a:p>
          <a:p>
            <a:pPr lvl="1"/>
            <a:r>
              <a:rPr lang="en-GB" altLang="en-US" sz="2400" dirty="0" smtClean="0"/>
              <a:t>The Task</a:t>
            </a:r>
          </a:p>
          <a:p>
            <a:pPr lvl="1"/>
            <a:r>
              <a:rPr lang="en-GB" altLang="en-US" sz="2400" dirty="0" smtClean="0"/>
              <a:t>The Individual</a:t>
            </a:r>
          </a:p>
          <a:p>
            <a:pPr lvl="1"/>
            <a:r>
              <a:rPr lang="en-GB" altLang="en-US" sz="2400" dirty="0" smtClean="0"/>
              <a:t>The group</a:t>
            </a:r>
          </a:p>
          <a:p>
            <a:endParaRPr lang="en-GB" dirty="0"/>
          </a:p>
        </p:txBody>
      </p:sp>
      <p:grpSp>
        <p:nvGrpSpPr>
          <p:cNvPr id="4" name="Group 3"/>
          <p:cNvGrpSpPr>
            <a:grpSpLocks/>
          </p:cNvGrpSpPr>
          <p:nvPr/>
        </p:nvGrpSpPr>
        <p:grpSpPr bwMode="auto">
          <a:xfrm>
            <a:off x="5724648" y="3933056"/>
            <a:ext cx="3455864" cy="2749748"/>
            <a:chOff x="3906838" y="2206321"/>
            <a:chExt cx="4710112" cy="4083354"/>
          </a:xfrm>
        </p:grpSpPr>
        <p:sp>
          <p:nvSpPr>
            <p:cNvPr id="5" name="Oval 4"/>
            <p:cNvSpPr>
              <a:spLocks noChangeArrowheads="1"/>
            </p:cNvSpPr>
            <p:nvPr/>
          </p:nvSpPr>
          <p:spPr bwMode="auto">
            <a:xfrm>
              <a:off x="5280826" y="2206321"/>
              <a:ext cx="2043897" cy="1976741"/>
            </a:xfrm>
            <a:prstGeom prst="ellipse">
              <a:avLst/>
            </a:prstGeom>
            <a:solidFill>
              <a:schemeClr val="accent1">
                <a:alpha val="50195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 eaLnBrk="1" hangingPunct="1"/>
              <a:r>
                <a:rPr lang="en-GB" altLang="en-US" dirty="0"/>
                <a:t>Task</a:t>
              </a:r>
            </a:p>
          </p:txBody>
        </p:sp>
        <p:sp>
          <p:nvSpPr>
            <p:cNvPr id="6" name="Oval 5"/>
            <p:cNvSpPr>
              <a:spLocks noChangeArrowheads="1"/>
            </p:cNvSpPr>
            <p:nvPr/>
          </p:nvSpPr>
          <p:spPr bwMode="auto">
            <a:xfrm>
              <a:off x="3906838" y="4484686"/>
              <a:ext cx="1962842" cy="1804989"/>
            </a:xfrm>
            <a:prstGeom prst="ellipse">
              <a:avLst/>
            </a:prstGeom>
            <a:solidFill>
              <a:srgbClr val="00FF00">
                <a:alpha val="50195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 eaLnBrk="1" hangingPunct="1"/>
              <a:r>
                <a:rPr lang="en-GB" altLang="en-US" dirty="0"/>
                <a:t>Individual</a:t>
              </a:r>
            </a:p>
          </p:txBody>
        </p:sp>
        <p:sp>
          <p:nvSpPr>
            <p:cNvPr id="7" name="Oval 6"/>
            <p:cNvSpPr>
              <a:spLocks noChangeArrowheads="1"/>
            </p:cNvSpPr>
            <p:nvPr/>
          </p:nvSpPr>
          <p:spPr bwMode="auto">
            <a:xfrm>
              <a:off x="6654817" y="4183064"/>
              <a:ext cx="1962133" cy="1933415"/>
            </a:xfrm>
            <a:prstGeom prst="ellipse">
              <a:avLst/>
            </a:prstGeom>
            <a:solidFill>
              <a:srgbClr val="CC99FF">
                <a:alpha val="50195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 eaLnBrk="1" hangingPunct="1"/>
              <a:r>
                <a:rPr lang="en-GB" altLang="en-US"/>
                <a:t>Group</a:t>
              </a:r>
            </a:p>
          </p:txBody>
        </p:sp>
        <p:sp>
          <p:nvSpPr>
            <p:cNvPr id="8" name="Oval 9"/>
            <p:cNvSpPr>
              <a:spLocks noChangeArrowheads="1"/>
            </p:cNvSpPr>
            <p:nvPr/>
          </p:nvSpPr>
          <p:spPr bwMode="auto">
            <a:xfrm>
              <a:off x="5103813" y="3438525"/>
              <a:ext cx="2235200" cy="2092325"/>
            </a:xfrm>
            <a:prstGeom prst="ellipse">
              <a:avLst/>
            </a:prstGeom>
            <a:solidFill>
              <a:srgbClr val="FF00FF">
                <a:alpha val="50195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itchFamily="18" charset="0"/>
                </a:defRPr>
              </a:lvl9pPr>
            </a:lstStyle>
            <a:p>
              <a:pPr algn="ctr" eaLnBrk="1" hangingPunct="1"/>
              <a:r>
                <a:rPr lang="en-GB" altLang="en-US" dirty="0"/>
                <a:t>Project</a:t>
              </a:r>
            </a:p>
            <a:p>
              <a:pPr algn="ctr" eaLnBrk="1" hangingPunct="1"/>
              <a:r>
                <a:rPr lang="en-GB" altLang="en-US" dirty="0"/>
                <a:t>Manager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401785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792088"/>
          </a:xfrm>
        </p:spPr>
        <p:txBody>
          <a:bodyPr/>
          <a:lstStyle/>
          <a:p>
            <a:r>
              <a:rPr lang="en-US" altLang="en-US" dirty="0" smtClean="0"/>
              <a:t>Open Communication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196752"/>
            <a:ext cx="8229600" cy="5184576"/>
          </a:xfrm>
        </p:spPr>
        <p:txBody>
          <a:bodyPr>
            <a:noAutofit/>
          </a:bodyPr>
          <a:lstStyle/>
          <a:p>
            <a:pPr algn="just">
              <a:lnSpc>
                <a:spcPct val="80000"/>
              </a:lnSpc>
            </a:pPr>
            <a:r>
              <a:rPr lang="en-US" altLang="en-US" dirty="0" smtClean="0"/>
              <a:t>Open communication between project participants is a catalyst to bust the project performance</a:t>
            </a:r>
          </a:p>
          <a:p>
            <a:pPr algn="just">
              <a:lnSpc>
                <a:spcPct val="80000"/>
              </a:lnSpc>
            </a:pPr>
            <a:r>
              <a:rPr lang="en-US" altLang="en-US" dirty="0" smtClean="0"/>
              <a:t>Psychologically :</a:t>
            </a:r>
          </a:p>
          <a:p>
            <a:pPr lvl="1" algn="just">
              <a:lnSpc>
                <a:spcPct val="80000"/>
              </a:lnSpc>
            </a:pPr>
            <a:r>
              <a:rPr lang="en-US" altLang="en-US" dirty="0" smtClean="0"/>
              <a:t>People are individuals and has their own project agenda</a:t>
            </a:r>
          </a:p>
          <a:p>
            <a:pPr lvl="1" algn="just">
              <a:lnSpc>
                <a:spcPct val="80000"/>
              </a:lnSpc>
            </a:pPr>
            <a:r>
              <a:rPr lang="en-US" altLang="en-US" dirty="0" smtClean="0"/>
              <a:t>People aren't stupid. They know when they're being used.</a:t>
            </a:r>
          </a:p>
          <a:p>
            <a:pPr lvl="1" algn="just">
              <a:lnSpc>
                <a:spcPct val="80000"/>
              </a:lnSpc>
            </a:pPr>
            <a:r>
              <a:rPr lang="en-US" altLang="en-US" dirty="0" smtClean="0"/>
              <a:t>People tend to be intimidated by those who hold leadership positions</a:t>
            </a:r>
          </a:p>
          <a:p>
            <a:pPr lvl="1" algn="just">
              <a:lnSpc>
                <a:spcPct val="80000"/>
              </a:lnSpc>
            </a:pPr>
            <a:r>
              <a:rPr lang="en-US" altLang="en-US" dirty="0" smtClean="0"/>
              <a:t>A team works better when people are at ease with the leader. Members are more likely to </a:t>
            </a:r>
            <a:r>
              <a:rPr lang="en-US" altLang="en-US" dirty="0" smtClean="0"/>
              <a:t>say what's </a:t>
            </a:r>
            <a:r>
              <a:rPr lang="en-US" altLang="en-US" dirty="0" smtClean="0"/>
              <a:t>on their minds</a:t>
            </a:r>
          </a:p>
          <a:p>
            <a:pPr algn="just"/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747168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/>
              <a:t>The Individual in a Group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altLang="en-US" sz="2400" dirty="0" smtClean="0"/>
              <a:t>The Hard Worker</a:t>
            </a:r>
          </a:p>
          <a:p>
            <a:pPr lvl="1">
              <a:lnSpc>
                <a:spcPct val="90000"/>
              </a:lnSpc>
            </a:pPr>
            <a:r>
              <a:rPr lang="en-US" altLang="en-US" sz="2400" dirty="0" smtClean="0"/>
              <a:t>Motivated by work itself</a:t>
            </a:r>
          </a:p>
          <a:p>
            <a:pPr lvl="1">
              <a:lnSpc>
                <a:spcPct val="90000"/>
              </a:lnSpc>
            </a:pPr>
            <a:r>
              <a:rPr lang="en-US" altLang="en-US" sz="2400" dirty="0" smtClean="0"/>
              <a:t>Self-sufficient, resourceful, distant, introverted,</a:t>
            </a:r>
          </a:p>
          <a:p>
            <a:pPr lvl="1">
              <a:lnSpc>
                <a:spcPct val="90000"/>
              </a:lnSpc>
            </a:pPr>
            <a:r>
              <a:rPr lang="en-US" altLang="en-US" sz="2400" dirty="0" smtClean="0"/>
              <a:t>aggressive, independent The Careerist</a:t>
            </a:r>
          </a:p>
          <a:p>
            <a:pPr lvl="1">
              <a:lnSpc>
                <a:spcPct val="90000"/>
              </a:lnSpc>
            </a:pPr>
            <a:r>
              <a:rPr lang="en-US" altLang="en-US" sz="2000" dirty="0" smtClean="0"/>
              <a:t>Essentially motivated by his own success</a:t>
            </a:r>
          </a:p>
          <a:p>
            <a:pPr lvl="1">
              <a:lnSpc>
                <a:spcPct val="90000"/>
              </a:lnSpc>
            </a:pPr>
            <a:r>
              <a:rPr lang="en-US" altLang="en-US" sz="2400" dirty="0" smtClean="0"/>
              <a:t>Unpleasant, dogmatic, aggressive, emulator,</a:t>
            </a:r>
          </a:p>
          <a:p>
            <a:pPr lvl="1">
              <a:lnSpc>
                <a:spcPct val="90000"/>
              </a:lnSpc>
            </a:pPr>
            <a:r>
              <a:rPr lang="en-US" altLang="en-US" sz="2400" dirty="0" smtClean="0"/>
              <a:t>introverted, jealous</a:t>
            </a:r>
          </a:p>
          <a:p>
            <a:pPr>
              <a:lnSpc>
                <a:spcPct val="90000"/>
              </a:lnSpc>
            </a:pPr>
            <a:r>
              <a:rPr lang="en-US" altLang="en-US" sz="2400" dirty="0" smtClean="0"/>
              <a:t>The Social Type</a:t>
            </a:r>
          </a:p>
          <a:p>
            <a:pPr lvl="1">
              <a:lnSpc>
                <a:spcPct val="90000"/>
              </a:lnSpc>
            </a:pPr>
            <a:r>
              <a:rPr lang="en-US" altLang="en-US" sz="2400" dirty="0" smtClean="0"/>
              <a:t>Motivated by the presence and actions of his colleagues (rare)</a:t>
            </a:r>
          </a:p>
          <a:p>
            <a:pPr lvl="1">
              <a:lnSpc>
                <a:spcPct val="90000"/>
              </a:lnSpc>
            </a:pPr>
            <a:r>
              <a:rPr lang="en-US" altLang="en-US" sz="2400" dirty="0" smtClean="0"/>
              <a:t>Harmless, thoughtful, obliging</a:t>
            </a:r>
          </a:p>
          <a:p>
            <a:pPr>
              <a:lnSpc>
                <a:spcPct val="90000"/>
              </a:lnSpc>
            </a:pPr>
            <a:r>
              <a:rPr lang="en-US" altLang="en-US" sz="2400" dirty="0" smtClean="0"/>
              <a:t>The Pain in the,..</a:t>
            </a:r>
            <a:r>
              <a:rPr lang="en-US" altLang="en-US" sz="2400" dirty="0" err="1" smtClean="0"/>
              <a:t>er</a:t>
            </a:r>
            <a:r>
              <a:rPr lang="en-US" altLang="en-US" sz="2400" dirty="0" smtClean="0"/>
              <a:t>…,neck</a:t>
            </a:r>
          </a:p>
          <a:p>
            <a:pPr lvl="1">
              <a:lnSpc>
                <a:spcPct val="90000"/>
              </a:lnSpc>
            </a:pPr>
            <a:r>
              <a:rPr lang="en-US" altLang="en-US" sz="2400" dirty="0" smtClean="0"/>
              <a:t>you’ll know when you find one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8962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Things Can Be Difficult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Difficult people</a:t>
            </a:r>
          </a:p>
          <a:p>
            <a:pPr lvl="1"/>
            <a:r>
              <a:rPr lang="en-GB" altLang="en-US" dirty="0"/>
              <a:t>Conflict</a:t>
            </a:r>
          </a:p>
          <a:p>
            <a:pPr lvl="1"/>
            <a:r>
              <a:rPr lang="en-GB" altLang="en-US" dirty="0"/>
              <a:t>Bad working habits</a:t>
            </a:r>
          </a:p>
          <a:p>
            <a:r>
              <a:rPr lang="en-GB" altLang="en-US" dirty="0"/>
              <a:t>Too much change</a:t>
            </a:r>
          </a:p>
          <a:p>
            <a:pPr lvl="1"/>
            <a:r>
              <a:rPr lang="en-GB" altLang="en-US" dirty="0"/>
              <a:t>Running to stand still</a:t>
            </a:r>
          </a:p>
          <a:p>
            <a:pPr lvl="1"/>
            <a:r>
              <a:rPr lang="en-GB" altLang="en-US" dirty="0"/>
              <a:t>Shifting targets hard to hit</a:t>
            </a:r>
          </a:p>
          <a:p>
            <a:r>
              <a:rPr lang="en-GB" altLang="en-US" dirty="0"/>
              <a:t>The wrong people</a:t>
            </a:r>
          </a:p>
          <a:p>
            <a:r>
              <a:rPr lang="en-GB" altLang="en-US" dirty="0"/>
              <a:t>The wrong mix of people</a:t>
            </a:r>
          </a:p>
        </p:txBody>
      </p:sp>
      <p:pic>
        <p:nvPicPr>
          <p:cNvPr id="4506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1725" y="4868863"/>
            <a:ext cx="1258888" cy="1258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71791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59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2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/>
              <a:t>So What Makes </a:t>
            </a:r>
            <a:r>
              <a:rPr lang="en-GB" altLang="en-US" b="1" i="1"/>
              <a:t>Me</a:t>
            </a:r>
            <a:r>
              <a:rPr lang="en-GB" altLang="en-US"/>
              <a:t> Valuable?</a:t>
            </a:r>
          </a:p>
        </p:txBody>
      </p:sp>
    </p:spTree>
    <p:extLst>
      <p:ext uri="{BB962C8B-B14F-4D97-AF65-F5344CB8AC3E}">
        <p14:creationId xmlns:p14="http://schemas.microsoft.com/office/powerpoint/2010/main" val="1392700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Think About Yourself (2)?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What </a:t>
            </a:r>
            <a:r>
              <a:rPr lang="en-GB" altLang="en-US" b="1" dirty="0"/>
              <a:t>roles</a:t>
            </a:r>
            <a:r>
              <a:rPr lang="en-GB" altLang="en-US" dirty="0"/>
              <a:t> do you play in your team?</a:t>
            </a:r>
          </a:p>
          <a:p>
            <a:r>
              <a:rPr lang="en-GB" altLang="en-US" dirty="0"/>
              <a:t>Why are these valuable?</a:t>
            </a:r>
          </a:p>
          <a:p>
            <a:r>
              <a:rPr lang="en-GB" altLang="en-US" dirty="0"/>
              <a:t>Does your team work well?</a:t>
            </a:r>
          </a:p>
          <a:p>
            <a:r>
              <a:rPr lang="en-GB" altLang="en-US" dirty="0"/>
              <a:t>If not very well, is there something missing from your team you can see?</a:t>
            </a:r>
          </a:p>
          <a:p>
            <a:r>
              <a:rPr lang="en-GB" altLang="en-US" dirty="0"/>
              <a:t>Does the overall team of teams that is your company have a particular style?</a:t>
            </a:r>
          </a:p>
          <a:p>
            <a:pPr lvl="1"/>
            <a:r>
              <a:rPr lang="en-GB" altLang="en-US" dirty="0"/>
              <a:t>If so, what is it?</a:t>
            </a:r>
          </a:p>
        </p:txBody>
      </p:sp>
    </p:spTree>
    <p:extLst>
      <p:ext uri="{BB962C8B-B14F-4D97-AF65-F5344CB8AC3E}">
        <p14:creationId xmlns:p14="http://schemas.microsoft.com/office/powerpoint/2010/main" val="3452046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1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Respect Your Team</a:t>
            </a:r>
          </a:p>
        </p:txBody>
      </p:sp>
      <p:sp>
        <p:nvSpPr>
          <p:cNvPr id="849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2800" dirty="0"/>
              <a:t>People are individuals</a:t>
            </a:r>
          </a:p>
          <a:p>
            <a:pPr lvl="1"/>
            <a:r>
              <a:rPr lang="en-GB" altLang="en-US" sz="2400" dirty="0"/>
              <a:t>Treat them as such</a:t>
            </a:r>
          </a:p>
          <a:p>
            <a:pPr lvl="1"/>
            <a:r>
              <a:rPr lang="en-GB" altLang="en-US" sz="2400" dirty="0"/>
              <a:t>Get to know them as such</a:t>
            </a:r>
          </a:p>
          <a:p>
            <a:pPr lvl="1"/>
            <a:r>
              <a:rPr lang="en-GB" altLang="en-US" sz="2400" dirty="0"/>
              <a:t>A little care for feelings and needs</a:t>
            </a:r>
          </a:p>
          <a:p>
            <a:pPr lvl="1"/>
            <a:r>
              <a:rPr lang="en-GB" altLang="en-US" sz="2400" dirty="0"/>
              <a:t>No toleration of unfairness</a:t>
            </a:r>
          </a:p>
          <a:p>
            <a:r>
              <a:rPr lang="en-GB" altLang="en-US" sz="2800" dirty="0"/>
              <a:t>Show trust</a:t>
            </a:r>
          </a:p>
          <a:p>
            <a:r>
              <a:rPr lang="en-GB" altLang="en-US" sz="2800" dirty="0"/>
              <a:t>Communicate in a positive way</a:t>
            </a:r>
          </a:p>
          <a:p>
            <a:r>
              <a:rPr lang="en-GB" altLang="en-US" sz="2800" dirty="0"/>
              <a:t>Expect and accept differences</a:t>
            </a:r>
          </a:p>
          <a:p>
            <a:r>
              <a:rPr lang="en-GB" altLang="en-US" sz="2800" dirty="0"/>
              <a:t>Say what you mean, mean what you say</a:t>
            </a:r>
          </a:p>
        </p:txBody>
      </p:sp>
    </p:spTree>
    <p:extLst>
      <p:ext uri="{BB962C8B-B14F-4D97-AF65-F5344CB8AC3E}">
        <p14:creationId xmlns:p14="http://schemas.microsoft.com/office/powerpoint/2010/main" val="2877794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5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2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/>
              <a:t>Teams, Teamwork, Culture</a:t>
            </a:r>
          </a:p>
        </p:txBody>
      </p:sp>
    </p:spTree>
    <p:extLst>
      <p:ext uri="{BB962C8B-B14F-4D97-AF65-F5344CB8AC3E}">
        <p14:creationId xmlns:p14="http://schemas.microsoft.com/office/powerpoint/2010/main" val="89953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altLang="en-US"/>
              <a:t>A Lot of Thought and Effort!</a:t>
            </a:r>
          </a:p>
        </p:txBody>
      </p:sp>
      <p:sp>
        <p:nvSpPr>
          <p:cNvPr id="808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2800" dirty="0"/>
              <a:t>To get the best out of people working together and working effectively – </a:t>
            </a:r>
            <a:r>
              <a:rPr lang="en-GB" altLang="en-US" sz="2800" b="1" dirty="0"/>
              <a:t>more</a:t>
            </a:r>
            <a:r>
              <a:rPr lang="en-GB" altLang="en-US" sz="2800" dirty="0"/>
              <a:t> than individually!</a:t>
            </a:r>
          </a:p>
          <a:p>
            <a:r>
              <a:rPr lang="en-GB" altLang="en-US" sz="2800" dirty="0"/>
              <a:t>To use a wider range of abilities</a:t>
            </a:r>
          </a:p>
          <a:p>
            <a:pPr lvl="1"/>
            <a:r>
              <a:rPr lang="en-GB" altLang="en-US" sz="2400" b="1" dirty="0"/>
              <a:t>Better</a:t>
            </a:r>
            <a:r>
              <a:rPr lang="en-GB" altLang="en-US" sz="2400" dirty="0"/>
              <a:t> vision of the issues</a:t>
            </a:r>
          </a:p>
          <a:p>
            <a:pPr lvl="1"/>
            <a:r>
              <a:rPr lang="en-GB" altLang="en-US" sz="2400" b="1" dirty="0"/>
              <a:t>Different</a:t>
            </a:r>
            <a:r>
              <a:rPr lang="en-GB" altLang="en-US" sz="2400" dirty="0"/>
              <a:t> minds, different approaches</a:t>
            </a:r>
          </a:p>
          <a:p>
            <a:pPr lvl="1"/>
            <a:r>
              <a:rPr lang="en-GB" altLang="en-US" sz="2400" b="1" dirty="0"/>
              <a:t>Fuller</a:t>
            </a:r>
            <a:r>
              <a:rPr lang="en-GB" altLang="en-US" sz="2400" dirty="0"/>
              <a:t> understanding of cultural and social nuances</a:t>
            </a:r>
          </a:p>
          <a:p>
            <a:r>
              <a:rPr lang="en-GB" altLang="en-US" sz="2800" dirty="0"/>
              <a:t>To </a:t>
            </a:r>
            <a:r>
              <a:rPr lang="en-GB" altLang="en-US" sz="2800" b="1" dirty="0"/>
              <a:t>create</a:t>
            </a:r>
            <a:r>
              <a:rPr lang="en-GB" altLang="en-US" sz="2800" dirty="0"/>
              <a:t> </a:t>
            </a:r>
            <a:r>
              <a:rPr lang="en-GB" altLang="en-US" sz="2800" b="1" dirty="0">
                <a:solidFill>
                  <a:srgbClr val="FF0000"/>
                </a:solidFill>
              </a:rPr>
              <a:t>“our way”</a:t>
            </a:r>
            <a:r>
              <a:rPr lang="en-GB" altLang="en-US" sz="2800" dirty="0"/>
              <a:t> of doing things</a:t>
            </a:r>
          </a:p>
          <a:p>
            <a:r>
              <a:rPr lang="en-GB" altLang="en-US" sz="2800" dirty="0"/>
              <a:t>To </a:t>
            </a:r>
            <a:r>
              <a:rPr lang="en-GB" altLang="en-US" sz="2800" b="1" dirty="0"/>
              <a:t>make</a:t>
            </a:r>
            <a:r>
              <a:rPr lang="en-GB" altLang="en-US" sz="2800" dirty="0"/>
              <a:t> </a:t>
            </a:r>
            <a:r>
              <a:rPr lang="en-GB" altLang="en-US" sz="2800" b="1" dirty="0">
                <a:solidFill>
                  <a:srgbClr val="FF0000"/>
                </a:solidFill>
              </a:rPr>
              <a:t>“our way”</a:t>
            </a:r>
            <a:r>
              <a:rPr lang="en-GB" altLang="en-US" sz="2800" dirty="0"/>
              <a:t> </a:t>
            </a:r>
            <a:r>
              <a:rPr lang="en-GB" altLang="en-US" sz="2800" b="1" dirty="0"/>
              <a:t>better</a:t>
            </a:r>
            <a:r>
              <a:rPr lang="en-GB" altLang="en-US" sz="2800" dirty="0"/>
              <a:t> than the competition</a:t>
            </a:r>
          </a:p>
        </p:txBody>
      </p:sp>
      <p:pic>
        <p:nvPicPr>
          <p:cNvPr id="80900" name="Picture 4" descr="ANd9GcQ9Nd6K4omx9VjJyQ9ShB_cHs4NFlYoef0PPTeijeUQCKHUDlp1&amp;t=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9913" y="188913"/>
            <a:ext cx="800100" cy="1008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14281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899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Feedback and Improvement</a:t>
            </a:r>
          </a:p>
        </p:txBody>
      </p:sp>
      <p:sp>
        <p:nvSpPr>
          <p:cNvPr id="819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Give an example where you have received</a:t>
            </a:r>
          </a:p>
          <a:p>
            <a:pPr lvl="1"/>
            <a:r>
              <a:rPr lang="en-GB" altLang="en-US" dirty="0"/>
              <a:t>Positive and useful feedback</a:t>
            </a:r>
          </a:p>
          <a:p>
            <a:pPr lvl="1"/>
            <a:r>
              <a:rPr lang="en-GB" altLang="en-US" dirty="0"/>
              <a:t>Negative feedback that hurt your confidence</a:t>
            </a:r>
          </a:p>
          <a:p>
            <a:r>
              <a:rPr lang="en-GB" altLang="en-US" dirty="0"/>
              <a:t>What kind of language would you use to help colleagues to improve?</a:t>
            </a:r>
          </a:p>
          <a:p>
            <a:r>
              <a:rPr lang="en-GB" altLang="en-US" dirty="0"/>
              <a:t>How can situations drive the approach?</a:t>
            </a:r>
          </a:p>
          <a:p>
            <a:r>
              <a:rPr lang="en-GB" altLang="en-US" dirty="0"/>
              <a:t>Are you more of a McGregor Theory X or Theory Y practitioner – and why?</a:t>
            </a:r>
          </a:p>
        </p:txBody>
      </p:sp>
    </p:spTree>
    <p:extLst>
      <p:ext uri="{BB962C8B-B14F-4D97-AF65-F5344CB8AC3E}">
        <p14:creationId xmlns:p14="http://schemas.microsoft.com/office/powerpoint/2010/main" val="1685106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Self-Awareness</a:t>
            </a:r>
          </a:p>
        </p:txBody>
      </p:sp>
      <p:sp>
        <p:nvSpPr>
          <p:cNvPr id="829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dirty="0"/>
              <a:t>Do you evaluate your own motivations, skills, and performance?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E.g. John Morgan (1920’s banker) (Google it!)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Do you (can you) seek feedback from your own manager or colleagues?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How do you do it?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Does it give you what you need to improve?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Is there clarity between personal and work goals?</a:t>
            </a:r>
          </a:p>
        </p:txBody>
      </p:sp>
    </p:spTree>
    <p:extLst>
      <p:ext uri="{BB962C8B-B14F-4D97-AF65-F5344CB8AC3E}">
        <p14:creationId xmlns:p14="http://schemas.microsoft.com/office/powerpoint/2010/main" val="2938770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7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How Well Am I Doing?</a:t>
            </a:r>
          </a:p>
        </p:txBody>
      </p:sp>
      <p:sp>
        <p:nvSpPr>
          <p:cNvPr id="839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2800" dirty="0"/>
              <a:t>Short term</a:t>
            </a:r>
          </a:p>
          <a:p>
            <a:pPr lvl="1"/>
            <a:r>
              <a:rPr lang="en-GB" altLang="en-US" sz="2400" dirty="0"/>
              <a:t>How people are reacting to you</a:t>
            </a:r>
          </a:p>
          <a:p>
            <a:pPr lvl="1"/>
            <a:r>
              <a:rPr lang="en-GB" altLang="en-US" sz="2400" dirty="0"/>
              <a:t>Encouragement from manager/team</a:t>
            </a:r>
          </a:p>
          <a:p>
            <a:r>
              <a:rPr lang="en-GB" altLang="en-US" sz="2800" dirty="0"/>
              <a:t>Medium term</a:t>
            </a:r>
          </a:p>
          <a:p>
            <a:pPr lvl="1"/>
            <a:r>
              <a:rPr lang="en-GB" altLang="en-US" sz="2400" dirty="0"/>
              <a:t>Appraisal</a:t>
            </a:r>
          </a:p>
          <a:p>
            <a:pPr lvl="1"/>
            <a:r>
              <a:rPr lang="en-GB" altLang="en-US" sz="2400" dirty="0"/>
              <a:t>Achievement and reward</a:t>
            </a:r>
          </a:p>
          <a:p>
            <a:r>
              <a:rPr lang="en-GB" altLang="en-US" sz="2800" dirty="0"/>
              <a:t>Long term</a:t>
            </a:r>
          </a:p>
          <a:p>
            <a:pPr lvl="1"/>
            <a:r>
              <a:rPr lang="en-GB" altLang="en-US" sz="2400" dirty="0"/>
              <a:t>How’s that old career thing working out?</a:t>
            </a:r>
          </a:p>
          <a:p>
            <a:pPr lvl="1"/>
            <a:r>
              <a:rPr lang="en-GB" altLang="en-US" sz="2400" dirty="0"/>
              <a:t>Am I getting what I want, giving what I should?</a:t>
            </a:r>
          </a:p>
        </p:txBody>
      </p:sp>
    </p:spTree>
    <p:extLst>
      <p:ext uri="{BB962C8B-B14F-4D97-AF65-F5344CB8AC3E}">
        <p14:creationId xmlns:p14="http://schemas.microsoft.com/office/powerpoint/2010/main" val="2374741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1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204864"/>
            <a:ext cx="8229600" cy="1143000"/>
          </a:xfrm>
        </p:spPr>
        <p:txBody>
          <a:bodyPr/>
          <a:lstStyle/>
          <a:p>
            <a:r>
              <a:rPr lang="en-GB" dirty="0" smtClean="0"/>
              <a:t>Question!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013176"/>
            <a:ext cx="8229600" cy="1112987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1342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404</TotalTime>
  <Words>1191</Words>
  <Application>Microsoft Office PowerPoint</Application>
  <PresentationFormat>On-screen Show (4:3)</PresentationFormat>
  <Paragraphs>215</Paragraphs>
  <Slides>31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2" baseType="lpstr">
      <vt:lpstr>Office Theme</vt:lpstr>
      <vt:lpstr>Working in Groups</vt:lpstr>
      <vt:lpstr>Team Work</vt:lpstr>
      <vt:lpstr>What Makes an Effective Team?</vt:lpstr>
      <vt:lpstr>How Do Effective Teams Work?</vt:lpstr>
      <vt:lpstr>What makes an ineffective team?</vt:lpstr>
      <vt:lpstr>Ineffective Teams’ Approach</vt:lpstr>
      <vt:lpstr>Weak Ownership of Decisions</vt:lpstr>
      <vt:lpstr>Why Do Problems Occur?</vt:lpstr>
      <vt:lpstr>We Are Dealing With People</vt:lpstr>
      <vt:lpstr>The Biggest Problem</vt:lpstr>
      <vt:lpstr>Good Team Managers</vt:lpstr>
      <vt:lpstr>Understanding People in Work and in Teams</vt:lpstr>
      <vt:lpstr>Right Jobs Assignment</vt:lpstr>
      <vt:lpstr>Overall, We Want the Right Mix</vt:lpstr>
      <vt:lpstr>Building a Team</vt:lpstr>
      <vt:lpstr>Stages of a group</vt:lpstr>
      <vt:lpstr>Why Build a Team?</vt:lpstr>
      <vt:lpstr>Organising your Team</vt:lpstr>
      <vt:lpstr>Project Manager or Team Leader/Manager</vt:lpstr>
      <vt:lpstr>Open Communication</vt:lpstr>
      <vt:lpstr>The Individual in a Group</vt:lpstr>
      <vt:lpstr>Things Can Be Difficult</vt:lpstr>
      <vt:lpstr>So What Makes Me Valuable?</vt:lpstr>
      <vt:lpstr>Think About Yourself (2)?</vt:lpstr>
      <vt:lpstr>Respect Your Team</vt:lpstr>
      <vt:lpstr>Teams, Teamwork, Culture</vt:lpstr>
      <vt:lpstr>A Lot of Thought and Effort!</vt:lpstr>
      <vt:lpstr>Feedback and Improvement</vt:lpstr>
      <vt:lpstr>Self-Awareness</vt:lpstr>
      <vt:lpstr>How Well Am I Doing?</vt:lpstr>
      <vt:lpstr>Question!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Working in Groups</dc:title>
  <dc:creator>Carlene</dc:creator>
  <cp:lastModifiedBy>sc-cc</cp:lastModifiedBy>
  <cp:revision>14</cp:revision>
  <dcterms:created xsi:type="dcterms:W3CDTF">2015-09-27T21:36:39Z</dcterms:created>
  <dcterms:modified xsi:type="dcterms:W3CDTF">2015-09-28T11:24:27Z</dcterms:modified>
</cp:coreProperties>
</file>