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57" r:id="rId3"/>
    <p:sldId id="300" r:id="rId4"/>
    <p:sldId id="303" r:id="rId5"/>
    <p:sldId id="301" r:id="rId6"/>
    <p:sldId id="295" r:id="rId7"/>
    <p:sldId id="302" r:id="rId8"/>
    <p:sldId id="294" r:id="rId9"/>
    <p:sldId id="304" r:id="rId10"/>
    <p:sldId id="305" r:id="rId11"/>
    <p:sldId id="306" r:id="rId12"/>
    <p:sldId id="273" r:id="rId13"/>
    <p:sldId id="271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CD05C43-4178-6342-9CBB-57FA6585B6F2}">
          <p14:sldIdLst>
            <p14:sldId id="258"/>
            <p14:sldId id="257"/>
            <p14:sldId id="300"/>
            <p14:sldId id="303"/>
            <p14:sldId id="301"/>
            <p14:sldId id="295"/>
            <p14:sldId id="302"/>
            <p14:sldId id="294"/>
            <p14:sldId id="304"/>
            <p14:sldId id="305"/>
            <p14:sldId id="306"/>
            <p14:sldId id="273"/>
            <p14:sldId id="27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97"/>
  </p:normalViewPr>
  <p:slideViewPr>
    <p:cSldViewPr>
      <p:cViewPr varScale="1">
        <p:scale>
          <a:sx n="85" d="100"/>
          <a:sy n="85" d="100"/>
        </p:scale>
        <p:origin x="186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32DC2C-AD73-4CDB-9E15-4C7DE56A4D0A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E53728-9C1F-4A12-8E11-63F32DFA7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55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>
            <a:extLst>
              <a:ext uri="{FF2B5EF4-FFF2-40B4-BE49-F238E27FC236}">
                <a16:creationId xmlns:a16="http://schemas.microsoft.com/office/drawing/2014/main" id="{DDDFCFCA-5768-4149-BD30-7BDE62D498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6" name="Notes Placeholder 2">
            <a:extLst>
              <a:ext uri="{FF2B5EF4-FFF2-40B4-BE49-F238E27FC236}">
                <a16:creationId xmlns:a16="http://schemas.microsoft.com/office/drawing/2014/main" id="{82AC3A49-155D-A246-A70B-6DDA7A4AB0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Submit 2 out of 3 forms</a:t>
            </a:r>
          </a:p>
        </p:txBody>
      </p:sp>
      <p:sp>
        <p:nvSpPr>
          <p:cNvPr id="31747" name="Slide Number Placeholder 3">
            <a:extLst>
              <a:ext uri="{FF2B5EF4-FFF2-40B4-BE49-F238E27FC236}">
                <a16:creationId xmlns:a16="http://schemas.microsoft.com/office/drawing/2014/main" id="{452358D8-71AA-2741-85F5-378D57AADA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F2F535E5-B39C-1D44-BE51-DFCBDA873B53}" type="slidenum">
              <a:rPr lang="en-US" altLang="en-US" smtClean="0">
                <a:latin typeface="Calibri" panose="020F0502020204030204" pitchFamily="34" charset="0"/>
              </a:rPr>
              <a:pPr/>
              <a:t>13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6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6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93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95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3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D1B90-D708-4A04-BD63-E0DBD94966A3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o.uk/url?sa=i&amp;rct=j&amp;q=&amp;esrc=s&amp;source=images&amp;cd=&amp;cad=rja&amp;uact=8&amp;ved=0ahUKEwiSooT-nLrOAhWDshQKHQ90CCEQjRwIBw&amp;url=http://www.telegraph.co.uk/news/11945123/Back-to-the-Future-Day-live-Will-October-21-2015-be-as-good-as-the-film-predicted.html&amp;psig=AFQjCNFYW3iueA6lxXHmcF47y2XQuso55w&amp;ust=14710345464294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Coaching &amp; Mentoring: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556298"/>
            <a:ext cx="6400800" cy="1752600"/>
          </a:xfrm>
        </p:spPr>
        <p:txBody>
          <a:bodyPr/>
          <a:lstStyle/>
          <a:p>
            <a:r>
              <a:rPr lang="en-GB"/>
              <a:t>Final Week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1026" name="Picture 2" descr="Image result for together stronger f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2598"/>
            <a:ext cx="7145684" cy="417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7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Coaching older groups</a:t>
            </a:r>
          </a:p>
          <a:p>
            <a:endParaRPr lang="en-GB" b="1" dirty="0"/>
          </a:p>
          <a:p>
            <a:r>
              <a:rPr lang="en-GB" b="1" dirty="0"/>
              <a:t>Coaching girls</a:t>
            </a:r>
          </a:p>
          <a:p>
            <a:endParaRPr lang="en-GB" b="1" dirty="0"/>
          </a:p>
          <a:p>
            <a:r>
              <a:rPr lang="en-GB" b="1" dirty="0"/>
              <a:t>Assignment information</a:t>
            </a:r>
          </a:p>
          <a:p>
            <a:endParaRPr lang="en-GB" b="1" dirty="0"/>
          </a:p>
          <a:p>
            <a:r>
              <a:rPr lang="en-GB" b="1" dirty="0"/>
              <a:t>This weeks plan and organisation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71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on a court with a racket&#10;&#10;Description automatically generated">
            <a:extLst>
              <a:ext uri="{FF2B5EF4-FFF2-40B4-BE49-F238E27FC236}">
                <a16:creationId xmlns:a16="http://schemas.microsoft.com/office/drawing/2014/main" id="{20978812-2693-B849-8408-DBF84771F5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334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E52368-615C-A54A-90F6-A242DF40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000">
                <a:solidFill>
                  <a:srgbClr val="FFFFFF"/>
                </a:solidFill>
              </a:rPr>
              <a:t>Coaching Adults / Older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55056-EB40-774A-9915-2A26BF293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4159404"/>
            <a:ext cx="6858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3600" dirty="0">
                <a:solidFill>
                  <a:srgbClr val="FFFFFF"/>
                </a:solidFill>
              </a:rPr>
              <a:t>What do we need to consider when coaching older groups and adults?</a:t>
            </a:r>
          </a:p>
        </p:txBody>
      </p:sp>
    </p:spTree>
    <p:extLst>
      <p:ext uri="{BB962C8B-B14F-4D97-AF65-F5344CB8AC3E}">
        <p14:creationId xmlns:p14="http://schemas.microsoft.com/office/powerpoint/2010/main" val="2594888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879FD-5374-8E4D-A182-81F34C3C8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33" y="365135"/>
            <a:ext cx="3840085" cy="1692794"/>
          </a:xfrm>
        </p:spPr>
        <p:txBody>
          <a:bodyPr>
            <a:normAutofit/>
          </a:bodyPr>
          <a:lstStyle/>
          <a:p>
            <a:r>
              <a:rPr lang="en-US" dirty="0"/>
              <a:t>Tips	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490" y="2316480"/>
            <a:ext cx="3429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0591-734A-1E44-970F-85A6BFABD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575032"/>
            <a:ext cx="4716016" cy="3734276"/>
          </a:xfrm>
        </p:spPr>
        <p:txBody>
          <a:bodyPr>
            <a:noAutofit/>
          </a:bodyPr>
          <a:lstStyle/>
          <a:p>
            <a:r>
              <a:rPr lang="en-US" sz="2400" dirty="0"/>
              <a:t>Fun is still as important- </a:t>
            </a:r>
            <a:r>
              <a:rPr lang="en-US" sz="1800" dirty="0"/>
              <a:t>trade off</a:t>
            </a:r>
          </a:p>
          <a:p>
            <a:r>
              <a:rPr lang="en-US" sz="2400" dirty="0"/>
              <a:t>Explaining the outcomes / plan?</a:t>
            </a:r>
          </a:p>
          <a:p>
            <a:r>
              <a:rPr lang="en-US" sz="2400" dirty="0"/>
              <a:t>Demonstrations are vital </a:t>
            </a:r>
          </a:p>
          <a:p>
            <a:r>
              <a:rPr lang="en-US" sz="2400" dirty="0"/>
              <a:t>Variety of the session</a:t>
            </a:r>
          </a:p>
          <a:p>
            <a:r>
              <a:rPr lang="en-US" sz="2400" dirty="0"/>
              <a:t>Challenging into the stretch area will engage participants</a:t>
            </a:r>
          </a:p>
          <a:p>
            <a:r>
              <a:rPr lang="en-US" sz="2400" dirty="0"/>
              <a:t>Planning is key- they will know if you haven’t</a:t>
            </a:r>
          </a:p>
          <a:p>
            <a:r>
              <a:rPr lang="en-US" sz="2400" dirty="0"/>
              <a:t>Getting feedback from pairs instead of the whole group</a:t>
            </a:r>
          </a:p>
        </p:txBody>
      </p:sp>
      <p:pic>
        <p:nvPicPr>
          <p:cNvPr id="4" name="Picture 3" descr="A hand holding a football ball&#10;&#10;Description automatically generated">
            <a:extLst>
              <a:ext uri="{FF2B5EF4-FFF2-40B4-BE49-F238E27FC236}">
                <a16:creationId xmlns:a16="http://schemas.microsoft.com/office/drawing/2014/main" id="{92D6D726-7F0E-6A46-B9B0-F3A5C78274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24" r="36425"/>
          <a:stretch/>
        </p:blipFill>
        <p:spPr>
          <a:xfrm>
            <a:off x="4409136" y="10"/>
            <a:ext cx="4734863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1459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162CDE-6E53-6D40-A893-B8B57AE709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</a:blip>
          <a:srcRect b="1639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B02AC1-4EAA-354E-A8AB-357F42FAD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000" dirty="0">
                <a:solidFill>
                  <a:srgbClr val="FFFFFF"/>
                </a:solidFill>
              </a:rPr>
              <a:t>What about coaching girls?</a:t>
            </a:r>
          </a:p>
        </p:txBody>
      </p:sp>
    </p:spTree>
    <p:extLst>
      <p:ext uri="{BB962C8B-B14F-4D97-AF65-F5344CB8AC3E}">
        <p14:creationId xmlns:p14="http://schemas.microsoft.com/office/powerpoint/2010/main" val="2150873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0C869-5948-764A-AFBE-3B6D83407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4708" y="530567"/>
            <a:ext cx="4389769" cy="164128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b="1" u="sng" dirty="0"/>
              <a:t>Working with older groups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F60C16-CACA-CF4E-AE98-0F3B2CFB58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9863" r="1" b="4993"/>
          <a:stretch/>
        </p:blipFill>
        <p:spPr>
          <a:xfrm>
            <a:off x="20" y="1351210"/>
            <a:ext cx="4180350" cy="437538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13FA1-2086-B94E-AF00-1D721F4B1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6016" y="2636912"/>
            <a:ext cx="4138461" cy="3000120"/>
          </a:xfrm>
        </p:spPr>
        <p:txBody>
          <a:bodyPr anchor="ctr">
            <a:noAutofit/>
          </a:bodyPr>
          <a:lstStyle/>
          <a:p>
            <a:pPr algn="ctr"/>
            <a:r>
              <a:rPr lang="en-US" sz="2400" b="1" dirty="0"/>
              <a:t>What do you expect from a group of year 8 girls / boys ? </a:t>
            </a:r>
          </a:p>
          <a:p>
            <a:pPr algn="ctr"/>
            <a:r>
              <a:rPr lang="en-US" sz="2400" b="1" dirty="0"/>
              <a:t>How can you motivate them to take part / be fully engaged?</a:t>
            </a:r>
          </a:p>
          <a:p>
            <a:pPr marL="0" indent="0" algn="ctr">
              <a:buNone/>
            </a:pPr>
            <a:endParaRPr lang="en-US" sz="2400" b="1" dirty="0"/>
          </a:p>
          <a:p>
            <a:pPr algn="ctr"/>
            <a:r>
              <a:rPr lang="en-US" sz="2400" b="1" dirty="0"/>
              <a:t>Think / Pair / share</a:t>
            </a:r>
          </a:p>
        </p:txBody>
      </p:sp>
    </p:spTree>
    <p:extLst>
      <p:ext uri="{BB962C8B-B14F-4D97-AF65-F5344CB8AC3E}">
        <p14:creationId xmlns:p14="http://schemas.microsoft.com/office/powerpoint/2010/main" val="131368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663EA-386D-F845-AF8F-53759D7B5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NZ Coaching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27885-5B13-8E47-B614-E2BE569CF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9952" y="260648"/>
            <a:ext cx="4824536" cy="648072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rgbClr val="000000"/>
                </a:solidFill>
              </a:rPr>
              <a:t>The benefits of having females in elite coaching roles are huge, says </a:t>
            </a:r>
            <a:r>
              <a:rPr lang="en-GB" sz="1300" dirty="0" err="1">
                <a:solidFill>
                  <a:srgbClr val="000000"/>
                </a:solidFill>
              </a:rPr>
              <a:t>Leberman</a:t>
            </a:r>
            <a:r>
              <a:rPr lang="en-GB" sz="1300" dirty="0">
                <a:solidFill>
                  <a:srgbClr val="000000"/>
                </a:solidFill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300" dirty="0">
                <a:solidFill>
                  <a:srgbClr val="000000"/>
                </a:solidFill>
              </a:rPr>
            </a:br>
            <a:r>
              <a:rPr lang="en-GB" sz="1300" dirty="0">
                <a:solidFill>
                  <a:srgbClr val="000000"/>
                </a:solidFill>
              </a:rPr>
              <a:t>Research shows diversity at leadership and governance level of any organisation brings financial and non-financial benefits. As well as enhancing financial performance, diversity increases the talent pool, enhances productivity and innovation, and improves employee retention, she says.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300" dirty="0">
                <a:solidFill>
                  <a:srgbClr val="000000"/>
                </a:solidFill>
              </a:rPr>
            </a:br>
            <a:r>
              <a:rPr lang="en-GB" sz="1300" dirty="0">
                <a:solidFill>
                  <a:srgbClr val="000000"/>
                </a:solidFill>
              </a:rPr>
              <a:t>"While considerable focus is often placed on the value of diversity within governance and management roles, this is equally important at the elite coaching level.”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300" dirty="0">
                <a:solidFill>
                  <a:srgbClr val="000000"/>
                </a:solidFill>
              </a:rPr>
            </a:br>
            <a:r>
              <a:rPr lang="en-GB" sz="1300" dirty="0" err="1">
                <a:solidFill>
                  <a:srgbClr val="000000"/>
                </a:solidFill>
              </a:rPr>
              <a:t>Leberman</a:t>
            </a:r>
            <a:r>
              <a:rPr lang="en-GB" sz="1300" dirty="0">
                <a:solidFill>
                  <a:srgbClr val="000000"/>
                </a:solidFill>
              </a:rPr>
              <a:t> found in her research that sport communicates to the world what is relevant and valued. If Kiwi sport is coached by males only, this is setting a standard for the world to see.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300" dirty="0">
                <a:solidFill>
                  <a:srgbClr val="000000"/>
                </a:solidFill>
              </a:rPr>
            </a:br>
            <a:r>
              <a:rPr lang="en-GB" sz="1300" dirty="0">
                <a:solidFill>
                  <a:srgbClr val="000000"/>
                </a:solidFill>
              </a:rPr>
              <a:t>Benefits from having women in coaching positions include role modelling, challenging the stereotypes about women and leadership, and demonstrating coaching is an option for women.</a:t>
            </a:r>
            <a:br>
              <a:rPr lang="en-GB" sz="1300" dirty="0">
                <a:solidFill>
                  <a:srgbClr val="000000"/>
                </a:solidFill>
              </a:rPr>
            </a:br>
            <a:r>
              <a:rPr lang="en-GB" sz="1300" dirty="0">
                <a:solidFill>
                  <a:srgbClr val="000000"/>
                </a:solidFill>
              </a:rPr>
              <a:t>It is also important for males, as a woman coach teaches boys to respect women in leadership positions, she says. "They also provide a different perspective and are more likely to be strong advocates for equality and inclusion in the sporting domain."</a:t>
            </a:r>
            <a:br>
              <a:rPr lang="en-GB" sz="1300" dirty="0">
                <a:solidFill>
                  <a:srgbClr val="000000"/>
                </a:solidFill>
              </a:rPr>
            </a:b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>
                <a:solidFill>
                  <a:srgbClr val="000000"/>
                </a:solidFill>
              </a:rPr>
              <a:t>(Nelson, 2018)</a:t>
            </a:r>
          </a:p>
          <a:p>
            <a:pPr>
              <a:lnSpc>
                <a:spcPct val="90000"/>
              </a:lnSpc>
            </a:pPr>
            <a:endParaRPr lang="en-US" sz="13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534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8ABB6-D6EB-5440-B3A1-D957D6B0F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719" y="291707"/>
            <a:ext cx="7420599" cy="1031216"/>
          </a:xfrm>
        </p:spPr>
        <p:txBody>
          <a:bodyPr anchor="b">
            <a:normAutofit fontScale="90000"/>
          </a:bodyPr>
          <a:lstStyle/>
          <a:p>
            <a:r>
              <a:rPr lang="en-US" dirty="0"/>
              <a:t>Be positive to generate a good coaching environment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8E0F94-67B1-9F4B-A1BB-30DD8C4BCD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5719" y="2670676"/>
            <a:ext cx="3802037" cy="2592297"/>
          </a:xfrm>
          <a:prstGeom prst="rect">
            <a:avLst/>
          </a:prstGeom>
        </p:spPr>
      </p:pic>
      <p:sp>
        <p:nvSpPr>
          <p:cNvPr id="13" name="Freeform: Shape 8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585115" y="1884045"/>
            <a:ext cx="2456751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41866" y="3222529"/>
            <a:ext cx="2432214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4E430-E51E-F745-ACA7-48EC8FC8D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029" y="2577965"/>
            <a:ext cx="3307971" cy="3454105"/>
          </a:xfrm>
        </p:spPr>
        <p:txBody>
          <a:bodyPr anchor="ctr">
            <a:noAutofit/>
          </a:bodyPr>
          <a:lstStyle/>
          <a:p>
            <a:r>
              <a:rPr lang="en-US" sz="2400" dirty="0"/>
              <a:t>Highlight the positive</a:t>
            </a:r>
          </a:p>
          <a:p>
            <a:r>
              <a:rPr lang="en-US" sz="2400" dirty="0"/>
              <a:t>Players will copy</a:t>
            </a:r>
          </a:p>
          <a:p>
            <a:r>
              <a:rPr lang="en-US" sz="2400" dirty="0"/>
              <a:t>Players feel rewarded / more confident</a:t>
            </a:r>
          </a:p>
          <a:p>
            <a:r>
              <a:rPr lang="en-US" sz="2400" dirty="0"/>
              <a:t>Avoids putting players in front of a group to show their mistakes / bad technique</a:t>
            </a:r>
          </a:p>
          <a:p>
            <a:r>
              <a:rPr lang="en-US" sz="2400" dirty="0"/>
              <a:t>Call a player out to work 1-1</a:t>
            </a:r>
          </a:p>
          <a:p>
            <a:r>
              <a:rPr lang="en-US" sz="2400" dirty="0"/>
              <a:t>Enthusiasm and enjoyment from coach</a:t>
            </a:r>
          </a:p>
        </p:txBody>
      </p:sp>
    </p:spTree>
    <p:extLst>
      <p:ext uri="{BB962C8B-B14F-4D97-AF65-F5344CB8AC3E}">
        <p14:creationId xmlns:p14="http://schemas.microsoft.com/office/powerpoint/2010/main" val="382739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18813E-2506-C34D-B646-5DBB43C7E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rgbClr val="FFFFFF"/>
                </a:solidFill>
              </a:rPr>
              <a:t>Assignment Information A1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A0EB3-B872-E542-9DAF-28572B4B4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</a:rPr>
              <a:t>When considering high performance coaching pathways it’s essential that session plans are game / activity related. With this in mind link one of the above sessions and critically evaluate the session in relation to the Teaching Games for Understanding (</a:t>
            </a:r>
            <a:r>
              <a:rPr lang="en-GB" sz="2100" dirty="0" err="1">
                <a:solidFill>
                  <a:srgbClr val="000000"/>
                </a:solidFill>
              </a:rPr>
              <a:t>TGfU</a:t>
            </a:r>
            <a:r>
              <a:rPr lang="en-GB" sz="2100" dirty="0">
                <a:solidFill>
                  <a:srgbClr val="000000"/>
                </a:solidFill>
              </a:rPr>
              <a:t>) model (Bunker &amp; Thorpe, 1982). Consider the 6 stages of the model, apply to your session and attempt to link your overall understanding to the coach development pathway for the given sport. </a:t>
            </a:r>
          </a:p>
          <a:p>
            <a:endParaRPr lang="en-US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457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3ECDE-4395-EC44-9D5B-1C69D62E8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model</a:t>
            </a:r>
          </a:p>
        </p:txBody>
      </p:sp>
      <p:pic>
        <p:nvPicPr>
          <p:cNvPr id="5" name="Content Placeholder 4" descr="A picture containing food&#10;&#10;Description automatically generated">
            <a:extLst>
              <a:ext uri="{FF2B5EF4-FFF2-40B4-BE49-F238E27FC236}">
                <a16:creationId xmlns:a16="http://schemas.microsoft.com/office/drawing/2014/main" id="{8F639F20-36DE-F34C-B028-CBDC455F1B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650" y="1675227"/>
            <a:ext cx="670869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684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4867EAF-AE1D-4322-9DE8-383AE3F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" y="452373"/>
            <a:ext cx="4766055" cy="600075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0676238-7F95-4EEB-836A-7D2392787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86"/>
          <a:stretch/>
        </p:blipFill>
        <p:spPr>
          <a:xfrm>
            <a:off x="0" y="387398"/>
            <a:ext cx="9144000" cy="60832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756DB0-36BD-DC4A-AB43-4F925FF5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004721"/>
            <a:ext cx="3200796" cy="1563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 Quest Central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0C978-90AE-E242-B162-CEE0A7DE0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199" y="4278185"/>
            <a:ext cx="3200797" cy="835722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Use pro quest to research a perspective on game sense or something that challenges the approach. 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1D31C6FF-B36B-B74C-B617-E8B7A91526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5818" y="2857657"/>
            <a:ext cx="3762989" cy="1420528"/>
          </a:xfrm>
          <a:prstGeom prst="rect">
            <a:avLst/>
          </a:prstGeom>
          <a:ln w="9525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317259-E645-6645-BFAA-5B27A4D233A4}"/>
              </a:ext>
            </a:extLst>
          </p:cNvPr>
          <p:cNvSpPr txBox="1"/>
          <p:nvPr/>
        </p:nvSpPr>
        <p:spPr>
          <a:xfrm>
            <a:off x="4365024" y="5445224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7030A0"/>
                </a:solidFill>
              </a:rPr>
              <a:t>Feedback what you have found</a:t>
            </a:r>
          </a:p>
        </p:txBody>
      </p:sp>
    </p:spTree>
    <p:extLst>
      <p:ext uri="{BB962C8B-B14F-4D97-AF65-F5344CB8AC3E}">
        <p14:creationId xmlns:p14="http://schemas.microsoft.com/office/powerpoint/2010/main" val="1572533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16721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Todays Plan</a:t>
            </a:r>
          </a:p>
          <a:p>
            <a:endParaRPr lang="en-GB" b="1" dirty="0"/>
          </a:p>
          <a:p>
            <a:r>
              <a:rPr lang="en-GB" b="1" dirty="0"/>
              <a:t>Session to be delivered with a year 8 group</a:t>
            </a:r>
          </a:p>
          <a:p>
            <a:r>
              <a:rPr lang="en-GB" b="1" dirty="0"/>
              <a:t>Girls to deliver Zumba / dance fit session x2</a:t>
            </a:r>
          </a:p>
          <a:p>
            <a:r>
              <a:rPr lang="en-GB" b="1" dirty="0"/>
              <a:t>Boys to deliver football session – plan for 2 groups</a:t>
            </a:r>
          </a:p>
          <a:p>
            <a:r>
              <a:rPr lang="en-GB" b="1" dirty="0"/>
              <a:t>40 minutes to deliver the session- observe 1 deliver 1</a:t>
            </a:r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4" descr="Image result for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217" y="5390665"/>
            <a:ext cx="1707565" cy="139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403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5B772253-6D8A-0240-B9FC-76671EF3AB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47650" y="79375"/>
            <a:ext cx="7277100" cy="11255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2000">
                <a:solidFill>
                  <a:srgbClr val="00B0F0"/>
                </a:solidFill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0722" name="Subtitle 2">
            <a:extLst>
              <a:ext uri="{FF2B5EF4-FFF2-40B4-BE49-F238E27FC236}">
                <a16:creationId xmlns:a16="http://schemas.microsoft.com/office/drawing/2014/main" id="{E1C4CC69-21C7-C34B-A1E3-59EECEF8628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79388" y="765175"/>
            <a:ext cx="7848600" cy="58324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endParaRPr lang="en-GB" altLang="en-US"/>
          </a:p>
          <a:p>
            <a:pPr algn="l"/>
            <a:endParaRPr lang="en-GB" altLang="en-US"/>
          </a:p>
        </p:txBody>
      </p:sp>
      <p:pic>
        <p:nvPicPr>
          <p:cNvPr id="30723" name="Picture 3">
            <a:extLst>
              <a:ext uri="{FF2B5EF4-FFF2-40B4-BE49-F238E27FC236}">
                <a16:creationId xmlns:a16="http://schemas.microsoft.com/office/drawing/2014/main" id="{2D261923-18DB-7D44-A6F9-58672F9C8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563" y="0"/>
            <a:ext cx="1468437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4" name="Picture 2" descr="http://i.telegraph.co.uk/multimedia/archive/03478/back-to-the-future_3478215b.jpg">
            <a:hlinkClick r:id="rId4"/>
            <a:extLst>
              <a:ext uri="{FF2B5EF4-FFF2-40B4-BE49-F238E27FC236}">
                <a16:creationId xmlns:a16="http://schemas.microsoft.com/office/drawing/2014/main" id="{B807BB97-D0DD-F445-8AD0-16DF184A7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3" y="852488"/>
            <a:ext cx="5600700" cy="350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TextBox 5">
            <a:extLst>
              <a:ext uri="{FF2B5EF4-FFF2-40B4-BE49-F238E27FC236}">
                <a16:creationId xmlns:a16="http://schemas.microsoft.com/office/drawing/2014/main" id="{0DAF77EA-D617-9E4D-8C9C-BB0238B31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5575" y="4549775"/>
            <a:ext cx="8785225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ctr"/>
            <a:r>
              <a:rPr lang="en-GB" altLang="en-US" sz="2400" b="1" dirty="0"/>
              <a:t>15</a:t>
            </a:r>
            <a:r>
              <a:rPr lang="en-GB" altLang="en-US" sz="2400" b="1" baseline="30000" dirty="0"/>
              <a:t>th</a:t>
            </a:r>
            <a:r>
              <a:rPr lang="en-GB" altLang="en-US" sz="2400" b="1" dirty="0"/>
              <a:t> November- </a:t>
            </a:r>
            <a:r>
              <a:rPr lang="en-GB" altLang="en-US" sz="2400" b="1" dirty="0" err="1"/>
              <a:t>Pentrhafod</a:t>
            </a:r>
            <a:r>
              <a:rPr lang="en-GB" altLang="en-US" sz="2400" b="1" dirty="0"/>
              <a:t> Secondary school delivery</a:t>
            </a:r>
          </a:p>
          <a:p>
            <a:pPr algn="ctr"/>
            <a:r>
              <a:rPr lang="en-GB" altLang="en-US" sz="2400" b="1" dirty="0"/>
              <a:t>22</a:t>
            </a:r>
            <a:r>
              <a:rPr lang="en-GB" altLang="en-US" sz="2400" b="1" baseline="30000" dirty="0"/>
              <a:t>nd</a:t>
            </a:r>
            <a:r>
              <a:rPr lang="en-GB" altLang="en-US" sz="2400" b="1" dirty="0"/>
              <a:t> November- Crymlyn Primary School- Games to teach skills using the booklet</a:t>
            </a:r>
          </a:p>
          <a:p>
            <a:pPr algn="ctr"/>
            <a:r>
              <a:rPr lang="en-GB" altLang="en-US" sz="2400" b="1" dirty="0"/>
              <a:t>29</a:t>
            </a:r>
            <a:r>
              <a:rPr lang="en-GB" altLang="en-US" sz="2400" b="1" baseline="30000" dirty="0"/>
              <a:t>th</a:t>
            </a:r>
            <a:r>
              <a:rPr lang="en-GB" altLang="en-US" sz="2400" b="1" dirty="0"/>
              <a:t> November- </a:t>
            </a:r>
            <a:r>
              <a:rPr lang="en-GB" altLang="en-US" sz="2400" b="1" dirty="0" err="1"/>
              <a:t>Pentrehafod</a:t>
            </a:r>
            <a:r>
              <a:rPr lang="en-GB" altLang="en-US" sz="2400" b="1" dirty="0"/>
              <a:t> Secondary school delivery</a:t>
            </a:r>
          </a:p>
          <a:p>
            <a:pPr algn="ctr"/>
            <a:r>
              <a:rPr lang="en-GB" altLang="en-US" sz="2400" b="1" dirty="0"/>
              <a:t>6</a:t>
            </a:r>
            <a:r>
              <a:rPr lang="en-GB" altLang="en-US" sz="2400" b="1" baseline="30000" dirty="0"/>
              <a:t>th</a:t>
            </a:r>
            <a:r>
              <a:rPr lang="en-GB" altLang="en-US" sz="2400" b="1" dirty="0"/>
              <a:t> December- Mop up session for any missed</a:t>
            </a:r>
          </a:p>
          <a:p>
            <a:pPr algn="ctr"/>
            <a:endParaRPr lang="en-GB" altLang="en-US" sz="2400" b="1" dirty="0"/>
          </a:p>
          <a:p>
            <a:pPr algn="ctr"/>
            <a:endParaRPr lang="en-GB" altLang="en-US" sz="2400" b="1" dirty="0"/>
          </a:p>
        </p:txBody>
      </p:sp>
      <p:sp>
        <p:nvSpPr>
          <p:cNvPr id="30726" name="TextBox 6">
            <a:extLst>
              <a:ext uri="{FF2B5EF4-FFF2-40B4-BE49-F238E27FC236}">
                <a16:creationId xmlns:a16="http://schemas.microsoft.com/office/drawing/2014/main" id="{8099185B-48E8-334E-9438-20CBAB114B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4888" y="1052513"/>
            <a:ext cx="2879725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ctr"/>
            <a:r>
              <a:rPr lang="en-GB" altLang="en-US" sz="2400" b="1" dirty="0"/>
              <a:t>Friday 14</a:t>
            </a:r>
            <a:r>
              <a:rPr lang="en-GB" altLang="en-US" sz="2400" b="1" baseline="30000" dirty="0"/>
              <a:t>th</a:t>
            </a:r>
            <a:r>
              <a:rPr lang="en-GB" altLang="en-US" sz="2400" b="1" dirty="0"/>
              <a:t> January</a:t>
            </a:r>
          </a:p>
          <a:p>
            <a:pPr algn="ctr"/>
            <a:endParaRPr lang="en-GB" altLang="en-US" sz="2400" b="1" dirty="0"/>
          </a:p>
          <a:p>
            <a:pPr algn="ctr"/>
            <a:r>
              <a:rPr lang="en-GB" altLang="en-US" sz="2400" b="1" dirty="0"/>
              <a:t>Hand in full assignment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605</Words>
  <Application>Microsoft Macintosh PowerPoint</Application>
  <PresentationFormat>On-screen Show (4:3)</PresentationFormat>
  <Paragraphs>66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Mark Napieralla: Advanced Coaching &amp; Mentoring:</vt:lpstr>
      <vt:lpstr>Mark Napieralla: Advanced Sports Coaching:</vt:lpstr>
      <vt:lpstr>Coaching Adults / Older Groups</vt:lpstr>
      <vt:lpstr>Tips </vt:lpstr>
      <vt:lpstr>What about coaching girls?</vt:lpstr>
      <vt:lpstr>Working with older groups</vt:lpstr>
      <vt:lpstr>NZ Coaching perspective</vt:lpstr>
      <vt:lpstr>Be positive to generate a good coaching environment</vt:lpstr>
      <vt:lpstr>Assignment Information A1</vt:lpstr>
      <vt:lpstr>The model</vt:lpstr>
      <vt:lpstr>Pro Quest Central </vt:lpstr>
      <vt:lpstr>Mark Napieralla: Advanced Sports Coaching:</vt:lpstr>
      <vt:lpstr>Mark Napieralla: Advanced Sports Coaching: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Napieralla: Advanced Coaching &amp; Mentoring:</dc:title>
  <dc:creator>Mark Napieralla</dc:creator>
  <cp:lastModifiedBy>Mark Napieralla</cp:lastModifiedBy>
  <cp:revision>8</cp:revision>
  <dcterms:created xsi:type="dcterms:W3CDTF">2019-12-02T08:12:16Z</dcterms:created>
  <dcterms:modified xsi:type="dcterms:W3CDTF">2021-11-14T19:54:06Z</dcterms:modified>
</cp:coreProperties>
</file>