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E8018-59E8-4639-AC60-F0071AD44C0D}" v="1" dt="2022-03-31T22:16:51.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832" autoAdjust="0"/>
  </p:normalViewPr>
  <p:slideViewPr>
    <p:cSldViewPr>
      <p:cViewPr varScale="1">
        <p:scale>
          <a:sx n="71" d="100"/>
          <a:sy n="71" d="100"/>
        </p:scale>
        <p:origin x="114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jad Khan (1917954)" userId="a51cdd9b-60dc-4fb1-a523-484d8409b058" providerId="ADAL" clId="{120E8018-59E8-4639-AC60-F0071AD44C0D}"/>
    <pc:docChg chg="modSld sldOrd">
      <pc:chgData name="Amjad Khan (1917954)" userId="a51cdd9b-60dc-4fb1-a523-484d8409b058" providerId="ADAL" clId="{120E8018-59E8-4639-AC60-F0071AD44C0D}" dt="2022-04-05T10:24:59.178" v="3" actId="20577"/>
      <pc:docMkLst>
        <pc:docMk/>
      </pc:docMkLst>
      <pc:sldChg chg="modSp mod ord">
        <pc:chgData name="Amjad Khan (1917954)" userId="a51cdd9b-60dc-4fb1-a523-484d8409b058" providerId="ADAL" clId="{120E8018-59E8-4639-AC60-F0071AD44C0D}" dt="2022-04-05T10:24:59.178" v="3" actId="20577"/>
        <pc:sldMkLst>
          <pc:docMk/>
          <pc:sldMk cId="884743039" sldId="268"/>
        </pc:sldMkLst>
        <pc:spChg chg="mod">
          <ac:chgData name="Amjad Khan (1917954)" userId="a51cdd9b-60dc-4fb1-a523-484d8409b058" providerId="ADAL" clId="{120E8018-59E8-4639-AC60-F0071AD44C0D}" dt="2022-04-05T10:24:59.178" v="3" actId="20577"/>
          <ac:spMkLst>
            <pc:docMk/>
            <pc:sldMk cId="884743039" sldId="268"/>
            <ac:spMk id="3" creationId="{55B79B0C-F7C7-4D44-8850-2908D4EC723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2BD23D-0810-491D-9C17-803C7FA8B9A3}" type="doc">
      <dgm:prSet loTypeId="urn:microsoft.com/office/officeart/2005/8/layout/cycle3#1" loCatId="cycle" qsTypeId="urn:microsoft.com/office/officeart/2005/8/quickstyle/simple1" qsCatId="simple" csTypeId="urn:microsoft.com/office/officeart/2005/8/colors/accent1_2" csCatId="accent1" phldr="1"/>
      <dgm:spPr/>
      <dgm:t>
        <a:bodyPr/>
        <a:lstStyle/>
        <a:p>
          <a:endParaRPr lang="en-US"/>
        </a:p>
      </dgm:t>
    </dgm:pt>
    <dgm:pt modelId="{58F530F8-5C0D-40A8-BE96-A7BBA7B2112F}">
      <dgm:prSet phldrT="[Text]"/>
      <dgm:spPr/>
      <dgm:t>
        <a:bodyPr/>
        <a:lstStyle/>
        <a:p>
          <a:r>
            <a:rPr lang="en-US"/>
            <a:t>Discovry and Planning </a:t>
          </a:r>
        </a:p>
      </dgm:t>
    </dgm:pt>
    <dgm:pt modelId="{2A4B80F8-B2D4-47C6-AC50-48F09CDAA0B0}" type="parTrans" cxnId="{67C98CBA-80C4-4B62-B19F-1591696BA225}">
      <dgm:prSet/>
      <dgm:spPr/>
      <dgm:t>
        <a:bodyPr/>
        <a:lstStyle/>
        <a:p>
          <a:endParaRPr lang="en-US"/>
        </a:p>
      </dgm:t>
    </dgm:pt>
    <dgm:pt modelId="{910C6541-2FC1-4A98-BF2E-E980C8640CD8}" type="sibTrans" cxnId="{67C98CBA-80C4-4B62-B19F-1591696BA225}">
      <dgm:prSet/>
      <dgm:spPr/>
      <dgm:t>
        <a:bodyPr/>
        <a:lstStyle/>
        <a:p>
          <a:endParaRPr lang="en-US"/>
        </a:p>
      </dgm:t>
    </dgm:pt>
    <dgm:pt modelId="{297F2054-DA1C-4DB1-8314-42356DA77017}">
      <dgm:prSet phldrT="[Text]"/>
      <dgm:spPr/>
      <dgm:t>
        <a:bodyPr/>
        <a:lstStyle/>
        <a:p>
          <a:r>
            <a:rPr lang="en-US" dirty="0"/>
            <a:t>Designing </a:t>
          </a:r>
        </a:p>
      </dgm:t>
    </dgm:pt>
    <dgm:pt modelId="{0196E82C-2CB9-4BC3-9286-078DF15F2188}" type="parTrans" cxnId="{AFEFD58E-BE30-47F6-8B70-B5DB04BCEFA8}">
      <dgm:prSet/>
      <dgm:spPr/>
      <dgm:t>
        <a:bodyPr/>
        <a:lstStyle/>
        <a:p>
          <a:endParaRPr lang="en-US"/>
        </a:p>
      </dgm:t>
    </dgm:pt>
    <dgm:pt modelId="{00B56776-9953-432C-B204-2BE5C2B9BD55}" type="sibTrans" cxnId="{AFEFD58E-BE30-47F6-8B70-B5DB04BCEFA8}">
      <dgm:prSet/>
      <dgm:spPr/>
      <dgm:t>
        <a:bodyPr/>
        <a:lstStyle/>
        <a:p>
          <a:endParaRPr lang="en-US"/>
        </a:p>
      </dgm:t>
    </dgm:pt>
    <dgm:pt modelId="{24391BB9-7510-4EA1-98CD-EE40423EF173}">
      <dgm:prSet phldrT="[Text]"/>
      <dgm:spPr/>
      <dgm:t>
        <a:bodyPr/>
        <a:lstStyle/>
        <a:p>
          <a:r>
            <a:rPr lang="en-US"/>
            <a:t>Development </a:t>
          </a:r>
        </a:p>
      </dgm:t>
    </dgm:pt>
    <dgm:pt modelId="{46F3959F-E566-4838-92B1-D1A00B592386}" type="parTrans" cxnId="{F021081D-3221-4B14-BD8F-345EDA5E0CA1}">
      <dgm:prSet/>
      <dgm:spPr/>
      <dgm:t>
        <a:bodyPr/>
        <a:lstStyle/>
        <a:p>
          <a:endParaRPr lang="en-US"/>
        </a:p>
      </dgm:t>
    </dgm:pt>
    <dgm:pt modelId="{08BB9DEC-C834-402A-8D6D-1649286649EB}" type="sibTrans" cxnId="{F021081D-3221-4B14-BD8F-345EDA5E0CA1}">
      <dgm:prSet/>
      <dgm:spPr/>
      <dgm:t>
        <a:bodyPr/>
        <a:lstStyle/>
        <a:p>
          <a:endParaRPr lang="en-US"/>
        </a:p>
      </dgm:t>
    </dgm:pt>
    <dgm:pt modelId="{73D5C1FA-FBAD-4C5D-814A-02E567C09398}">
      <dgm:prSet phldrT="[Text]"/>
      <dgm:spPr/>
      <dgm:t>
        <a:bodyPr/>
        <a:lstStyle/>
        <a:p>
          <a:r>
            <a:rPr lang="en-US"/>
            <a:t>Testing  </a:t>
          </a:r>
        </a:p>
      </dgm:t>
    </dgm:pt>
    <dgm:pt modelId="{D82F0676-F030-49BD-BCFD-1DDD09E7A356}" type="parTrans" cxnId="{D25901B5-64C6-4411-B098-C4C22B22A305}">
      <dgm:prSet/>
      <dgm:spPr/>
      <dgm:t>
        <a:bodyPr/>
        <a:lstStyle/>
        <a:p>
          <a:endParaRPr lang="en-US"/>
        </a:p>
      </dgm:t>
    </dgm:pt>
    <dgm:pt modelId="{D8636364-1837-436C-B0B4-2E37C9339D17}" type="sibTrans" cxnId="{D25901B5-64C6-4411-B098-C4C22B22A305}">
      <dgm:prSet/>
      <dgm:spPr/>
      <dgm:t>
        <a:bodyPr/>
        <a:lstStyle/>
        <a:p>
          <a:endParaRPr lang="en-US"/>
        </a:p>
      </dgm:t>
    </dgm:pt>
    <dgm:pt modelId="{0A0B3198-B176-4893-AF87-07ADBBE66B9A}">
      <dgm:prSet phldrT="[Text]"/>
      <dgm:spPr/>
      <dgm:t>
        <a:bodyPr/>
        <a:lstStyle/>
        <a:p>
          <a:r>
            <a:rPr lang="en-US"/>
            <a:t>Deployment </a:t>
          </a:r>
        </a:p>
      </dgm:t>
    </dgm:pt>
    <dgm:pt modelId="{093BAB4F-B7FD-44BF-9F00-C9A13B4C3DBF}" type="parTrans" cxnId="{BB9DD645-1BCC-45EF-9D04-F30E54DC8173}">
      <dgm:prSet/>
      <dgm:spPr/>
      <dgm:t>
        <a:bodyPr/>
        <a:lstStyle/>
        <a:p>
          <a:endParaRPr lang="en-US"/>
        </a:p>
      </dgm:t>
    </dgm:pt>
    <dgm:pt modelId="{5B27A0E5-A820-4D7C-B3EA-65A435BDBC4E}" type="sibTrans" cxnId="{BB9DD645-1BCC-45EF-9D04-F30E54DC8173}">
      <dgm:prSet/>
      <dgm:spPr/>
      <dgm:t>
        <a:bodyPr/>
        <a:lstStyle/>
        <a:p>
          <a:endParaRPr lang="en-US"/>
        </a:p>
      </dgm:t>
    </dgm:pt>
    <dgm:pt modelId="{0343BE76-30DF-473D-B163-A5B6752B4583}">
      <dgm:prSet/>
      <dgm:spPr/>
      <dgm:t>
        <a:bodyPr/>
        <a:lstStyle/>
        <a:p>
          <a:r>
            <a:rPr lang="en-US"/>
            <a:t>Support </a:t>
          </a:r>
        </a:p>
      </dgm:t>
    </dgm:pt>
    <dgm:pt modelId="{75AA5B14-E8C8-433C-82DD-812D77577812}" type="parTrans" cxnId="{8926B24E-8089-4295-AF70-1588A6E6C59A}">
      <dgm:prSet/>
      <dgm:spPr/>
      <dgm:t>
        <a:bodyPr/>
        <a:lstStyle/>
        <a:p>
          <a:endParaRPr lang="en-US"/>
        </a:p>
      </dgm:t>
    </dgm:pt>
    <dgm:pt modelId="{06A4C1B8-FD84-46EB-8A0A-73E116608538}" type="sibTrans" cxnId="{8926B24E-8089-4295-AF70-1588A6E6C59A}">
      <dgm:prSet/>
      <dgm:spPr/>
      <dgm:t>
        <a:bodyPr/>
        <a:lstStyle/>
        <a:p>
          <a:endParaRPr lang="en-US"/>
        </a:p>
      </dgm:t>
    </dgm:pt>
    <dgm:pt modelId="{E7BF9051-C19E-49F9-A65B-2742F68D3704}" type="pres">
      <dgm:prSet presAssocID="{7B2BD23D-0810-491D-9C17-803C7FA8B9A3}" presName="Name0" presStyleCnt="0">
        <dgm:presLayoutVars>
          <dgm:dir/>
          <dgm:resizeHandles val="exact"/>
        </dgm:presLayoutVars>
      </dgm:prSet>
      <dgm:spPr/>
    </dgm:pt>
    <dgm:pt modelId="{B6881DA1-50FC-4E3B-8ED3-B1149889CFB3}" type="pres">
      <dgm:prSet presAssocID="{7B2BD23D-0810-491D-9C17-803C7FA8B9A3}" presName="cycle" presStyleCnt="0"/>
      <dgm:spPr/>
    </dgm:pt>
    <dgm:pt modelId="{86EAB606-E754-45CC-B611-9CB056CEB13B}" type="pres">
      <dgm:prSet presAssocID="{58F530F8-5C0D-40A8-BE96-A7BBA7B2112F}" presName="nodeFirstNode" presStyleLbl="node1" presStyleIdx="0" presStyleCnt="6">
        <dgm:presLayoutVars>
          <dgm:bulletEnabled val="1"/>
        </dgm:presLayoutVars>
      </dgm:prSet>
      <dgm:spPr/>
    </dgm:pt>
    <dgm:pt modelId="{5685A0D2-0900-49CB-89E1-86C64B6669F8}" type="pres">
      <dgm:prSet presAssocID="{910C6541-2FC1-4A98-BF2E-E980C8640CD8}" presName="sibTransFirstNode" presStyleLbl="bgShp" presStyleIdx="0" presStyleCnt="1"/>
      <dgm:spPr/>
    </dgm:pt>
    <dgm:pt modelId="{6A9A848C-7BE1-4F7D-B3B8-5EA94844DB0A}" type="pres">
      <dgm:prSet presAssocID="{297F2054-DA1C-4DB1-8314-42356DA77017}" presName="nodeFollowingNodes" presStyleLbl="node1" presStyleIdx="1" presStyleCnt="6">
        <dgm:presLayoutVars>
          <dgm:bulletEnabled val="1"/>
        </dgm:presLayoutVars>
      </dgm:prSet>
      <dgm:spPr/>
    </dgm:pt>
    <dgm:pt modelId="{85A7555D-F349-42D2-B257-212B4596A196}" type="pres">
      <dgm:prSet presAssocID="{24391BB9-7510-4EA1-98CD-EE40423EF173}" presName="nodeFollowingNodes" presStyleLbl="node1" presStyleIdx="2" presStyleCnt="6">
        <dgm:presLayoutVars>
          <dgm:bulletEnabled val="1"/>
        </dgm:presLayoutVars>
      </dgm:prSet>
      <dgm:spPr/>
    </dgm:pt>
    <dgm:pt modelId="{E15AA2CF-C7E8-483F-9E3F-DBF3FAF68669}" type="pres">
      <dgm:prSet presAssocID="{73D5C1FA-FBAD-4C5D-814A-02E567C09398}" presName="nodeFollowingNodes" presStyleLbl="node1" presStyleIdx="3" presStyleCnt="6">
        <dgm:presLayoutVars>
          <dgm:bulletEnabled val="1"/>
        </dgm:presLayoutVars>
      </dgm:prSet>
      <dgm:spPr/>
    </dgm:pt>
    <dgm:pt modelId="{7C09E917-E550-4514-BD8D-2780094E6F45}" type="pres">
      <dgm:prSet presAssocID="{0A0B3198-B176-4893-AF87-07ADBBE66B9A}" presName="nodeFollowingNodes" presStyleLbl="node1" presStyleIdx="4" presStyleCnt="6">
        <dgm:presLayoutVars>
          <dgm:bulletEnabled val="1"/>
        </dgm:presLayoutVars>
      </dgm:prSet>
      <dgm:spPr/>
    </dgm:pt>
    <dgm:pt modelId="{5735FCA1-0DDB-4402-A75F-33B5160E3541}" type="pres">
      <dgm:prSet presAssocID="{0343BE76-30DF-473D-B163-A5B6752B4583}" presName="nodeFollowingNodes" presStyleLbl="node1" presStyleIdx="5" presStyleCnt="6">
        <dgm:presLayoutVars>
          <dgm:bulletEnabled val="1"/>
        </dgm:presLayoutVars>
      </dgm:prSet>
      <dgm:spPr/>
    </dgm:pt>
  </dgm:ptLst>
  <dgm:cxnLst>
    <dgm:cxn modelId="{9BD48A0F-7CA4-430C-92C2-4E2C74A9004D}" type="presOf" srcId="{0A0B3198-B176-4893-AF87-07ADBBE66B9A}" destId="{7C09E917-E550-4514-BD8D-2780094E6F45}" srcOrd="0" destOrd="0" presId="urn:microsoft.com/office/officeart/2005/8/layout/cycle3#1"/>
    <dgm:cxn modelId="{F021081D-3221-4B14-BD8F-345EDA5E0CA1}" srcId="{7B2BD23D-0810-491D-9C17-803C7FA8B9A3}" destId="{24391BB9-7510-4EA1-98CD-EE40423EF173}" srcOrd="2" destOrd="0" parTransId="{46F3959F-E566-4838-92B1-D1A00B592386}" sibTransId="{08BB9DEC-C834-402A-8D6D-1649286649EB}"/>
    <dgm:cxn modelId="{28F2E263-BDED-4906-ABE6-0B552B1B87DC}" type="presOf" srcId="{297F2054-DA1C-4DB1-8314-42356DA77017}" destId="{6A9A848C-7BE1-4F7D-B3B8-5EA94844DB0A}" srcOrd="0" destOrd="0" presId="urn:microsoft.com/office/officeart/2005/8/layout/cycle3#1"/>
    <dgm:cxn modelId="{BB9DD645-1BCC-45EF-9D04-F30E54DC8173}" srcId="{7B2BD23D-0810-491D-9C17-803C7FA8B9A3}" destId="{0A0B3198-B176-4893-AF87-07ADBBE66B9A}" srcOrd="4" destOrd="0" parTransId="{093BAB4F-B7FD-44BF-9F00-C9A13B4C3DBF}" sibTransId="{5B27A0E5-A820-4D7C-B3EA-65A435BDBC4E}"/>
    <dgm:cxn modelId="{0DB69F6B-0720-4ACC-9D1C-8B73A225CD2F}" type="presOf" srcId="{7B2BD23D-0810-491D-9C17-803C7FA8B9A3}" destId="{E7BF9051-C19E-49F9-A65B-2742F68D3704}" srcOrd="0" destOrd="0" presId="urn:microsoft.com/office/officeart/2005/8/layout/cycle3#1"/>
    <dgm:cxn modelId="{8926B24E-8089-4295-AF70-1588A6E6C59A}" srcId="{7B2BD23D-0810-491D-9C17-803C7FA8B9A3}" destId="{0343BE76-30DF-473D-B163-A5B6752B4583}" srcOrd="5" destOrd="0" parTransId="{75AA5B14-E8C8-433C-82DD-812D77577812}" sibTransId="{06A4C1B8-FD84-46EB-8A0A-73E116608538}"/>
    <dgm:cxn modelId="{6870818B-EAE5-46BD-A730-5AFA07843AB6}" type="presOf" srcId="{0343BE76-30DF-473D-B163-A5B6752B4583}" destId="{5735FCA1-0DDB-4402-A75F-33B5160E3541}" srcOrd="0" destOrd="0" presId="urn:microsoft.com/office/officeart/2005/8/layout/cycle3#1"/>
    <dgm:cxn modelId="{AFEFD58E-BE30-47F6-8B70-B5DB04BCEFA8}" srcId="{7B2BD23D-0810-491D-9C17-803C7FA8B9A3}" destId="{297F2054-DA1C-4DB1-8314-42356DA77017}" srcOrd="1" destOrd="0" parTransId="{0196E82C-2CB9-4BC3-9286-078DF15F2188}" sibTransId="{00B56776-9953-432C-B204-2BE5C2B9BD55}"/>
    <dgm:cxn modelId="{EC996492-CCC8-42D7-9148-8E16E0C812DD}" type="presOf" srcId="{24391BB9-7510-4EA1-98CD-EE40423EF173}" destId="{85A7555D-F349-42D2-B257-212B4596A196}" srcOrd="0" destOrd="0" presId="urn:microsoft.com/office/officeart/2005/8/layout/cycle3#1"/>
    <dgm:cxn modelId="{E6E762B3-ECB9-4A3C-9512-39B5D1833ED9}" type="presOf" srcId="{73D5C1FA-FBAD-4C5D-814A-02E567C09398}" destId="{E15AA2CF-C7E8-483F-9E3F-DBF3FAF68669}" srcOrd="0" destOrd="0" presId="urn:microsoft.com/office/officeart/2005/8/layout/cycle3#1"/>
    <dgm:cxn modelId="{D25901B5-64C6-4411-B098-C4C22B22A305}" srcId="{7B2BD23D-0810-491D-9C17-803C7FA8B9A3}" destId="{73D5C1FA-FBAD-4C5D-814A-02E567C09398}" srcOrd="3" destOrd="0" parTransId="{D82F0676-F030-49BD-BCFD-1DDD09E7A356}" sibTransId="{D8636364-1837-436C-B0B4-2E37C9339D17}"/>
    <dgm:cxn modelId="{67C98CBA-80C4-4B62-B19F-1591696BA225}" srcId="{7B2BD23D-0810-491D-9C17-803C7FA8B9A3}" destId="{58F530F8-5C0D-40A8-BE96-A7BBA7B2112F}" srcOrd="0" destOrd="0" parTransId="{2A4B80F8-B2D4-47C6-AC50-48F09CDAA0B0}" sibTransId="{910C6541-2FC1-4A98-BF2E-E980C8640CD8}"/>
    <dgm:cxn modelId="{DE1290C4-E72C-484A-A260-9AD82D9E0DED}" type="presOf" srcId="{910C6541-2FC1-4A98-BF2E-E980C8640CD8}" destId="{5685A0D2-0900-49CB-89E1-86C64B6669F8}" srcOrd="0" destOrd="0" presId="urn:microsoft.com/office/officeart/2005/8/layout/cycle3#1"/>
    <dgm:cxn modelId="{59B161CE-6096-4D42-849C-0659856DD4F1}" type="presOf" srcId="{58F530F8-5C0D-40A8-BE96-A7BBA7B2112F}" destId="{86EAB606-E754-45CC-B611-9CB056CEB13B}" srcOrd="0" destOrd="0" presId="urn:microsoft.com/office/officeart/2005/8/layout/cycle3#1"/>
    <dgm:cxn modelId="{0D042AF0-37EC-44FC-A3C1-458ACB13C80B}" type="presParOf" srcId="{E7BF9051-C19E-49F9-A65B-2742F68D3704}" destId="{B6881DA1-50FC-4E3B-8ED3-B1149889CFB3}" srcOrd="0" destOrd="0" presId="urn:microsoft.com/office/officeart/2005/8/layout/cycle3#1"/>
    <dgm:cxn modelId="{2A628998-81F3-4ACC-8EA7-FAB72283BCF7}" type="presParOf" srcId="{B6881DA1-50FC-4E3B-8ED3-B1149889CFB3}" destId="{86EAB606-E754-45CC-B611-9CB056CEB13B}" srcOrd="0" destOrd="0" presId="urn:microsoft.com/office/officeart/2005/8/layout/cycle3#1"/>
    <dgm:cxn modelId="{A1CD299D-7656-4C51-B1F9-7359C803DA53}" type="presParOf" srcId="{B6881DA1-50FC-4E3B-8ED3-B1149889CFB3}" destId="{5685A0D2-0900-49CB-89E1-86C64B6669F8}" srcOrd="1" destOrd="0" presId="urn:microsoft.com/office/officeart/2005/8/layout/cycle3#1"/>
    <dgm:cxn modelId="{DD80E7FF-1DC9-41EB-88AC-2885EF5F9B53}" type="presParOf" srcId="{B6881DA1-50FC-4E3B-8ED3-B1149889CFB3}" destId="{6A9A848C-7BE1-4F7D-B3B8-5EA94844DB0A}" srcOrd="2" destOrd="0" presId="urn:microsoft.com/office/officeart/2005/8/layout/cycle3#1"/>
    <dgm:cxn modelId="{A36CCB19-E4CE-4157-8D60-B6685B5D91BD}" type="presParOf" srcId="{B6881DA1-50FC-4E3B-8ED3-B1149889CFB3}" destId="{85A7555D-F349-42D2-B257-212B4596A196}" srcOrd="3" destOrd="0" presId="urn:microsoft.com/office/officeart/2005/8/layout/cycle3#1"/>
    <dgm:cxn modelId="{9CA55EC1-C7DD-4215-953E-67F9F88E4E53}" type="presParOf" srcId="{B6881DA1-50FC-4E3B-8ED3-B1149889CFB3}" destId="{E15AA2CF-C7E8-483F-9E3F-DBF3FAF68669}" srcOrd="4" destOrd="0" presId="urn:microsoft.com/office/officeart/2005/8/layout/cycle3#1"/>
    <dgm:cxn modelId="{A11F281D-A083-4CDC-A549-4816D7FD3DED}" type="presParOf" srcId="{B6881DA1-50FC-4E3B-8ED3-B1149889CFB3}" destId="{7C09E917-E550-4514-BD8D-2780094E6F45}" srcOrd="5" destOrd="0" presId="urn:microsoft.com/office/officeart/2005/8/layout/cycle3#1"/>
    <dgm:cxn modelId="{946CCFE3-92A8-4E00-888D-6652EF3BE02F}" type="presParOf" srcId="{B6881DA1-50FC-4E3B-8ED3-B1149889CFB3}" destId="{5735FCA1-0DDB-4402-A75F-33B5160E3541}" srcOrd="6" destOrd="0" presId="urn:microsoft.com/office/officeart/2005/8/layout/cycle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5A0D2-0900-49CB-89E1-86C64B6669F8}">
      <dsp:nvSpPr>
        <dsp:cNvPr id="0" name=""/>
        <dsp:cNvSpPr/>
      </dsp:nvSpPr>
      <dsp:spPr>
        <a:xfrm>
          <a:off x="443707" y="-4541"/>
          <a:ext cx="3379785" cy="3379785"/>
        </a:xfrm>
        <a:prstGeom prst="circularArrow">
          <a:avLst>
            <a:gd name="adj1" fmla="val 5274"/>
            <a:gd name="adj2" fmla="val 312630"/>
            <a:gd name="adj3" fmla="val 14321255"/>
            <a:gd name="adj4" fmla="val 17072729"/>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EAB606-E754-45CC-B611-9CB056CEB13B}">
      <dsp:nvSpPr>
        <dsp:cNvPr id="0" name=""/>
        <dsp:cNvSpPr/>
      </dsp:nvSpPr>
      <dsp:spPr>
        <a:xfrm>
          <a:off x="1525190" y="1085"/>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Discovry and Planning </a:t>
          </a:r>
        </a:p>
      </dsp:txBody>
      <dsp:txXfrm>
        <a:off x="1554890" y="30785"/>
        <a:ext cx="1157418" cy="549009"/>
      </dsp:txXfrm>
    </dsp:sp>
    <dsp:sp modelId="{6A9A848C-7BE1-4F7D-B3B8-5EA94844DB0A}">
      <dsp:nvSpPr>
        <dsp:cNvPr id="0" name=""/>
        <dsp:cNvSpPr/>
      </dsp:nvSpPr>
      <dsp:spPr>
        <a:xfrm>
          <a:off x="2712606" y="68664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Designing </a:t>
          </a:r>
        </a:p>
      </dsp:txBody>
      <dsp:txXfrm>
        <a:off x="2742306" y="716340"/>
        <a:ext cx="1157418" cy="549009"/>
      </dsp:txXfrm>
    </dsp:sp>
    <dsp:sp modelId="{85A7555D-F349-42D2-B257-212B4596A196}">
      <dsp:nvSpPr>
        <dsp:cNvPr id="0" name=""/>
        <dsp:cNvSpPr/>
      </dsp:nvSpPr>
      <dsp:spPr>
        <a:xfrm>
          <a:off x="2712606" y="205775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Development </a:t>
          </a:r>
        </a:p>
      </dsp:txBody>
      <dsp:txXfrm>
        <a:off x="2742306" y="2087450"/>
        <a:ext cx="1157418" cy="549009"/>
      </dsp:txXfrm>
    </dsp:sp>
    <dsp:sp modelId="{E15AA2CF-C7E8-483F-9E3F-DBF3FAF68669}">
      <dsp:nvSpPr>
        <dsp:cNvPr id="0" name=""/>
        <dsp:cNvSpPr/>
      </dsp:nvSpPr>
      <dsp:spPr>
        <a:xfrm>
          <a:off x="1525190" y="2743304"/>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Testing  </a:t>
          </a:r>
        </a:p>
      </dsp:txBody>
      <dsp:txXfrm>
        <a:off x="1554890" y="2773004"/>
        <a:ext cx="1157418" cy="549009"/>
      </dsp:txXfrm>
    </dsp:sp>
    <dsp:sp modelId="{7C09E917-E550-4514-BD8D-2780094E6F45}">
      <dsp:nvSpPr>
        <dsp:cNvPr id="0" name=""/>
        <dsp:cNvSpPr/>
      </dsp:nvSpPr>
      <dsp:spPr>
        <a:xfrm>
          <a:off x="337774" y="205775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Deployment </a:t>
          </a:r>
        </a:p>
      </dsp:txBody>
      <dsp:txXfrm>
        <a:off x="367474" y="2087450"/>
        <a:ext cx="1157418" cy="549009"/>
      </dsp:txXfrm>
    </dsp:sp>
    <dsp:sp modelId="{5735FCA1-0DDB-4402-A75F-33B5160E3541}">
      <dsp:nvSpPr>
        <dsp:cNvPr id="0" name=""/>
        <dsp:cNvSpPr/>
      </dsp:nvSpPr>
      <dsp:spPr>
        <a:xfrm>
          <a:off x="337774" y="68664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Support </a:t>
          </a:r>
        </a:p>
      </dsp:txBody>
      <dsp:txXfrm>
        <a:off x="367474" y="716340"/>
        <a:ext cx="1157418" cy="549009"/>
      </dsp:txXfrm>
    </dsp:sp>
  </dsp:spTree>
</dsp:drawing>
</file>

<file path=ppt/diagrams/layout1.xml><?xml version="1.0" encoding="utf-8"?>
<dgm:layoutDef xmlns:dgm="http://schemas.openxmlformats.org/drawingml/2006/diagram" xmlns:a="http://schemas.openxmlformats.org/drawingml/2006/main" uniqueId="urn:microsoft.com/office/officeart/2005/8/layout/cycle3#1">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begPts" val="midR"/>
                <dgm:param type="connRout" val="longCurve"/>
                <dgm:param type="dstNode" val="node1"/>
                <dgm:param type="endPts" val="midL"/>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begPts" val="midL"/>
                <dgm:param type="connRout" val="longCurve"/>
                <dgm:param type="dstNode" val="node1"/>
                <dgm:param type="endPts" val="midR"/>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panAng" val="360"/>
                <dgm:param type="stAng" val="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panAng" val="-360"/>
                <dgm:param type="stAng" val="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begPts" val="midR"/>
                      <dgm:param type="connRout" val="longCurve"/>
                      <dgm:param type="dstNode" val="nodeFirstNode"/>
                      <dgm:param type="endPts" val="midL"/>
                    </dgm:alg>
                  </dgm:if>
                  <dgm:else name="Name15">
                    <dgm:alg type="conn">
                      <dgm:param type="begPts" val="midL"/>
                      <dgm:param type="connRout" val="longCurve"/>
                      <dgm:param type="dstNode" val="nodeFirstNode"/>
                      <dgm:param type="endPts" val="midR"/>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7E48CED-25DB-40F3-9AEA-38B871D16E51}" type="datetimeFigureOut">
              <a:rPr lang="en-US" smtClean="0"/>
              <a:pPr/>
              <a:t>4/5/2022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8E84ED-B5C7-4D29-80D9-6D95A95ECE3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8E84ED-B5C7-4D29-80D9-6D95A95ECE38}" type="slidenum">
              <a:rPr lang="en-US" smtClean="0"/>
              <a:pPr/>
              <a:t>1</a:t>
            </a:fld>
            <a:endParaRPr lang="en-US"/>
          </a:p>
        </p:txBody>
      </p:sp>
    </p:spTree>
    <p:extLst>
      <p:ext uri="{BB962C8B-B14F-4D97-AF65-F5344CB8AC3E}">
        <p14:creationId xmlns:p14="http://schemas.microsoft.com/office/powerpoint/2010/main" val="22895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presentation has demonstrated the core objective of the organizational management of M&amp;S is to improve the customer service activities through utilizing advanced technologies that will help to improve the skills of the organizational human resource management efficiently. The report has focused on the benefits of the implication of technologies in the operational management of M&amp;S through evaluating an effective plan to develop a new Enterprise Resource Planning for the company.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has successfully developed sustainable business development processes around the world through providing customer efficient consumer service operations. For enhancing the operation of the organizational management of the company, they have launched a technology Transformation Program in the year 2018 and the main aim of the program is to achieve profitability of around £30 million within the year 2022.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Advanced information technologies can be used to improve the overall productivity of the M&amp;S through enhancing the operations of supply chain management and product development processes. The utilization of technologies can enhance customer service operations through using real-time data, and risks assessment systems.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implementation of ICOs system to improve the operations of block-chain technologies have considered several benefits that can be utilized for enhancing the customer service operations of M&amp;S in a global context. The implication of the information technology in the supply chain management of the company will be profitable for both the customers and the investors.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output and input processing of integrated customer ordering service will help the managers or executives of the company to improve the customer service operations through delivering an automated updated system.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For gaining a competitive advantage in the global market through implicating effective information technology in organizational management, it is essential to focus on the effective ways of the implication that have been discussed above.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main aspects of developing ways to the implication of effective IT system to improve the customer service operations of the company by developing strategies on cost leadership, differentiation and focus for reducing the implementation cost and ensuring maximum success of the implication process to achieve competitive advantage.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During the development of a new ERP model in organizational management, the company may face challenges of lack of knowledge and skills on IT system of the employees, lack of proper funding, the rapid transformation of technologies etc.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six stages of the ERP implementation model has considered discovery and planning the process through analyzing the available information, designing the phrase works to gain detailed knowledge, developing the new designs, testing and developing strategic planning considering regular activities, deployment of the stages, providing support.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implication of an effective IT system in the supply chain management of M&amp;S can be helpful to enhance the customer service operations of the company as the main objective of the company is to provide effective customer service to gain a competitive advantage in the international market. The utilization of the ICOS system can improve the supply chain management and customer service operations of the company if the organizational management will use a systematic ERP model.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1E97FC6-E747-4B1C-8C22-A46BB1F0F758}" type="datetimeFigureOut">
              <a:rPr lang="en-US" smtClean="0"/>
              <a:pPr/>
              <a:t>4/5/2022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7BEEEA0-4073-4EBC-B039-5C50D4DADA6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E97FC6-E747-4B1C-8C22-A46BB1F0F758}" type="datetimeFigureOut">
              <a:rPr lang="en-US" smtClean="0"/>
              <a:pPr/>
              <a:t>4/5/2022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1E97FC6-E747-4B1C-8C22-A46BB1F0F758}" type="datetimeFigureOut">
              <a:rPr lang="en-US" smtClean="0"/>
              <a:pPr/>
              <a:t>4/5/2022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1E97FC6-E747-4B1C-8C22-A46BB1F0F758}" type="datetimeFigureOut">
              <a:rPr lang="en-US" smtClean="0"/>
              <a:pPr/>
              <a:t>4/5/2022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1E97FC6-E747-4B1C-8C22-A46BB1F0F758}" type="datetimeFigureOut">
              <a:rPr lang="en-US" smtClean="0"/>
              <a:pPr/>
              <a:t>4/5/2022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41E97FC6-E747-4B1C-8C22-A46BB1F0F758}" type="datetimeFigureOut">
              <a:rPr lang="en-US" smtClean="0"/>
              <a:pPr/>
              <a:t>4/5/2022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E97FC6-E747-4B1C-8C22-A46BB1F0F758}" type="datetimeFigureOut">
              <a:rPr lang="en-US" smtClean="0"/>
              <a:pPr/>
              <a:t>4/5/2022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1E97FC6-E747-4B1C-8C22-A46BB1F0F758}" type="datetimeFigureOut">
              <a:rPr lang="en-US" smtClean="0"/>
              <a:pPr/>
              <a:t>4/5/2022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1E97FC6-E747-4B1C-8C22-A46BB1F0F758}" type="datetimeFigureOut">
              <a:rPr lang="en-US" smtClean="0"/>
              <a:pPr/>
              <a:t>4/5/2022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7BEEEA0-4073-4EBC-B039-5C50D4DADA62}"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E97FC6-E747-4B1C-8C22-A46BB1F0F758}" type="datetimeFigureOut">
              <a:rPr lang="en-US" smtClean="0"/>
              <a:pPr/>
              <a:t>4/5/2022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E97FC6-E747-4B1C-8C22-A46BB1F0F758}" type="datetimeFigureOut">
              <a:rPr lang="en-US" smtClean="0"/>
              <a:pPr/>
              <a:t>4/5/2022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1E97FC6-E747-4B1C-8C22-A46BB1F0F758}" type="datetimeFigureOut">
              <a:rPr lang="en-US" smtClean="0"/>
              <a:pPr/>
              <a:t>4/5/2022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7BEEEA0-4073-4EBC-B039-5C50D4DADA62}"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679A-DE5B-4105-8828-A8A7A70B80BD}"/>
              </a:ext>
            </a:extLst>
          </p:cNvPr>
          <p:cNvSpPr>
            <a:spLocks noGrp="1"/>
          </p:cNvSpPr>
          <p:nvPr>
            <p:ph type="title"/>
          </p:nvPr>
        </p:nvSpPr>
        <p:spPr>
          <a:xfrm>
            <a:off x="457200" y="704088"/>
            <a:ext cx="8229600" cy="1048512"/>
          </a:xfrm>
        </p:spPr>
        <p:txBody>
          <a:bodyPr>
            <a:normAutofit fontScale="90000"/>
          </a:bodyPr>
          <a:lstStyle/>
          <a:p>
            <a:r>
              <a:rPr lang="en-GB" dirty="0"/>
              <a:t>Knowledge and Management skills for the Workplace</a:t>
            </a:r>
          </a:p>
        </p:txBody>
      </p:sp>
      <p:sp>
        <p:nvSpPr>
          <p:cNvPr id="3" name="Content Placeholder 2">
            <a:extLst>
              <a:ext uri="{FF2B5EF4-FFF2-40B4-BE49-F238E27FC236}">
                <a16:creationId xmlns:a16="http://schemas.microsoft.com/office/drawing/2014/main" id="{55B79B0C-F7C7-4D44-8850-2908D4EC7239}"/>
              </a:ext>
            </a:extLst>
          </p:cNvPr>
          <p:cNvSpPr>
            <a:spLocks noGrp="1"/>
          </p:cNvSpPr>
          <p:nvPr>
            <p:ph idx="1"/>
          </p:nvPr>
        </p:nvSpPr>
        <p:spPr/>
        <p:txBody>
          <a:bodyPr/>
          <a:lstStyle/>
          <a:p>
            <a:r>
              <a:rPr lang="en-GB" dirty="0"/>
              <a:t>Implementation of IT system in M&amp;S</a:t>
            </a:r>
          </a:p>
          <a:p>
            <a:endParaRPr lang="en-GB" dirty="0"/>
          </a:p>
          <a:p>
            <a:endParaRPr lang="en-GB" dirty="0"/>
          </a:p>
          <a:p>
            <a:pPr marL="0" indent="0">
              <a:buNone/>
            </a:pPr>
            <a:r>
              <a:rPr lang="en-GB" dirty="0"/>
              <a:t>       Module:                    BMSW5106</a:t>
            </a:r>
          </a:p>
          <a:p>
            <a:pPr marL="0" indent="0">
              <a:buNone/>
            </a:pPr>
            <a:r>
              <a:rPr lang="en-GB" dirty="0"/>
              <a:t>       Student Name:         Amjad Khan</a:t>
            </a:r>
          </a:p>
          <a:p>
            <a:pPr marL="0" indent="0">
              <a:buNone/>
            </a:pPr>
            <a:r>
              <a:rPr lang="en-GB" dirty="0"/>
              <a:t>       Student No:              1917954</a:t>
            </a:r>
          </a:p>
          <a:p>
            <a:pPr marL="0" indent="0">
              <a:buNone/>
            </a:pPr>
            <a:r>
              <a:rPr lang="en-GB" dirty="0"/>
              <a:t>       Lecturer:                   Khaza Ahmed</a:t>
            </a:r>
          </a:p>
          <a:p>
            <a:pPr marL="0" indent="0">
              <a:buNone/>
            </a:pPr>
            <a:endParaRPr lang="en-GB" dirty="0"/>
          </a:p>
        </p:txBody>
      </p:sp>
    </p:spTree>
    <p:extLst>
      <p:ext uri="{BB962C8B-B14F-4D97-AF65-F5344CB8AC3E}">
        <p14:creationId xmlns:p14="http://schemas.microsoft.com/office/powerpoint/2010/main" val="884743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04800"/>
            <a:ext cx="7772400" cy="1470025"/>
          </a:xfrm>
        </p:spPr>
        <p:txBody>
          <a:bodyPr>
            <a:normAutofit fontScale="90000"/>
          </a:bodyPr>
          <a:lstStyle/>
          <a:p>
            <a:r>
              <a:rPr lang="en-US" dirty="0"/>
              <a:t>Implementation of IT system in M&amp;S</a:t>
            </a:r>
          </a:p>
        </p:txBody>
      </p:sp>
      <p:pic>
        <p:nvPicPr>
          <p:cNvPr id="4" name="Picture 3" descr="implementing systems.jpg"/>
          <p:cNvPicPr>
            <a:picLocks noChangeAspect="1"/>
          </p:cNvPicPr>
          <p:nvPr/>
        </p:nvPicPr>
        <p:blipFill>
          <a:blip r:embed="rId2"/>
          <a:stretch>
            <a:fillRect/>
          </a:stretch>
        </p:blipFill>
        <p:spPr>
          <a:xfrm>
            <a:off x="0" y="2362200"/>
            <a:ext cx="9144000" cy="44958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Introduction</a:t>
            </a:r>
            <a:br>
              <a:rPr lang="en-US" dirty="0"/>
            </a:br>
            <a:r>
              <a:rPr lang="en-US" dirty="0"/>
              <a:t> </a:t>
            </a:r>
          </a:p>
        </p:txBody>
      </p:sp>
      <p:sp>
        <p:nvSpPr>
          <p:cNvPr id="3" name="Content Placeholder 2"/>
          <p:cNvSpPr>
            <a:spLocks noGrp="1"/>
          </p:cNvSpPr>
          <p:nvPr>
            <p:ph idx="1"/>
          </p:nvPr>
        </p:nvSpPr>
        <p:spPr>
          <a:xfrm>
            <a:off x="457200" y="1600200"/>
            <a:ext cx="4953000" cy="4525963"/>
          </a:xfrm>
        </p:spPr>
        <p:txBody>
          <a:bodyPr>
            <a:normAutofit lnSpcReduction="10000"/>
          </a:bodyPr>
          <a:lstStyle/>
          <a:p>
            <a:r>
              <a:rPr lang="en-US" dirty="0"/>
              <a:t>The presentation has discussed on the implication of effective information technology in the organizational management of M&amp; S for increasing the efficiency of organizational management. </a:t>
            </a:r>
          </a:p>
          <a:p>
            <a:r>
              <a:rPr lang="en-US" dirty="0"/>
              <a:t>Understanding the benefits of implication of IT system with relevant business models and theories. </a:t>
            </a:r>
          </a:p>
        </p:txBody>
      </p:sp>
      <p:pic>
        <p:nvPicPr>
          <p:cNvPr id="4" name="Picture 3" descr="https___d1e00ek4ebabms.cloudfront.net_production_f6eea706-4a67-476a-bc05-ae7330e59db2.jpg"/>
          <p:cNvPicPr>
            <a:picLocks noChangeAspect="1"/>
          </p:cNvPicPr>
          <p:nvPr/>
        </p:nvPicPr>
        <p:blipFill>
          <a:blip r:embed="rId3"/>
          <a:stretch>
            <a:fillRect/>
          </a:stretch>
        </p:blipFill>
        <p:spPr>
          <a:xfrm>
            <a:off x="5562600" y="1600200"/>
            <a:ext cx="3048774" cy="3962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Brief Summary of  M&amp;S </a:t>
            </a:r>
            <a:br>
              <a:rPr lang="en-US" dirty="0"/>
            </a:br>
            <a:endParaRPr lang="en-US" dirty="0"/>
          </a:p>
        </p:txBody>
      </p:sp>
      <p:sp>
        <p:nvSpPr>
          <p:cNvPr id="3" name="Content Placeholder 2"/>
          <p:cNvSpPr>
            <a:spLocks noGrp="1"/>
          </p:cNvSpPr>
          <p:nvPr>
            <p:ph idx="1"/>
          </p:nvPr>
        </p:nvSpPr>
        <p:spPr>
          <a:xfrm>
            <a:off x="457200" y="1600200"/>
            <a:ext cx="5181600" cy="4525963"/>
          </a:xfrm>
        </p:spPr>
        <p:txBody>
          <a:bodyPr>
            <a:normAutofit fontScale="85000" lnSpcReduction="10000"/>
          </a:bodyPr>
          <a:lstStyle/>
          <a:p>
            <a:pPr lvl="0"/>
            <a:r>
              <a:rPr lang="en-US" dirty="0"/>
              <a:t>The company has offered its own level of different businesses that have included </a:t>
            </a:r>
          </a:p>
          <a:p>
            <a:pPr lvl="0"/>
            <a:r>
              <a:rPr lang="en-US" dirty="0"/>
              <a:t>Food &amp; Clothing </a:t>
            </a:r>
          </a:p>
          <a:p>
            <a:pPr lvl="0"/>
            <a:r>
              <a:rPr lang="en-US" dirty="0"/>
              <a:t>Home and Bank Service </a:t>
            </a:r>
          </a:p>
          <a:p>
            <a:pPr lvl="0"/>
            <a:r>
              <a:rPr lang="en-US" dirty="0"/>
              <a:t>The company has around 1,509 retail stores internationally.</a:t>
            </a:r>
          </a:p>
          <a:p>
            <a:pPr lvl="0"/>
            <a:r>
              <a:rPr lang="en-US" dirty="0"/>
              <a:t>Around 70,000 employees are working in the support centers, warehouses, stores and supply chains of the company subsidiaries. </a:t>
            </a:r>
          </a:p>
          <a:p>
            <a:pPr lvl="0"/>
            <a:r>
              <a:rPr lang="en-US" dirty="0"/>
              <a:t>The company has served approximately 30 million consumers.</a:t>
            </a:r>
          </a:p>
          <a:p>
            <a:endParaRPr lang="en-US" dirty="0"/>
          </a:p>
        </p:txBody>
      </p:sp>
      <p:pic>
        <p:nvPicPr>
          <p:cNvPr id="4" name="Picture 3" descr="_105187293_mspa.jpg"/>
          <p:cNvPicPr>
            <a:picLocks noChangeAspect="1"/>
          </p:cNvPicPr>
          <p:nvPr/>
        </p:nvPicPr>
        <p:blipFill>
          <a:blip r:embed="rId3"/>
          <a:stretch>
            <a:fillRect/>
          </a:stretch>
        </p:blipFill>
        <p:spPr>
          <a:xfrm>
            <a:off x="5638800" y="1676400"/>
            <a:ext cx="2667000" cy="28765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descr="images.jpg"/>
          <p:cNvPicPr>
            <a:picLocks noChangeAspect="1"/>
          </p:cNvPicPr>
          <p:nvPr/>
        </p:nvPicPr>
        <p:blipFill>
          <a:blip r:embed="rId4"/>
          <a:stretch>
            <a:fillRect/>
          </a:stretch>
        </p:blipFill>
        <p:spPr>
          <a:xfrm>
            <a:off x="6524625" y="4800600"/>
            <a:ext cx="2619375" cy="17430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Benefits of Utilizing effective information system in M&amp; S </a:t>
            </a:r>
            <a:br>
              <a:rPr lang="en-US" sz="3200" dirty="0"/>
            </a:br>
            <a:endParaRPr lang="en-US" sz="3200" dirty="0"/>
          </a:p>
        </p:txBody>
      </p:sp>
      <p:sp>
        <p:nvSpPr>
          <p:cNvPr id="3" name="Content Placeholder 2"/>
          <p:cNvSpPr>
            <a:spLocks noGrp="1"/>
          </p:cNvSpPr>
          <p:nvPr>
            <p:ph idx="1"/>
          </p:nvPr>
        </p:nvSpPr>
        <p:spPr>
          <a:xfrm>
            <a:off x="457200" y="1600200"/>
            <a:ext cx="4495800" cy="4525963"/>
          </a:xfrm>
        </p:spPr>
        <p:txBody>
          <a:bodyPr>
            <a:normAutofit fontScale="85000" lnSpcReduction="20000"/>
          </a:bodyPr>
          <a:lstStyle/>
          <a:p>
            <a:pPr lvl="0"/>
            <a:r>
              <a:rPr lang="en-US" dirty="0"/>
              <a:t>Handling the orders through using in-house information technologies. </a:t>
            </a:r>
          </a:p>
          <a:p>
            <a:pPr lvl="0"/>
            <a:r>
              <a:rPr lang="en-US" dirty="0"/>
              <a:t>Real-time data will help the supply chain management to analyze customer preferences.</a:t>
            </a:r>
          </a:p>
          <a:p>
            <a:pPr lvl="0"/>
            <a:r>
              <a:rPr lang="en-US" dirty="0"/>
              <a:t>Establishing a better communication system (</a:t>
            </a:r>
            <a:r>
              <a:rPr lang="en-US" dirty="0" err="1"/>
              <a:t>Aldawood</a:t>
            </a:r>
            <a:r>
              <a:rPr lang="en-US" dirty="0"/>
              <a:t> &amp; Skinner 2019).</a:t>
            </a:r>
          </a:p>
          <a:p>
            <a:pPr lvl="0"/>
            <a:r>
              <a:rPr lang="en-US" dirty="0"/>
              <a:t>Applying risk assessment technologies to analyze the risk factors of organizational management. </a:t>
            </a:r>
          </a:p>
          <a:p>
            <a:pPr lvl="0"/>
            <a:r>
              <a:rPr lang="en-US" dirty="0"/>
              <a:t>Enhancing production level of customer service. </a:t>
            </a:r>
          </a:p>
          <a:p>
            <a:endParaRPr lang="en-US" dirty="0"/>
          </a:p>
        </p:txBody>
      </p:sp>
      <p:pic>
        <p:nvPicPr>
          <p:cNvPr id="4" name="Picture 3" descr="0_gwVDuuhWrcgGSQMD.png"/>
          <p:cNvPicPr>
            <a:picLocks noChangeAspect="1"/>
          </p:cNvPicPr>
          <p:nvPr/>
        </p:nvPicPr>
        <p:blipFill>
          <a:blip r:embed="rId3"/>
          <a:stretch>
            <a:fillRect/>
          </a:stretch>
        </p:blipFill>
        <p:spPr>
          <a:xfrm>
            <a:off x="5410200" y="1905000"/>
            <a:ext cx="3086100" cy="2819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Benefits of implementation of ICOs system </a:t>
            </a:r>
            <a:br>
              <a:rPr lang="en-US" dirty="0"/>
            </a:br>
            <a:endParaRPr lang="en-US" dirty="0"/>
          </a:p>
        </p:txBody>
      </p:sp>
      <p:sp>
        <p:nvSpPr>
          <p:cNvPr id="3" name="Content Placeholder 2"/>
          <p:cNvSpPr>
            <a:spLocks noGrp="1"/>
          </p:cNvSpPr>
          <p:nvPr>
            <p:ph idx="1"/>
          </p:nvPr>
        </p:nvSpPr>
        <p:spPr>
          <a:xfrm>
            <a:off x="457200" y="1447800"/>
            <a:ext cx="5410200" cy="4678363"/>
          </a:xfrm>
        </p:spPr>
        <p:txBody>
          <a:bodyPr>
            <a:normAutofit/>
          </a:bodyPr>
          <a:lstStyle/>
          <a:p>
            <a:pPr lvl="0"/>
            <a:r>
              <a:rPr lang="en-US" dirty="0"/>
              <a:t>Establishing a positive network system. </a:t>
            </a:r>
          </a:p>
          <a:p>
            <a:pPr lvl="0"/>
            <a:r>
              <a:rPr lang="en-US" dirty="0"/>
              <a:t>Delivering an easy and fast mechanism of fundraising </a:t>
            </a:r>
          </a:p>
          <a:p>
            <a:pPr lvl="0"/>
            <a:r>
              <a:rPr lang="en-US" dirty="0"/>
              <a:t>Enhancing the operations of online marketing </a:t>
            </a:r>
          </a:p>
          <a:p>
            <a:pPr lvl="0"/>
            <a:r>
              <a:rPr lang="en-US" dirty="0"/>
              <a:t>Establishing an effective communication system to improve the activity of </a:t>
            </a:r>
            <a:r>
              <a:rPr lang="en-US" dirty="0" err="1"/>
              <a:t>blockchain</a:t>
            </a:r>
            <a:r>
              <a:rPr lang="en-US" dirty="0"/>
              <a:t>. </a:t>
            </a:r>
          </a:p>
          <a:p>
            <a:endParaRPr lang="en-US" dirty="0"/>
          </a:p>
        </p:txBody>
      </p:sp>
      <p:pic>
        <p:nvPicPr>
          <p:cNvPr id="4" name="Picture 3" descr="marketing_automation_benefits.png"/>
          <p:cNvPicPr>
            <a:picLocks noChangeAspect="1"/>
          </p:cNvPicPr>
          <p:nvPr/>
        </p:nvPicPr>
        <p:blipFill>
          <a:blip r:embed="rId3"/>
          <a:stretch>
            <a:fillRect/>
          </a:stretch>
        </p:blipFill>
        <p:spPr>
          <a:xfrm>
            <a:off x="5486400" y="2057400"/>
            <a:ext cx="3140865" cy="44196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900" dirty="0"/>
              <a:t>Input, processing and Output of ICOS</a:t>
            </a:r>
            <a:br>
              <a:rPr lang="en-US" dirty="0"/>
            </a:br>
            <a:endParaRPr lang="en-US" dirty="0"/>
          </a:p>
        </p:txBody>
      </p:sp>
      <p:sp>
        <p:nvSpPr>
          <p:cNvPr id="3" name="Content Placeholder 2"/>
          <p:cNvSpPr>
            <a:spLocks noGrp="1"/>
          </p:cNvSpPr>
          <p:nvPr>
            <p:ph idx="1"/>
          </p:nvPr>
        </p:nvSpPr>
        <p:spPr>
          <a:xfrm>
            <a:off x="457200" y="1646237"/>
            <a:ext cx="3733800" cy="5211763"/>
          </a:xfrm>
        </p:spPr>
        <p:txBody>
          <a:bodyPr>
            <a:normAutofit fontScale="77500" lnSpcReduction="20000"/>
          </a:bodyPr>
          <a:lstStyle/>
          <a:p>
            <a:pPr lvl="0"/>
            <a:r>
              <a:rPr lang="en-US" dirty="0"/>
              <a:t>UPC number of Integrated consumer ordering services will provide the company to enhance the quality of each product by analyzing the requirements of the customers by using real-time data.</a:t>
            </a:r>
          </a:p>
          <a:p>
            <a:pPr lvl="0"/>
            <a:r>
              <a:rPr lang="en-US" dirty="0"/>
              <a:t>It will take an automatic update of the finances and the products of the company (</a:t>
            </a:r>
            <a:r>
              <a:rPr lang="en-US" dirty="0" err="1"/>
              <a:t>Autor</a:t>
            </a:r>
            <a:r>
              <a:rPr lang="en-US" dirty="0"/>
              <a:t>  &amp;  </a:t>
            </a:r>
            <a:r>
              <a:rPr lang="en-US" dirty="0" err="1"/>
              <a:t>Salomons</a:t>
            </a:r>
            <a:r>
              <a:rPr lang="en-US" dirty="0"/>
              <a:t> 2018). </a:t>
            </a:r>
          </a:p>
          <a:p>
            <a:pPr lvl="0"/>
            <a:r>
              <a:rPr lang="en-US" dirty="0"/>
              <a:t>It will minimize human errors and increase the satisfaction level of the customers. </a:t>
            </a:r>
          </a:p>
          <a:p>
            <a:pPr lvl="0"/>
            <a:r>
              <a:rPr lang="en-US" dirty="0"/>
              <a:t>It will provide an automated warehouse upgrade service. </a:t>
            </a:r>
          </a:p>
          <a:p>
            <a:endParaRPr lang="en-US" dirty="0"/>
          </a:p>
        </p:txBody>
      </p:sp>
      <p:pic>
        <p:nvPicPr>
          <p:cNvPr id="4" name="Picture 3" descr="top-12-software-development-methodologies-its-advantages-disadvantages-1280x720.jpg"/>
          <p:cNvPicPr>
            <a:picLocks noChangeAspect="1"/>
          </p:cNvPicPr>
          <p:nvPr/>
        </p:nvPicPr>
        <p:blipFill>
          <a:blip r:embed="rId3"/>
          <a:stretch>
            <a:fillRect/>
          </a:stretch>
        </p:blipFill>
        <p:spPr>
          <a:xfrm>
            <a:off x="4495800" y="1905000"/>
            <a:ext cx="4191000" cy="31242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latin typeface="Times New Roman" pitchFamily="18" charset="0"/>
                <a:cs typeface="Times New Roman" pitchFamily="18" charset="0"/>
              </a:rPr>
              <a:t>Generic Ways of the implication of the IT systems for achieving competitive advantage </a:t>
            </a:r>
            <a:br>
              <a:rPr lang="en-US" dirty="0"/>
            </a:br>
            <a:endParaRPr lang="en-US" dirty="0"/>
          </a:p>
        </p:txBody>
      </p:sp>
      <p:sp>
        <p:nvSpPr>
          <p:cNvPr id="3" name="Content Placeholder 2"/>
          <p:cNvSpPr>
            <a:spLocks noGrp="1"/>
          </p:cNvSpPr>
          <p:nvPr>
            <p:ph idx="1"/>
          </p:nvPr>
        </p:nvSpPr>
        <p:spPr/>
        <p:txBody>
          <a:bodyPr>
            <a:normAutofit/>
          </a:bodyPr>
          <a:lstStyle/>
          <a:p>
            <a:pPr lvl="0"/>
            <a:r>
              <a:rPr lang="en-US" dirty="0"/>
              <a:t>Reducing the implementation cost</a:t>
            </a:r>
          </a:p>
          <a:p>
            <a:pPr lvl="0"/>
            <a:r>
              <a:rPr lang="en-US" dirty="0"/>
              <a:t>Improving the differentiation process (Caro  &amp;  </a:t>
            </a:r>
            <a:r>
              <a:rPr lang="en-US" dirty="0" err="1"/>
              <a:t>Sadr</a:t>
            </a:r>
            <a:r>
              <a:rPr lang="en-US" dirty="0"/>
              <a:t> 2019)</a:t>
            </a:r>
          </a:p>
          <a:p>
            <a:pPr lvl="0"/>
            <a:r>
              <a:rPr lang="en-US" dirty="0"/>
              <a:t>Transforming the scope of competitiveness through analyzing the risks of the implementation process. </a:t>
            </a:r>
          </a:p>
          <a:p>
            <a:pPr lvl="0"/>
            <a:r>
              <a:rPr lang="en-US" dirty="0"/>
              <a:t>Accessing the intensity of the information used to simplify the implementation process</a:t>
            </a:r>
          </a:p>
          <a:p>
            <a:pPr lvl="0"/>
            <a:r>
              <a:rPr lang="en-US" dirty="0"/>
              <a:t>Determining the impact of the implication of IT system to improve the infrastructure of the company. </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Linking Porter’s Generic Strategies to the implication process </a:t>
            </a:r>
            <a:br>
              <a:rPr lang="en-US" dirty="0"/>
            </a:br>
            <a:endParaRPr lang="en-US" dirty="0"/>
          </a:p>
        </p:txBody>
      </p:sp>
      <p:sp>
        <p:nvSpPr>
          <p:cNvPr id="3" name="Content Placeholder 2"/>
          <p:cNvSpPr>
            <a:spLocks noGrp="1"/>
          </p:cNvSpPr>
          <p:nvPr>
            <p:ph idx="1"/>
          </p:nvPr>
        </p:nvSpPr>
        <p:spPr>
          <a:xfrm>
            <a:off x="457200" y="1295400"/>
            <a:ext cx="4343400" cy="5562600"/>
          </a:xfrm>
        </p:spPr>
        <p:txBody>
          <a:bodyPr>
            <a:normAutofit fontScale="70000" lnSpcReduction="20000"/>
          </a:bodyPr>
          <a:lstStyle/>
          <a:p>
            <a:r>
              <a:rPr lang="en-US" dirty="0"/>
              <a:t>Porter’s generic competitive strategies have focused on differentiation and cost leadership for extending the scope., and for narrowing the target, cost focus and differentiation focus will be used. </a:t>
            </a:r>
          </a:p>
          <a:p>
            <a:r>
              <a:rPr lang="en-US" dirty="0"/>
              <a:t>Cost leadership strategy will be beneficial for increasing the profitability of M&amp;S.</a:t>
            </a:r>
          </a:p>
          <a:p>
            <a:r>
              <a:rPr lang="en-US" dirty="0"/>
              <a:t>By analyzing the cost of the implication process the organizational management of the company can develop effective business strategies to determine the cheapest manufacturing cost that can help the organization to get competitive advantage. </a:t>
            </a:r>
          </a:p>
          <a:p>
            <a:r>
              <a:rPr lang="en-US" dirty="0"/>
              <a:t>M&amp;S has considered market penetration  like a primary intensive growth strategy by differentiating the offers through combining cost leadership and product development. </a:t>
            </a:r>
          </a:p>
          <a:p>
            <a:endParaRPr lang="en-US" dirty="0"/>
          </a:p>
        </p:txBody>
      </p:sp>
      <p:pic>
        <p:nvPicPr>
          <p:cNvPr id="4" name="Picture 3" descr="4-types-of-competitive-strategy.png"/>
          <p:cNvPicPr>
            <a:picLocks noChangeAspect="1"/>
          </p:cNvPicPr>
          <p:nvPr/>
        </p:nvPicPr>
        <p:blipFill>
          <a:blip r:embed="rId3"/>
          <a:stretch>
            <a:fillRect/>
          </a:stretch>
        </p:blipFill>
        <p:spPr>
          <a:xfrm>
            <a:off x="4724400" y="1600200"/>
            <a:ext cx="4277477" cy="43434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Challenges faced by M&amp;S of development of new Enterprise Resource Planning</a:t>
            </a:r>
            <a:r>
              <a:rPr lang="en-US" dirty="0"/>
              <a:t> </a:t>
            </a:r>
            <a:br>
              <a:rPr lang="en-US" dirty="0"/>
            </a:br>
            <a:endParaRPr lang="en-US" dirty="0"/>
          </a:p>
        </p:txBody>
      </p:sp>
      <p:sp>
        <p:nvSpPr>
          <p:cNvPr id="3" name="Content Placeholder 2"/>
          <p:cNvSpPr>
            <a:spLocks noGrp="1"/>
          </p:cNvSpPr>
          <p:nvPr>
            <p:ph idx="1"/>
          </p:nvPr>
        </p:nvSpPr>
        <p:spPr/>
        <p:txBody>
          <a:bodyPr/>
          <a:lstStyle/>
          <a:p>
            <a:pPr lvl="0"/>
            <a:r>
              <a:rPr lang="en-US" dirty="0"/>
              <a:t>Lack of knowledge on the specific information technology </a:t>
            </a:r>
          </a:p>
          <a:p>
            <a:pPr lvl="0"/>
            <a:r>
              <a:rPr lang="en-US" dirty="0"/>
              <a:t>Managing sustainability (</a:t>
            </a:r>
            <a:r>
              <a:rPr lang="en-US" dirty="0" err="1"/>
              <a:t>Ashrafi</a:t>
            </a:r>
            <a:r>
              <a:rPr lang="en-US" dirty="0"/>
              <a:t> et., al 2019)</a:t>
            </a:r>
          </a:p>
          <a:p>
            <a:pPr lvl="0"/>
            <a:r>
              <a:rPr lang="en-US" dirty="0"/>
              <a:t>Lack of funding </a:t>
            </a:r>
          </a:p>
          <a:p>
            <a:pPr lvl="0"/>
            <a:r>
              <a:rPr lang="en-US" dirty="0"/>
              <a:t>The rapid transformation of the technologies </a:t>
            </a:r>
          </a:p>
          <a:p>
            <a:pPr lvl="0"/>
            <a:r>
              <a:rPr lang="en-US" dirty="0"/>
              <a:t>Continuous changes in regulations and rules of organizational management (Amado &amp;  </a:t>
            </a:r>
            <a:r>
              <a:rPr lang="en-US" dirty="0" err="1"/>
              <a:t>Belfo</a:t>
            </a:r>
            <a:r>
              <a:rPr lang="en-US" dirty="0"/>
              <a:t> 2021)</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ERP plan for M&amp;S</a:t>
            </a:r>
          </a:p>
        </p:txBody>
      </p:sp>
      <p:graphicFrame>
        <p:nvGraphicFramePr>
          <p:cNvPr id="4" name="Content Placeholder 3"/>
          <p:cNvGraphicFramePr>
            <a:graphicFrameLocks noGrp="1"/>
          </p:cNvGraphicFramePr>
          <p:nvPr>
            <p:ph idx="1"/>
          </p:nvPr>
        </p:nvGraphicFramePr>
        <p:xfrm>
          <a:off x="457200" y="2057400"/>
          <a:ext cx="42672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685800" y="6019800"/>
            <a:ext cx="3886200" cy="369332"/>
          </a:xfrm>
          <a:prstGeom prst="rect">
            <a:avLst/>
          </a:prstGeom>
          <a:noFill/>
        </p:spPr>
        <p:txBody>
          <a:bodyPr wrap="square" rtlCol="0">
            <a:spAutoFit/>
          </a:bodyPr>
          <a:lstStyle/>
          <a:p>
            <a:pPr algn="ctr"/>
            <a:r>
              <a:rPr lang="en-US" dirty="0"/>
              <a:t>Source : ( Author-Made) </a:t>
            </a:r>
            <a:endParaRPr lang="en-GB" dirty="0"/>
          </a:p>
        </p:txBody>
      </p:sp>
      <p:sp>
        <p:nvSpPr>
          <p:cNvPr id="6" name="TextBox 5"/>
          <p:cNvSpPr txBox="1"/>
          <p:nvPr/>
        </p:nvSpPr>
        <p:spPr>
          <a:xfrm>
            <a:off x="5105400" y="1981200"/>
            <a:ext cx="3581400" cy="4801314"/>
          </a:xfrm>
          <a:prstGeom prst="rect">
            <a:avLst/>
          </a:prstGeom>
          <a:noFill/>
        </p:spPr>
        <p:txBody>
          <a:bodyPr wrap="square" rtlCol="0">
            <a:spAutoFit/>
          </a:bodyPr>
          <a:lstStyle/>
          <a:p>
            <a:r>
              <a:rPr lang="en-US" dirty="0"/>
              <a:t>Discovery and planning : exploring knowledge on  efficient IT systems </a:t>
            </a:r>
          </a:p>
          <a:p>
            <a:r>
              <a:rPr lang="en-US" dirty="0"/>
              <a:t>Designing: Designing effective  planning of the implication process </a:t>
            </a:r>
          </a:p>
          <a:p>
            <a:r>
              <a:rPr lang="en-US" dirty="0"/>
              <a:t>Development :  Developing strategic approach to regulate the process</a:t>
            </a:r>
          </a:p>
          <a:p>
            <a:r>
              <a:rPr lang="en-US" dirty="0"/>
              <a:t>Testing: testing the strategic approach  through analyzing the  context </a:t>
            </a:r>
          </a:p>
          <a:p>
            <a:r>
              <a:rPr lang="en-US" dirty="0"/>
              <a:t>Deployment : Executing the process</a:t>
            </a:r>
          </a:p>
          <a:p>
            <a:r>
              <a:rPr lang="en-US" dirty="0"/>
              <a:t>Support: Developing support plan to resolve the issues  of </a:t>
            </a:r>
            <a:r>
              <a:rPr lang="en-US"/>
              <a:t>implication process .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normAutofit/>
          </a:bodyPr>
          <a:lstStyle/>
          <a:p>
            <a:r>
              <a:rPr lang="en-US" dirty="0"/>
              <a:t>The implementation of an effective IT system can be useful for enhancing the customer service operation of M&amp;S.</a:t>
            </a:r>
          </a:p>
          <a:p>
            <a:r>
              <a:rPr lang="en-US" dirty="0"/>
              <a:t>The implication process might be complicated as the organization might have to face difficulties. </a:t>
            </a:r>
          </a:p>
          <a:p>
            <a:r>
              <a:rPr lang="en-US" dirty="0"/>
              <a:t>Strategic implementation planning can improve the implication process by solving the issues effectively.</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References </a:t>
            </a:r>
            <a:br>
              <a:rPr lang="en-US" dirty="0"/>
            </a:br>
            <a:endParaRPr lang="en-US" dirty="0"/>
          </a:p>
        </p:txBody>
      </p:sp>
      <p:sp>
        <p:nvSpPr>
          <p:cNvPr id="3" name="Content Placeholder 2"/>
          <p:cNvSpPr>
            <a:spLocks noGrp="1"/>
          </p:cNvSpPr>
          <p:nvPr>
            <p:ph idx="1"/>
          </p:nvPr>
        </p:nvSpPr>
        <p:spPr/>
        <p:txBody>
          <a:bodyPr>
            <a:normAutofit fontScale="62500" lnSpcReduction="20000"/>
          </a:bodyPr>
          <a:lstStyle/>
          <a:p>
            <a:r>
              <a:rPr lang="en-US" dirty="0" err="1"/>
              <a:t>Aldawood</a:t>
            </a:r>
            <a:r>
              <a:rPr lang="en-US" dirty="0"/>
              <a:t>, H &amp;  Skinner, G (2019), “Reviewing cyber security social engineering training</a:t>
            </a:r>
          </a:p>
          <a:p>
            <a:r>
              <a:rPr lang="en-US" dirty="0"/>
              <a:t>and awareness programs—Pitfalls and ongoing issues). Future Internet, Vol.11 No.3, pp.73.</a:t>
            </a:r>
          </a:p>
          <a:p>
            <a:r>
              <a:rPr lang="en-US" dirty="0"/>
              <a:t>Amado, A &amp;  </a:t>
            </a:r>
            <a:r>
              <a:rPr lang="en-US" dirty="0" err="1"/>
              <a:t>Belfo</a:t>
            </a:r>
            <a:r>
              <a:rPr lang="en-US" dirty="0"/>
              <a:t>, F.P (2021), “Maintenance and support model within the ERP Systems</a:t>
            </a:r>
          </a:p>
          <a:p>
            <a:r>
              <a:rPr lang="en-US" dirty="0"/>
              <a:t>lifecycle: Action research in an implementer company”. </a:t>
            </a:r>
            <a:r>
              <a:rPr lang="en-US" dirty="0" err="1"/>
              <a:t>Procedia</a:t>
            </a:r>
            <a:r>
              <a:rPr lang="en-US" dirty="0"/>
              <a:t> Computer Science,</a:t>
            </a:r>
          </a:p>
          <a:p>
            <a:r>
              <a:rPr lang="en-US" dirty="0"/>
              <a:t>Vol.181, pp.580-588.</a:t>
            </a:r>
          </a:p>
          <a:p>
            <a:r>
              <a:rPr lang="en-US" dirty="0" err="1"/>
              <a:t>Ashrafi</a:t>
            </a:r>
            <a:r>
              <a:rPr lang="en-US" dirty="0"/>
              <a:t>, A, </a:t>
            </a:r>
            <a:r>
              <a:rPr lang="en-US" dirty="0" err="1"/>
              <a:t>Ravasan</a:t>
            </a:r>
            <a:r>
              <a:rPr lang="en-US" dirty="0"/>
              <a:t>, A.Z, </a:t>
            </a:r>
            <a:r>
              <a:rPr lang="en-US" dirty="0" err="1"/>
              <a:t>Trkman</a:t>
            </a:r>
            <a:r>
              <a:rPr lang="en-US" dirty="0"/>
              <a:t>, P &amp;  </a:t>
            </a:r>
            <a:r>
              <a:rPr lang="en-US" dirty="0" err="1"/>
              <a:t>Afshari</a:t>
            </a:r>
            <a:r>
              <a:rPr lang="en-US" dirty="0"/>
              <a:t>, S (2019), “The role of business analytics</a:t>
            </a:r>
          </a:p>
          <a:p>
            <a:r>
              <a:rPr lang="en-US" dirty="0"/>
              <a:t>capabilities in bolstering firms’ agility and performance”. International Journal of</a:t>
            </a:r>
          </a:p>
          <a:p>
            <a:r>
              <a:rPr lang="en-US" dirty="0"/>
              <a:t>Information Management, Vol.47, pp.1-15.</a:t>
            </a:r>
          </a:p>
          <a:p>
            <a:r>
              <a:rPr lang="en-US" dirty="0" err="1"/>
              <a:t>Autor</a:t>
            </a:r>
            <a:r>
              <a:rPr lang="en-US" dirty="0"/>
              <a:t>, D &amp;  </a:t>
            </a:r>
            <a:r>
              <a:rPr lang="en-US" dirty="0" err="1"/>
              <a:t>Salomons</a:t>
            </a:r>
            <a:r>
              <a:rPr lang="en-US" dirty="0"/>
              <a:t>, A (2018), “Is automation labor-displacing? Productivity growth,</a:t>
            </a:r>
          </a:p>
          <a:p>
            <a:r>
              <a:rPr lang="en-US" dirty="0"/>
              <a:t>employment, and the labor share (No. w24871)”. National Bureau of Economic Research.</a:t>
            </a:r>
          </a:p>
          <a:p>
            <a:r>
              <a:rPr lang="en-US" dirty="0"/>
              <a:t>Caro, F &amp;  </a:t>
            </a:r>
            <a:r>
              <a:rPr lang="en-US" dirty="0" err="1"/>
              <a:t>Sadr</a:t>
            </a:r>
            <a:r>
              <a:rPr lang="en-US" dirty="0"/>
              <a:t>, R (2019), “The Internet of Things (</a:t>
            </a:r>
            <a:r>
              <a:rPr lang="en-US" dirty="0" err="1"/>
              <a:t>IoT</a:t>
            </a:r>
            <a:r>
              <a:rPr lang="en-US" dirty="0"/>
              <a:t>) in retail: Bridging supply and</a:t>
            </a:r>
          </a:p>
          <a:p>
            <a:r>
              <a:rPr lang="en-US" dirty="0"/>
              <a:t>demand”. Business Horizons, Vol.62 No.1, pp.47-54.</a:t>
            </a:r>
          </a:p>
          <a:p>
            <a:r>
              <a:rPr lang="en-US" dirty="0"/>
              <a:t> </a:t>
            </a:r>
          </a:p>
          <a:p>
            <a:r>
              <a:rPr lang="en-US" dirty="0" err="1"/>
              <a:t>Reitsma</a:t>
            </a:r>
            <a:r>
              <a:rPr lang="en-US" dirty="0"/>
              <a:t>, E &amp; </a:t>
            </a:r>
            <a:r>
              <a:rPr lang="en-US" dirty="0" err="1"/>
              <a:t>Hilletofth</a:t>
            </a:r>
            <a:r>
              <a:rPr lang="en-US" dirty="0"/>
              <a:t>, P (2018), “Critical success factors for ERP system implementation: A user perspective”, </a:t>
            </a:r>
            <a:r>
              <a:rPr lang="en-US" i="1" dirty="0"/>
              <a:t>European Business Review</a:t>
            </a:r>
            <a:r>
              <a:rPr lang="en-US" dirty="0"/>
              <a:t>.</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126</TotalTime>
  <Words>1496</Words>
  <Application>Microsoft Office PowerPoint</Application>
  <PresentationFormat>On-screen Show (4:3)</PresentationFormat>
  <Paragraphs>106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Constantia</vt:lpstr>
      <vt:lpstr>Times New Roman</vt:lpstr>
      <vt:lpstr>Wingdings 2</vt:lpstr>
      <vt:lpstr>Flow</vt:lpstr>
      <vt:lpstr>Knowledge and Management skills for the Workplace</vt:lpstr>
      <vt:lpstr>Implementation of IT system in M&amp;S</vt:lpstr>
      <vt:lpstr>Introduction  </vt:lpstr>
      <vt:lpstr>Brief Summary of  M&amp;S  </vt:lpstr>
      <vt:lpstr>Benefits of Utilizing effective information system in M&amp; S  </vt:lpstr>
      <vt:lpstr>Benefits of implementation of ICOs system  </vt:lpstr>
      <vt:lpstr>Input, processing and Output of ICOS </vt:lpstr>
      <vt:lpstr>Generic Ways of the implication of the IT systems for achieving competitive advantage  </vt:lpstr>
      <vt:lpstr>Linking Porter’s Generic Strategies to the implication process  </vt:lpstr>
      <vt:lpstr>Challenges faced by M&amp;S of development of new Enterprise Resource Planning  </vt:lpstr>
      <vt:lpstr>The ERP plan for M&amp;S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Implementation of IT system in M&amp;S</dc:title>
  <dc:creator>user</dc:creator>
  <cp:lastModifiedBy>Amjad Khan (1917954)</cp:lastModifiedBy>
  <cp:revision>29</cp:revision>
  <dcterms:created xsi:type="dcterms:W3CDTF">2022-02-19T12:22:59Z</dcterms:created>
  <dcterms:modified xsi:type="dcterms:W3CDTF">2022-04-05T10:25:06Z</dcterms:modified>
</cp:coreProperties>
</file>