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7" r:id="rId2"/>
    <p:sldId id="256" r:id="rId3"/>
    <p:sldId id="259"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7F8225-325A-473F-A27E-C321062EC844}" v="66" dt="2024-12-05T11:51:14.3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511" autoAdjust="0"/>
  </p:normalViewPr>
  <p:slideViewPr>
    <p:cSldViewPr snapToGrid="0">
      <p:cViewPr varScale="1">
        <p:scale>
          <a:sx n="63" d="100"/>
          <a:sy n="63" d="100"/>
        </p:scale>
        <p:origin x="1020"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5_4" csCatId="accent5" phldr="1"/>
      <dgm:spPr/>
      <dgm:t>
        <a:bodyPr/>
        <a:lstStyle/>
        <a:p>
          <a:endParaRPr lang="en-GB"/>
        </a:p>
      </dgm:t>
    </dgm:pt>
    <dgm:pt modelId="{DE058B73-A821-4C14-B2F0-DBFC5A3B53C6}">
      <dgm:prSet phldrT="[Text]" custT="1"/>
      <dgm:spPr/>
      <dgm:t>
        <a:bodyPr/>
        <a:lstStyle/>
        <a:p>
          <a:pPr>
            <a:buSzPts val="1000"/>
            <a:buFont typeface="Symbol" panose="05050102010706020507" pitchFamily="18" charset="2"/>
            <a:buChar char=""/>
          </a:pPr>
          <a:r>
            <a:rPr lang="en-US" sz="1200" b="1" dirty="0">
              <a:solidFill>
                <a:schemeClr val="tx2">
                  <a:lumMod val="10000"/>
                  <a:lumOff val="90000"/>
                </a:schemeClr>
              </a:solidFill>
            </a:rPr>
            <a:t>Psychopharmacological Revolution</a:t>
          </a:r>
          <a:endParaRPr lang="en-US" sz="1200" dirty="0">
            <a:solidFill>
              <a:schemeClr val="tx2">
                <a:lumMod val="10000"/>
                <a:lumOff val="90000"/>
              </a:schemeClr>
            </a:solidFill>
          </a:endParaRPr>
        </a:p>
        <a:p>
          <a:pPr>
            <a:buSzPts val="1000"/>
            <a:buFont typeface="Symbol" panose="05050102010706020507" pitchFamily="18" charset="2"/>
            <a:buChar char=""/>
          </a:pPr>
          <a:r>
            <a:rPr lang="en-US" sz="1200" dirty="0">
              <a:solidFill>
                <a:schemeClr val="tx2">
                  <a:lumMod val="10000"/>
                  <a:lumOff val="90000"/>
                </a:schemeClr>
              </a:solidFill>
            </a:rPr>
            <a:t>Chlorpromazine (1950s)</a:t>
          </a:r>
        </a:p>
        <a:p>
          <a:pPr>
            <a:buSzPts val="1000"/>
            <a:buFont typeface="Symbol" panose="05050102010706020507" pitchFamily="18" charset="2"/>
            <a:buChar char=""/>
          </a:pPr>
          <a:r>
            <a:rPr lang="en-US" sz="1200" dirty="0">
              <a:solidFill>
                <a:schemeClr val="tx2">
                  <a:lumMod val="10000"/>
                  <a:lumOff val="90000"/>
                </a:schemeClr>
              </a:solidFill>
            </a:rPr>
            <a:t>Enabled deinstitutionalization</a:t>
          </a:r>
        </a:p>
        <a:p>
          <a:pPr>
            <a:buSzPts val="1000"/>
            <a:buFont typeface="Symbol" panose="05050102010706020507" pitchFamily="18" charset="2"/>
            <a:buChar char=""/>
          </a:pPr>
          <a:r>
            <a:rPr lang="en-US" sz="1200" dirty="0">
              <a:solidFill>
                <a:schemeClr val="tx2">
                  <a:lumMod val="10000"/>
                  <a:lumOff val="90000"/>
                </a:schemeClr>
              </a:solidFill>
            </a:rPr>
            <a:t>Community care often underfunded (Thornicroft and </a:t>
          </a:r>
          <a:r>
            <a:rPr lang="en-US" sz="1200" dirty="0" err="1">
              <a:solidFill>
                <a:schemeClr val="tx2">
                  <a:lumMod val="10000"/>
                  <a:lumOff val="90000"/>
                </a:schemeClr>
              </a:solidFill>
            </a:rPr>
            <a:t>Tansella</a:t>
          </a:r>
          <a:r>
            <a:rPr lang="en-US" sz="1200" dirty="0">
              <a:solidFill>
                <a:schemeClr val="tx2">
                  <a:lumMod val="10000"/>
                  <a:lumOff val="90000"/>
                </a:schemeClr>
              </a:solidFill>
            </a:rPr>
            <a:t>, 2004)</a:t>
          </a:r>
          <a:endParaRPr lang="en-GB" sz="1200" dirty="0">
            <a:solidFill>
              <a:schemeClr val="tx2">
                <a:lumMod val="10000"/>
                <a:lumOff val="90000"/>
              </a:schemeClr>
            </a:solidFill>
          </a:endParaRPr>
        </a:p>
      </dgm:t>
    </dgm:pt>
    <dgm:pt modelId="{52641B46-D25D-4472-82E3-D6870EA2AF26}" type="parTrans" cxnId="{54287C37-4899-4806-BAA0-D7C0326EF8CE}">
      <dgm:prSet/>
      <dgm:spPr/>
      <dgm:t>
        <a:bodyPr/>
        <a:lstStyle/>
        <a:p>
          <a:endParaRPr lang="en-GB"/>
        </a:p>
      </dgm:t>
    </dgm:pt>
    <dgm:pt modelId="{01C9EED9-C583-43CF-A64F-AD4CE6B4937C}" type="sibTrans" cxnId="{54287C37-4899-4806-BAA0-D7C0326EF8CE}">
      <dgm:prSet/>
      <dgm:spPr/>
      <dgm:t>
        <a:bodyPr/>
        <a:lstStyle/>
        <a:p>
          <a:endParaRPr lang="en-GB"/>
        </a:p>
      </dgm:t>
    </dgm:pt>
    <dgm:pt modelId="{AC1BAF26-A01D-4FF7-8E94-A436B776F910}">
      <dgm:prSet phldrT="[Text]" custT="1"/>
      <dgm:spPr/>
      <dgm:t>
        <a:bodyPr/>
        <a:lstStyle/>
        <a:p>
          <a:pPr>
            <a:buSzPts val="1000"/>
            <a:buFont typeface="Symbol" panose="05050102010706020507" pitchFamily="18" charset="2"/>
            <a:buChar char=""/>
          </a:pPr>
          <a:r>
            <a:rPr lang="en-US" sz="1200" b="1" dirty="0">
              <a:solidFill>
                <a:schemeClr val="tx1"/>
              </a:solidFill>
            </a:rPr>
            <a:t>Biological and Coercive Treatments (1930s–1950s)</a:t>
          </a:r>
          <a:endParaRPr lang="en-US" sz="1200" dirty="0">
            <a:solidFill>
              <a:schemeClr val="tx1"/>
            </a:solidFill>
          </a:endParaRPr>
        </a:p>
        <a:p>
          <a:pPr>
            <a:buSzPts val="1000"/>
            <a:buFont typeface="Symbol" panose="05050102010706020507" pitchFamily="18" charset="2"/>
            <a:buChar char=""/>
          </a:pPr>
          <a:r>
            <a:rPr lang="en-US" sz="1200" dirty="0">
              <a:solidFill>
                <a:schemeClr val="tx1"/>
              </a:solidFill>
            </a:rPr>
            <a:t>Insulin coma therapy</a:t>
          </a:r>
        </a:p>
        <a:p>
          <a:pPr>
            <a:buSzPts val="1000"/>
            <a:buFont typeface="Symbol" panose="05050102010706020507" pitchFamily="18" charset="2"/>
            <a:buChar char=""/>
          </a:pPr>
          <a:r>
            <a:rPr lang="en-US" sz="1200" dirty="0">
              <a:solidFill>
                <a:schemeClr val="tx1"/>
              </a:solidFill>
            </a:rPr>
            <a:t>Electroconvulsive therapy (ECT)</a:t>
          </a:r>
        </a:p>
        <a:p>
          <a:pPr>
            <a:buSzPts val="1000"/>
            <a:buFont typeface="Symbol" panose="05050102010706020507" pitchFamily="18" charset="2"/>
            <a:buChar char=""/>
          </a:pPr>
          <a:r>
            <a:rPr lang="en-US" sz="1200" dirty="0">
              <a:solidFill>
                <a:schemeClr val="tx1"/>
              </a:solidFill>
            </a:rPr>
            <a:t>Lobotomy (Barton, 1998)</a:t>
          </a:r>
        </a:p>
        <a:p>
          <a:pPr>
            <a:buSzPts val="1000"/>
            <a:buFont typeface="Symbol" panose="05050102010706020507" pitchFamily="18" charset="2"/>
            <a:buChar char=""/>
          </a:pPr>
          <a:r>
            <a:rPr lang="en-US" sz="1200" dirty="0">
              <a:solidFill>
                <a:schemeClr val="tx1"/>
              </a:solidFill>
            </a:rPr>
            <a:t>Limited patient autonomy</a:t>
          </a:r>
          <a:endParaRPr lang="en-GB" sz="1200" dirty="0">
            <a:solidFill>
              <a:schemeClr val="tx1"/>
            </a:solidFill>
          </a:endParaRPr>
        </a:p>
      </dgm:t>
    </dgm:pt>
    <dgm:pt modelId="{C8E2D712-A6A5-46B8-885E-F9710DAAC005}" type="parTrans" cxnId="{0990A8C5-A77D-46B5-AE9A-FBFB79D76019}">
      <dgm:prSet/>
      <dgm:spPr/>
      <dgm:t>
        <a:bodyPr/>
        <a:lstStyle/>
        <a:p>
          <a:endParaRPr lang="en-GB"/>
        </a:p>
      </dgm:t>
    </dgm:pt>
    <dgm:pt modelId="{2092909E-A455-4234-AB61-8ACFED3F5FAF}" type="sibTrans" cxnId="{0990A8C5-A77D-46B5-AE9A-FBFB79D76019}">
      <dgm:prSet/>
      <dgm:spPr/>
      <dgm:t>
        <a:bodyPr/>
        <a:lstStyle/>
        <a:p>
          <a:endParaRPr lang="en-GB"/>
        </a:p>
      </dgm:t>
    </dgm:pt>
    <dgm:pt modelId="{6B82281A-A792-4D01-A63C-A7EF37BFF8EE}">
      <dgm:prSet phldrT="[Text]"/>
      <dgm:spPr/>
      <dgm:t>
        <a:bodyPr/>
        <a:lstStyle/>
        <a:p>
          <a:pPr>
            <a:buNone/>
          </a:pPr>
          <a:r>
            <a:rPr lang="en-US" b="1" i="1" dirty="0">
              <a:solidFill>
                <a:schemeClr val="tx1"/>
              </a:solidFill>
            </a:rPr>
            <a:t>Historical Treatment Care</a:t>
          </a:r>
          <a:r>
            <a:rPr lang="en-US" b="1" i="1" dirty="0"/>
            <a:t> </a:t>
          </a:r>
          <a:endParaRPr lang="en-GB" dirty="0"/>
        </a:p>
      </dgm:t>
    </dgm:pt>
    <dgm:pt modelId="{29E16E11-7BF7-4654-B8F8-1B450B2AC37B}" type="parTrans" cxnId="{275B2BB0-5A56-4126-89D3-4031A3A6F69C}">
      <dgm:prSet/>
      <dgm:spPr/>
      <dgm:t>
        <a:bodyPr/>
        <a:lstStyle/>
        <a:p>
          <a:endParaRPr lang="en-GB"/>
        </a:p>
      </dgm:t>
    </dgm:pt>
    <dgm:pt modelId="{0B3641F0-4FBA-4850-9598-CA28F3EFD4EE}" type="sibTrans" cxnId="{275B2BB0-5A56-4126-89D3-4031A3A6F69C}">
      <dgm:prSet/>
      <dgm:spPr/>
      <dgm:t>
        <a:bodyPr/>
        <a:lstStyle/>
        <a:p>
          <a:endParaRPr lang="en-GB"/>
        </a:p>
      </dgm:t>
    </dgm:pt>
    <dgm:pt modelId="{7B85233E-80FE-48D7-9209-58ABF216B312}">
      <dgm:prSet phldrT="[Text]" custT="1"/>
      <dgm:spPr/>
      <dgm:t>
        <a:bodyPr/>
        <a:lstStyle/>
        <a:p>
          <a:pPr>
            <a:buSzPts val="1000"/>
            <a:buFont typeface="Symbol" panose="05050102010706020507" pitchFamily="18" charset="2"/>
            <a:buChar char=""/>
          </a:pPr>
          <a:r>
            <a:rPr lang="en-US" sz="1200" b="1" dirty="0">
              <a:solidFill>
                <a:schemeClr val="tx1"/>
              </a:solidFill>
            </a:rPr>
            <a:t>Institutionalization (19th–early 20th century)</a:t>
          </a:r>
          <a:endParaRPr lang="en-US" sz="1200" dirty="0">
            <a:solidFill>
              <a:schemeClr val="tx1"/>
            </a:solidFill>
          </a:endParaRPr>
        </a:p>
        <a:p>
          <a:pPr>
            <a:buSzPts val="1000"/>
            <a:buFont typeface="Symbol" panose="05050102010706020507" pitchFamily="18" charset="2"/>
            <a:buChar char=""/>
          </a:pPr>
          <a:r>
            <a:rPr lang="en-US" sz="1200" dirty="0">
              <a:solidFill>
                <a:schemeClr val="tx1"/>
              </a:solidFill>
            </a:rPr>
            <a:t>Use of large asylums</a:t>
          </a:r>
        </a:p>
        <a:p>
          <a:pPr>
            <a:buSzPts val="1000"/>
            <a:buFont typeface="Symbol" panose="05050102010706020507" pitchFamily="18" charset="2"/>
            <a:buChar char=""/>
          </a:pPr>
          <a:r>
            <a:rPr lang="en-US" sz="1200" dirty="0">
              <a:solidFill>
                <a:schemeClr val="tx1"/>
              </a:solidFill>
            </a:rPr>
            <a:t>Moral treatment belief worsened into sheltered inhibition</a:t>
          </a:r>
        </a:p>
        <a:p>
          <a:pPr>
            <a:buSzPts val="1000"/>
            <a:buFont typeface="Symbol" panose="05050102010706020507" pitchFamily="18" charset="2"/>
            <a:buChar char=""/>
          </a:pPr>
          <a:r>
            <a:rPr lang="en-US" sz="1200" dirty="0">
              <a:solidFill>
                <a:schemeClr val="tx1"/>
              </a:solidFill>
            </a:rPr>
            <a:t>Long-term confinement and social exclusion (Scull, 2015)</a:t>
          </a:r>
          <a:endParaRPr lang="en-GB" sz="1200" dirty="0">
            <a:solidFill>
              <a:schemeClr val="tx1"/>
            </a:solidFill>
          </a:endParaRPr>
        </a:p>
      </dgm:t>
    </dgm:pt>
    <dgm:pt modelId="{56A96A66-1AB2-4544-AF32-2DEBC4A593FE}" type="parTrans" cxnId="{EDF287BA-1CAC-4F71-8C36-B8924E50C6B6}">
      <dgm:prSet/>
      <dgm:spPr/>
      <dgm:t>
        <a:bodyPr/>
        <a:lstStyle/>
        <a:p>
          <a:endParaRPr lang="en-GB"/>
        </a:p>
      </dgm:t>
    </dgm:pt>
    <dgm:pt modelId="{80ED0EF7-479A-4B18-B01B-680EF7D4C318}" type="sibTrans" cxnId="{EDF287BA-1CAC-4F71-8C36-B8924E50C6B6}">
      <dgm:prSet/>
      <dgm:spPr/>
      <dgm:t>
        <a:bodyPr/>
        <a:lstStyle/>
        <a:p>
          <a:endParaRPr lang="en-GB"/>
        </a:p>
      </dgm:t>
    </dgm:pt>
    <dgm:pt modelId="{2BDC49DD-E86B-41C7-AB4A-19934C20B4DA}" type="pres">
      <dgm:prSet presAssocID="{41587EEC-322F-4685-9E72-8E356FA1F4CC}" presName="Name0" presStyleCnt="0">
        <dgm:presLayoutVars>
          <dgm:dir val="rev"/>
          <dgm:resizeHandles val="exact"/>
        </dgm:presLayoutVars>
      </dgm:prSet>
      <dgm:spPr/>
    </dgm:pt>
    <dgm:pt modelId="{8E9EEA0E-9907-40B9-811F-C417D667A272}" type="pres">
      <dgm:prSet presAssocID="{DE058B73-A821-4C14-B2F0-DBFC5A3B53C6}" presName="node" presStyleLbl="node1" presStyleIdx="0" presStyleCnt="4">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1" presStyleCnt="4">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2" presStyleCnt="4">
        <dgm:presLayoutVars>
          <dgm:bulletEnabled val="1"/>
        </dgm:presLayoutVars>
      </dgm:prSet>
      <dgm:spPr/>
    </dgm:pt>
    <dgm:pt modelId="{30A0BA0C-D1EE-4C9A-B93C-928B57CBA614}" type="pres">
      <dgm:prSet presAssocID="{80ED0EF7-479A-4B18-B01B-680EF7D4C318}" presName="sibTrans" presStyleCnt="0"/>
      <dgm:spPr/>
    </dgm:pt>
    <dgm:pt modelId="{476EA84F-5156-4B68-97F6-1D0B2171118B}" type="pres">
      <dgm:prSet presAssocID="{6B82281A-A792-4D01-A63C-A7EF37BFF8EE}" presName="node" presStyleLbl="node1" presStyleIdx="3" presStyleCnt="4" custLinFactNeighborY="318">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DEF92934-6509-4B26-96EF-990C914B5017}" type="presOf" srcId="{6B82281A-A792-4D01-A63C-A7EF37BFF8EE}" destId="{476EA84F-5156-4B68-97F6-1D0B2171118B}" srcOrd="0" destOrd="0" presId="urn:microsoft.com/office/officeart/2005/8/layout/hList6"/>
    <dgm:cxn modelId="{54287C37-4899-4806-BAA0-D7C0326EF8CE}" srcId="{41587EEC-322F-4685-9E72-8E356FA1F4CC}" destId="{DE058B73-A821-4C14-B2F0-DBFC5A3B53C6}" srcOrd="0"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275B2BB0-5A56-4126-89D3-4031A3A6F69C}" srcId="{41587EEC-322F-4685-9E72-8E356FA1F4CC}" destId="{6B82281A-A792-4D01-A63C-A7EF37BFF8EE}" srcOrd="3" destOrd="0" parTransId="{29E16E11-7BF7-4654-B8F8-1B450B2AC37B}" sibTransId="{0B3641F0-4FBA-4850-9598-CA28F3EFD4EE}"/>
    <dgm:cxn modelId="{EDF287BA-1CAC-4F71-8C36-B8924E50C6B6}" srcId="{41587EEC-322F-4685-9E72-8E356FA1F4CC}" destId="{7B85233E-80FE-48D7-9209-58ABF216B312}" srcOrd="2" destOrd="0" parTransId="{56A96A66-1AB2-4544-AF32-2DEBC4A593FE}" sibTransId="{80ED0EF7-479A-4B18-B01B-680EF7D4C318}"/>
    <dgm:cxn modelId="{0990A8C5-A77D-46B5-AE9A-FBFB79D76019}" srcId="{41587EEC-322F-4685-9E72-8E356FA1F4CC}" destId="{AC1BAF26-A01D-4FF7-8E94-A436B776F910}" srcOrd="1" destOrd="0" parTransId="{C8E2D712-A6A5-46B8-885E-F9710DAAC005}" sibTransId="{2092909E-A455-4234-AB61-8ACFED3F5FAF}"/>
    <dgm:cxn modelId="{CB517D62-F95E-4B10-B0B1-480788EAF093}" type="presParOf" srcId="{2BDC49DD-E86B-41C7-AB4A-19934C20B4DA}" destId="{8E9EEA0E-9907-40B9-811F-C417D667A272}" srcOrd="0" destOrd="0" presId="urn:microsoft.com/office/officeart/2005/8/layout/hList6"/>
    <dgm:cxn modelId="{516FC543-B724-44CC-89C3-798E94F6E764}" type="presParOf" srcId="{2BDC49DD-E86B-41C7-AB4A-19934C20B4DA}" destId="{62B2D618-501F-4188-AAE3-400E5D383BFF}" srcOrd="1" destOrd="0" presId="urn:microsoft.com/office/officeart/2005/8/layout/hList6"/>
    <dgm:cxn modelId="{987E8745-FD90-452A-92E2-5D49641D2D10}" type="presParOf" srcId="{2BDC49DD-E86B-41C7-AB4A-19934C20B4DA}" destId="{56DE465F-954A-4B44-8629-CA35C22BA5E9}" srcOrd="2" destOrd="0" presId="urn:microsoft.com/office/officeart/2005/8/layout/hList6"/>
    <dgm:cxn modelId="{0F2BDDE5-7A16-4504-8506-424531759E4C}" type="presParOf" srcId="{2BDC49DD-E86B-41C7-AB4A-19934C20B4DA}" destId="{0751E334-F74F-4882-85B8-9BFCC74CC429}" srcOrd="3" destOrd="0" presId="urn:microsoft.com/office/officeart/2005/8/layout/hList6"/>
    <dgm:cxn modelId="{11720A68-6C85-467C-8C2D-42BB692F8063}" type="presParOf" srcId="{2BDC49DD-E86B-41C7-AB4A-19934C20B4DA}" destId="{A909BC16-4F55-47B8-90F1-DB59965C58A3}" srcOrd="4" destOrd="0" presId="urn:microsoft.com/office/officeart/2005/8/layout/hList6"/>
    <dgm:cxn modelId="{1BA70E54-4D5C-482F-A243-419ED365958D}" type="presParOf" srcId="{2BDC49DD-E86B-41C7-AB4A-19934C20B4DA}" destId="{30A0BA0C-D1EE-4C9A-B93C-928B57CBA614}" srcOrd="5" destOrd="0" presId="urn:microsoft.com/office/officeart/2005/8/layout/hList6"/>
    <dgm:cxn modelId="{1EAB105A-C304-463A-AB74-1D9DF8D9E849}" type="presParOf" srcId="{2BDC49DD-E86B-41C7-AB4A-19934C20B4DA}" destId="{476EA84F-5156-4B68-97F6-1D0B2171118B}"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9EEA0E-9907-40B9-811F-C417D667A272}">
      <dsp:nvSpPr>
        <dsp:cNvPr id="0" name=""/>
        <dsp:cNvSpPr/>
      </dsp:nvSpPr>
      <dsp:spPr>
        <a:xfrm rot="5400000">
          <a:off x="4013305" y="1499771"/>
          <a:ext cx="4708484" cy="1708941"/>
        </a:xfrm>
        <a:prstGeom prst="flowChartManualOperation">
          <a:avLst/>
        </a:prstGeom>
        <a:gradFill rotWithShape="0">
          <a:gsLst>
            <a:gs pos="0">
              <a:schemeClr val="accent5">
                <a:shade val="50000"/>
                <a:hueOff val="0"/>
                <a:satOff val="0"/>
                <a:lumOff val="0"/>
                <a:alphaOff val="0"/>
                <a:satMod val="103000"/>
                <a:lumMod val="102000"/>
                <a:tint val="94000"/>
              </a:schemeClr>
            </a:gs>
            <a:gs pos="50000">
              <a:schemeClr val="accent5">
                <a:shade val="50000"/>
                <a:hueOff val="0"/>
                <a:satOff val="0"/>
                <a:lumOff val="0"/>
                <a:alphaOff val="0"/>
                <a:satMod val="110000"/>
                <a:lumMod val="100000"/>
                <a:shade val="100000"/>
              </a:schemeClr>
            </a:gs>
            <a:gs pos="100000">
              <a:schemeClr val="accent5">
                <a:shade val="5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6200" bIns="0"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US" sz="1200" b="1" kern="1200" dirty="0">
              <a:solidFill>
                <a:schemeClr val="tx2">
                  <a:lumMod val="10000"/>
                  <a:lumOff val="90000"/>
                </a:schemeClr>
              </a:solidFill>
            </a:rPr>
            <a:t>Psychopharmacological Revolution</a:t>
          </a:r>
          <a:endParaRPr lang="en-US" sz="1200" kern="1200" dirty="0">
            <a:solidFill>
              <a:schemeClr val="tx2">
                <a:lumMod val="10000"/>
                <a:lumOff val="90000"/>
              </a:schemeClr>
            </a:solidFill>
          </a:endParaRPr>
        </a:p>
        <a:p>
          <a:pPr marL="0" lvl="0" indent="0" algn="ctr" defTabSz="533400">
            <a:lnSpc>
              <a:spcPct val="90000"/>
            </a:lnSpc>
            <a:spcBef>
              <a:spcPct val="0"/>
            </a:spcBef>
            <a:spcAft>
              <a:spcPct val="35000"/>
            </a:spcAft>
            <a:buSzPts val="1000"/>
            <a:buFont typeface="Symbol" panose="05050102010706020507" pitchFamily="18" charset="2"/>
            <a:buNone/>
          </a:pPr>
          <a:r>
            <a:rPr lang="en-US" sz="1200" kern="1200" dirty="0">
              <a:solidFill>
                <a:schemeClr val="tx2">
                  <a:lumMod val="10000"/>
                  <a:lumOff val="90000"/>
                </a:schemeClr>
              </a:solidFill>
            </a:rPr>
            <a:t>Chlorpromazine (1950s)</a:t>
          </a:r>
        </a:p>
        <a:p>
          <a:pPr marL="0" lvl="0" indent="0" algn="ctr" defTabSz="533400">
            <a:lnSpc>
              <a:spcPct val="90000"/>
            </a:lnSpc>
            <a:spcBef>
              <a:spcPct val="0"/>
            </a:spcBef>
            <a:spcAft>
              <a:spcPct val="35000"/>
            </a:spcAft>
            <a:buSzPts val="1000"/>
            <a:buFont typeface="Symbol" panose="05050102010706020507" pitchFamily="18" charset="2"/>
            <a:buNone/>
          </a:pPr>
          <a:r>
            <a:rPr lang="en-US" sz="1200" kern="1200" dirty="0">
              <a:solidFill>
                <a:schemeClr val="tx2">
                  <a:lumMod val="10000"/>
                  <a:lumOff val="90000"/>
                </a:schemeClr>
              </a:solidFill>
            </a:rPr>
            <a:t>Enabled deinstitutionalization</a:t>
          </a:r>
        </a:p>
        <a:p>
          <a:pPr marL="0" lvl="0" indent="0" algn="ctr" defTabSz="533400">
            <a:lnSpc>
              <a:spcPct val="90000"/>
            </a:lnSpc>
            <a:spcBef>
              <a:spcPct val="0"/>
            </a:spcBef>
            <a:spcAft>
              <a:spcPct val="35000"/>
            </a:spcAft>
            <a:buSzPts val="1000"/>
            <a:buFont typeface="Symbol" panose="05050102010706020507" pitchFamily="18" charset="2"/>
            <a:buNone/>
          </a:pPr>
          <a:r>
            <a:rPr lang="en-US" sz="1200" kern="1200" dirty="0">
              <a:solidFill>
                <a:schemeClr val="tx2">
                  <a:lumMod val="10000"/>
                  <a:lumOff val="90000"/>
                </a:schemeClr>
              </a:solidFill>
            </a:rPr>
            <a:t>Community care often underfunded (Thornicroft and </a:t>
          </a:r>
          <a:r>
            <a:rPr lang="en-US" sz="1200" kern="1200" dirty="0" err="1">
              <a:solidFill>
                <a:schemeClr val="tx2">
                  <a:lumMod val="10000"/>
                  <a:lumOff val="90000"/>
                </a:schemeClr>
              </a:solidFill>
            </a:rPr>
            <a:t>Tansella</a:t>
          </a:r>
          <a:r>
            <a:rPr lang="en-US" sz="1200" kern="1200" dirty="0">
              <a:solidFill>
                <a:schemeClr val="tx2">
                  <a:lumMod val="10000"/>
                  <a:lumOff val="90000"/>
                </a:schemeClr>
              </a:solidFill>
            </a:rPr>
            <a:t>, 2004)</a:t>
          </a:r>
          <a:endParaRPr lang="en-GB" sz="1200" kern="1200" dirty="0">
            <a:solidFill>
              <a:schemeClr val="tx2">
                <a:lumMod val="10000"/>
                <a:lumOff val="90000"/>
              </a:schemeClr>
            </a:solidFill>
          </a:endParaRPr>
        </a:p>
      </dsp:txBody>
      <dsp:txXfrm rot="-5400000">
        <a:off x="5513076" y="941697"/>
        <a:ext cx="1708941" cy="2825090"/>
      </dsp:txXfrm>
    </dsp:sp>
    <dsp:sp modelId="{56DE465F-954A-4B44-8629-CA35C22BA5E9}">
      <dsp:nvSpPr>
        <dsp:cNvPr id="0" name=""/>
        <dsp:cNvSpPr/>
      </dsp:nvSpPr>
      <dsp:spPr>
        <a:xfrm rot="5400000">
          <a:off x="2176193" y="1499771"/>
          <a:ext cx="4708484" cy="1708941"/>
        </a:xfrm>
        <a:prstGeom prst="flowChartManualOperation">
          <a:avLst/>
        </a:prstGeom>
        <a:gradFill rotWithShape="0">
          <a:gsLst>
            <a:gs pos="0">
              <a:schemeClr val="accent5">
                <a:shade val="50000"/>
                <a:hueOff val="104365"/>
                <a:satOff val="-18183"/>
                <a:lumOff val="24118"/>
                <a:alphaOff val="0"/>
                <a:satMod val="103000"/>
                <a:lumMod val="102000"/>
                <a:tint val="94000"/>
              </a:schemeClr>
            </a:gs>
            <a:gs pos="50000">
              <a:schemeClr val="accent5">
                <a:shade val="50000"/>
                <a:hueOff val="104365"/>
                <a:satOff val="-18183"/>
                <a:lumOff val="24118"/>
                <a:alphaOff val="0"/>
                <a:satMod val="110000"/>
                <a:lumMod val="100000"/>
                <a:shade val="100000"/>
              </a:schemeClr>
            </a:gs>
            <a:gs pos="100000">
              <a:schemeClr val="accent5">
                <a:shade val="50000"/>
                <a:hueOff val="104365"/>
                <a:satOff val="-18183"/>
                <a:lumOff val="2411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6200" bIns="0"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US" sz="1200" b="1" kern="1200" dirty="0">
              <a:solidFill>
                <a:schemeClr val="tx1"/>
              </a:solidFill>
            </a:rPr>
            <a:t>Biological and Coercive Treatments (1930s–1950s)</a:t>
          </a:r>
          <a:endParaRPr lang="en-US" sz="1200" kern="1200" dirty="0">
            <a:solidFill>
              <a:schemeClr val="tx1"/>
            </a:solidFill>
          </a:endParaRPr>
        </a:p>
        <a:p>
          <a:pPr marL="0" lvl="0" indent="0" algn="ctr" defTabSz="533400">
            <a:lnSpc>
              <a:spcPct val="90000"/>
            </a:lnSpc>
            <a:spcBef>
              <a:spcPct val="0"/>
            </a:spcBef>
            <a:spcAft>
              <a:spcPct val="35000"/>
            </a:spcAft>
            <a:buSzPts val="1000"/>
            <a:buFont typeface="Symbol" panose="05050102010706020507" pitchFamily="18" charset="2"/>
            <a:buNone/>
          </a:pPr>
          <a:r>
            <a:rPr lang="en-US" sz="1200" kern="1200" dirty="0">
              <a:solidFill>
                <a:schemeClr val="tx1"/>
              </a:solidFill>
            </a:rPr>
            <a:t>Insulin coma therapy</a:t>
          </a:r>
        </a:p>
        <a:p>
          <a:pPr marL="0" lvl="0" indent="0" algn="ctr" defTabSz="533400">
            <a:lnSpc>
              <a:spcPct val="90000"/>
            </a:lnSpc>
            <a:spcBef>
              <a:spcPct val="0"/>
            </a:spcBef>
            <a:spcAft>
              <a:spcPct val="35000"/>
            </a:spcAft>
            <a:buSzPts val="1000"/>
            <a:buFont typeface="Symbol" panose="05050102010706020507" pitchFamily="18" charset="2"/>
            <a:buNone/>
          </a:pPr>
          <a:r>
            <a:rPr lang="en-US" sz="1200" kern="1200" dirty="0">
              <a:solidFill>
                <a:schemeClr val="tx1"/>
              </a:solidFill>
            </a:rPr>
            <a:t>Electroconvulsive therapy (ECT)</a:t>
          </a:r>
        </a:p>
        <a:p>
          <a:pPr marL="0" lvl="0" indent="0" algn="ctr" defTabSz="533400">
            <a:lnSpc>
              <a:spcPct val="90000"/>
            </a:lnSpc>
            <a:spcBef>
              <a:spcPct val="0"/>
            </a:spcBef>
            <a:spcAft>
              <a:spcPct val="35000"/>
            </a:spcAft>
            <a:buSzPts val="1000"/>
            <a:buFont typeface="Symbol" panose="05050102010706020507" pitchFamily="18" charset="2"/>
            <a:buNone/>
          </a:pPr>
          <a:r>
            <a:rPr lang="en-US" sz="1200" kern="1200" dirty="0">
              <a:solidFill>
                <a:schemeClr val="tx1"/>
              </a:solidFill>
            </a:rPr>
            <a:t>Lobotomy (Barton, 1998)</a:t>
          </a:r>
        </a:p>
        <a:p>
          <a:pPr marL="0" lvl="0" indent="0" algn="ctr" defTabSz="533400">
            <a:lnSpc>
              <a:spcPct val="90000"/>
            </a:lnSpc>
            <a:spcBef>
              <a:spcPct val="0"/>
            </a:spcBef>
            <a:spcAft>
              <a:spcPct val="35000"/>
            </a:spcAft>
            <a:buSzPts val="1000"/>
            <a:buFont typeface="Symbol" panose="05050102010706020507" pitchFamily="18" charset="2"/>
            <a:buNone/>
          </a:pPr>
          <a:r>
            <a:rPr lang="en-US" sz="1200" kern="1200" dirty="0">
              <a:solidFill>
                <a:schemeClr val="tx1"/>
              </a:solidFill>
            </a:rPr>
            <a:t>Limited patient autonomy</a:t>
          </a:r>
          <a:endParaRPr lang="en-GB" sz="1200" kern="1200" dirty="0">
            <a:solidFill>
              <a:schemeClr val="tx1"/>
            </a:solidFill>
          </a:endParaRPr>
        </a:p>
      </dsp:txBody>
      <dsp:txXfrm rot="-5400000">
        <a:off x="3675964" y="941697"/>
        <a:ext cx="1708941" cy="2825090"/>
      </dsp:txXfrm>
    </dsp:sp>
    <dsp:sp modelId="{A909BC16-4F55-47B8-90F1-DB59965C58A3}">
      <dsp:nvSpPr>
        <dsp:cNvPr id="0" name=""/>
        <dsp:cNvSpPr/>
      </dsp:nvSpPr>
      <dsp:spPr>
        <a:xfrm rot="5400000">
          <a:off x="339082" y="1499771"/>
          <a:ext cx="4708484" cy="1708941"/>
        </a:xfrm>
        <a:prstGeom prst="flowChartManualOperation">
          <a:avLst/>
        </a:prstGeom>
        <a:gradFill rotWithShape="0">
          <a:gsLst>
            <a:gs pos="0">
              <a:schemeClr val="accent5">
                <a:shade val="50000"/>
                <a:hueOff val="208729"/>
                <a:satOff val="-36367"/>
                <a:lumOff val="48236"/>
                <a:alphaOff val="0"/>
                <a:satMod val="103000"/>
                <a:lumMod val="102000"/>
                <a:tint val="94000"/>
              </a:schemeClr>
            </a:gs>
            <a:gs pos="50000">
              <a:schemeClr val="accent5">
                <a:shade val="50000"/>
                <a:hueOff val="208729"/>
                <a:satOff val="-36367"/>
                <a:lumOff val="48236"/>
                <a:alphaOff val="0"/>
                <a:satMod val="110000"/>
                <a:lumMod val="100000"/>
                <a:shade val="100000"/>
              </a:schemeClr>
            </a:gs>
            <a:gs pos="100000">
              <a:schemeClr val="accent5">
                <a:shade val="50000"/>
                <a:hueOff val="208729"/>
                <a:satOff val="-36367"/>
                <a:lumOff val="48236"/>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6200" bIns="0"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US" sz="1200" b="1" kern="1200" dirty="0">
              <a:solidFill>
                <a:schemeClr val="tx1"/>
              </a:solidFill>
            </a:rPr>
            <a:t>Institutionalization (19th–early 20th century)</a:t>
          </a:r>
          <a:endParaRPr lang="en-US" sz="1200" kern="1200" dirty="0">
            <a:solidFill>
              <a:schemeClr val="tx1"/>
            </a:solidFill>
          </a:endParaRPr>
        </a:p>
        <a:p>
          <a:pPr marL="0" lvl="0" indent="0" algn="ctr" defTabSz="533400">
            <a:lnSpc>
              <a:spcPct val="90000"/>
            </a:lnSpc>
            <a:spcBef>
              <a:spcPct val="0"/>
            </a:spcBef>
            <a:spcAft>
              <a:spcPct val="35000"/>
            </a:spcAft>
            <a:buSzPts val="1000"/>
            <a:buFont typeface="Symbol" panose="05050102010706020507" pitchFamily="18" charset="2"/>
            <a:buNone/>
          </a:pPr>
          <a:r>
            <a:rPr lang="en-US" sz="1200" kern="1200" dirty="0">
              <a:solidFill>
                <a:schemeClr val="tx1"/>
              </a:solidFill>
            </a:rPr>
            <a:t>Use of large asylums</a:t>
          </a:r>
        </a:p>
        <a:p>
          <a:pPr marL="0" lvl="0" indent="0" algn="ctr" defTabSz="533400">
            <a:lnSpc>
              <a:spcPct val="90000"/>
            </a:lnSpc>
            <a:spcBef>
              <a:spcPct val="0"/>
            </a:spcBef>
            <a:spcAft>
              <a:spcPct val="35000"/>
            </a:spcAft>
            <a:buSzPts val="1000"/>
            <a:buFont typeface="Symbol" panose="05050102010706020507" pitchFamily="18" charset="2"/>
            <a:buNone/>
          </a:pPr>
          <a:r>
            <a:rPr lang="en-US" sz="1200" kern="1200" dirty="0">
              <a:solidFill>
                <a:schemeClr val="tx1"/>
              </a:solidFill>
            </a:rPr>
            <a:t>Moral treatment belief worsened into sheltered inhibition</a:t>
          </a:r>
        </a:p>
        <a:p>
          <a:pPr marL="0" lvl="0" indent="0" algn="ctr" defTabSz="533400">
            <a:lnSpc>
              <a:spcPct val="90000"/>
            </a:lnSpc>
            <a:spcBef>
              <a:spcPct val="0"/>
            </a:spcBef>
            <a:spcAft>
              <a:spcPct val="35000"/>
            </a:spcAft>
            <a:buSzPts val="1000"/>
            <a:buFont typeface="Symbol" panose="05050102010706020507" pitchFamily="18" charset="2"/>
            <a:buNone/>
          </a:pPr>
          <a:r>
            <a:rPr lang="en-US" sz="1200" kern="1200" dirty="0">
              <a:solidFill>
                <a:schemeClr val="tx1"/>
              </a:solidFill>
            </a:rPr>
            <a:t>Long-term confinement and social exclusion (Scull, 2015)</a:t>
          </a:r>
          <a:endParaRPr lang="en-GB" sz="1200" kern="1200" dirty="0">
            <a:solidFill>
              <a:schemeClr val="tx1"/>
            </a:solidFill>
          </a:endParaRPr>
        </a:p>
      </dsp:txBody>
      <dsp:txXfrm rot="-5400000">
        <a:off x="1838853" y="941697"/>
        <a:ext cx="1708941" cy="2825090"/>
      </dsp:txXfrm>
    </dsp:sp>
    <dsp:sp modelId="{476EA84F-5156-4B68-97F6-1D0B2171118B}">
      <dsp:nvSpPr>
        <dsp:cNvPr id="0" name=""/>
        <dsp:cNvSpPr/>
      </dsp:nvSpPr>
      <dsp:spPr>
        <a:xfrm rot="5400000">
          <a:off x="-1498029" y="1499771"/>
          <a:ext cx="4708484" cy="1708941"/>
        </a:xfrm>
        <a:prstGeom prst="flowChartManualOperation">
          <a:avLst/>
        </a:prstGeom>
        <a:gradFill rotWithShape="0">
          <a:gsLst>
            <a:gs pos="0">
              <a:schemeClr val="accent5">
                <a:shade val="50000"/>
                <a:hueOff val="104365"/>
                <a:satOff val="-18183"/>
                <a:lumOff val="24118"/>
                <a:alphaOff val="0"/>
                <a:satMod val="103000"/>
                <a:lumMod val="102000"/>
                <a:tint val="94000"/>
              </a:schemeClr>
            </a:gs>
            <a:gs pos="50000">
              <a:schemeClr val="accent5">
                <a:shade val="50000"/>
                <a:hueOff val="104365"/>
                <a:satOff val="-18183"/>
                <a:lumOff val="24118"/>
                <a:alphaOff val="0"/>
                <a:satMod val="110000"/>
                <a:lumMod val="100000"/>
                <a:shade val="100000"/>
              </a:schemeClr>
            </a:gs>
            <a:gs pos="100000">
              <a:schemeClr val="accent5">
                <a:shade val="50000"/>
                <a:hueOff val="104365"/>
                <a:satOff val="-18183"/>
                <a:lumOff val="2411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0" tIns="0" rIns="144859" bIns="0" numCol="1" spcCol="1270" anchor="ctr" anchorCtr="0">
          <a:noAutofit/>
        </a:bodyPr>
        <a:lstStyle/>
        <a:p>
          <a:pPr marL="0" lvl="0" indent="0" algn="ctr" defTabSz="1022350">
            <a:lnSpc>
              <a:spcPct val="90000"/>
            </a:lnSpc>
            <a:spcBef>
              <a:spcPct val="0"/>
            </a:spcBef>
            <a:spcAft>
              <a:spcPct val="35000"/>
            </a:spcAft>
            <a:buNone/>
          </a:pPr>
          <a:r>
            <a:rPr lang="en-US" sz="2300" b="1" i="1" kern="1200" dirty="0">
              <a:solidFill>
                <a:schemeClr val="tx1"/>
              </a:solidFill>
            </a:rPr>
            <a:t>Historical Treatment Care</a:t>
          </a:r>
          <a:r>
            <a:rPr lang="en-US" sz="2300" b="1" i="1" kern="1200" dirty="0"/>
            <a:t> </a:t>
          </a:r>
          <a:endParaRPr lang="en-GB" sz="2300" kern="1200" dirty="0"/>
        </a:p>
      </dsp:txBody>
      <dsp:txXfrm rot="-5400000">
        <a:off x="1742" y="941697"/>
        <a:ext cx="1708941" cy="2825090"/>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5FB1B6-C91A-4C95-A4C5-7E069C38D530}" type="datetimeFigureOut">
              <a:rPr lang="en-US" smtClean="0"/>
              <a:t>2/24/2026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F36E5-9366-4727-8EF3-A7E4561FA3AF}" type="slidenum">
              <a:rPr lang="en-US" smtClean="0"/>
              <a:t>‹#›</a:t>
            </a:fld>
            <a:endParaRPr lang="en-US"/>
          </a:p>
        </p:txBody>
      </p:sp>
    </p:spTree>
    <p:extLst>
      <p:ext uri="{BB962C8B-B14F-4D97-AF65-F5344CB8AC3E}">
        <p14:creationId xmlns:p14="http://schemas.microsoft.com/office/powerpoint/2010/main" val="186856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1F36E5-9366-4727-8EF3-A7E4561FA3AF}" type="slidenum">
              <a:rPr lang="en-US" smtClean="0"/>
              <a:t>2</a:t>
            </a:fld>
            <a:endParaRPr lang="en-US"/>
          </a:p>
        </p:txBody>
      </p:sp>
    </p:spTree>
    <p:extLst>
      <p:ext uri="{BB962C8B-B14F-4D97-AF65-F5344CB8AC3E}">
        <p14:creationId xmlns:p14="http://schemas.microsoft.com/office/powerpoint/2010/main" val="2605723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17086-0A7B-B8E6-DE9B-61142775334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8667AAA-26F9-8B32-0678-7452490B6E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182A465-CD41-C153-D7B4-DC4E5496EF34}"/>
              </a:ext>
            </a:extLst>
          </p:cNvPr>
          <p:cNvSpPr>
            <a:spLocks noGrp="1"/>
          </p:cNvSpPr>
          <p:nvPr>
            <p:ph type="dt" sz="half" idx="10"/>
          </p:nvPr>
        </p:nvSpPr>
        <p:spPr/>
        <p:txBody>
          <a:bodyPr/>
          <a:lstStyle/>
          <a:p>
            <a:fld id="{5F277553-F296-4DFB-BD15-770B47FF2CCF}" type="datetimeFigureOut">
              <a:rPr lang="en-GB" smtClean="0"/>
              <a:t>24/02/2026</a:t>
            </a:fld>
            <a:endParaRPr lang="en-GB"/>
          </a:p>
        </p:txBody>
      </p:sp>
      <p:sp>
        <p:nvSpPr>
          <p:cNvPr id="5" name="Footer Placeholder 4">
            <a:extLst>
              <a:ext uri="{FF2B5EF4-FFF2-40B4-BE49-F238E27FC236}">
                <a16:creationId xmlns:a16="http://schemas.microsoft.com/office/drawing/2014/main" id="{DB81C78A-785E-C5BE-1DC8-A11A9FACB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685B72-E2C2-E9E0-DF84-E2300BBBA7A6}"/>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60928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E77F6-58FD-1674-FBB7-7B665EBF384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C7596EE-1FD0-E9BB-0AD0-534F2EE2A4D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FE2B99-32D4-0AE9-E9ED-8879A598B3F1}"/>
              </a:ext>
            </a:extLst>
          </p:cNvPr>
          <p:cNvSpPr>
            <a:spLocks noGrp="1"/>
          </p:cNvSpPr>
          <p:nvPr>
            <p:ph type="dt" sz="half" idx="10"/>
          </p:nvPr>
        </p:nvSpPr>
        <p:spPr/>
        <p:txBody>
          <a:bodyPr/>
          <a:lstStyle/>
          <a:p>
            <a:fld id="{5F277553-F296-4DFB-BD15-770B47FF2CCF}" type="datetimeFigureOut">
              <a:rPr lang="en-GB" smtClean="0"/>
              <a:t>24/02/2026</a:t>
            </a:fld>
            <a:endParaRPr lang="en-GB"/>
          </a:p>
        </p:txBody>
      </p:sp>
      <p:sp>
        <p:nvSpPr>
          <p:cNvPr id="5" name="Footer Placeholder 4">
            <a:extLst>
              <a:ext uri="{FF2B5EF4-FFF2-40B4-BE49-F238E27FC236}">
                <a16:creationId xmlns:a16="http://schemas.microsoft.com/office/drawing/2014/main" id="{E76B858B-6D2B-C25B-DF05-DD735A44F3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683244-059A-FFC7-1666-1696E23117FE}"/>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12564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48D56-24D5-48AC-4457-EBC6A93BAC6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CCF94F9-0FC3-D24E-F236-B837FF2EA8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CB4ACC7-352E-7F53-EA36-6B21E03C9509}"/>
              </a:ext>
            </a:extLst>
          </p:cNvPr>
          <p:cNvSpPr>
            <a:spLocks noGrp="1"/>
          </p:cNvSpPr>
          <p:nvPr>
            <p:ph type="dt" sz="half" idx="10"/>
          </p:nvPr>
        </p:nvSpPr>
        <p:spPr/>
        <p:txBody>
          <a:bodyPr/>
          <a:lstStyle/>
          <a:p>
            <a:fld id="{5F277553-F296-4DFB-BD15-770B47FF2CCF}" type="datetimeFigureOut">
              <a:rPr lang="en-GB" smtClean="0"/>
              <a:t>24/02/2026</a:t>
            </a:fld>
            <a:endParaRPr lang="en-GB"/>
          </a:p>
        </p:txBody>
      </p:sp>
      <p:sp>
        <p:nvSpPr>
          <p:cNvPr id="5" name="Footer Placeholder 4">
            <a:extLst>
              <a:ext uri="{FF2B5EF4-FFF2-40B4-BE49-F238E27FC236}">
                <a16:creationId xmlns:a16="http://schemas.microsoft.com/office/drawing/2014/main" id="{69ABC194-4575-5A26-389F-AA592D2784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B9179-297C-A850-65FA-99C966770D5F}"/>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087162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8E98C-E281-E6FB-7669-BD5529BB9C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AAF649E-45DA-F167-F0AF-8607132598A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1BA1647-C130-C1C9-9E5C-0C668800BC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FD77A71-D2CF-3F0B-960A-14DFEC9E6904}"/>
              </a:ext>
            </a:extLst>
          </p:cNvPr>
          <p:cNvSpPr>
            <a:spLocks noGrp="1"/>
          </p:cNvSpPr>
          <p:nvPr>
            <p:ph type="dt" sz="half" idx="10"/>
          </p:nvPr>
        </p:nvSpPr>
        <p:spPr/>
        <p:txBody>
          <a:bodyPr/>
          <a:lstStyle/>
          <a:p>
            <a:fld id="{5F277553-F296-4DFB-BD15-770B47FF2CCF}" type="datetimeFigureOut">
              <a:rPr lang="en-GB" smtClean="0"/>
              <a:t>24/02/2026</a:t>
            </a:fld>
            <a:endParaRPr lang="en-GB"/>
          </a:p>
        </p:txBody>
      </p:sp>
      <p:sp>
        <p:nvSpPr>
          <p:cNvPr id="6" name="Footer Placeholder 5">
            <a:extLst>
              <a:ext uri="{FF2B5EF4-FFF2-40B4-BE49-F238E27FC236}">
                <a16:creationId xmlns:a16="http://schemas.microsoft.com/office/drawing/2014/main" id="{D708F349-5B17-3B3B-323B-7353717087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DC9F0B-BF84-9B1F-07FE-4AA658120C51}"/>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204449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7FA9-AF50-E374-1CD7-6A316475748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1EEADF8-33A2-2948-C645-2CADF1979D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0BD892-1D74-34C9-5BD5-E05919E9968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E3B58F7-B674-4EA5-12F2-BA8F840407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0C9D8C0-506A-E427-C1D2-788A3B5DA8E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440486D-B061-A692-ECB1-674CE6E7A34F}"/>
              </a:ext>
            </a:extLst>
          </p:cNvPr>
          <p:cNvSpPr>
            <a:spLocks noGrp="1"/>
          </p:cNvSpPr>
          <p:nvPr>
            <p:ph type="dt" sz="half" idx="10"/>
          </p:nvPr>
        </p:nvSpPr>
        <p:spPr/>
        <p:txBody>
          <a:bodyPr/>
          <a:lstStyle/>
          <a:p>
            <a:fld id="{5F277553-F296-4DFB-BD15-770B47FF2CCF}" type="datetimeFigureOut">
              <a:rPr lang="en-GB" smtClean="0"/>
              <a:t>24/02/2026</a:t>
            </a:fld>
            <a:endParaRPr lang="en-GB"/>
          </a:p>
        </p:txBody>
      </p:sp>
      <p:sp>
        <p:nvSpPr>
          <p:cNvPr id="8" name="Footer Placeholder 7">
            <a:extLst>
              <a:ext uri="{FF2B5EF4-FFF2-40B4-BE49-F238E27FC236}">
                <a16:creationId xmlns:a16="http://schemas.microsoft.com/office/drawing/2014/main" id="{79A86DB8-4688-68A3-BAD0-2DE3221B68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B54931-FF3C-303C-47CA-5BB106166E69}"/>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92478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A1F0A-E5FC-C869-6FB4-643EFC4E4B6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D723C00-3F4F-A73B-C468-E0D512AE4D16}"/>
              </a:ext>
            </a:extLst>
          </p:cNvPr>
          <p:cNvSpPr>
            <a:spLocks noGrp="1"/>
          </p:cNvSpPr>
          <p:nvPr>
            <p:ph type="dt" sz="half" idx="10"/>
          </p:nvPr>
        </p:nvSpPr>
        <p:spPr/>
        <p:txBody>
          <a:bodyPr/>
          <a:lstStyle/>
          <a:p>
            <a:fld id="{5F277553-F296-4DFB-BD15-770B47FF2CCF}" type="datetimeFigureOut">
              <a:rPr lang="en-GB" smtClean="0"/>
              <a:t>24/02/2026</a:t>
            </a:fld>
            <a:endParaRPr lang="en-GB"/>
          </a:p>
        </p:txBody>
      </p:sp>
      <p:sp>
        <p:nvSpPr>
          <p:cNvPr id="4" name="Footer Placeholder 3">
            <a:extLst>
              <a:ext uri="{FF2B5EF4-FFF2-40B4-BE49-F238E27FC236}">
                <a16:creationId xmlns:a16="http://schemas.microsoft.com/office/drawing/2014/main" id="{64475C5C-05A4-33DF-4685-C5ABB27D30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D8C15D-F12E-6FCB-AEE5-66FD4D3EDEA3}"/>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998175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7341A8-618A-745C-ACF8-16F5F3D82D9A}"/>
              </a:ext>
            </a:extLst>
          </p:cNvPr>
          <p:cNvSpPr>
            <a:spLocks noGrp="1"/>
          </p:cNvSpPr>
          <p:nvPr>
            <p:ph type="dt" sz="half" idx="10"/>
          </p:nvPr>
        </p:nvSpPr>
        <p:spPr/>
        <p:txBody>
          <a:bodyPr/>
          <a:lstStyle/>
          <a:p>
            <a:fld id="{5F277553-F296-4DFB-BD15-770B47FF2CCF}" type="datetimeFigureOut">
              <a:rPr lang="en-GB" smtClean="0"/>
              <a:t>24/02/2026</a:t>
            </a:fld>
            <a:endParaRPr lang="en-GB"/>
          </a:p>
        </p:txBody>
      </p:sp>
      <p:sp>
        <p:nvSpPr>
          <p:cNvPr id="3" name="Footer Placeholder 2">
            <a:extLst>
              <a:ext uri="{FF2B5EF4-FFF2-40B4-BE49-F238E27FC236}">
                <a16:creationId xmlns:a16="http://schemas.microsoft.com/office/drawing/2014/main" id="{5140A855-E0D0-3048-0794-584BEE3ECB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46B83A-96B1-01DC-A806-7809F9F6A411}"/>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082960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ED3EF-E4D5-643A-BF4F-0670818455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18345B8-1926-C9DA-D730-EDB6E2D27D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4D69C87-D890-D23C-6418-D5F447A80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ADF4BF-4B35-E3C3-C4C8-9B055F20343A}"/>
              </a:ext>
            </a:extLst>
          </p:cNvPr>
          <p:cNvSpPr>
            <a:spLocks noGrp="1"/>
          </p:cNvSpPr>
          <p:nvPr>
            <p:ph type="dt" sz="half" idx="10"/>
          </p:nvPr>
        </p:nvSpPr>
        <p:spPr/>
        <p:txBody>
          <a:bodyPr/>
          <a:lstStyle/>
          <a:p>
            <a:fld id="{5F277553-F296-4DFB-BD15-770B47FF2CCF}" type="datetimeFigureOut">
              <a:rPr lang="en-GB" smtClean="0"/>
              <a:t>24/02/2026</a:t>
            </a:fld>
            <a:endParaRPr lang="en-GB"/>
          </a:p>
        </p:txBody>
      </p:sp>
      <p:sp>
        <p:nvSpPr>
          <p:cNvPr id="6" name="Footer Placeholder 5">
            <a:extLst>
              <a:ext uri="{FF2B5EF4-FFF2-40B4-BE49-F238E27FC236}">
                <a16:creationId xmlns:a16="http://schemas.microsoft.com/office/drawing/2014/main" id="{5217013E-0C48-3BC2-8C58-A9ABE6FB58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EF5A03-93DA-A656-3297-42FCA9095790}"/>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218939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73C8B-F61A-2AFD-A28D-B191FD3DC2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4746556-67B5-18F3-BE76-C121EFBA9F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9A14B4-B172-BCBA-911C-C996DAB08B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0A2D9A-52B6-24A3-83F5-C25CA194B312}"/>
              </a:ext>
            </a:extLst>
          </p:cNvPr>
          <p:cNvSpPr>
            <a:spLocks noGrp="1"/>
          </p:cNvSpPr>
          <p:nvPr>
            <p:ph type="dt" sz="half" idx="10"/>
          </p:nvPr>
        </p:nvSpPr>
        <p:spPr/>
        <p:txBody>
          <a:bodyPr/>
          <a:lstStyle/>
          <a:p>
            <a:fld id="{5F277553-F296-4DFB-BD15-770B47FF2CCF}" type="datetimeFigureOut">
              <a:rPr lang="en-GB" smtClean="0"/>
              <a:t>24/02/2026</a:t>
            </a:fld>
            <a:endParaRPr lang="en-GB"/>
          </a:p>
        </p:txBody>
      </p:sp>
      <p:sp>
        <p:nvSpPr>
          <p:cNvPr id="6" name="Footer Placeholder 5">
            <a:extLst>
              <a:ext uri="{FF2B5EF4-FFF2-40B4-BE49-F238E27FC236}">
                <a16:creationId xmlns:a16="http://schemas.microsoft.com/office/drawing/2014/main" id="{FB327DE7-4575-FB48-8324-13D23B27B7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A3813D-3444-A598-D2CC-C773CA666396}"/>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04751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2AC68-DB7B-9188-5E2B-AED24F5D0E1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06E9E37-60F0-D94C-E900-7ACA32E848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BDB9A1-BFB7-299B-0756-2467AD40D147}"/>
              </a:ext>
            </a:extLst>
          </p:cNvPr>
          <p:cNvSpPr>
            <a:spLocks noGrp="1"/>
          </p:cNvSpPr>
          <p:nvPr>
            <p:ph type="dt" sz="half" idx="10"/>
          </p:nvPr>
        </p:nvSpPr>
        <p:spPr/>
        <p:txBody>
          <a:bodyPr/>
          <a:lstStyle/>
          <a:p>
            <a:fld id="{5F277553-F296-4DFB-BD15-770B47FF2CCF}" type="datetimeFigureOut">
              <a:rPr lang="en-GB" smtClean="0"/>
              <a:t>24/02/2026</a:t>
            </a:fld>
            <a:endParaRPr lang="en-GB"/>
          </a:p>
        </p:txBody>
      </p:sp>
      <p:sp>
        <p:nvSpPr>
          <p:cNvPr id="5" name="Footer Placeholder 4">
            <a:extLst>
              <a:ext uri="{FF2B5EF4-FFF2-40B4-BE49-F238E27FC236}">
                <a16:creationId xmlns:a16="http://schemas.microsoft.com/office/drawing/2014/main" id="{E64FCCA0-A162-44E0-B170-BE5237E0FC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CF2811-5F67-0B61-92AC-DF6B1F251A69}"/>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05006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6A15E7-8331-DE16-12AA-82D0904FF0F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BEF1A17-E7B2-EDA3-A26F-C46981A0569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E40515F-E530-3520-AC88-B9AD4D97DB8B}"/>
              </a:ext>
            </a:extLst>
          </p:cNvPr>
          <p:cNvSpPr>
            <a:spLocks noGrp="1"/>
          </p:cNvSpPr>
          <p:nvPr>
            <p:ph type="dt" sz="half" idx="10"/>
          </p:nvPr>
        </p:nvSpPr>
        <p:spPr/>
        <p:txBody>
          <a:bodyPr/>
          <a:lstStyle/>
          <a:p>
            <a:fld id="{5F277553-F296-4DFB-BD15-770B47FF2CCF}" type="datetimeFigureOut">
              <a:rPr lang="en-GB" smtClean="0"/>
              <a:t>24/02/2026</a:t>
            </a:fld>
            <a:endParaRPr lang="en-GB"/>
          </a:p>
        </p:txBody>
      </p:sp>
      <p:sp>
        <p:nvSpPr>
          <p:cNvPr id="5" name="Footer Placeholder 4">
            <a:extLst>
              <a:ext uri="{FF2B5EF4-FFF2-40B4-BE49-F238E27FC236}">
                <a16:creationId xmlns:a16="http://schemas.microsoft.com/office/drawing/2014/main" id="{EB0C2A85-C1E1-F474-A77F-8570C0DA8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FBAA9F-2510-2118-460C-454F77800246}"/>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932449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500896-471E-0CAA-5BB4-72AC2FEB99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85E81BE-EB7E-F9D3-45D8-28F546E5F5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D8CA30-07B0-46F4-7D56-34523B057A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277553-F296-4DFB-BD15-770B47FF2CCF}" type="datetimeFigureOut">
              <a:rPr lang="en-GB" smtClean="0"/>
              <a:t>24/02/2026</a:t>
            </a:fld>
            <a:endParaRPr lang="en-GB"/>
          </a:p>
        </p:txBody>
      </p:sp>
      <p:sp>
        <p:nvSpPr>
          <p:cNvPr id="5" name="Footer Placeholder 4">
            <a:extLst>
              <a:ext uri="{FF2B5EF4-FFF2-40B4-BE49-F238E27FC236}">
                <a16:creationId xmlns:a16="http://schemas.microsoft.com/office/drawing/2014/main" id="{C6C12CA4-A5B2-8B4E-17EA-2AFA4AB17C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D7E9CFD-05B7-9819-B608-4DB1049B4D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6323881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nice.org.uk/guidance/cg178" TargetMode="External"/><Relationship Id="rId2" Type="http://schemas.openxmlformats.org/officeDocument/2006/relationships/hyperlink" Target="https://www.cqc.org.uk/publications/monitoring-mental-health-act/2021-202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2877025"/>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Name: </a:t>
            </a:r>
            <a:r>
              <a:rPr lang="en-GB" dirty="0" err="1">
                <a:solidFill>
                  <a:schemeClr val="tx1"/>
                </a:solidFill>
              </a:rPr>
              <a:t>Aysha</a:t>
            </a:r>
            <a:r>
              <a:rPr lang="en-GB" dirty="0">
                <a:solidFill>
                  <a:schemeClr val="tx1"/>
                </a:solidFill>
              </a:rPr>
              <a:t> Bi  </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3806665"/>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Number: 2318967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4736305"/>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5665945"/>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Module Name: </a:t>
            </a:r>
            <a:r>
              <a:rPr lang="en-US" dirty="0">
                <a:solidFill>
                  <a:schemeClr val="tx1"/>
                </a:solidFill>
              </a:rPr>
              <a:t>Psychopathological Classifications and Provisions</a:t>
            </a:r>
            <a:r>
              <a:rPr lang="en-GB" dirty="0">
                <a:solidFill>
                  <a:schemeClr val="tx1"/>
                </a:solidFill>
              </a:rPr>
              <a:t>   </a:t>
            </a:r>
          </a:p>
        </p:txBody>
      </p:sp>
      <p:pic>
        <p:nvPicPr>
          <p:cNvPr id="10" name="Picture 9"/>
          <p:cNvPicPr/>
          <p:nvPr/>
        </p:nvPicPr>
        <p:blipFill>
          <a:blip r:embed="rId2">
            <a:extLst>
              <a:ext uri="{28A0092B-C50C-407E-A947-70E740481C1C}">
                <a14:useLocalDpi xmlns:a14="http://schemas.microsoft.com/office/drawing/2010/main" val="0"/>
              </a:ext>
            </a:extLst>
          </a:blip>
          <a:stretch>
            <a:fillRect/>
          </a:stretch>
        </p:blipFill>
        <p:spPr>
          <a:xfrm>
            <a:off x="438912" y="206952"/>
            <a:ext cx="4160797" cy="2231448"/>
          </a:xfrm>
          <a:prstGeom prst="rect">
            <a:avLst/>
          </a:prstGeom>
        </p:spPr>
      </p:pic>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30EBB7A-B6F2-BC3D-A3A2-A69F56721AF6}"/>
              </a:ext>
            </a:extLst>
          </p:cNvPr>
          <p:cNvSpPr/>
          <p:nvPr/>
        </p:nvSpPr>
        <p:spPr>
          <a:xfrm>
            <a:off x="1264920" y="5243573"/>
            <a:ext cx="10004107" cy="989587"/>
          </a:xfrm>
          <a:prstGeom prst="roundRect">
            <a:avLst/>
          </a:prstGeom>
          <a:noFill/>
          <a:ln w="38100">
            <a:solidFill>
              <a:schemeClr val="accent5"/>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400" b="1" i="1"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Schizophrenia- A Mental Condition</a:t>
            </a:r>
            <a:r>
              <a:rPr lang="en-GB" sz="44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p>
        </p:txBody>
      </p:sp>
      <p:sp>
        <p:nvSpPr>
          <p:cNvPr id="5" name="Rectangle: Rounded Corners 4">
            <a:extLst>
              <a:ext uri="{FF2B5EF4-FFF2-40B4-BE49-F238E27FC236}">
                <a16:creationId xmlns:a16="http://schemas.microsoft.com/office/drawing/2014/main" id="{4A3A58DC-499D-5885-0006-D9F2BFD2F81C}"/>
              </a:ext>
            </a:extLst>
          </p:cNvPr>
          <p:cNvSpPr/>
          <p:nvPr/>
        </p:nvSpPr>
        <p:spPr>
          <a:xfrm>
            <a:off x="266701" y="183556"/>
            <a:ext cx="4305299" cy="4556084"/>
          </a:xfrm>
          <a:prstGeom prst="roundRect">
            <a:avLst/>
          </a:prstGeom>
          <a:no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b="1" i="1" dirty="0">
                <a:solidFill>
                  <a:schemeClr val="tx1"/>
                </a:solidFill>
                <a:latin typeface="Arial" panose="020B0604020202020204" pitchFamily="34" charset="0"/>
                <a:cs typeface="Arial" panose="020B0604020202020204" pitchFamily="34" charset="0"/>
              </a:rPr>
              <a:t>I</a:t>
            </a:r>
            <a:r>
              <a:rPr lang="en-US" sz="1600" b="1" i="1" dirty="0">
                <a:solidFill>
                  <a:schemeClr val="tx1"/>
                </a:solidFill>
              </a:rPr>
              <a:t>introduction:</a:t>
            </a:r>
            <a:endParaRPr lang="en-US" sz="1600" dirty="0">
              <a:solidFill>
                <a:schemeClr val="tx1"/>
              </a:solidFill>
            </a:endParaRPr>
          </a:p>
          <a:p>
            <a:r>
              <a:rPr lang="en-US" sz="1600" dirty="0">
                <a:solidFill>
                  <a:schemeClr val="tx1"/>
                </a:solidFill>
              </a:rPr>
              <a:t> Under the category of Schizophrenia or other primary psychotic disorders, schizophrenia is categorized in ICD-11 as Code 6A20. It is characterized by: </a:t>
            </a:r>
          </a:p>
          <a:p>
            <a:pPr marL="171450" lvl="0" indent="-171450">
              <a:buFont typeface="Wingdings" panose="05000000000000000000" pitchFamily="2" charset="2"/>
              <a:buChar char="ü"/>
            </a:pPr>
            <a:r>
              <a:rPr lang="en-US" sz="1600" dirty="0">
                <a:solidFill>
                  <a:schemeClr val="tx1"/>
                </a:solidFill>
              </a:rPr>
              <a:t>Persistent delusions,</a:t>
            </a:r>
          </a:p>
          <a:p>
            <a:pPr marL="171450" lvl="0" indent="-171450">
              <a:buFont typeface="Wingdings" panose="05000000000000000000" pitchFamily="2" charset="2"/>
              <a:buChar char="ü"/>
            </a:pPr>
            <a:r>
              <a:rPr lang="en-US" sz="1600" dirty="0">
                <a:solidFill>
                  <a:schemeClr val="tx1"/>
                </a:solidFill>
              </a:rPr>
              <a:t>Hallucinations,</a:t>
            </a:r>
          </a:p>
          <a:p>
            <a:pPr marL="171450" lvl="0" indent="-171450">
              <a:buFont typeface="Wingdings" panose="05000000000000000000" pitchFamily="2" charset="2"/>
              <a:buChar char="ü"/>
            </a:pPr>
            <a:r>
              <a:rPr lang="en-US" sz="1600" dirty="0">
                <a:solidFill>
                  <a:schemeClr val="tx1"/>
                </a:solidFill>
              </a:rPr>
              <a:t>Disorganized thinking,</a:t>
            </a:r>
          </a:p>
          <a:p>
            <a:pPr marL="171450" lvl="0" indent="-171450">
              <a:buFont typeface="Wingdings" panose="05000000000000000000" pitchFamily="2" charset="2"/>
              <a:buChar char="ü"/>
            </a:pPr>
            <a:r>
              <a:rPr lang="en-US" sz="1600" dirty="0">
                <a:solidFill>
                  <a:schemeClr val="tx1"/>
                </a:solidFill>
              </a:rPr>
              <a:t>Negative symptoms,</a:t>
            </a:r>
          </a:p>
          <a:p>
            <a:pPr marL="171450" lvl="0" indent="-171450">
              <a:buFont typeface="Wingdings" panose="05000000000000000000" pitchFamily="2" charset="2"/>
              <a:buChar char="ü"/>
            </a:pPr>
            <a:r>
              <a:rPr lang="en-US" sz="1600" dirty="0">
                <a:solidFill>
                  <a:schemeClr val="tx1"/>
                </a:solidFill>
              </a:rPr>
              <a:t>Functional impairment </a:t>
            </a:r>
          </a:p>
          <a:p>
            <a:r>
              <a:rPr lang="en-US" sz="1600" dirty="0">
                <a:solidFill>
                  <a:schemeClr val="tx1"/>
                </a:solidFill>
              </a:rPr>
              <a:t>Schizophrenia has an estimated prevalence of approximately 24 million individuals per the world, and it is a significant disability (World Health Organization, 2024).</a:t>
            </a:r>
            <a:endParaRPr lang="en-US" sz="1600" dirty="0"/>
          </a:p>
          <a:p>
            <a:pPr algn="ctr"/>
            <a:r>
              <a:rPr lang="en-GB" sz="1100" dirty="0">
                <a:solidFill>
                  <a:schemeClr val="tx1"/>
                </a:solidFill>
                <a:latin typeface="Arial" panose="020B0604020202020204" pitchFamily="34" charset="0"/>
                <a:cs typeface="Arial" panose="020B0604020202020204" pitchFamily="34" charset="0"/>
              </a:rPr>
              <a:t> </a:t>
            </a:r>
          </a:p>
        </p:txBody>
      </p:sp>
      <p:graphicFrame>
        <p:nvGraphicFramePr>
          <p:cNvPr id="14" name="Diagram 13">
            <a:extLst>
              <a:ext uri="{FF2B5EF4-FFF2-40B4-BE49-F238E27FC236}">
                <a16:creationId xmlns:a16="http://schemas.microsoft.com/office/drawing/2014/main" id="{BDD991DA-A0C6-BF98-C820-7DD384BD2D0F}"/>
              </a:ext>
            </a:extLst>
          </p:cNvPr>
          <p:cNvGraphicFramePr/>
          <p:nvPr>
            <p:extLst>
              <p:ext uri="{D42A27DB-BD31-4B8C-83A1-F6EECF244321}">
                <p14:modId xmlns:p14="http://schemas.microsoft.com/office/powerpoint/2010/main" val="3177401148"/>
              </p:ext>
            </p:extLst>
          </p:nvPr>
        </p:nvGraphicFramePr>
        <p:xfrm>
          <a:off x="4701539" y="183556"/>
          <a:ext cx="7223760" cy="47084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BDBC496-24E0-7E56-2216-90EEBCBC0A8F}"/>
              </a:ext>
            </a:extLst>
          </p:cNvPr>
          <p:cNvGrpSpPr/>
          <p:nvPr/>
        </p:nvGrpSpPr>
        <p:grpSpPr>
          <a:xfrm>
            <a:off x="0" y="2646306"/>
            <a:ext cx="3503972" cy="4455312"/>
            <a:chOff x="836" y="-1"/>
            <a:chExt cx="2171540" cy="3123209"/>
          </a:xfrm>
          <a:scene3d>
            <a:camera prst="orthographicFront"/>
            <a:lightRig rig="flat" dir="t"/>
          </a:scene3d>
        </p:grpSpPr>
        <p:sp>
          <p:nvSpPr>
            <p:cNvPr id="5" name="Flowchart: Manual Operation 4">
              <a:extLst>
                <a:ext uri="{FF2B5EF4-FFF2-40B4-BE49-F238E27FC236}">
                  <a16:creationId xmlns:a16="http://schemas.microsoft.com/office/drawing/2014/main" id="{6D38B5E7-FA8C-05ED-A91F-B07314B9F691}"/>
                </a:ext>
              </a:extLst>
            </p:cNvPr>
            <p:cNvSpPr/>
            <p:nvPr/>
          </p:nvSpPr>
          <p:spPr>
            <a:xfrm rot="16200000">
              <a:off x="-474999" y="475834"/>
              <a:ext cx="3123209" cy="2171540"/>
            </a:xfrm>
            <a:prstGeom prst="flowChartManualOperation">
              <a:avLst/>
            </a:prstGeom>
            <a:sp3d prstMaterial="plastic">
              <a:bevelT w="120900" h="88900"/>
              <a:bevelB w="88900" h="31750" prst="angle"/>
            </a:sp3d>
          </p:spPr>
          <p:style>
            <a:lnRef idx="0">
              <a:schemeClr val="lt1">
                <a:hueOff val="0"/>
                <a:satOff val="0"/>
                <a:lumOff val="0"/>
                <a:alphaOff val="0"/>
              </a:schemeClr>
            </a:lnRef>
            <a:fillRef idx="3">
              <a:schemeClr val="accent5">
                <a:shade val="50000"/>
                <a:hueOff val="0"/>
                <a:satOff val="0"/>
                <a:lumOff val="0"/>
                <a:alphaOff val="0"/>
              </a:schemeClr>
            </a:fillRef>
            <a:effectRef idx="2">
              <a:schemeClr val="accent5">
                <a:shade val="50000"/>
                <a:hueOff val="0"/>
                <a:satOff val="0"/>
                <a:lumOff val="0"/>
                <a:alphaOff val="0"/>
              </a:schemeClr>
            </a:effectRef>
            <a:fontRef idx="minor">
              <a:schemeClr val="lt1"/>
            </a:fontRef>
          </p:style>
          <p:txBody>
            <a:bodyPr/>
            <a:lstStyle/>
            <a:p>
              <a:endParaRPr lang="en-US"/>
            </a:p>
          </p:txBody>
        </p:sp>
        <p:sp>
          <p:nvSpPr>
            <p:cNvPr id="6" name="Flowchart: Manual Operation 4">
              <a:extLst>
                <a:ext uri="{FF2B5EF4-FFF2-40B4-BE49-F238E27FC236}">
                  <a16:creationId xmlns:a16="http://schemas.microsoft.com/office/drawing/2014/main" id="{5A03D59C-304E-10CE-AEC8-A38A795E53C1}"/>
                </a:ext>
              </a:extLst>
            </p:cNvPr>
            <p:cNvSpPr txBox="1"/>
            <p:nvPr/>
          </p:nvSpPr>
          <p:spPr>
            <a:xfrm>
              <a:off x="836" y="624641"/>
              <a:ext cx="2171540" cy="187392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US" sz="1050" b="1" i="1" kern="1200" dirty="0">
                  <a:solidFill>
                    <a:schemeClr val="tx2">
                      <a:lumMod val="10000"/>
                      <a:lumOff val="90000"/>
                    </a:schemeClr>
                  </a:solidFill>
                  <a:latin typeface="Arial" panose="020B0604020202020204" pitchFamily="34" charset="0"/>
                  <a:cs typeface="Arial" panose="020B0604020202020204" pitchFamily="34" charset="0"/>
                </a:rPr>
                <a:t>Social and Cultural Influences:</a:t>
              </a:r>
              <a:endParaRPr lang="en-US" sz="1050" kern="1200" dirty="0">
                <a:solidFill>
                  <a:schemeClr val="tx2">
                    <a:lumMod val="10000"/>
                    <a:lumOff val="90000"/>
                  </a:schemeClr>
                </a:solidFill>
                <a:latin typeface="Arial" panose="020B0604020202020204" pitchFamily="34" charset="0"/>
                <a:cs typeface="Arial" panose="020B0604020202020204" pitchFamily="34" charset="0"/>
              </a:endParaRPr>
            </a:p>
            <a:p>
              <a:pPr marL="0" lvl="0" indent="0" algn="ctr" defTabSz="355600">
                <a:lnSpc>
                  <a:spcPct val="90000"/>
                </a:lnSpc>
                <a:spcBef>
                  <a:spcPct val="0"/>
                </a:spcBef>
                <a:spcAft>
                  <a:spcPct val="35000"/>
                </a:spcAft>
                <a:buNone/>
              </a:pPr>
              <a:r>
                <a:rPr lang="en-US" sz="1050" kern="1200" dirty="0">
                  <a:solidFill>
                    <a:schemeClr val="tx2">
                      <a:lumMod val="10000"/>
                      <a:lumOff val="90000"/>
                    </a:schemeClr>
                  </a:solidFill>
                  <a:latin typeface="Arial" panose="020B0604020202020204" pitchFamily="34" charset="0"/>
                  <a:cs typeface="Arial" panose="020B0604020202020204" pitchFamily="34" charset="0"/>
                </a:rPr>
                <a:t>Schizophrenia is still considered to be one of the most stigmatized mental illnesses. It is an impression of the population that the condition is dangerous, even though it has been shown that people are usually at the risk of victimization than as perpetrators of violence (Corrigan and Watson, 2002). </a:t>
              </a:r>
            </a:p>
            <a:p>
              <a:pPr marL="0" lvl="0" indent="0" algn="ctr" defTabSz="355600">
                <a:lnSpc>
                  <a:spcPct val="90000"/>
                </a:lnSpc>
                <a:spcBef>
                  <a:spcPct val="0"/>
                </a:spcBef>
                <a:spcAft>
                  <a:spcPct val="35000"/>
                </a:spcAft>
                <a:buNone/>
              </a:pPr>
              <a:r>
                <a:rPr lang="en-US" sz="1050" kern="1200" dirty="0">
                  <a:solidFill>
                    <a:schemeClr val="tx2">
                      <a:lumMod val="10000"/>
                      <a:lumOff val="90000"/>
                    </a:schemeClr>
                  </a:solidFill>
                  <a:latin typeface="Arial" panose="020B0604020202020204" pitchFamily="34" charset="0"/>
                  <a:cs typeface="Arial" panose="020B0604020202020204" pitchFamily="34" charset="0"/>
                </a:rPr>
                <a:t>Social exclusion is strengthened by stigma in employment, housing and healthcare access. The explanatory models of illness are also influenced by cultural beliefs, and some societies explain psychotic symptoms as supernatural or spiritual. </a:t>
              </a:r>
            </a:p>
            <a:p>
              <a:pPr marL="0" lvl="0" indent="0" algn="ctr" defTabSz="355600">
                <a:lnSpc>
                  <a:spcPct val="90000"/>
                </a:lnSpc>
                <a:spcBef>
                  <a:spcPct val="0"/>
                </a:spcBef>
                <a:spcAft>
                  <a:spcPct val="35000"/>
                </a:spcAft>
                <a:buNone/>
              </a:pPr>
              <a:r>
                <a:rPr lang="en-US" sz="1050" kern="1200" dirty="0">
                  <a:solidFill>
                    <a:schemeClr val="tx2">
                      <a:lumMod val="10000"/>
                      <a:lumOff val="90000"/>
                    </a:schemeClr>
                  </a:solidFill>
                  <a:latin typeface="Arial" panose="020B0604020202020204" pitchFamily="34" charset="0"/>
                  <a:cs typeface="Arial" panose="020B0604020202020204" pitchFamily="34" charset="0"/>
                </a:rPr>
                <a:t>Cross national studies have shown that there is a variation in long term outcome which is dependent on social integration and family structures (World Health Organization, 2024)</a:t>
              </a:r>
              <a:endParaRPr lang="en-GB" sz="1050" kern="1200" dirty="0">
                <a:solidFill>
                  <a:schemeClr val="tx2">
                    <a:lumMod val="10000"/>
                    <a:lumOff val="90000"/>
                  </a:schemeClr>
                </a:solidFill>
                <a:latin typeface="Arial" panose="020B0604020202020204" pitchFamily="34" charset="0"/>
                <a:cs typeface="Arial" panose="020B0604020202020204" pitchFamily="34" charset="0"/>
              </a:endParaRPr>
            </a:p>
          </p:txBody>
        </p:sp>
      </p:grpSp>
      <p:grpSp>
        <p:nvGrpSpPr>
          <p:cNvPr id="7" name="Group 6">
            <a:extLst>
              <a:ext uri="{FF2B5EF4-FFF2-40B4-BE49-F238E27FC236}">
                <a16:creationId xmlns:a16="http://schemas.microsoft.com/office/drawing/2014/main" id="{91582403-9FEE-28DC-4CEA-DEC35ABE4E3D}"/>
              </a:ext>
            </a:extLst>
          </p:cNvPr>
          <p:cNvGrpSpPr/>
          <p:nvPr/>
        </p:nvGrpSpPr>
        <p:grpSpPr>
          <a:xfrm>
            <a:off x="3503972" y="2972921"/>
            <a:ext cx="3811227" cy="4069980"/>
            <a:chOff x="2335241" y="102788"/>
            <a:chExt cx="2224921" cy="3123209"/>
          </a:xfrm>
          <a:scene3d>
            <a:camera prst="orthographicFront"/>
            <a:lightRig rig="flat" dir="t"/>
          </a:scene3d>
        </p:grpSpPr>
        <p:sp>
          <p:nvSpPr>
            <p:cNvPr id="8" name="Flowchart: Manual Operation 7">
              <a:extLst>
                <a:ext uri="{FF2B5EF4-FFF2-40B4-BE49-F238E27FC236}">
                  <a16:creationId xmlns:a16="http://schemas.microsoft.com/office/drawing/2014/main" id="{F62E5698-037F-6E37-B646-AC44718F2A5C}"/>
                </a:ext>
              </a:extLst>
            </p:cNvPr>
            <p:cNvSpPr/>
            <p:nvPr/>
          </p:nvSpPr>
          <p:spPr>
            <a:xfrm rot="16200000">
              <a:off x="1912787" y="578623"/>
              <a:ext cx="3123209" cy="2171540"/>
            </a:xfrm>
            <a:prstGeom prst="flowChartManualOperation">
              <a:avLst/>
            </a:prstGeom>
            <a:sp3d prstMaterial="plastic">
              <a:bevelT w="120900" h="88900"/>
              <a:bevelB w="88900" h="31750" prst="angle"/>
            </a:sp3d>
          </p:spPr>
          <p:style>
            <a:lnRef idx="0">
              <a:schemeClr val="lt1">
                <a:hueOff val="0"/>
                <a:satOff val="0"/>
                <a:lumOff val="0"/>
                <a:alphaOff val="0"/>
              </a:schemeClr>
            </a:lnRef>
            <a:fillRef idx="3">
              <a:schemeClr val="accent5">
                <a:shade val="50000"/>
                <a:hueOff val="139153"/>
                <a:satOff val="-24245"/>
                <a:lumOff val="32157"/>
                <a:alphaOff val="0"/>
              </a:schemeClr>
            </a:fillRef>
            <a:effectRef idx="2">
              <a:schemeClr val="accent5">
                <a:shade val="50000"/>
                <a:hueOff val="139153"/>
                <a:satOff val="-24245"/>
                <a:lumOff val="32157"/>
                <a:alphaOff val="0"/>
              </a:schemeClr>
            </a:effectRef>
            <a:fontRef idx="minor">
              <a:schemeClr val="lt1"/>
            </a:fontRef>
          </p:style>
          <p:txBody>
            <a:bodyPr/>
            <a:lstStyle/>
            <a:p>
              <a:endParaRPr lang="en-US"/>
            </a:p>
          </p:txBody>
        </p:sp>
        <p:sp>
          <p:nvSpPr>
            <p:cNvPr id="9" name="Flowchart: Manual Operation 4">
              <a:extLst>
                <a:ext uri="{FF2B5EF4-FFF2-40B4-BE49-F238E27FC236}">
                  <a16:creationId xmlns:a16="http://schemas.microsoft.com/office/drawing/2014/main" id="{B492BD9E-9759-7948-0E3B-483F980424EB}"/>
                </a:ext>
              </a:extLst>
            </p:cNvPr>
            <p:cNvSpPr txBox="1"/>
            <p:nvPr/>
          </p:nvSpPr>
          <p:spPr>
            <a:xfrm rot="21600000">
              <a:off x="2335241" y="624641"/>
              <a:ext cx="2171540" cy="187392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US" sz="1050" b="1" i="1" kern="1200" dirty="0">
                  <a:solidFill>
                    <a:schemeClr val="tx1"/>
                  </a:solidFill>
                </a:rPr>
                <a:t>Political and Legal Context:</a:t>
              </a:r>
              <a:endParaRPr lang="en-US" sz="1050" kern="1200" dirty="0">
                <a:solidFill>
                  <a:schemeClr val="tx1"/>
                </a:solidFill>
              </a:endParaRPr>
            </a:p>
            <a:p>
              <a:pPr marL="0" lvl="0" indent="0" algn="ctr" defTabSz="355600">
                <a:lnSpc>
                  <a:spcPct val="90000"/>
                </a:lnSpc>
                <a:spcBef>
                  <a:spcPct val="0"/>
                </a:spcBef>
                <a:spcAft>
                  <a:spcPct val="35000"/>
                </a:spcAft>
                <a:buNone/>
              </a:pPr>
              <a:r>
                <a:rPr lang="en-US" sz="1050" kern="1200" dirty="0">
                  <a:solidFill>
                    <a:schemeClr val="tx1"/>
                  </a:solidFill>
                </a:rPr>
                <a:t>Historically, mental health policy has given importance to risk management and social control. In England and Wales, Mental Health Act 1983 authorizes the involuntary detention of individuals to be assessed and treated, however, there are still certain concerns about disproportionate detention of ethnic minority groups (Care Quality Commission, 2022).</a:t>
              </a:r>
            </a:p>
            <a:p>
              <a:pPr marL="0" lvl="0" indent="0" algn="ctr" defTabSz="355600">
                <a:lnSpc>
                  <a:spcPct val="90000"/>
                </a:lnSpc>
                <a:spcBef>
                  <a:spcPct val="0"/>
                </a:spcBef>
                <a:spcAft>
                  <a:spcPct val="35000"/>
                </a:spcAft>
                <a:buNone/>
              </a:pPr>
              <a:r>
                <a:rPr lang="en-US" sz="1050" kern="1200" dirty="0">
                  <a:solidFill>
                    <a:schemeClr val="tx1"/>
                  </a:solidFill>
                </a:rPr>
                <a:t>In more recent times, the United Nations Convention on the Rights of Persons with Disabilities conceptualized mental healthcare in a human rights framework, with a focus on autonomy, dignity and least restrictive practice. However, there exists tension between the coercive legal systems and rights-based systems of care</a:t>
              </a:r>
              <a:endParaRPr lang="en-GB" sz="1050" kern="1200" dirty="0">
                <a:solidFill>
                  <a:schemeClr val="tx1"/>
                </a:solidFill>
              </a:endParaRPr>
            </a:p>
          </p:txBody>
        </p:sp>
      </p:grpSp>
      <p:grpSp>
        <p:nvGrpSpPr>
          <p:cNvPr id="10" name="Group 9">
            <a:extLst>
              <a:ext uri="{FF2B5EF4-FFF2-40B4-BE49-F238E27FC236}">
                <a16:creationId xmlns:a16="http://schemas.microsoft.com/office/drawing/2014/main" id="{E25E2030-0DD5-80E9-B01C-BF3202808044}"/>
              </a:ext>
            </a:extLst>
          </p:cNvPr>
          <p:cNvGrpSpPr/>
          <p:nvPr/>
        </p:nvGrpSpPr>
        <p:grpSpPr>
          <a:xfrm>
            <a:off x="7406639" y="3157823"/>
            <a:ext cx="4297679" cy="3700177"/>
            <a:chOff x="4669646" y="-1"/>
            <a:chExt cx="2171540" cy="3123209"/>
          </a:xfrm>
          <a:scene3d>
            <a:camera prst="orthographicFront"/>
            <a:lightRig rig="flat" dir="t"/>
          </a:scene3d>
        </p:grpSpPr>
        <p:sp>
          <p:nvSpPr>
            <p:cNvPr id="11" name="Flowchart: Manual Operation 10">
              <a:extLst>
                <a:ext uri="{FF2B5EF4-FFF2-40B4-BE49-F238E27FC236}">
                  <a16:creationId xmlns:a16="http://schemas.microsoft.com/office/drawing/2014/main" id="{1B59FBAC-C966-CC32-05C0-01996565C95C}"/>
                </a:ext>
              </a:extLst>
            </p:cNvPr>
            <p:cNvSpPr/>
            <p:nvPr/>
          </p:nvSpPr>
          <p:spPr>
            <a:xfrm rot="16200000">
              <a:off x="4193811" y="475834"/>
              <a:ext cx="3123209" cy="2171540"/>
            </a:xfrm>
            <a:prstGeom prst="flowChartManualOperation">
              <a:avLst/>
            </a:prstGeom>
            <a:sp3d prstMaterial="plastic">
              <a:bevelT w="120900" h="88900"/>
              <a:bevelB w="88900" h="31750" prst="angle"/>
            </a:sp3d>
          </p:spPr>
          <p:style>
            <a:lnRef idx="0">
              <a:schemeClr val="lt1">
                <a:hueOff val="0"/>
                <a:satOff val="0"/>
                <a:lumOff val="0"/>
                <a:alphaOff val="0"/>
              </a:schemeClr>
            </a:lnRef>
            <a:fillRef idx="3">
              <a:schemeClr val="accent5">
                <a:shade val="50000"/>
                <a:hueOff val="139153"/>
                <a:satOff val="-24245"/>
                <a:lumOff val="32157"/>
                <a:alphaOff val="0"/>
              </a:schemeClr>
            </a:fillRef>
            <a:effectRef idx="2">
              <a:schemeClr val="accent5">
                <a:shade val="50000"/>
                <a:hueOff val="139153"/>
                <a:satOff val="-24245"/>
                <a:lumOff val="32157"/>
                <a:alphaOff val="0"/>
              </a:schemeClr>
            </a:effectRef>
            <a:fontRef idx="minor">
              <a:schemeClr val="lt1"/>
            </a:fontRef>
          </p:style>
          <p:txBody>
            <a:bodyPr/>
            <a:lstStyle/>
            <a:p>
              <a:endParaRPr lang="en-US"/>
            </a:p>
          </p:txBody>
        </p:sp>
        <p:sp>
          <p:nvSpPr>
            <p:cNvPr id="12" name="Flowchart: Manual Operation 4">
              <a:extLst>
                <a:ext uri="{FF2B5EF4-FFF2-40B4-BE49-F238E27FC236}">
                  <a16:creationId xmlns:a16="http://schemas.microsoft.com/office/drawing/2014/main" id="{C0D549D0-39DA-F271-F7ED-7158E2B74E2E}"/>
                </a:ext>
              </a:extLst>
            </p:cNvPr>
            <p:cNvSpPr txBox="1"/>
            <p:nvPr/>
          </p:nvSpPr>
          <p:spPr>
            <a:xfrm rot="21600000">
              <a:off x="4669646" y="624641"/>
              <a:ext cx="2171540" cy="187392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38100" tIns="0" rIns="38100" bIns="0" numCol="1" spcCol="1270" anchor="ctr" anchorCtr="0">
              <a:noAutofit/>
            </a:bodyPr>
            <a:lstStyle/>
            <a:p>
              <a:pPr marL="0" lvl="0" indent="0" algn="ctr" defTabSz="266700">
                <a:lnSpc>
                  <a:spcPct val="90000"/>
                </a:lnSpc>
                <a:spcBef>
                  <a:spcPct val="0"/>
                </a:spcBef>
                <a:spcAft>
                  <a:spcPct val="35000"/>
                </a:spcAft>
                <a:buNone/>
              </a:pPr>
              <a:r>
                <a:rPr lang="en-GB" sz="1000" kern="1200" dirty="0"/>
                <a:t>[T</a:t>
              </a:r>
              <a:r>
                <a:rPr lang="en-US" sz="1000" b="1" i="1" kern="1200" dirty="0">
                  <a:solidFill>
                    <a:schemeClr val="tx1"/>
                  </a:solidFill>
                </a:rPr>
                <a:t>Modern Therapy and Perpetual Disparities:</a:t>
              </a:r>
              <a:endParaRPr lang="en-US" sz="1000" kern="1200" dirty="0">
                <a:solidFill>
                  <a:schemeClr val="tx1"/>
                </a:solidFill>
              </a:endParaRPr>
            </a:p>
            <a:p>
              <a:pPr marL="0" lvl="0" indent="0" algn="ctr" defTabSz="266700">
                <a:lnSpc>
                  <a:spcPct val="90000"/>
                </a:lnSpc>
                <a:spcBef>
                  <a:spcPct val="0"/>
                </a:spcBef>
                <a:spcAft>
                  <a:spcPct val="35000"/>
                </a:spcAft>
                <a:buNone/>
              </a:pPr>
              <a:r>
                <a:rPr lang="en-US" sz="1000" kern="1200" dirty="0">
                  <a:solidFill>
                    <a:schemeClr val="tx1"/>
                  </a:solidFill>
                </a:rPr>
                <a:t>Existing treatment is based on a biopsychosocial model, which is a combination of antipsychotic medication with psychological and social care as cognitive behavioral therapy of psychosis and early intervention services (National Institute for Health and Care Excellence , 2014).</a:t>
              </a:r>
            </a:p>
            <a:p>
              <a:pPr marL="0" lvl="0" indent="0" algn="ctr" defTabSz="266700">
                <a:lnSpc>
                  <a:spcPct val="90000"/>
                </a:lnSpc>
                <a:spcBef>
                  <a:spcPct val="0"/>
                </a:spcBef>
                <a:spcAft>
                  <a:spcPct val="35000"/>
                </a:spcAft>
                <a:buNone/>
              </a:pPr>
              <a:r>
                <a:rPr lang="en-US" sz="1000" kern="1200" dirty="0">
                  <a:solidFill>
                    <a:schemeClr val="tx1"/>
                  </a:solidFill>
                </a:rPr>
                <a:t>Although such strategies have increased functional outcomes and management of symptoms, there are still large disparities. Schizophrenic people die 10-20 years earlier than regular people, and this can mainly be attributed to the fact that their physical health is not taken care of (Laursen, Munk-Olsen and Vestergaard, 2012). Limited equitable access to care is still being hindered by structural underfunding, social deprivation and longstanding stigma.</a:t>
              </a:r>
              <a:r>
                <a:rPr lang="en-GB" sz="1000" kern="1200" dirty="0" err="1">
                  <a:solidFill>
                    <a:schemeClr val="tx1"/>
                  </a:solidFill>
                </a:rPr>
                <a:t>ext</a:t>
              </a:r>
              <a:r>
                <a:rPr lang="en-GB" sz="1000" kern="1200" dirty="0">
                  <a:solidFill>
                    <a:schemeClr val="tx1"/>
                  </a:solidFill>
                </a:rPr>
                <a:t>]</a:t>
              </a:r>
            </a:p>
          </p:txBody>
        </p:sp>
      </p:grpSp>
      <p:sp>
        <p:nvSpPr>
          <p:cNvPr id="20" name="Rectangle: Rounded Corners 19">
            <a:extLst>
              <a:ext uri="{FF2B5EF4-FFF2-40B4-BE49-F238E27FC236}">
                <a16:creationId xmlns:a16="http://schemas.microsoft.com/office/drawing/2014/main" id="{B1C14AAE-9FBB-1A04-99EE-C7DED60F300E}"/>
              </a:ext>
            </a:extLst>
          </p:cNvPr>
          <p:cNvSpPr/>
          <p:nvPr/>
        </p:nvSpPr>
        <p:spPr>
          <a:xfrm>
            <a:off x="3265089" y="161389"/>
            <a:ext cx="8688029" cy="2677582"/>
          </a:xfrm>
          <a:prstGeom prst="roundRect">
            <a:avLst/>
          </a:prstGeom>
          <a:noFill/>
          <a:ln w="57150">
            <a:solidFill>
              <a:schemeClr val="accent5"/>
            </a:solidFill>
          </a:ln>
          <a:effectLst>
            <a:outerShdw blurRad="50800" dist="38100" algn="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200" i="1" dirty="0">
                <a:ln w="0"/>
                <a:solidFill>
                  <a:schemeClr val="tx1"/>
                </a:solidFill>
                <a:effectLst>
                  <a:outerShdw blurRad="38100" dist="19050" dir="2700000" algn="tl" rotWithShape="0">
                    <a:schemeClr val="dk1">
                      <a:alpha val="40000"/>
                    </a:schemeClr>
                  </a:outerShdw>
                </a:effectLst>
              </a:rPr>
              <a:t>Critical Analysis and Future Directions:</a:t>
            </a:r>
            <a:endParaRPr lang="en-US" sz="1200" dirty="0">
              <a:ln w="0"/>
              <a:solidFill>
                <a:schemeClr val="tx1"/>
              </a:solidFill>
              <a:effectLst>
                <a:outerShdw blurRad="38100" dist="19050" dir="2700000" algn="tl" rotWithShape="0">
                  <a:schemeClr val="dk1">
                    <a:alpha val="40000"/>
                  </a:schemeClr>
                </a:outerShdw>
              </a:effectLst>
            </a:endParaRPr>
          </a:p>
          <a:p>
            <a:r>
              <a:rPr lang="en-US" sz="1200" dirty="0">
                <a:ln w="0"/>
                <a:solidFill>
                  <a:schemeClr val="tx1"/>
                </a:solidFill>
                <a:effectLst>
                  <a:outerShdw blurRad="38100" dist="19050" dir="2700000" algn="tl" rotWithShape="0">
                    <a:schemeClr val="dk1">
                      <a:alpha val="40000"/>
                    </a:schemeClr>
                  </a:outerShdw>
                </a:effectLst>
              </a:rPr>
              <a:t>Schizophrenia treatment has undergone changes that mirror the wider trends in the process of the institutional confinement of schizophrenia to community-based recovery-focused treatment. Nevertheless, lack of proper investment in deinstitutionalization has led to homelessness, re-hospitalization and unmet needs in certain environments (Thornicroft and </a:t>
            </a:r>
            <a:r>
              <a:rPr lang="en-US" sz="1200" dirty="0" err="1">
                <a:ln w="0"/>
                <a:solidFill>
                  <a:schemeClr val="tx1"/>
                </a:solidFill>
                <a:effectLst>
                  <a:outerShdw blurRad="38100" dist="19050" dir="2700000" algn="tl" rotWithShape="0">
                    <a:schemeClr val="dk1">
                      <a:alpha val="40000"/>
                    </a:schemeClr>
                  </a:outerShdw>
                </a:effectLst>
              </a:rPr>
              <a:t>Tansella</a:t>
            </a:r>
            <a:r>
              <a:rPr lang="en-US" sz="1200" dirty="0">
                <a:ln w="0"/>
                <a:solidFill>
                  <a:schemeClr val="tx1"/>
                </a:solidFill>
                <a:effectLst>
                  <a:outerShdw blurRad="38100" dist="19050" dir="2700000" algn="tl" rotWithShape="0">
                    <a:schemeClr val="dk1">
                      <a:alpha val="40000"/>
                    </a:schemeClr>
                  </a:outerShdw>
                </a:effectLst>
              </a:rPr>
              <a:t>, 2004). </a:t>
            </a:r>
          </a:p>
          <a:p>
            <a:r>
              <a:rPr lang="en-US" sz="1200" dirty="0">
                <a:ln w="0"/>
                <a:solidFill>
                  <a:schemeClr val="tx1"/>
                </a:solidFill>
                <a:effectLst>
                  <a:outerShdw blurRad="38100" dist="19050" dir="2700000" algn="tl" rotWithShape="0">
                    <a:schemeClr val="dk1">
                      <a:alpha val="40000"/>
                    </a:schemeClr>
                  </a:outerShdw>
                </a:effectLst>
              </a:rPr>
              <a:t>The policies that must be followed in the future include long term funding of community services, physical and mental healthcare integration, culturally competent practice and legislative changes in accordance with human rights standards. Structural stigma and inequality need to be dealt with to realize substantial change in the provision of care.</a:t>
            </a:r>
          </a:p>
          <a:p>
            <a:pPr algn="ctr"/>
            <a:endParaRPr lang="en-GB" sz="11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22" name="Picture 21">
            <a:extLst>
              <a:ext uri="{FF2B5EF4-FFF2-40B4-BE49-F238E27FC236}">
                <a16:creationId xmlns:a16="http://schemas.microsoft.com/office/drawing/2014/main" id="{E9C46128-E4B1-D069-A405-C0852B2BDB19}"/>
              </a:ext>
            </a:extLst>
          </p:cNvPr>
          <p:cNvPicPr>
            <a:picLocks noChangeAspect="1"/>
          </p:cNvPicPr>
          <p:nvPr/>
        </p:nvPicPr>
        <p:blipFill>
          <a:blip r:embed="rId2"/>
          <a:stretch>
            <a:fillRect/>
          </a:stretch>
        </p:blipFill>
        <p:spPr>
          <a:xfrm>
            <a:off x="346669" y="36456"/>
            <a:ext cx="2571750" cy="2609850"/>
          </a:xfrm>
          <a:prstGeom prst="rect">
            <a:avLst/>
          </a:prstGeom>
        </p:spPr>
      </p:pic>
    </p:spTree>
    <p:extLst>
      <p:ext uri="{BB962C8B-B14F-4D97-AF65-F5344CB8AC3E}">
        <p14:creationId xmlns:p14="http://schemas.microsoft.com/office/powerpoint/2010/main" val="1543224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838200" y="365126"/>
            <a:ext cx="10515600" cy="621846"/>
          </a:xfrm>
        </p:spPr>
        <p:txBody>
          <a:bodyPr>
            <a:normAutofit fontScale="90000"/>
          </a:bodyPr>
          <a:lstStyle/>
          <a:p>
            <a:r>
              <a:rPr lang="en-GB" b="1" dirty="0"/>
              <a:t>Reference List </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a:xfrm>
            <a:off x="838200" y="1099910"/>
            <a:ext cx="11034486" cy="5605689"/>
          </a:xfrm>
        </p:spPr>
        <p:txBody>
          <a:bodyPr>
            <a:noAutofit/>
          </a:bodyPr>
          <a:lstStyle/>
          <a:p>
            <a:r>
              <a:rPr lang="en-GB" sz="1800" dirty="0"/>
              <a:t>Barton, W.E. (1998). ‘A History of Psychiatry: From the Era of the Asylum to the Age of Prozac’, </a:t>
            </a:r>
            <a:r>
              <a:rPr lang="en-GB" sz="1800" i="1" dirty="0"/>
              <a:t>Psychiatric Services</a:t>
            </a:r>
            <a:r>
              <a:rPr lang="en-GB" sz="1800" dirty="0"/>
              <a:t>, 49(9), pp.1241–1242.</a:t>
            </a:r>
          </a:p>
          <a:p>
            <a:r>
              <a:rPr lang="en-GB" sz="1800" dirty="0"/>
              <a:t>Care Quality Commission (2022). </a:t>
            </a:r>
            <a:r>
              <a:rPr lang="en-GB" sz="1800" i="1" dirty="0"/>
              <a:t>Monitoring the Mental Health Act in 2021 to 2022 - Care Quality Commission</a:t>
            </a:r>
            <a:r>
              <a:rPr lang="en-GB" sz="1800" dirty="0"/>
              <a:t>. [online] www.cqc.org.uk. Available at: </a:t>
            </a:r>
            <a:r>
              <a:rPr lang="en-GB" sz="1800" u="sng" dirty="0">
                <a:hlinkClick r:id="rId2"/>
              </a:rPr>
              <a:t>https://www.cqc.org.uk/publications/monitoring-mental-health-act/2021-2022</a:t>
            </a:r>
            <a:r>
              <a:rPr lang="en-GB" sz="1800" dirty="0"/>
              <a:t> (Accessed: 20 February 2026).</a:t>
            </a:r>
          </a:p>
          <a:p>
            <a:r>
              <a:rPr lang="en-GB" sz="1800" dirty="0"/>
              <a:t>Corrigan, P. and Watson, A. (2002). ‘Understanding the Impact of Stigma on People with Mental Illness’, </a:t>
            </a:r>
            <a:r>
              <a:rPr lang="en-GB" sz="1800" i="1" dirty="0"/>
              <a:t>World Psychiatry</a:t>
            </a:r>
            <a:r>
              <a:rPr lang="en-GB" sz="1800" dirty="0"/>
              <a:t>, [online] 1(1), pp.16–20. </a:t>
            </a:r>
          </a:p>
          <a:p>
            <a:r>
              <a:rPr lang="en-GB" sz="1800" dirty="0" err="1"/>
              <a:t>Laursen</a:t>
            </a:r>
            <a:r>
              <a:rPr lang="en-GB" sz="1800" dirty="0"/>
              <a:t>, T.M., </a:t>
            </a:r>
            <a:r>
              <a:rPr lang="en-GB" sz="1800" dirty="0" err="1"/>
              <a:t>Munk</a:t>
            </a:r>
            <a:r>
              <a:rPr lang="en-GB" sz="1800" dirty="0"/>
              <a:t>-Olsen, T. and </a:t>
            </a:r>
            <a:r>
              <a:rPr lang="en-GB" sz="1800" dirty="0" err="1"/>
              <a:t>Vestergaard</a:t>
            </a:r>
            <a:r>
              <a:rPr lang="en-GB" sz="1800" dirty="0"/>
              <a:t>, M. (2012). ‘Life expectancy and cardiovascular mortality in persons with schizophrenia’, </a:t>
            </a:r>
            <a:r>
              <a:rPr lang="en-GB" sz="1800" i="1" dirty="0"/>
              <a:t>Current Opinion in Psychiatry</a:t>
            </a:r>
            <a:r>
              <a:rPr lang="en-GB" sz="1800" dirty="0"/>
              <a:t>, 25(2), pp.83–88. </a:t>
            </a:r>
          </a:p>
          <a:p>
            <a:r>
              <a:rPr lang="en-GB" sz="1800" dirty="0"/>
              <a:t>National Institute for Health and Care Excellence (2014). </a:t>
            </a:r>
            <a:r>
              <a:rPr lang="en-GB" sz="1800" i="1" dirty="0"/>
              <a:t>Overview | Psychosis and schizophrenia in adults: prevention and management | Guidance | NICE</a:t>
            </a:r>
            <a:r>
              <a:rPr lang="en-GB" sz="1800" dirty="0"/>
              <a:t>. [online] www.nice.org.uk. Available at: </a:t>
            </a:r>
            <a:r>
              <a:rPr lang="en-GB" sz="1800" u="sng" dirty="0">
                <a:hlinkClick r:id="rId3"/>
              </a:rPr>
              <a:t>http://nice.org.uk/guidance/cg178</a:t>
            </a:r>
            <a:r>
              <a:rPr lang="en-GB" sz="1800" dirty="0"/>
              <a:t> (Accessed: 19 February 2026).</a:t>
            </a:r>
          </a:p>
          <a:p>
            <a:r>
              <a:rPr lang="en-GB" sz="1800" dirty="0"/>
              <a:t>Scull, A. (2015). ‘Madness in civilisation’, </a:t>
            </a:r>
            <a:r>
              <a:rPr lang="en-GB" sz="1800" i="1" dirty="0"/>
              <a:t>Lancet (London, England),</a:t>
            </a:r>
            <a:r>
              <a:rPr lang="en-GB" sz="1800" dirty="0"/>
              <a:t> 385(9973), 1066–1067.</a:t>
            </a:r>
          </a:p>
          <a:p>
            <a:r>
              <a:rPr lang="en-GB" sz="1800" dirty="0" err="1"/>
              <a:t>Thornicroft</a:t>
            </a:r>
            <a:r>
              <a:rPr lang="en-GB" sz="1800" dirty="0"/>
              <a:t>, G., and </a:t>
            </a:r>
            <a:r>
              <a:rPr lang="en-GB" sz="1800" dirty="0" err="1"/>
              <a:t>Tansella</a:t>
            </a:r>
            <a:r>
              <a:rPr lang="en-GB" sz="1800" dirty="0"/>
              <a:t>, M. (2004). ‘Components of a modern mental health service: a pragmatic balance of community and hospital care: overview of systematic evidence’, </a:t>
            </a:r>
            <a:r>
              <a:rPr lang="en-GB" sz="1800" i="1" dirty="0"/>
              <a:t>The British journal of psychiatry: the journal of mental science</a:t>
            </a:r>
            <a:r>
              <a:rPr lang="en-GB" sz="1800" dirty="0"/>
              <a:t>, 185, 283–290. </a:t>
            </a:r>
          </a:p>
          <a:p>
            <a:r>
              <a:rPr lang="en-GB" sz="1800" dirty="0"/>
              <a:t>World Health Organization (1979). </a:t>
            </a:r>
            <a:r>
              <a:rPr lang="en-GB" sz="1800" i="1" dirty="0"/>
              <a:t>Schizophrenia: an international follow-up study</a:t>
            </a:r>
            <a:r>
              <a:rPr lang="en-GB" sz="1800" dirty="0"/>
              <a:t>. Chichester: Wiley.</a:t>
            </a:r>
          </a:p>
        </p:txBody>
      </p:sp>
    </p:spTree>
    <p:extLst>
      <p:ext uri="{BB962C8B-B14F-4D97-AF65-F5344CB8AC3E}">
        <p14:creationId xmlns:p14="http://schemas.microsoft.com/office/powerpoint/2010/main" val="2245730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1107</TotalTime>
  <Words>973</Words>
  <Application>Microsoft Office PowerPoint</Application>
  <PresentationFormat>Widescreen</PresentationFormat>
  <Paragraphs>51</Paragraphs>
  <Slides>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ADLaM Display</vt:lpstr>
      <vt:lpstr>Aptos</vt:lpstr>
      <vt:lpstr>Aptos Display</vt:lpstr>
      <vt:lpstr>Arial</vt:lpstr>
      <vt:lpstr>Symbol</vt:lpstr>
      <vt:lpstr>Wingdings</vt:lpstr>
      <vt:lpstr>Office Theme</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Aysha Bi</dc:creator>
  <cp:lastModifiedBy>Farheen Rehman KUBS</cp:lastModifiedBy>
  <cp:revision>11</cp:revision>
  <dcterms:created xsi:type="dcterms:W3CDTF">2024-12-04T18:07:56Z</dcterms:created>
  <dcterms:modified xsi:type="dcterms:W3CDTF">2026-02-24T19:53:36Z</dcterms:modified>
</cp:coreProperties>
</file>