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93" r:id="rId6"/>
    <p:sldId id="323" r:id="rId7"/>
    <p:sldId id="324" r:id="rId8"/>
    <p:sldId id="325" r:id="rId9"/>
    <p:sldId id="326" r:id="rId10"/>
    <p:sldId id="266" r:id="rId11"/>
    <p:sldId id="268" r:id="rId12"/>
    <p:sldId id="269" r:id="rId13"/>
    <p:sldId id="327" r:id="rId14"/>
    <p:sldId id="272" r:id="rId15"/>
    <p:sldId id="273" r:id="rId16"/>
    <p:sldId id="306" r:id="rId17"/>
    <p:sldId id="275" r:id="rId18"/>
    <p:sldId id="331" r:id="rId19"/>
    <p:sldId id="278" r:id="rId20"/>
    <p:sldId id="302" r:id="rId21"/>
    <p:sldId id="307" r:id="rId22"/>
    <p:sldId id="30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7E6DB-B46D-466D-89A5-D23162EFD1A4}" type="doc">
      <dgm:prSet loTypeId="urn:microsoft.com/office/officeart/2005/8/layout/vList6" loCatId="list" qsTypeId="urn:microsoft.com/office/officeart/2005/8/quickstyle/simple1#1" qsCatId="simple" csTypeId="urn:microsoft.com/office/officeart/2005/8/colors/accent1_2#1" csCatId="accent1" phldr="1"/>
      <dgm:spPr/>
      <dgm:t>
        <a:bodyPr/>
        <a:lstStyle/>
        <a:p>
          <a:endParaRPr lang="en-US"/>
        </a:p>
      </dgm:t>
    </dgm:pt>
    <dgm:pt modelId="{01C4F79E-81E2-4699-8901-BB832AFA94DA}">
      <dgm:prSet phldrT="[Text]" custT="1"/>
      <dgm:spPr/>
      <dgm:t>
        <a:bodyPr/>
        <a:lstStyle/>
        <a:p>
          <a:r>
            <a:rPr lang="en-US" sz="3600" dirty="0"/>
            <a:t>Cultural Sensitivity or</a:t>
          </a:r>
        </a:p>
        <a:p>
          <a:r>
            <a:rPr lang="en-US" sz="3600" dirty="0"/>
            <a:t>Cultural Empathy?</a:t>
          </a:r>
        </a:p>
      </dgm:t>
    </dgm:pt>
    <dgm:pt modelId="{C5D75A98-2881-4810-B578-599EA4012FB9}" type="parTrans" cxnId="{5834414B-DB8D-4AFB-A83F-24B46AA90E4A}">
      <dgm:prSet/>
      <dgm:spPr/>
      <dgm:t>
        <a:bodyPr/>
        <a:lstStyle/>
        <a:p>
          <a:endParaRPr lang="en-US"/>
        </a:p>
      </dgm:t>
    </dgm:pt>
    <dgm:pt modelId="{19EB17BD-3B35-4511-8A64-95317C5DE903}" type="sibTrans" cxnId="{5834414B-DB8D-4AFB-A83F-24B46AA90E4A}">
      <dgm:prSet/>
      <dgm:spPr/>
      <dgm:t>
        <a:bodyPr/>
        <a:lstStyle/>
        <a:p>
          <a:endParaRPr lang="en-US"/>
        </a:p>
      </dgm:t>
    </dgm:pt>
    <dgm:pt modelId="{FD9FE979-F4DE-4E6B-9389-A292EB10B2AF}">
      <dgm:prSet phldrT="[Text]" custT="1"/>
      <dgm:spPr/>
      <dgm:t>
        <a:bodyPr/>
        <a:lstStyle/>
        <a:p>
          <a:r>
            <a:rPr lang="en-US" sz="2800" dirty="0"/>
            <a:t>An awareness of and an honest caring about another individual’s culture.</a:t>
          </a:r>
        </a:p>
      </dgm:t>
    </dgm:pt>
    <dgm:pt modelId="{AC94FFAB-81EF-43FD-AD34-95F78407DE54}" type="parTrans" cxnId="{5E08BEBD-49BB-44A0-8A61-DFE3CB11D6D6}">
      <dgm:prSet/>
      <dgm:spPr/>
      <dgm:t>
        <a:bodyPr/>
        <a:lstStyle/>
        <a:p>
          <a:endParaRPr lang="en-US"/>
        </a:p>
      </dgm:t>
    </dgm:pt>
    <dgm:pt modelId="{E4931771-9713-4CF6-9CC8-256C919E977D}" type="sibTrans" cxnId="{5E08BEBD-49BB-44A0-8A61-DFE3CB11D6D6}">
      <dgm:prSet/>
      <dgm:spPr/>
      <dgm:t>
        <a:bodyPr/>
        <a:lstStyle/>
        <a:p>
          <a:endParaRPr lang="en-US"/>
        </a:p>
      </dgm:t>
    </dgm:pt>
    <dgm:pt modelId="{2C8BA83E-3B85-4CC6-8827-DF6D3B401907}">
      <dgm:prSet phldrT="[Text]" phldr="1" custT="1"/>
      <dgm:spPr/>
      <dgm:t>
        <a:bodyPr/>
        <a:lstStyle/>
        <a:p>
          <a:endParaRPr lang="en-US" sz="800" dirty="0"/>
        </a:p>
      </dgm:t>
    </dgm:pt>
    <dgm:pt modelId="{D224937D-BF92-43A5-A8FF-4BAE1F2639CC}" type="parTrans" cxnId="{6AE4C2DA-E814-4631-B7D2-783F2F30C101}">
      <dgm:prSet/>
      <dgm:spPr/>
      <dgm:t>
        <a:bodyPr/>
        <a:lstStyle/>
        <a:p>
          <a:endParaRPr lang="en-US"/>
        </a:p>
      </dgm:t>
    </dgm:pt>
    <dgm:pt modelId="{F6CDD501-8796-45E2-95FE-7113A7F0A0C0}" type="sibTrans" cxnId="{6AE4C2DA-E814-4631-B7D2-783F2F30C101}">
      <dgm:prSet/>
      <dgm:spPr/>
      <dgm:t>
        <a:bodyPr/>
        <a:lstStyle/>
        <a:p>
          <a:endParaRPr lang="en-US"/>
        </a:p>
      </dgm:t>
    </dgm:pt>
    <dgm:pt modelId="{06B20899-A77E-40BE-8A16-E9D50E811287}">
      <dgm:prSet phldrT="[Text]" custT="1"/>
      <dgm:spPr/>
      <dgm:t>
        <a:bodyPr/>
        <a:lstStyle/>
        <a:p>
          <a:r>
            <a:rPr lang="en-US" sz="2800" dirty="0"/>
            <a:t>Lack of it can create conflict and management failures especially in IBC</a:t>
          </a:r>
        </a:p>
      </dgm:t>
    </dgm:pt>
    <dgm:pt modelId="{998E7004-ADCF-4DFB-8FE7-FFE399267A50}" type="parTrans" cxnId="{AB1D6288-9E91-447B-B28A-99BFFD720777}">
      <dgm:prSet/>
      <dgm:spPr/>
      <dgm:t>
        <a:bodyPr/>
        <a:lstStyle/>
        <a:p>
          <a:endParaRPr lang="en-GB"/>
        </a:p>
      </dgm:t>
    </dgm:pt>
    <dgm:pt modelId="{0E14125D-E045-4BB2-B15F-CC7B0C65F353}" type="sibTrans" cxnId="{AB1D6288-9E91-447B-B28A-99BFFD720777}">
      <dgm:prSet/>
      <dgm:spPr/>
      <dgm:t>
        <a:bodyPr/>
        <a:lstStyle/>
        <a:p>
          <a:endParaRPr lang="en-GB"/>
        </a:p>
      </dgm:t>
    </dgm:pt>
    <dgm:pt modelId="{A79D2AD8-D572-47A8-A14F-897EBE94050C}" type="pres">
      <dgm:prSet presAssocID="{EB87E6DB-B46D-466D-89A5-D23162EFD1A4}" presName="Name0" presStyleCnt="0">
        <dgm:presLayoutVars>
          <dgm:dir/>
          <dgm:animLvl val="lvl"/>
          <dgm:resizeHandles/>
        </dgm:presLayoutVars>
      </dgm:prSet>
      <dgm:spPr/>
    </dgm:pt>
    <dgm:pt modelId="{8C96C4D2-5EB8-4C28-895A-00EDF9E437CD}" type="pres">
      <dgm:prSet presAssocID="{01C4F79E-81E2-4699-8901-BB832AFA94DA}" presName="linNode" presStyleCnt="0"/>
      <dgm:spPr/>
    </dgm:pt>
    <dgm:pt modelId="{76670983-FF71-4219-A231-8B91E1065C87}" type="pres">
      <dgm:prSet presAssocID="{01C4F79E-81E2-4699-8901-BB832AFA94DA}" presName="parentShp" presStyleLbl="node1" presStyleIdx="0" presStyleCnt="1" custScaleX="71832" custLinFactNeighborX="-44444" custLinFactNeighborY="-4034">
        <dgm:presLayoutVars>
          <dgm:bulletEnabled val="1"/>
        </dgm:presLayoutVars>
      </dgm:prSet>
      <dgm:spPr/>
    </dgm:pt>
    <dgm:pt modelId="{7F373651-2CA1-4EEE-9DBA-610E5FEFE7C1}" type="pres">
      <dgm:prSet presAssocID="{01C4F79E-81E2-4699-8901-BB832AFA94DA}" presName="childShp" presStyleLbl="bgAccFollowNode1" presStyleIdx="0" presStyleCnt="1" custScaleX="114568">
        <dgm:presLayoutVars>
          <dgm:bulletEnabled val="1"/>
        </dgm:presLayoutVars>
      </dgm:prSet>
      <dgm:spPr/>
    </dgm:pt>
  </dgm:ptLst>
  <dgm:cxnLst>
    <dgm:cxn modelId="{CF099D05-6FB7-4B6E-92CF-B6AF7632655A}" type="presOf" srcId="{FD9FE979-F4DE-4E6B-9389-A292EB10B2AF}" destId="{7F373651-2CA1-4EEE-9DBA-610E5FEFE7C1}" srcOrd="0" destOrd="0" presId="urn:microsoft.com/office/officeart/2005/8/layout/vList6"/>
    <dgm:cxn modelId="{8EC52320-8EB6-4CA5-945B-0D97B0FAA9B7}" type="presOf" srcId="{EB87E6DB-B46D-466D-89A5-D23162EFD1A4}" destId="{A79D2AD8-D572-47A8-A14F-897EBE94050C}" srcOrd="0" destOrd="0" presId="urn:microsoft.com/office/officeart/2005/8/layout/vList6"/>
    <dgm:cxn modelId="{D7611C60-A9C6-4B66-BC62-0E5EFC1621F9}" type="presOf" srcId="{2C8BA83E-3B85-4CC6-8827-DF6D3B401907}" destId="{7F373651-2CA1-4EEE-9DBA-610E5FEFE7C1}" srcOrd="0" destOrd="2" presId="urn:microsoft.com/office/officeart/2005/8/layout/vList6"/>
    <dgm:cxn modelId="{5834414B-DB8D-4AFB-A83F-24B46AA90E4A}" srcId="{EB87E6DB-B46D-466D-89A5-D23162EFD1A4}" destId="{01C4F79E-81E2-4699-8901-BB832AFA94DA}" srcOrd="0" destOrd="0" parTransId="{C5D75A98-2881-4810-B578-599EA4012FB9}" sibTransId="{19EB17BD-3B35-4511-8A64-95317C5DE903}"/>
    <dgm:cxn modelId="{AB1D6288-9E91-447B-B28A-99BFFD720777}" srcId="{01C4F79E-81E2-4699-8901-BB832AFA94DA}" destId="{06B20899-A77E-40BE-8A16-E9D50E811287}" srcOrd="1" destOrd="0" parTransId="{998E7004-ADCF-4DFB-8FE7-FFE399267A50}" sibTransId="{0E14125D-E045-4BB2-B15F-CC7B0C65F353}"/>
    <dgm:cxn modelId="{1E38F38E-531F-4728-9870-7249E246E273}" type="presOf" srcId="{01C4F79E-81E2-4699-8901-BB832AFA94DA}" destId="{76670983-FF71-4219-A231-8B91E1065C87}" srcOrd="0" destOrd="0" presId="urn:microsoft.com/office/officeart/2005/8/layout/vList6"/>
    <dgm:cxn modelId="{5E08BEBD-49BB-44A0-8A61-DFE3CB11D6D6}" srcId="{01C4F79E-81E2-4699-8901-BB832AFA94DA}" destId="{FD9FE979-F4DE-4E6B-9389-A292EB10B2AF}" srcOrd="0" destOrd="0" parTransId="{AC94FFAB-81EF-43FD-AD34-95F78407DE54}" sibTransId="{E4931771-9713-4CF6-9CC8-256C919E977D}"/>
    <dgm:cxn modelId="{6AD22AC6-6BFB-47E9-82FA-1A2C8055F732}" type="presOf" srcId="{06B20899-A77E-40BE-8A16-E9D50E811287}" destId="{7F373651-2CA1-4EEE-9DBA-610E5FEFE7C1}" srcOrd="0" destOrd="1" presId="urn:microsoft.com/office/officeart/2005/8/layout/vList6"/>
    <dgm:cxn modelId="{6AE4C2DA-E814-4631-B7D2-783F2F30C101}" srcId="{01C4F79E-81E2-4699-8901-BB832AFA94DA}" destId="{2C8BA83E-3B85-4CC6-8827-DF6D3B401907}" srcOrd="2" destOrd="0" parTransId="{D224937D-BF92-43A5-A8FF-4BAE1F2639CC}" sibTransId="{F6CDD501-8796-45E2-95FE-7113A7F0A0C0}"/>
    <dgm:cxn modelId="{D29B0A8C-C8C0-4B21-8BFD-2A32C95D9B60}" type="presParOf" srcId="{A79D2AD8-D572-47A8-A14F-897EBE94050C}" destId="{8C96C4D2-5EB8-4C28-895A-00EDF9E437CD}" srcOrd="0" destOrd="0" presId="urn:microsoft.com/office/officeart/2005/8/layout/vList6"/>
    <dgm:cxn modelId="{26AF56AA-7039-44C8-A255-B4F24E2FD9AB}" type="presParOf" srcId="{8C96C4D2-5EB8-4C28-895A-00EDF9E437CD}" destId="{76670983-FF71-4219-A231-8B91E1065C87}" srcOrd="0" destOrd="0" presId="urn:microsoft.com/office/officeart/2005/8/layout/vList6"/>
    <dgm:cxn modelId="{B5769DB1-E73B-47F1-BB95-034B68B47EF4}" type="presParOf" srcId="{8C96C4D2-5EB8-4C28-895A-00EDF9E437CD}" destId="{7F373651-2CA1-4EEE-9DBA-610E5FEFE7C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CAD4B5-99A7-4590-AEB1-950F39C4637A}" type="doc">
      <dgm:prSet loTypeId="urn:microsoft.com/office/officeart/2005/8/layout/cycle2" loCatId="cycle" qsTypeId="urn:microsoft.com/office/officeart/2005/8/quickstyle/simple1#2" qsCatId="simple" csTypeId="urn:microsoft.com/office/officeart/2005/8/colors/accent1_2#2" csCatId="accent1"/>
      <dgm:spPr/>
      <dgm:t>
        <a:bodyPr/>
        <a:lstStyle/>
        <a:p>
          <a:endParaRPr lang="en-US"/>
        </a:p>
      </dgm:t>
    </dgm:pt>
    <dgm:pt modelId="{6AA60563-7B48-460A-8346-F4B461E5DA81}">
      <dgm:prSet/>
      <dgm:spPr/>
      <dgm:t>
        <a:bodyPr/>
        <a:lstStyle/>
        <a:p>
          <a:pPr rtl="0"/>
          <a:r>
            <a:rPr lang="en-US" b="1" dirty="0"/>
            <a:t>Kinship</a:t>
          </a:r>
          <a:endParaRPr lang="en-US" dirty="0"/>
        </a:p>
      </dgm:t>
    </dgm:pt>
    <dgm:pt modelId="{2C11EFA8-60B2-47C6-8617-37C3FB3FE3A3}" type="parTrans" cxnId="{87E0D462-7544-484D-9AD3-5636DDDBA4A1}">
      <dgm:prSet/>
      <dgm:spPr/>
      <dgm:t>
        <a:bodyPr/>
        <a:lstStyle/>
        <a:p>
          <a:endParaRPr lang="en-US"/>
        </a:p>
      </dgm:t>
    </dgm:pt>
    <dgm:pt modelId="{68935D04-48AE-48EB-BE42-7A1FE110C01C}" type="sibTrans" cxnId="{87E0D462-7544-484D-9AD3-5636DDDBA4A1}">
      <dgm:prSet/>
      <dgm:spPr/>
      <dgm:t>
        <a:bodyPr/>
        <a:lstStyle/>
        <a:p>
          <a:endParaRPr lang="en-US" dirty="0"/>
        </a:p>
      </dgm:t>
    </dgm:pt>
    <dgm:pt modelId="{23E6C9B4-8306-4DB3-8C45-C591F164A102}">
      <dgm:prSet/>
      <dgm:spPr/>
      <dgm:t>
        <a:bodyPr/>
        <a:lstStyle/>
        <a:p>
          <a:pPr rtl="0"/>
          <a:r>
            <a:rPr lang="en-US" b="1" dirty="0"/>
            <a:t>Education System</a:t>
          </a:r>
          <a:endParaRPr lang="en-US" dirty="0"/>
        </a:p>
      </dgm:t>
    </dgm:pt>
    <dgm:pt modelId="{46FE20E5-3889-46EE-A1C8-5172E1FE9764}" type="parTrans" cxnId="{BA281906-05D8-4778-87F5-075E685CB4AB}">
      <dgm:prSet/>
      <dgm:spPr/>
      <dgm:t>
        <a:bodyPr/>
        <a:lstStyle/>
        <a:p>
          <a:endParaRPr lang="en-US"/>
        </a:p>
      </dgm:t>
    </dgm:pt>
    <dgm:pt modelId="{6B003566-4E01-4F91-8FF4-DA35EF50F785}" type="sibTrans" cxnId="{BA281906-05D8-4778-87F5-075E685CB4AB}">
      <dgm:prSet/>
      <dgm:spPr/>
      <dgm:t>
        <a:bodyPr/>
        <a:lstStyle/>
        <a:p>
          <a:endParaRPr lang="en-US" dirty="0"/>
        </a:p>
      </dgm:t>
    </dgm:pt>
    <dgm:pt modelId="{49072283-3B1A-467D-8522-4F86030B24AB}">
      <dgm:prSet/>
      <dgm:spPr/>
      <dgm:t>
        <a:bodyPr/>
        <a:lstStyle/>
        <a:p>
          <a:pPr rtl="0"/>
          <a:r>
            <a:rPr lang="en-US" b="1" dirty="0"/>
            <a:t>Economic System</a:t>
          </a:r>
          <a:endParaRPr lang="en-US" dirty="0"/>
        </a:p>
      </dgm:t>
    </dgm:pt>
    <dgm:pt modelId="{BBE503C3-35F7-4C85-B093-9C216A10D291}" type="parTrans" cxnId="{86CB94CF-2EE6-4B5F-9617-863939BFA2A1}">
      <dgm:prSet/>
      <dgm:spPr/>
      <dgm:t>
        <a:bodyPr/>
        <a:lstStyle/>
        <a:p>
          <a:endParaRPr lang="en-US"/>
        </a:p>
      </dgm:t>
    </dgm:pt>
    <dgm:pt modelId="{AB3152C6-AFC7-4322-83F2-D6D86259FB51}" type="sibTrans" cxnId="{86CB94CF-2EE6-4B5F-9617-863939BFA2A1}">
      <dgm:prSet/>
      <dgm:spPr/>
      <dgm:t>
        <a:bodyPr/>
        <a:lstStyle/>
        <a:p>
          <a:endParaRPr lang="en-US" dirty="0"/>
        </a:p>
      </dgm:t>
    </dgm:pt>
    <dgm:pt modelId="{E6B22AF8-110B-4229-B9DA-B67A8491DC95}">
      <dgm:prSet/>
      <dgm:spPr/>
      <dgm:t>
        <a:bodyPr/>
        <a:lstStyle/>
        <a:p>
          <a:pPr rtl="0"/>
          <a:r>
            <a:rPr lang="en-US" b="1" dirty="0"/>
            <a:t>Political System</a:t>
          </a:r>
          <a:endParaRPr lang="en-US" dirty="0"/>
        </a:p>
      </dgm:t>
    </dgm:pt>
    <dgm:pt modelId="{8016D9B4-DFBF-4FF3-99DF-ECA9BC6E97C5}" type="parTrans" cxnId="{3646F21B-6FA1-4A81-9A2A-0529DF6585DD}">
      <dgm:prSet/>
      <dgm:spPr/>
      <dgm:t>
        <a:bodyPr/>
        <a:lstStyle/>
        <a:p>
          <a:endParaRPr lang="en-US"/>
        </a:p>
      </dgm:t>
    </dgm:pt>
    <dgm:pt modelId="{6C3EB1C2-1DCD-45F2-82B9-87B005419445}" type="sibTrans" cxnId="{3646F21B-6FA1-4A81-9A2A-0529DF6585DD}">
      <dgm:prSet/>
      <dgm:spPr/>
      <dgm:t>
        <a:bodyPr/>
        <a:lstStyle/>
        <a:p>
          <a:endParaRPr lang="en-US" dirty="0"/>
        </a:p>
      </dgm:t>
    </dgm:pt>
    <dgm:pt modelId="{0B0C3A25-2623-4FD6-9846-14CED01D737B}">
      <dgm:prSet/>
      <dgm:spPr/>
      <dgm:t>
        <a:bodyPr/>
        <a:lstStyle/>
        <a:p>
          <a:pPr rtl="0"/>
          <a:r>
            <a:rPr lang="en-US" b="1" dirty="0"/>
            <a:t>Health System</a:t>
          </a:r>
          <a:endParaRPr lang="en-US" dirty="0"/>
        </a:p>
      </dgm:t>
    </dgm:pt>
    <dgm:pt modelId="{55302E10-5B31-45E0-8651-7A7ACF86FCAD}" type="parTrans" cxnId="{E29401CB-3418-46F5-9560-E0370EBDF105}">
      <dgm:prSet/>
      <dgm:spPr/>
      <dgm:t>
        <a:bodyPr/>
        <a:lstStyle/>
        <a:p>
          <a:endParaRPr lang="en-US"/>
        </a:p>
      </dgm:t>
    </dgm:pt>
    <dgm:pt modelId="{011B5672-8189-4841-B064-4042806AC30A}" type="sibTrans" cxnId="{E29401CB-3418-46F5-9560-E0370EBDF105}">
      <dgm:prSet/>
      <dgm:spPr/>
      <dgm:t>
        <a:bodyPr/>
        <a:lstStyle/>
        <a:p>
          <a:endParaRPr lang="en-US" dirty="0"/>
        </a:p>
      </dgm:t>
    </dgm:pt>
    <dgm:pt modelId="{CF6D24AE-31F4-44DE-A679-9A3DD5EFD078}">
      <dgm:prSet/>
      <dgm:spPr/>
      <dgm:t>
        <a:bodyPr/>
        <a:lstStyle/>
        <a:p>
          <a:pPr rtl="0"/>
          <a:r>
            <a:rPr lang="en-US" b="1" dirty="0"/>
            <a:t>Recreation</a:t>
          </a:r>
          <a:endParaRPr lang="en-US" dirty="0"/>
        </a:p>
      </dgm:t>
    </dgm:pt>
    <dgm:pt modelId="{11995323-53FA-467F-8E4E-B3DBC9FF160D}" type="parTrans" cxnId="{7221927D-CFC7-4EB0-83FC-04EFA8D6AA52}">
      <dgm:prSet/>
      <dgm:spPr/>
      <dgm:t>
        <a:bodyPr/>
        <a:lstStyle/>
        <a:p>
          <a:endParaRPr lang="en-US"/>
        </a:p>
      </dgm:t>
    </dgm:pt>
    <dgm:pt modelId="{3CFEAC9B-1A24-48A6-951C-0405A0D73079}" type="sibTrans" cxnId="{7221927D-CFC7-4EB0-83FC-04EFA8D6AA52}">
      <dgm:prSet/>
      <dgm:spPr/>
      <dgm:t>
        <a:bodyPr/>
        <a:lstStyle/>
        <a:p>
          <a:endParaRPr lang="en-US" dirty="0"/>
        </a:p>
      </dgm:t>
    </dgm:pt>
    <dgm:pt modelId="{273D967A-8D06-4E83-B68C-1A8C989448F8}">
      <dgm:prSet/>
      <dgm:spPr/>
      <dgm:t>
        <a:bodyPr/>
        <a:lstStyle/>
        <a:p>
          <a:pPr rtl="0"/>
          <a:r>
            <a:rPr lang="en-US" b="1" dirty="0"/>
            <a:t>Religion</a:t>
          </a:r>
        </a:p>
      </dgm:t>
    </dgm:pt>
    <dgm:pt modelId="{8828D9ED-3744-4F5F-94EA-36FF9D5CB851}" type="parTrans" cxnId="{ABA2C3A3-0969-4DEC-A850-2D9EB1CC163A}">
      <dgm:prSet/>
      <dgm:spPr/>
      <dgm:t>
        <a:bodyPr/>
        <a:lstStyle/>
        <a:p>
          <a:endParaRPr lang="en-US"/>
        </a:p>
      </dgm:t>
    </dgm:pt>
    <dgm:pt modelId="{ECA32B25-C3F9-4107-B03D-DAE5495FA93F}" type="sibTrans" cxnId="{ABA2C3A3-0969-4DEC-A850-2D9EB1CC163A}">
      <dgm:prSet/>
      <dgm:spPr/>
      <dgm:t>
        <a:bodyPr/>
        <a:lstStyle/>
        <a:p>
          <a:endParaRPr lang="en-US" dirty="0"/>
        </a:p>
      </dgm:t>
    </dgm:pt>
    <dgm:pt modelId="{1749F5E9-0A93-41D1-8512-C0CB1D74D4E0}" type="pres">
      <dgm:prSet presAssocID="{C1CAD4B5-99A7-4590-AEB1-950F39C4637A}" presName="cycle" presStyleCnt="0">
        <dgm:presLayoutVars>
          <dgm:dir/>
          <dgm:resizeHandles val="exact"/>
        </dgm:presLayoutVars>
      </dgm:prSet>
      <dgm:spPr/>
    </dgm:pt>
    <dgm:pt modelId="{454065FA-DE61-4863-97BA-32D3B1396E61}" type="pres">
      <dgm:prSet presAssocID="{6AA60563-7B48-460A-8346-F4B461E5DA81}" presName="node" presStyleLbl="node1" presStyleIdx="0" presStyleCnt="7">
        <dgm:presLayoutVars>
          <dgm:bulletEnabled val="1"/>
        </dgm:presLayoutVars>
      </dgm:prSet>
      <dgm:spPr/>
    </dgm:pt>
    <dgm:pt modelId="{E41BB1D8-D195-4661-914E-8CEBB3CAD3D1}" type="pres">
      <dgm:prSet presAssocID="{68935D04-48AE-48EB-BE42-7A1FE110C01C}" presName="sibTrans" presStyleLbl="sibTrans2D1" presStyleIdx="0" presStyleCnt="7"/>
      <dgm:spPr/>
    </dgm:pt>
    <dgm:pt modelId="{E5AB4274-EED2-4F0A-87A4-21E9829FE57F}" type="pres">
      <dgm:prSet presAssocID="{68935D04-48AE-48EB-BE42-7A1FE110C01C}" presName="connectorText" presStyleLbl="sibTrans2D1" presStyleIdx="0" presStyleCnt="7"/>
      <dgm:spPr/>
    </dgm:pt>
    <dgm:pt modelId="{C659338E-3B96-405C-BDAB-84BDD888AADA}" type="pres">
      <dgm:prSet presAssocID="{23E6C9B4-8306-4DB3-8C45-C591F164A102}" presName="node" presStyleLbl="node1" presStyleIdx="1" presStyleCnt="7">
        <dgm:presLayoutVars>
          <dgm:bulletEnabled val="1"/>
        </dgm:presLayoutVars>
      </dgm:prSet>
      <dgm:spPr/>
    </dgm:pt>
    <dgm:pt modelId="{5AD2616D-9190-4F3D-A5B4-24C6FD7CBA74}" type="pres">
      <dgm:prSet presAssocID="{6B003566-4E01-4F91-8FF4-DA35EF50F785}" presName="sibTrans" presStyleLbl="sibTrans2D1" presStyleIdx="1" presStyleCnt="7"/>
      <dgm:spPr/>
    </dgm:pt>
    <dgm:pt modelId="{0A782AE9-A354-40EE-9889-3F5B7A2267B2}" type="pres">
      <dgm:prSet presAssocID="{6B003566-4E01-4F91-8FF4-DA35EF50F785}" presName="connectorText" presStyleLbl="sibTrans2D1" presStyleIdx="1" presStyleCnt="7"/>
      <dgm:spPr/>
    </dgm:pt>
    <dgm:pt modelId="{FB0B6277-914A-41FA-85F1-CDD8FDB43ED9}" type="pres">
      <dgm:prSet presAssocID="{49072283-3B1A-467D-8522-4F86030B24AB}" presName="node" presStyleLbl="node1" presStyleIdx="2" presStyleCnt="7">
        <dgm:presLayoutVars>
          <dgm:bulletEnabled val="1"/>
        </dgm:presLayoutVars>
      </dgm:prSet>
      <dgm:spPr/>
    </dgm:pt>
    <dgm:pt modelId="{7CC87484-43D9-44B7-BC56-AED9128F58D3}" type="pres">
      <dgm:prSet presAssocID="{AB3152C6-AFC7-4322-83F2-D6D86259FB51}" presName="sibTrans" presStyleLbl="sibTrans2D1" presStyleIdx="2" presStyleCnt="7"/>
      <dgm:spPr/>
    </dgm:pt>
    <dgm:pt modelId="{39B0DA5D-6E85-4994-89F5-4C09A4DB2F21}" type="pres">
      <dgm:prSet presAssocID="{AB3152C6-AFC7-4322-83F2-D6D86259FB51}" presName="connectorText" presStyleLbl="sibTrans2D1" presStyleIdx="2" presStyleCnt="7"/>
      <dgm:spPr/>
    </dgm:pt>
    <dgm:pt modelId="{E7743693-0F8C-4FE3-9991-8EF5F00C12EB}" type="pres">
      <dgm:prSet presAssocID="{E6B22AF8-110B-4229-B9DA-B67A8491DC95}" presName="node" presStyleLbl="node1" presStyleIdx="3" presStyleCnt="7">
        <dgm:presLayoutVars>
          <dgm:bulletEnabled val="1"/>
        </dgm:presLayoutVars>
      </dgm:prSet>
      <dgm:spPr/>
    </dgm:pt>
    <dgm:pt modelId="{22D61165-A9C9-4B56-BC44-94F7C7A7CD84}" type="pres">
      <dgm:prSet presAssocID="{6C3EB1C2-1DCD-45F2-82B9-87B005419445}" presName="sibTrans" presStyleLbl="sibTrans2D1" presStyleIdx="3" presStyleCnt="7"/>
      <dgm:spPr/>
    </dgm:pt>
    <dgm:pt modelId="{A0457C5C-92C3-440E-B3FB-1F5BD88416B9}" type="pres">
      <dgm:prSet presAssocID="{6C3EB1C2-1DCD-45F2-82B9-87B005419445}" presName="connectorText" presStyleLbl="sibTrans2D1" presStyleIdx="3" presStyleCnt="7"/>
      <dgm:spPr/>
    </dgm:pt>
    <dgm:pt modelId="{59D13B59-E0E1-48FF-8479-7D4CE290F452}" type="pres">
      <dgm:prSet presAssocID="{0B0C3A25-2623-4FD6-9846-14CED01D737B}" presName="node" presStyleLbl="node1" presStyleIdx="4" presStyleCnt="7">
        <dgm:presLayoutVars>
          <dgm:bulletEnabled val="1"/>
        </dgm:presLayoutVars>
      </dgm:prSet>
      <dgm:spPr/>
    </dgm:pt>
    <dgm:pt modelId="{23FBCAB7-82A3-4425-B368-BAC7398E58E5}" type="pres">
      <dgm:prSet presAssocID="{011B5672-8189-4841-B064-4042806AC30A}" presName="sibTrans" presStyleLbl="sibTrans2D1" presStyleIdx="4" presStyleCnt="7"/>
      <dgm:spPr/>
    </dgm:pt>
    <dgm:pt modelId="{A6BBB6FA-7727-41A9-9703-BCD631F07BAE}" type="pres">
      <dgm:prSet presAssocID="{011B5672-8189-4841-B064-4042806AC30A}" presName="connectorText" presStyleLbl="sibTrans2D1" presStyleIdx="4" presStyleCnt="7"/>
      <dgm:spPr/>
    </dgm:pt>
    <dgm:pt modelId="{B97558DC-475D-4DE3-8B8D-1826A2AB4DEF}" type="pres">
      <dgm:prSet presAssocID="{CF6D24AE-31F4-44DE-A679-9A3DD5EFD078}" presName="node" presStyleLbl="node1" presStyleIdx="5" presStyleCnt="7">
        <dgm:presLayoutVars>
          <dgm:bulletEnabled val="1"/>
        </dgm:presLayoutVars>
      </dgm:prSet>
      <dgm:spPr/>
    </dgm:pt>
    <dgm:pt modelId="{CEBCAE44-AAFA-47F5-90A1-E26C7BA48436}" type="pres">
      <dgm:prSet presAssocID="{3CFEAC9B-1A24-48A6-951C-0405A0D73079}" presName="sibTrans" presStyleLbl="sibTrans2D1" presStyleIdx="5" presStyleCnt="7"/>
      <dgm:spPr/>
    </dgm:pt>
    <dgm:pt modelId="{E223375E-87A2-46A4-9AE9-D0ED20FB4AB2}" type="pres">
      <dgm:prSet presAssocID="{3CFEAC9B-1A24-48A6-951C-0405A0D73079}" presName="connectorText" presStyleLbl="sibTrans2D1" presStyleIdx="5" presStyleCnt="7"/>
      <dgm:spPr/>
    </dgm:pt>
    <dgm:pt modelId="{E4FF8FCF-BCC9-4F5D-A52A-8E1EB156F772}" type="pres">
      <dgm:prSet presAssocID="{273D967A-8D06-4E83-B68C-1A8C989448F8}" presName="node" presStyleLbl="node1" presStyleIdx="6" presStyleCnt="7">
        <dgm:presLayoutVars>
          <dgm:bulletEnabled val="1"/>
        </dgm:presLayoutVars>
      </dgm:prSet>
      <dgm:spPr/>
    </dgm:pt>
    <dgm:pt modelId="{EBA0D777-DD57-4252-B5EF-E037D1348B9B}" type="pres">
      <dgm:prSet presAssocID="{ECA32B25-C3F9-4107-B03D-DAE5495FA93F}" presName="sibTrans" presStyleLbl="sibTrans2D1" presStyleIdx="6" presStyleCnt="7"/>
      <dgm:spPr/>
    </dgm:pt>
    <dgm:pt modelId="{A611C124-C052-4CC0-B670-1BB2AD051816}" type="pres">
      <dgm:prSet presAssocID="{ECA32B25-C3F9-4107-B03D-DAE5495FA93F}" presName="connectorText" presStyleLbl="sibTrans2D1" presStyleIdx="6" presStyleCnt="7"/>
      <dgm:spPr/>
    </dgm:pt>
  </dgm:ptLst>
  <dgm:cxnLst>
    <dgm:cxn modelId="{B004A401-EF9E-4DF9-B11C-D2CDEE2D3A7C}" type="presOf" srcId="{3CFEAC9B-1A24-48A6-951C-0405A0D73079}" destId="{E223375E-87A2-46A4-9AE9-D0ED20FB4AB2}" srcOrd="1" destOrd="0" presId="urn:microsoft.com/office/officeart/2005/8/layout/cycle2"/>
    <dgm:cxn modelId="{A1EFA501-77F6-45C3-8BAD-833936FD2DB3}" type="presOf" srcId="{0B0C3A25-2623-4FD6-9846-14CED01D737B}" destId="{59D13B59-E0E1-48FF-8479-7D4CE290F452}" srcOrd="0" destOrd="0" presId="urn:microsoft.com/office/officeart/2005/8/layout/cycle2"/>
    <dgm:cxn modelId="{BA281906-05D8-4778-87F5-075E685CB4AB}" srcId="{C1CAD4B5-99A7-4590-AEB1-950F39C4637A}" destId="{23E6C9B4-8306-4DB3-8C45-C591F164A102}" srcOrd="1" destOrd="0" parTransId="{46FE20E5-3889-46EE-A1C8-5172E1FE9764}" sibTransId="{6B003566-4E01-4F91-8FF4-DA35EF50F785}"/>
    <dgm:cxn modelId="{5EAA0709-3C06-41C0-8727-263AA2AF68A0}" type="presOf" srcId="{AB3152C6-AFC7-4322-83F2-D6D86259FB51}" destId="{7CC87484-43D9-44B7-BC56-AED9128F58D3}" srcOrd="0" destOrd="0" presId="urn:microsoft.com/office/officeart/2005/8/layout/cycle2"/>
    <dgm:cxn modelId="{A2A96610-63FA-41F4-A87B-08D2DD41C947}" type="presOf" srcId="{68935D04-48AE-48EB-BE42-7A1FE110C01C}" destId="{E5AB4274-EED2-4F0A-87A4-21E9829FE57F}" srcOrd="1" destOrd="0" presId="urn:microsoft.com/office/officeart/2005/8/layout/cycle2"/>
    <dgm:cxn modelId="{59409913-76A9-41F7-92BA-CBD854E20D9A}" type="presOf" srcId="{6C3EB1C2-1DCD-45F2-82B9-87B005419445}" destId="{22D61165-A9C9-4B56-BC44-94F7C7A7CD84}" srcOrd="0" destOrd="0" presId="urn:microsoft.com/office/officeart/2005/8/layout/cycle2"/>
    <dgm:cxn modelId="{6D7E3E1B-C96C-41B6-A8F1-5867A19DCE12}" type="presOf" srcId="{ECA32B25-C3F9-4107-B03D-DAE5495FA93F}" destId="{A611C124-C052-4CC0-B670-1BB2AD051816}" srcOrd="1" destOrd="0" presId="urn:microsoft.com/office/officeart/2005/8/layout/cycle2"/>
    <dgm:cxn modelId="{3646F21B-6FA1-4A81-9A2A-0529DF6585DD}" srcId="{C1CAD4B5-99A7-4590-AEB1-950F39C4637A}" destId="{E6B22AF8-110B-4229-B9DA-B67A8491DC95}" srcOrd="3" destOrd="0" parTransId="{8016D9B4-DFBF-4FF3-99DF-ECA9BC6E97C5}" sibTransId="{6C3EB1C2-1DCD-45F2-82B9-87B005419445}"/>
    <dgm:cxn modelId="{D62A732A-250E-4587-89A3-4A181EBCAC82}" type="presOf" srcId="{6AA60563-7B48-460A-8346-F4B461E5DA81}" destId="{454065FA-DE61-4863-97BA-32D3B1396E61}" srcOrd="0" destOrd="0" presId="urn:microsoft.com/office/officeart/2005/8/layout/cycle2"/>
    <dgm:cxn modelId="{87E0D462-7544-484D-9AD3-5636DDDBA4A1}" srcId="{C1CAD4B5-99A7-4590-AEB1-950F39C4637A}" destId="{6AA60563-7B48-460A-8346-F4B461E5DA81}" srcOrd="0" destOrd="0" parTransId="{2C11EFA8-60B2-47C6-8617-37C3FB3FE3A3}" sibTransId="{68935D04-48AE-48EB-BE42-7A1FE110C01C}"/>
    <dgm:cxn modelId="{EE732165-17CD-4408-8731-24C89DEAFA13}" type="presOf" srcId="{6B003566-4E01-4F91-8FF4-DA35EF50F785}" destId="{0A782AE9-A354-40EE-9889-3F5B7A2267B2}" srcOrd="1" destOrd="0" presId="urn:microsoft.com/office/officeart/2005/8/layout/cycle2"/>
    <dgm:cxn modelId="{4B19C565-553E-4F63-8092-6FF4E52F93D5}" type="presOf" srcId="{AB3152C6-AFC7-4322-83F2-D6D86259FB51}" destId="{39B0DA5D-6E85-4994-89F5-4C09A4DB2F21}" srcOrd="1" destOrd="0" presId="urn:microsoft.com/office/officeart/2005/8/layout/cycle2"/>
    <dgm:cxn modelId="{5BB89D67-5813-451D-B32A-50FAFBF47B93}" type="presOf" srcId="{68935D04-48AE-48EB-BE42-7A1FE110C01C}" destId="{E41BB1D8-D195-4661-914E-8CEBB3CAD3D1}" srcOrd="0" destOrd="0" presId="urn:microsoft.com/office/officeart/2005/8/layout/cycle2"/>
    <dgm:cxn modelId="{90889C68-21C7-4666-A312-A94DCA5129C1}" type="presOf" srcId="{3CFEAC9B-1A24-48A6-951C-0405A0D73079}" destId="{CEBCAE44-AAFA-47F5-90A1-E26C7BA48436}" srcOrd="0" destOrd="0" presId="urn:microsoft.com/office/officeart/2005/8/layout/cycle2"/>
    <dgm:cxn modelId="{44537778-E6D4-4F44-A287-10DCB5DB3C6F}" type="presOf" srcId="{273D967A-8D06-4E83-B68C-1A8C989448F8}" destId="{E4FF8FCF-BCC9-4F5D-A52A-8E1EB156F772}" srcOrd="0" destOrd="0" presId="urn:microsoft.com/office/officeart/2005/8/layout/cycle2"/>
    <dgm:cxn modelId="{7221927D-CFC7-4EB0-83FC-04EFA8D6AA52}" srcId="{C1CAD4B5-99A7-4590-AEB1-950F39C4637A}" destId="{CF6D24AE-31F4-44DE-A679-9A3DD5EFD078}" srcOrd="5" destOrd="0" parTransId="{11995323-53FA-467F-8E4E-B3DBC9FF160D}" sibTransId="{3CFEAC9B-1A24-48A6-951C-0405A0D73079}"/>
    <dgm:cxn modelId="{7266419B-DCE5-4768-B765-8471E2FDD6E4}" type="presOf" srcId="{ECA32B25-C3F9-4107-B03D-DAE5495FA93F}" destId="{EBA0D777-DD57-4252-B5EF-E037D1348B9B}" srcOrd="0" destOrd="0" presId="urn:microsoft.com/office/officeart/2005/8/layout/cycle2"/>
    <dgm:cxn modelId="{52757AA2-BF6B-4107-9CBC-BBCF7A7DB7C9}" type="presOf" srcId="{49072283-3B1A-467D-8522-4F86030B24AB}" destId="{FB0B6277-914A-41FA-85F1-CDD8FDB43ED9}" srcOrd="0" destOrd="0" presId="urn:microsoft.com/office/officeart/2005/8/layout/cycle2"/>
    <dgm:cxn modelId="{ABA2C3A3-0969-4DEC-A850-2D9EB1CC163A}" srcId="{C1CAD4B5-99A7-4590-AEB1-950F39C4637A}" destId="{273D967A-8D06-4E83-B68C-1A8C989448F8}" srcOrd="6" destOrd="0" parTransId="{8828D9ED-3744-4F5F-94EA-36FF9D5CB851}" sibTransId="{ECA32B25-C3F9-4107-B03D-DAE5495FA93F}"/>
    <dgm:cxn modelId="{4135C5A4-21CC-4A17-A0BB-D4BC37103DED}" type="presOf" srcId="{6B003566-4E01-4F91-8FF4-DA35EF50F785}" destId="{5AD2616D-9190-4F3D-A5B4-24C6FD7CBA74}" srcOrd="0" destOrd="0" presId="urn:microsoft.com/office/officeart/2005/8/layout/cycle2"/>
    <dgm:cxn modelId="{E0B2B9BC-C7AE-4626-8057-8CE0FCBE054B}" type="presOf" srcId="{011B5672-8189-4841-B064-4042806AC30A}" destId="{A6BBB6FA-7727-41A9-9703-BCD631F07BAE}" srcOrd="1" destOrd="0" presId="urn:microsoft.com/office/officeart/2005/8/layout/cycle2"/>
    <dgm:cxn modelId="{5CFF04BD-FDCF-4BB6-8C98-4B6E0442C2A5}" type="presOf" srcId="{6C3EB1C2-1DCD-45F2-82B9-87B005419445}" destId="{A0457C5C-92C3-440E-B3FB-1F5BD88416B9}" srcOrd="1" destOrd="0" presId="urn:microsoft.com/office/officeart/2005/8/layout/cycle2"/>
    <dgm:cxn modelId="{5EDFA1C0-8324-47DD-B57E-8D75B6241A2B}" type="presOf" srcId="{E6B22AF8-110B-4229-B9DA-B67A8491DC95}" destId="{E7743693-0F8C-4FE3-9991-8EF5F00C12EB}" srcOrd="0" destOrd="0" presId="urn:microsoft.com/office/officeart/2005/8/layout/cycle2"/>
    <dgm:cxn modelId="{49E752C5-2693-484E-AE8F-07169D3F1761}" type="presOf" srcId="{CF6D24AE-31F4-44DE-A679-9A3DD5EFD078}" destId="{B97558DC-475D-4DE3-8B8D-1826A2AB4DEF}" srcOrd="0" destOrd="0" presId="urn:microsoft.com/office/officeart/2005/8/layout/cycle2"/>
    <dgm:cxn modelId="{932A07C6-BF40-4186-8E92-0C61D095422A}" type="presOf" srcId="{C1CAD4B5-99A7-4590-AEB1-950F39C4637A}" destId="{1749F5E9-0A93-41D1-8512-C0CB1D74D4E0}" srcOrd="0" destOrd="0" presId="urn:microsoft.com/office/officeart/2005/8/layout/cycle2"/>
    <dgm:cxn modelId="{2DDB11C9-178E-4AA6-8892-1C67FED43B4C}" type="presOf" srcId="{23E6C9B4-8306-4DB3-8C45-C591F164A102}" destId="{C659338E-3B96-405C-BDAB-84BDD888AADA}" srcOrd="0" destOrd="0" presId="urn:microsoft.com/office/officeart/2005/8/layout/cycle2"/>
    <dgm:cxn modelId="{E29401CB-3418-46F5-9560-E0370EBDF105}" srcId="{C1CAD4B5-99A7-4590-AEB1-950F39C4637A}" destId="{0B0C3A25-2623-4FD6-9846-14CED01D737B}" srcOrd="4" destOrd="0" parTransId="{55302E10-5B31-45E0-8651-7A7ACF86FCAD}" sibTransId="{011B5672-8189-4841-B064-4042806AC30A}"/>
    <dgm:cxn modelId="{86CB94CF-2EE6-4B5F-9617-863939BFA2A1}" srcId="{C1CAD4B5-99A7-4590-AEB1-950F39C4637A}" destId="{49072283-3B1A-467D-8522-4F86030B24AB}" srcOrd="2" destOrd="0" parTransId="{BBE503C3-35F7-4C85-B093-9C216A10D291}" sibTransId="{AB3152C6-AFC7-4322-83F2-D6D86259FB51}"/>
    <dgm:cxn modelId="{9143D4D6-DA90-48F2-A98B-86D8197375FE}" type="presOf" srcId="{011B5672-8189-4841-B064-4042806AC30A}" destId="{23FBCAB7-82A3-4425-B368-BAC7398E58E5}" srcOrd="0" destOrd="0" presId="urn:microsoft.com/office/officeart/2005/8/layout/cycle2"/>
    <dgm:cxn modelId="{7AF252AD-EA4A-4942-BD09-E61FCBD0962A}" type="presParOf" srcId="{1749F5E9-0A93-41D1-8512-C0CB1D74D4E0}" destId="{454065FA-DE61-4863-97BA-32D3B1396E61}" srcOrd="0" destOrd="0" presId="urn:microsoft.com/office/officeart/2005/8/layout/cycle2"/>
    <dgm:cxn modelId="{7997BBBC-72D1-4C58-99D1-6F1442B9FB9A}" type="presParOf" srcId="{1749F5E9-0A93-41D1-8512-C0CB1D74D4E0}" destId="{E41BB1D8-D195-4661-914E-8CEBB3CAD3D1}" srcOrd="1" destOrd="0" presId="urn:microsoft.com/office/officeart/2005/8/layout/cycle2"/>
    <dgm:cxn modelId="{F6FC7A66-D321-4BA0-BDFA-F0DC62C76F23}" type="presParOf" srcId="{E41BB1D8-D195-4661-914E-8CEBB3CAD3D1}" destId="{E5AB4274-EED2-4F0A-87A4-21E9829FE57F}" srcOrd="0" destOrd="0" presId="urn:microsoft.com/office/officeart/2005/8/layout/cycle2"/>
    <dgm:cxn modelId="{A882CFB4-A0CA-42BD-8B44-D82D9EB12DA2}" type="presParOf" srcId="{1749F5E9-0A93-41D1-8512-C0CB1D74D4E0}" destId="{C659338E-3B96-405C-BDAB-84BDD888AADA}" srcOrd="2" destOrd="0" presId="urn:microsoft.com/office/officeart/2005/8/layout/cycle2"/>
    <dgm:cxn modelId="{6F12D639-9282-4634-B548-B57B7848ADB5}" type="presParOf" srcId="{1749F5E9-0A93-41D1-8512-C0CB1D74D4E0}" destId="{5AD2616D-9190-4F3D-A5B4-24C6FD7CBA74}" srcOrd="3" destOrd="0" presId="urn:microsoft.com/office/officeart/2005/8/layout/cycle2"/>
    <dgm:cxn modelId="{B0C6DAC6-E098-4B4D-A126-33D4EDE14156}" type="presParOf" srcId="{5AD2616D-9190-4F3D-A5B4-24C6FD7CBA74}" destId="{0A782AE9-A354-40EE-9889-3F5B7A2267B2}" srcOrd="0" destOrd="0" presId="urn:microsoft.com/office/officeart/2005/8/layout/cycle2"/>
    <dgm:cxn modelId="{5DF6A220-3E43-4A25-8B17-50823CF7CDCA}" type="presParOf" srcId="{1749F5E9-0A93-41D1-8512-C0CB1D74D4E0}" destId="{FB0B6277-914A-41FA-85F1-CDD8FDB43ED9}" srcOrd="4" destOrd="0" presId="urn:microsoft.com/office/officeart/2005/8/layout/cycle2"/>
    <dgm:cxn modelId="{61A6689A-3B45-4FFF-89A1-7E7E89DDF563}" type="presParOf" srcId="{1749F5E9-0A93-41D1-8512-C0CB1D74D4E0}" destId="{7CC87484-43D9-44B7-BC56-AED9128F58D3}" srcOrd="5" destOrd="0" presId="urn:microsoft.com/office/officeart/2005/8/layout/cycle2"/>
    <dgm:cxn modelId="{FD07C2B6-342D-4119-8853-10322868C6DE}" type="presParOf" srcId="{7CC87484-43D9-44B7-BC56-AED9128F58D3}" destId="{39B0DA5D-6E85-4994-89F5-4C09A4DB2F21}" srcOrd="0" destOrd="0" presId="urn:microsoft.com/office/officeart/2005/8/layout/cycle2"/>
    <dgm:cxn modelId="{D71ECB05-D851-4735-9F56-99631E6659D9}" type="presParOf" srcId="{1749F5E9-0A93-41D1-8512-C0CB1D74D4E0}" destId="{E7743693-0F8C-4FE3-9991-8EF5F00C12EB}" srcOrd="6" destOrd="0" presId="urn:microsoft.com/office/officeart/2005/8/layout/cycle2"/>
    <dgm:cxn modelId="{88AA0330-8F47-4AE9-9D4D-5FD517F7820E}" type="presParOf" srcId="{1749F5E9-0A93-41D1-8512-C0CB1D74D4E0}" destId="{22D61165-A9C9-4B56-BC44-94F7C7A7CD84}" srcOrd="7" destOrd="0" presId="urn:microsoft.com/office/officeart/2005/8/layout/cycle2"/>
    <dgm:cxn modelId="{F4785F4D-7BEC-4E8F-9DBD-A2448C0CCD6B}" type="presParOf" srcId="{22D61165-A9C9-4B56-BC44-94F7C7A7CD84}" destId="{A0457C5C-92C3-440E-B3FB-1F5BD88416B9}" srcOrd="0" destOrd="0" presId="urn:microsoft.com/office/officeart/2005/8/layout/cycle2"/>
    <dgm:cxn modelId="{6F7E27CE-4277-4250-A6C8-B0B68B4328F6}" type="presParOf" srcId="{1749F5E9-0A93-41D1-8512-C0CB1D74D4E0}" destId="{59D13B59-E0E1-48FF-8479-7D4CE290F452}" srcOrd="8" destOrd="0" presId="urn:microsoft.com/office/officeart/2005/8/layout/cycle2"/>
    <dgm:cxn modelId="{8AA7FCBC-F1A0-402A-9EF8-30252D16BB73}" type="presParOf" srcId="{1749F5E9-0A93-41D1-8512-C0CB1D74D4E0}" destId="{23FBCAB7-82A3-4425-B368-BAC7398E58E5}" srcOrd="9" destOrd="0" presId="urn:microsoft.com/office/officeart/2005/8/layout/cycle2"/>
    <dgm:cxn modelId="{854C40AE-4D7F-44A5-8698-207966D3CD25}" type="presParOf" srcId="{23FBCAB7-82A3-4425-B368-BAC7398E58E5}" destId="{A6BBB6FA-7727-41A9-9703-BCD631F07BAE}" srcOrd="0" destOrd="0" presId="urn:microsoft.com/office/officeart/2005/8/layout/cycle2"/>
    <dgm:cxn modelId="{E8A1C343-6D67-43B0-8772-AD5CC5A4089B}" type="presParOf" srcId="{1749F5E9-0A93-41D1-8512-C0CB1D74D4E0}" destId="{B97558DC-475D-4DE3-8B8D-1826A2AB4DEF}" srcOrd="10" destOrd="0" presId="urn:microsoft.com/office/officeart/2005/8/layout/cycle2"/>
    <dgm:cxn modelId="{D79752ED-F5DC-4F61-A70F-9E5DE6E42FED}" type="presParOf" srcId="{1749F5E9-0A93-41D1-8512-C0CB1D74D4E0}" destId="{CEBCAE44-AAFA-47F5-90A1-E26C7BA48436}" srcOrd="11" destOrd="0" presId="urn:microsoft.com/office/officeart/2005/8/layout/cycle2"/>
    <dgm:cxn modelId="{6D685C13-BA1A-4490-AA59-6D28BC40A99C}" type="presParOf" srcId="{CEBCAE44-AAFA-47F5-90A1-E26C7BA48436}" destId="{E223375E-87A2-46A4-9AE9-D0ED20FB4AB2}" srcOrd="0" destOrd="0" presId="urn:microsoft.com/office/officeart/2005/8/layout/cycle2"/>
    <dgm:cxn modelId="{D49A685D-5C4E-41C0-AB5E-DADD5FE5C755}" type="presParOf" srcId="{1749F5E9-0A93-41D1-8512-C0CB1D74D4E0}" destId="{E4FF8FCF-BCC9-4F5D-A52A-8E1EB156F772}" srcOrd="12" destOrd="0" presId="urn:microsoft.com/office/officeart/2005/8/layout/cycle2"/>
    <dgm:cxn modelId="{2566A27D-E2CE-4317-AF56-E899ECCDD9AF}" type="presParOf" srcId="{1749F5E9-0A93-41D1-8512-C0CB1D74D4E0}" destId="{EBA0D777-DD57-4252-B5EF-E037D1348B9B}" srcOrd="13" destOrd="0" presId="urn:microsoft.com/office/officeart/2005/8/layout/cycle2"/>
    <dgm:cxn modelId="{8CBEE7C8-B369-4783-8527-6B4270EC9CAD}" type="presParOf" srcId="{EBA0D777-DD57-4252-B5EF-E037D1348B9B}" destId="{A611C124-C052-4CC0-B670-1BB2AD05181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69F87F-BA06-45D3-B077-28C55C388086}" type="doc">
      <dgm:prSet loTypeId="urn:microsoft.com/office/officeart/2005/8/layout/bProcess4" loCatId="process" qsTypeId="urn:microsoft.com/office/officeart/2005/8/quickstyle/simple1#3" qsCatId="simple" csTypeId="urn:microsoft.com/office/officeart/2005/8/colors/accent1_2#3" csCatId="accent1"/>
      <dgm:spPr/>
      <dgm:t>
        <a:bodyPr/>
        <a:lstStyle/>
        <a:p>
          <a:endParaRPr lang="en-US"/>
        </a:p>
      </dgm:t>
    </dgm:pt>
    <dgm:pt modelId="{88FAFAAE-50BC-4C52-890D-CDB1DDD26861}">
      <dgm:prSet custT="1"/>
      <dgm:spPr/>
      <dgm:t>
        <a:bodyPr/>
        <a:lstStyle/>
        <a:p>
          <a:pPr rtl="0"/>
          <a:r>
            <a:rPr lang="en-US" sz="3600" b="1" i="1" dirty="0"/>
            <a:t>Values </a:t>
          </a:r>
          <a:endParaRPr lang="en-US" sz="3600" dirty="0"/>
        </a:p>
      </dgm:t>
    </dgm:pt>
    <dgm:pt modelId="{040EAB0F-CA8A-4BC3-ACA3-A6BB4223274B}" type="parTrans" cxnId="{888AAD09-1BCC-49E1-87ED-5062A2F5A479}">
      <dgm:prSet/>
      <dgm:spPr/>
      <dgm:t>
        <a:bodyPr/>
        <a:lstStyle/>
        <a:p>
          <a:endParaRPr lang="en-US"/>
        </a:p>
      </dgm:t>
    </dgm:pt>
    <dgm:pt modelId="{8ADC4838-AF7B-4BAC-8C0F-D9053EEA76DA}" type="sibTrans" cxnId="{888AAD09-1BCC-49E1-87ED-5062A2F5A479}">
      <dgm:prSet/>
      <dgm:spPr/>
      <dgm:t>
        <a:bodyPr/>
        <a:lstStyle/>
        <a:p>
          <a:endParaRPr lang="en-US" dirty="0"/>
        </a:p>
      </dgm:t>
    </dgm:pt>
    <dgm:pt modelId="{C311F5F7-A5DA-472C-8B5F-99A9DB9A42D2}">
      <dgm:prSet/>
      <dgm:spPr/>
      <dgm:t>
        <a:bodyPr/>
        <a:lstStyle/>
        <a:p>
          <a:pPr rtl="0"/>
          <a:r>
            <a:rPr lang="en-US" b="1" dirty="0"/>
            <a:t>Are a society’s ideas about what is good or bad, right or wrong</a:t>
          </a:r>
          <a:endParaRPr lang="en-US" dirty="0"/>
        </a:p>
      </dgm:t>
    </dgm:pt>
    <dgm:pt modelId="{1600C95C-8F94-407A-9305-134697542D73}" type="parTrans" cxnId="{9AE7BD6F-0DD3-4234-B9AB-8F18BCE96C35}">
      <dgm:prSet/>
      <dgm:spPr/>
      <dgm:t>
        <a:bodyPr/>
        <a:lstStyle/>
        <a:p>
          <a:endParaRPr lang="en-US"/>
        </a:p>
      </dgm:t>
    </dgm:pt>
    <dgm:pt modelId="{0199C09C-0A39-494F-B7A6-E1B4EE0ADB98}" type="sibTrans" cxnId="{9AE7BD6F-0DD3-4234-B9AB-8F18BCE96C35}">
      <dgm:prSet/>
      <dgm:spPr/>
      <dgm:t>
        <a:bodyPr/>
        <a:lstStyle/>
        <a:p>
          <a:endParaRPr lang="en-US" dirty="0"/>
        </a:p>
      </dgm:t>
    </dgm:pt>
    <dgm:pt modelId="{48851660-0EFD-4AEF-AC85-E5597B249C80}">
      <dgm:prSet/>
      <dgm:spPr/>
      <dgm:t>
        <a:bodyPr/>
        <a:lstStyle/>
        <a:p>
          <a:pPr rtl="0"/>
          <a:r>
            <a:rPr lang="en-US" b="1" dirty="0"/>
            <a:t>Determine how individuals will probably respond in any given circumstances</a:t>
          </a:r>
          <a:endParaRPr lang="en-US" dirty="0"/>
        </a:p>
      </dgm:t>
    </dgm:pt>
    <dgm:pt modelId="{BDD57466-B97D-425D-8AE9-BE92428E4C7F}" type="parTrans" cxnId="{678B0F5F-4C5F-4898-B173-417530CFB94B}">
      <dgm:prSet/>
      <dgm:spPr/>
      <dgm:t>
        <a:bodyPr/>
        <a:lstStyle/>
        <a:p>
          <a:endParaRPr lang="en-US"/>
        </a:p>
      </dgm:t>
    </dgm:pt>
    <dgm:pt modelId="{208D3A6E-C6CB-4248-BACE-551C9A08E104}" type="sibTrans" cxnId="{678B0F5F-4C5F-4898-B173-417530CFB94B}">
      <dgm:prSet/>
      <dgm:spPr/>
      <dgm:t>
        <a:bodyPr/>
        <a:lstStyle/>
        <a:p>
          <a:endParaRPr lang="en-US" dirty="0"/>
        </a:p>
      </dgm:t>
    </dgm:pt>
    <dgm:pt modelId="{7980F96F-390B-4F90-BEF7-AEE37CAF0C75}">
      <dgm:prSet/>
      <dgm:spPr/>
      <dgm:t>
        <a:bodyPr/>
        <a:lstStyle/>
        <a:p>
          <a:pPr rtl="0"/>
          <a:r>
            <a:rPr lang="en-US" b="1" dirty="0"/>
            <a:t>Help managers anticipate likely cultural effects</a:t>
          </a:r>
          <a:endParaRPr lang="en-US" dirty="0"/>
        </a:p>
      </dgm:t>
    </dgm:pt>
    <dgm:pt modelId="{2E96499F-916E-47F8-916B-4E2FD4BEE718}" type="parTrans" cxnId="{488A6AFB-9592-4EFE-90EC-06C63FA2C1BF}">
      <dgm:prSet/>
      <dgm:spPr/>
      <dgm:t>
        <a:bodyPr/>
        <a:lstStyle/>
        <a:p>
          <a:endParaRPr lang="en-US"/>
        </a:p>
      </dgm:t>
    </dgm:pt>
    <dgm:pt modelId="{55DC6A31-CCA1-48C2-85C8-7DE9AA0A155C}" type="sibTrans" cxnId="{488A6AFB-9592-4EFE-90EC-06C63FA2C1BF}">
      <dgm:prSet/>
      <dgm:spPr/>
      <dgm:t>
        <a:bodyPr/>
        <a:lstStyle/>
        <a:p>
          <a:endParaRPr lang="en-US" dirty="0"/>
        </a:p>
      </dgm:t>
    </dgm:pt>
    <dgm:pt modelId="{A2C0D8D6-47FA-4983-B671-B91B54E9FF5A}">
      <dgm:prSet/>
      <dgm:spPr/>
      <dgm:t>
        <a:bodyPr/>
        <a:lstStyle/>
        <a:p>
          <a:pPr rtl="0"/>
          <a:r>
            <a:rPr lang="en-US" b="1" dirty="0"/>
            <a:t>Allow for contingency management</a:t>
          </a:r>
          <a:endParaRPr lang="en-US" dirty="0"/>
        </a:p>
      </dgm:t>
    </dgm:pt>
    <dgm:pt modelId="{A33A693E-85BC-4793-8B85-21EE307CBE3B}" type="parTrans" cxnId="{846196B6-158D-4655-BCFC-7B639E59D6E7}">
      <dgm:prSet/>
      <dgm:spPr/>
      <dgm:t>
        <a:bodyPr/>
        <a:lstStyle/>
        <a:p>
          <a:endParaRPr lang="en-US"/>
        </a:p>
      </dgm:t>
    </dgm:pt>
    <dgm:pt modelId="{ACEEC771-A273-4D0C-89AA-11CEB02DC688}" type="sibTrans" cxnId="{846196B6-158D-4655-BCFC-7B639E59D6E7}">
      <dgm:prSet/>
      <dgm:spPr/>
      <dgm:t>
        <a:bodyPr/>
        <a:lstStyle/>
        <a:p>
          <a:endParaRPr lang="en-US" dirty="0"/>
        </a:p>
      </dgm:t>
    </dgm:pt>
    <dgm:pt modelId="{E6DB249E-70DA-443E-AB79-34B162D6FE51}">
      <dgm:prSet/>
      <dgm:spPr/>
      <dgm:t>
        <a:bodyPr/>
        <a:lstStyle/>
        <a:p>
          <a:pPr rtl="0"/>
          <a:r>
            <a:rPr lang="en-US" b="1" dirty="0"/>
            <a:t>Can vary across subcultures</a:t>
          </a:r>
        </a:p>
      </dgm:t>
    </dgm:pt>
    <dgm:pt modelId="{8030F7CA-3A13-4051-A6D5-EFE9D2E76262}" type="parTrans" cxnId="{11012B01-E64E-488B-9DAD-DCF75E309FB8}">
      <dgm:prSet/>
      <dgm:spPr/>
      <dgm:t>
        <a:bodyPr/>
        <a:lstStyle/>
        <a:p>
          <a:endParaRPr lang="en-US"/>
        </a:p>
      </dgm:t>
    </dgm:pt>
    <dgm:pt modelId="{901B781E-4EC8-4C98-8687-F4FFDA8F630B}" type="sibTrans" cxnId="{11012B01-E64E-488B-9DAD-DCF75E309FB8}">
      <dgm:prSet/>
      <dgm:spPr/>
      <dgm:t>
        <a:bodyPr/>
        <a:lstStyle/>
        <a:p>
          <a:endParaRPr lang="en-US"/>
        </a:p>
      </dgm:t>
    </dgm:pt>
    <dgm:pt modelId="{B5E1478A-4D0D-4E46-BA1B-5DFC5FD8D57F}" type="pres">
      <dgm:prSet presAssocID="{4E69F87F-BA06-45D3-B077-28C55C388086}" presName="Name0" presStyleCnt="0">
        <dgm:presLayoutVars>
          <dgm:dir/>
          <dgm:resizeHandles/>
        </dgm:presLayoutVars>
      </dgm:prSet>
      <dgm:spPr/>
    </dgm:pt>
    <dgm:pt modelId="{E63B40DA-1F01-48AF-B56B-F883A6263745}" type="pres">
      <dgm:prSet presAssocID="{88FAFAAE-50BC-4C52-890D-CDB1DDD26861}" presName="compNode" presStyleCnt="0"/>
      <dgm:spPr/>
    </dgm:pt>
    <dgm:pt modelId="{9F4636C9-C1A0-43ED-8057-26216B9BEE92}" type="pres">
      <dgm:prSet presAssocID="{88FAFAAE-50BC-4C52-890D-CDB1DDD26861}" presName="dummyConnPt" presStyleCnt="0"/>
      <dgm:spPr/>
    </dgm:pt>
    <dgm:pt modelId="{B5BE3485-7911-4EC6-833F-968289328500}" type="pres">
      <dgm:prSet presAssocID="{88FAFAAE-50BC-4C52-890D-CDB1DDD26861}" presName="node" presStyleLbl="node1" presStyleIdx="0" presStyleCnt="6">
        <dgm:presLayoutVars>
          <dgm:bulletEnabled val="1"/>
        </dgm:presLayoutVars>
      </dgm:prSet>
      <dgm:spPr/>
    </dgm:pt>
    <dgm:pt modelId="{87AEBECA-DF45-46E5-9D0E-39CB2F235B08}" type="pres">
      <dgm:prSet presAssocID="{8ADC4838-AF7B-4BAC-8C0F-D9053EEA76DA}" presName="sibTrans" presStyleLbl="bgSibTrans2D1" presStyleIdx="0" presStyleCnt="5"/>
      <dgm:spPr/>
    </dgm:pt>
    <dgm:pt modelId="{7D7ADFD5-DD4F-4142-A099-D98D2476F478}" type="pres">
      <dgm:prSet presAssocID="{C311F5F7-A5DA-472C-8B5F-99A9DB9A42D2}" presName="compNode" presStyleCnt="0"/>
      <dgm:spPr/>
    </dgm:pt>
    <dgm:pt modelId="{25392022-9715-4FBF-B627-9335770ACF57}" type="pres">
      <dgm:prSet presAssocID="{C311F5F7-A5DA-472C-8B5F-99A9DB9A42D2}" presName="dummyConnPt" presStyleCnt="0"/>
      <dgm:spPr/>
    </dgm:pt>
    <dgm:pt modelId="{8B21CDC0-4A7C-43C7-A905-EE03B7E28DC9}" type="pres">
      <dgm:prSet presAssocID="{C311F5F7-A5DA-472C-8B5F-99A9DB9A42D2}" presName="node" presStyleLbl="node1" presStyleIdx="1" presStyleCnt="6">
        <dgm:presLayoutVars>
          <dgm:bulletEnabled val="1"/>
        </dgm:presLayoutVars>
      </dgm:prSet>
      <dgm:spPr/>
    </dgm:pt>
    <dgm:pt modelId="{E4CC8EDC-1DAB-4134-B725-D1A0F80781B9}" type="pres">
      <dgm:prSet presAssocID="{0199C09C-0A39-494F-B7A6-E1B4EE0ADB98}" presName="sibTrans" presStyleLbl="bgSibTrans2D1" presStyleIdx="1" presStyleCnt="5"/>
      <dgm:spPr/>
    </dgm:pt>
    <dgm:pt modelId="{022E1839-2E41-4100-99D8-2CA785B025EF}" type="pres">
      <dgm:prSet presAssocID="{48851660-0EFD-4AEF-AC85-E5597B249C80}" presName="compNode" presStyleCnt="0"/>
      <dgm:spPr/>
    </dgm:pt>
    <dgm:pt modelId="{289A7F3D-AA47-4790-93A0-F7222CE84CCF}" type="pres">
      <dgm:prSet presAssocID="{48851660-0EFD-4AEF-AC85-E5597B249C80}" presName="dummyConnPt" presStyleCnt="0"/>
      <dgm:spPr/>
    </dgm:pt>
    <dgm:pt modelId="{E23D4605-5291-41B0-B218-9EBAC8765D01}" type="pres">
      <dgm:prSet presAssocID="{48851660-0EFD-4AEF-AC85-E5597B249C80}" presName="node" presStyleLbl="node1" presStyleIdx="2" presStyleCnt="6">
        <dgm:presLayoutVars>
          <dgm:bulletEnabled val="1"/>
        </dgm:presLayoutVars>
      </dgm:prSet>
      <dgm:spPr/>
    </dgm:pt>
    <dgm:pt modelId="{F263F101-9A3F-4FED-A841-F71D973AEB2E}" type="pres">
      <dgm:prSet presAssocID="{208D3A6E-C6CB-4248-BACE-551C9A08E104}" presName="sibTrans" presStyleLbl="bgSibTrans2D1" presStyleIdx="2" presStyleCnt="5"/>
      <dgm:spPr/>
    </dgm:pt>
    <dgm:pt modelId="{EFD54954-D415-440C-A08F-5F51A384DEB2}" type="pres">
      <dgm:prSet presAssocID="{7980F96F-390B-4F90-BEF7-AEE37CAF0C75}" presName="compNode" presStyleCnt="0"/>
      <dgm:spPr/>
    </dgm:pt>
    <dgm:pt modelId="{05501659-3F46-4929-9FA4-260A4406BC1E}" type="pres">
      <dgm:prSet presAssocID="{7980F96F-390B-4F90-BEF7-AEE37CAF0C75}" presName="dummyConnPt" presStyleCnt="0"/>
      <dgm:spPr/>
    </dgm:pt>
    <dgm:pt modelId="{D31FC4B7-9DF2-466D-AF04-F7DBC2026501}" type="pres">
      <dgm:prSet presAssocID="{7980F96F-390B-4F90-BEF7-AEE37CAF0C75}" presName="node" presStyleLbl="node1" presStyleIdx="3" presStyleCnt="6">
        <dgm:presLayoutVars>
          <dgm:bulletEnabled val="1"/>
        </dgm:presLayoutVars>
      </dgm:prSet>
      <dgm:spPr/>
    </dgm:pt>
    <dgm:pt modelId="{FEF5E43B-1FCD-4F1B-B4B5-5EF7907E976F}" type="pres">
      <dgm:prSet presAssocID="{55DC6A31-CCA1-48C2-85C8-7DE9AA0A155C}" presName="sibTrans" presStyleLbl="bgSibTrans2D1" presStyleIdx="3" presStyleCnt="5"/>
      <dgm:spPr/>
    </dgm:pt>
    <dgm:pt modelId="{B269CD4C-0794-4543-B58A-0F89A6023F0E}" type="pres">
      <dgm:prSet presAssocID="{A2C0D8D6-47FA-4983-B671-B91B54E9FF5A}" presName="compNode" presStyleCnt="0"/>
      <dgm:spPr/>
    </dgm:pt>
    <dgm:pt modelId="{8523E87F-B7BB-4D98-9F4D-75FC2E11F9AE}" type="pres">
      <dgm:prSet presAssocID="{A2C0D8D6-47FA-4983-B671-B91B54E9FF5A}" presName="dummyConnPt" presStyleCnt="0"/>
      <dgm:spPr/>
    </dgm:pt>
    <dgm:pt modelId="{3B7C7813-401A-444B-BBB0-A87C44DE4A2D}" type="pres">
      <dgm:prSet presAssocID="{A2C0D8D6-47FA-4983-B671-B91B54E9FF5A}" presName="node" presStyleLbl="node1" presStyleIdx="4" presStyleCnt="6">
        <dgm:presLayoutVars>
          <dgm:bulletEnabled val="1"/>
        </dgm:presLayoutVars>
      </dgm:prSet>
      <dgm:spPr/>
    </dgm:pt>
    <dgm:pt modelId="{866702D4-CCD7-4ADB-9914-9756AD8775E9}" type="pres">
      <dgm:prSet presAssocID="{ACEEC771-A273-4D0C-89AA-11CEB02DC688}" presName="sibTrans" presStyleLbl="bgSibTrans2D1" presStyleIdx="4" presStyleCnt="5"/>
      <dgm:spPr/>
    </dgm:pt>
    <dgm:pt modelId="{F1838F30-C835-4CC0-9773-987D7911743A}" type="pres">
      <dgm:prSet presAssocID="{E6DB249E-70DA-443E-AB79-34B162D6FE51}" presName="compNode" presStyleCnt="0"/>
      <dgm:spPr/>
    </dgm:pt>
    <dgm:pt modelId="{30E2A5CB-B7CD-4285-8CDD-E4E1891D0C74}" type="pres">
      <dgm:prSet presAssocID="{E6DB249E-70DA-443E-AB79-34B162D6FE51}" presName="dummyConnPt" presStyleCnt="0"/>
      <dgm:spPr/>
    </dgm:pt>
    <dgm:pt modelId="{87B3B8A2-2C17-4CAC-8BC5-51D2D466B817}" type="pres">
      <dgm:prSet presAssocID="{E6DB249E-70DA-443E-AB79-34B162D6FE51}" presName="node" presStyleLbl="node1" presStyleIdx="5" presStyleCnt="6">
        <dgm:presLayoutVars>
          <dgm:bulletEnabled val="1"/>
        </dgm:presLayoutVars>
      </dgm:prSet>
      <dgm:spPr/>
    </dgm:pt>
  </dgm:ptLst>
  <dgm:cxnLst>
    <dgm:cxn modelId="{11012B01-E64E-488B-9DAD-DCF75E309FB8}" srcId="{4E69F87F-BA06-45D3-B077-28C55C388086}" destId="{E6DB249E-70DA-443E-AB79-34B162D6FE51}" srcOrd="5" destOrd="0" parTransId="{8030F7CA-3A13-4051-A6D5-EFE9D2E76262}" sibTransId="{901B781E-4EC8-4C98-8687-F4FFDA8F630B}"/>
    <dgm:cxn modelId="{06324306-4E39-4487-8573-A130D3BA4467}" type="presOf" srcId="{88FAFAAE-50BC-4C52-890D-CDB1DDD26861}" destId="{B5BE3485-7911-4EC6-833F-968289328500}" srcOrd="0" destOrd="0" presId="urn:microsoft.com/office/officeart/2005/8/layout/bProcess4"/>
    <dgm:cxn modelId="{7994CE07-19F7-402F-B4D5-0199FD79F3D8}" type="presOf" srcId="{A2C0D8D6-47FA-4983-B671-B91B54E9FF5A}" destId="{3B7C7813-401A-444B-BBB0-A87C44DE4A2D}" srcOrd="0" destOrd="0" presId="urn:microsoft.com/office/officeart/2005/8/layout/bProcess4"/>
    <dgm:cxn modelId="{888AAD09-1BCC-49E1-87ED-5062A2F5A479}" srcId="{4E69F87F-BA06-45D3-B077-28C55C388086}" destId="{88FAFAAE-50BC-4C52-890D-CDB1DDD26861}" srcOrd="0" destOrd="0" parTransId="{040EAB0F-CA8A-4BC3-ACA3-A6BB4223274B}" sibTransId="{8ADC4838-AF7B-4BAC-8C0F-D9053EEA76DA}"/>
    <dgm:cxn modelId="{2382970F-D2C8-4370-BD71-159C785EE750}" type="presOf" srcId="{208D3A6E-C6CB-4248-BACE-551C9A08E104}" destId="{F263F101-9A3F-4FED-A841-F71D973AEB2E}" srcOrd="0" destOrd="0" presId="urn:microsoft.com/office/officeart/2005/8/layout/bProcess4"/>
    <dgm:cxn modelId="{0AB47910-A84D-4586-96A8-EF42776E18C6}" type="presOf" srcId="{55DC6A31-CCA1-48C2-85C8-7DE9AA0A155C}" destId="{FEF5E43B-1FCD-4F1B-B4B5-5EF7907E976F}" srcOrd="0" destOrd="0" presId="urn:microsoft.com/office/officeart/2005/8/layout/bProcess4"/>
    <dgm:cxn modelId="{4420915C-8800-4D0B-A925-2FDB02443F7E}" type="presOf" srcId="{4E69F87F-BA06-45D3-B077-28C55C388086}" destId="{B5E1478A-4D0D-4E46-BA1B-5DFC5FD8D57F}" srcOrd="0" destOrd="0" presId="urn:microsoft.com/office/officeart/2005/8/layout/bProcess4"/>
    <dgm:cxn modelId="{678B0F5F-4C5F-4898-B173-417530CFB94B}" srcId="{4E69F87F-BA06-45D3-B077-28C55C388086}" destId="{48851660-0EFD-4AEF-AC85-E5597B249C80}" srcOrd="2" destOrd="0" parTransId="{BDD57466-B97D-425D-8AE9-BE92428E4C7F}" sibTransId="{208D3A6E-C6CB-4248-BACE-551C9A08E104}"/>
    <dgm:cxn modelId="{7A9D1762-C638-494F-89C3-8FAB873485F4}" type="presOf" srcId="{C311F5F7-A5DA-472C-8B5F-99A9DB9A42D2}" destId="{8B21CDC0-4A7C-43C7-A905-EE03B7E28DC9}" srcOrd="0" destOrd="0" presId="urn:microsoft.com/office/officeart/2005/8/layout/bProcess4"/>
    <dgm:cxn modelId="{9AE7BD6F-0DD3-4234-B9AB-8F18BCE96C35}" srcId="{4E69F87F-BA06-45D3-B077-28C55C388086}" destId="{C311F5F7-A5DA-472C-8B5F-99A9DB9A42D2}" srcOrd="1" destOrd="0" parTransId="{1600C95C-8F94-407A-9305-134697542D73}" sibTransId="{0199C09C-0A39-494F-B7A6-E1B4EE0ADB98}"/>
    <dgm:cxn modelId="{A6B98C9C-9B70-4529-A4D5-EE2C93759953}" type="presOf" srcId="{48851660-0EFD-4AEF-AC85-E5597B249C80}" destId="{E23D4605-5291-41B0-B218-9EBAC8765D01}" srcOrd="0" destOrd="0" presId="urn:microsoft.com/office/officeart/2005/8/layout/bProcess4"/>
    <dgm:cxn modelId="{2CBC94B4-4C53-4980-8E7A-FED2DFAAD8A3}" type="presOf" srcId="{0199C09C-0A39-494F-B7A6-E1B4EE0ADB98}" destId="{E4CC8EDC-1DAB-4134-B725-D1A0F80781B9}" srcOrd="0" destOrd="0" presId="urn:microsoft.com/office/officeart/2005/8/layout/bProcess4"/>
    <dgm:cxn modelId="{846196B6-158D-4655-BCFC-7B639E59D6E7}" srcId="{4E69F87F-BA06-45D3-B077-28C55C388086}" destId="{A2C0D8D6-47FA-4983-B671-B91B54E9FF5A}" srcOrd="4" destOrd="0" parTransId="{A33A693E-85BC-4793-8B85-21EE307CBE3B}" sibTransId="{ACEEC771-A273-4D0C-89AA-11CEB02DC688}"/>
    <dgm:cxn modelId="{0F4F9BD0-48B5-4A39-86FE-5A71AC84D66A}" type="presOf" srcId="{8ADC4838-AF7B-4BAC-8C0F-D9053EEA76DA}" destId="{87AEBECA-DF45-46E5-9D0E-39CB2F235B08}" srcOrd="0" destOrd="0" presId="urn:microsoft.com/office/officeart/2005/8/layout/bProcess4"/>
    <dgm:cxn modelId="{046C49E8-361C-4EE0-9B7B-215428D368AB}" type="presOf" srcId="{ACEEC771-A273-4D0C-89AA-11CEB02DC688}" destId="{866702D4-CCD7-4ADB-9914-9756AD8775E9}" srcOrd="0" destOrd="0" presId="urn:microsoft.com/office/officeart/2005/8/layout/bProcess4"/>
    <dgm:cxn modelId="{09F949EB-0154-4E7A-A470-C36121858AD5}" type="presOf" srcId="{7980F96F-390B-4F90-BEF7-AEE37CAF0C75}" destId="{D31FC4B7-9DF2-466D-AF04-F7DBC2026501}" srcOrd="0" destOrd="0" presId="urn:microsoft.com/office/officeart/2005/8/layout/bProcess4"/>
    <dgm:cxn modelId="{6C4C70ED-9013-4DBA-9373-505BD4856188}" type="presOf" srcId="{E6DB249E-70DA-443E-AB79-34B162D6FE51}" destId="{87B3B8A2-2C17-4CAC-8BC5-51D2D466B817}" srcOrd="0" destOrd="0" presId="urn:microsoft.com/office/officeart/2005/8/layout/bProcess4"/>
    <dgm:cxn modelId="{488A6AFB-9592-4EFE-90EC-06C63FA2C1BF}" srcId="{4E69F87F-BA06-45D3-B077-28C55C388086}" destId="{7980F96F-390B-4F90-BEF7-AEE37CAF0C75}" srcOrd="3" destOrd="0" parTransId="{2E96499F-916E-47F8-916B-4E2FD4BEE718}" sibTransId="{55DC6A31-CCA1-48C2-85C8-7DE9AA0A155C}"/>
    <dgm:cxn modelId="{67F74F72-C090-4628-BC55-59E93CDAC204}" type="presParOf" srcId="{B5E1478A-4D0D-4E46-BA1B-5DFC5FD8D57F}" destId="{E63B40DA-1F01-48AF-B56B-F883A6263745}" srcOrd="0" destOrd="0" presId="urn:microsoft.com/office/officeart/2005/8/layout/bProcess4"/>
    <dgm:cxn modelId="{1B85895F-D726-48EB-9121-1BEA3E30FFE9}" type="presParOf" srcId="{E63B40DA-1F01-48AF-B56B-F883A6263745}" destId="{9F4636C9-C1A0-43ED-8057-26216B9BEE92}" srcOrd="0" destOrd="0" presId="urn:microsoft.com/office/officeart/2005/8/layout/bProcess4"/>
    <dgm:cxn modelId="{5D13E43C-4850-4B12-9240-80F6F87134A4}" type="presParOf" srcId="{E63B40DA-1F01-48AF-B56B-F883A6263745}" destId="{B5BE3485-7911-4EC6-833F-968289328500}" srcOrd="1" destOrd="0" presId="urn:microsoft.com/office/officeart/2005/8/layout/bProcess4"/>
    <dgm:cxn modelId="{FE383E20-B0C3-41DC-82E3-D00BCF4F3756}" type="presParOf" srcId="{B5E1478A-4D0D-4E46-BA1B-5DFC5FD8D57F}" destId="{87AEBECA-DF45-46E5-9D0E-39CB2F235B08}" srcOrd="1" destOrd="0" presId="urn:microsoft.com/office/officeart/2005/8/layout/bProcess4"/>
    <dgm:cxn modelId="{7CEB7961-8C9E-4662-9D52-5C7D75D16AE2}" type="presParOf" srcId="{B5E1478A-4D0D-4E46-BA1B-5DFC5FD8D57F}" destId="{7D7ADFD5-DD4F-4142-A099-D98D2476F478}" srcOrd="2" destOrd="0" presId="urn:microsoft.com/office/officeart/2005/8/layout/bProcess4"/>
    <dgm:cxn modelId="{8D9583BD-2A73-4827-B279-32773C5BA3FC}" type="presParOf" srcId="{7D7ADFD5-DD4F-4142-A099-D98D2476F478}" destId="{25392022-9715-4FBF-B627-9335770ACF57}" srcOrd="0" destOrd="0" presId="urn:microsoft.com/office/officeart/2005/8/layout/bProcess4"/>
    <dgm:cxn modelId="{E2FCEFFB-AA88-42E5-8BB3-3258978AC9CA}" type="presParOf" srcId="{7D7ADFD5-DD4F-4142-A099-D98D2476F478}" destId="{8B21CDC0-4A7C-43C7-A905-EE03B7E28DC9}" srcOrd="1" destOrd="0" presId="urn:microsoft.com/office/officeart/2005/8/layout/bProcess4"/>
    <dgm:cxn modelId="{330856EF-BB87-4C16-B748-77255E8A57EC}" type="presParOf" srcId="{B5E1478A-4D0D-4E46-BA1B-5DFC5FD8D57F}" destId="{E4CC8EDC-1DAB-4134-B725-D1A0F80781B9}" srcOrd="3" destOrd="0" presId="urn:microsoft.com/office/officeart/2005/8/layout/bProcess4"/>
    <dgm:cxn modelId="{4F9C62E1-D01D-4BEA-B804-7C2C8BC79F8A}" type="presParOf" srcId="{B5E1478A-4D0D-4E46-BA1B-5DFC5FD8D57F}" destId="{022E1839-2E41-4100-99D8-2CA785B025EF}" srcOrd="4" destOrd="0" presId="urn:microsoft.com/office/officeart/2005/8/layout/bProcess4"/>
    <dgm:cxn modelId="{67FC6381-3AEC-4BCF-A976-C4DF39D9151F}" type="presParOf" srcId="{022E1839-2E41-4100-99D8-2CA785B025EF}" destId="{289A7F3D-AA47-4790-93A0-F7222CE84CCF}" srcOrd="0" destOrd="0" presId="urn:microsoft.com/office/officeart/2005/8/layout/bProcess4"/>
    <dgm:cxn modelId="{F96BA3AD-E058-42C1-81FA-52216C9E3307}" type="presParOf" srcId="{022E1839-2E41-4100-99D8-2CA785B025EF}" destId="{E23D4605-5291-41B0-B218-9EBAC8765D01}" srcOrd="1" destOrd="0" presId="urn:microsoft.com/office/officeart/2005/8/layout/bProcess4"/>
    <dgm:cxn modelId="{2F6AC519-E636-4A6E-8CB5-5045EA8DB9B1}" type="presParOf" srcId="{B5E1478A-4D0D-4E46-BA1B-5DFC5FD8D57F}" destId="{F263F101-9A3F-4FED-A841-F71D973AEB2E}" srcOrd="5" destOrd="0" presId="urn:microsoft.com/office/officeart/2005/8/layout/bProcess4"/>
    <dgm:cxn modelId="{F1F15056-E2D2-4461-A3FE-B2DFBC4DB581}" type="presParOf" srcId="{B5E1478A-4D0D-4E46-BA1B-5DFC5FD8D57F}" destId="{EFD54954-D415-440C-A08F-5F51A384DEB2}" srcOrd="6" destOrd="0" presId="urn:microsoft.com/office/officeart/2005/8/layout/bProcess4"/>
    <dgm:cxn modelId="{83EC0622-C616-40B4-9265-E60AC89901A7}" type="presParOf" srcId="{EFD54954-D415-440C-A08F-5F51A384DEB2}" destId="{05501659-3F46-4929-9FA4-260A4406BC1E}" srcOrd="0" destOrd="0" presId="urn:microsoft.com/office/officeart/2005/8/layout/bProcess4"/>
    <dgm:cxn modelId="{6BF66A6F-F031-4E4D-A705-43D85A17024F}" type="presParOf" srcId="{EFD54954-D415-440C-A08F-5F51A384DEB2}" destId="{D31FC4B7-9DF2-466D-AF04-F7DBC2026501}" srcOrd="1" destOrd="0" presId="urn:microsoft.com/office/officeart/2005/8/layout/bProcess4"/>
    <dgm:cxn modelId="{371242FB-ACA1-41D8-9BD9-D8124554E73B}" type="presParOf" srcId="{B5E1478A-4D0D-4E46-BA1B-5DFC5FD8D57F}" destId="{FEF5E43B-1FCD-4F1B-B4B5-5EF7907E976F}" srcOrd="7" destOrd="0" presId="urn:microsoft.com/office/officeart/2005/8/layout/bProcess4"/>
    <dgm:cxn modelId="{BDD74F5C-F315-47A1-AD51-59E766EFB471}" type="presParOf" srcId="{B5E1478A-4D0D-4E46-BA1B-5DFC5FD8D57F}" destId="{B269CD4C-0794-4543-B58A-0F89A6023F0E}" srcOrd="8" destOrd="0" presId="urn:microsoft.com/office/officeart/2005/8/layout/bProcess4"/>
    <dgm:cxn modelId="{7FF473DE-0BE6-43D1-9850-E88F8F155D4E}" type="presParOf" srcId="{B269CD4C-0794-4543-B58A-0F89A6023F0E}" destId="{8523E87F-B7BB-4D98-9F4D-75FC2E11F9AE}" srcOrd="0" destOrd="0" presId="urn:microsoft.com/office/officeart/2005/8/layout/bProcess4"/>
    <dgm:cxn modelId="{BE394C51-08BE-4E0E-9DE8-DFD348AF4329}" type="presParOf" srcId="{B269CD4C-0794-4543-B58A-0F89A6023F0E}" destId="{3B7C7813-401A-444B-BBB0-A87C44DE4A2D}" srcOrd="1" destOrd="0" presId="urn:microsoft.com/office/officeart/2005/8/layout/bProcess4"/>
    <dgm:cxn modelId="{D8B00184-C21C-4E14-8D07-2E91BB13E546}" type="presParOf" srcId="{B5E1478A-4D0D-4E46-BA1B-5DFC5FD8D57F}" destId="{866702D4-CCD7-4ADB-9914-9756AD8775E9}" srcOrd="9" destOrd="0" presId="urn:microsoft.com/office/officeart/2005/8/layout/bProcess4"/>
    <dgm:cxn modelId="{91AD6542-9F9D-4A3B-B787-2B9DB7140030}" type="presParOf" srcId="{B5E1478A-4D0D-4E46-BA1B-5DFC5FD8D57F}" destId="{F1838F30-C835-4CC0-9773-987D7911743A}" srcOrd="10" destOrd="0" presId="urn:microsoft.com/office/officeart/2005/8/layout/bProcess4"/>
    <dgm:cxn modelId="{3CC8EBAF-E69C-4445-9619-6B2E1D5B7E56}" type="presParOf" srcId="{F1838F30-C835-4CC0-9773-987D7911743A}" destId="{30E2A5CB-B7CD-4285-8CDD-E4E1891D0C74}" srcOrd="0" destOrd="0" presId="urn:microsoft.com/office/officeart/2005/8/layout/bProcess4"/>
    <dgm:cxn modelId="{AB93CE32-B63B-47C5-BF9B-21C7A167692B}" type="presParOf" srcId="{F1838F30-C835-4CC0-9773-987D7911743A}" destId="{87B3B8A2-2C17-4CAC-8BC5-51D2D466B81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5C9F2F-EDB8-41A1-8D66-7D56E6C02B19}" type="doc">
      <dgm:prSet loTypeId="urn:microsoft.com/office/officeart/2005/8/layout/matrix3" loCatId="matrix" qsTypeId="urn:microsoft.com/office/officeart/2005/8/quickstyle/simple1#4" qsCatId="simple" csTypeId="urn:microsoft.com/office/officeart/2005/8/colors/accent1_2#6" csCatId="accent1" phldr="1"/>
      <dgm:spPr/>
      <dgm:t>
        <a:bodyPr/>
        <a:lstStyle/>
        <a:p>
          <a:endParaRPr lang="en-US"/>
        </a:p>
      </dgm:t>
    </dgm:pt>
    <dgm:pt modelId="{5C07BBE5-516F-4ABA-88EF-F25B93EFF912}">
      <dgm:prSet custT="1">
        <dgm:style>
          <a:lnRef idx="2">
            <a:schemeClr val="dk1"/>
          </a:lnRef>
          <a:fillRef idx="1">
            <a:schemeClr val="lt1"/>
          </a:fillRef>
          <a:effectRef idx="0">
            <a:schemeClr val="dk1"/>
          </a:effectRef>
          <a:fontRef idx="minor">
            <a:schemeClr val="dk1"/>
          </a:fontRef>
        </dgm:style>
      </dgm:prSet>
      <dgm:spPr/>
      <dgm:t>
        <a:bodyPr/>
        <a:lstStyle/>
        <a:p>
          <a:pPr algn="ctr" rtl="0"/>
          <a:r>
            <a:rPr lang="en-US" sz="2000" b="1" cap="none" spc="0" dirty="0">
              <a:ln w="0"/>
              <a:solidFill>
                <a:schemeClr val="tx1"/>
              </a:solidFill>
              <a:effectLst>
                <a:outerShdw blurRad="38100" dist="19050" dir="2700000" algn="tl" rotWithShape="0">
                  <a:schemeClr val="dk1">
                    <a:alpha val="40000"/>
                  </a:schemeClr>
                </a:outerShdw>
              </a:effectLst>
            </a:rPr>
            <a:t>Power Distance </a:t>
          </a:r>
        </a:p>
        <a:p>
          <a:pPr algn="l" rtl="0"/>
          <a:r>
            <a:rPr lang="en-US" sz="1800" b="0" dirty="0"/>
            <a:t>The level of acceptance by a society of the unequal distribution of power in institutions</a:t>
          </a:r>
        </a:p>
        <a:p>
          <a:pPr algn="l" rtl="0"/>
          <a:r>
            <a:rPr lang="en-US" sz="1800" b="0" dirty="0"/>
            <a:t>Views about hierarchy and respect for authority which may be socially determined</a:t>
          </a:r>
        </a:p>
      </dgm:t>
    </dgm:pt>
    <dgm:pt modelId="{B58405F4-770F-4780-A9AD-BA3BD4A5424F}" type="parTrans" cxnId="{86D3AE23-6779-4280-920E-4B742E68931E}">
      <dgm:prSet/>
      <dgm:spPr/>
      <dgm:t>
        <a:bodyPr/>
        <a:lstStyle/>
        <a:p>
          <a:endParaRPr lang="en-US"/>
        </a:p>
      </dgm:t>
    </dgm:pt>
    <dgm:pt modelId="{BB98CACF-1E00-4E30-8B02-C22A4838D926}" type="sibTrans" cxnId="{86D3AE23-6779-4280-920E-4B742E68931E}">
      <dgm:prSet/>
      <dgm:spPr/>
      <dgm:t>
        <a:bodyPr/>
        <a:lstStyle/>
        <a:p>
          <a:endParaRPr lang="en-US"/>
        </a:p>
      </dgm:t>
    </dgm:pt>
    <dgm:pt modelId="{F8AACDBC-7A8A-4265-99A7-A9E54B5A0D6D}">
      <dgm:prSet custT="1">
        <dgm:style>
          <a:lnRef idx="2">
            <a:schemeClr val="dk1"/>
          </a:lnRef>
          <a:fillRef idx="1">
            <a:schemeClr val="lt1"/>
          </a:fillRef>
          <a:effectRef idx="0">
            <a:schemeClr val="dk1"/>
          </a:effectRef>
          <a:fontRef idx="minor">
            <a:schemeClr val="dk1"/>
          </a:fontRef>
        </dgm:style>
      </dgm:prSet>
      <dgm:spPr/>
      <dgm:t>
        <a:bodyPr/>
        <a:lstStyle/>
        <a:p>
          <a:pPr rtl="0"/>
          <a:r>
            <a:rPr lang="en-US" sz="2000" b="1" cap="none" spc="0" dirty="0">
              <a:ln w="0"/>
              <a:solidFill>
                <a:schemeClr val="tx1"/>
              </a:solidFill>
              <a:effectLst>
                <a:outerShdw blurRad="38100" dist="19050" dir="2700000" algn="tl" rotWithShape="0">
                  <a:schemeClr val="dk1">
                    <a:alpha val="40000"/>
                  </a:schemeClr>
                </a:outerShdw>
              </a:effectLst>
            </a:rPr>
            <a:t>Uncertainty Avoidance </a:t>
          </a:r>
        </a:p>
        <a:p>
          <a:pPr rtl="0"/>
          <a:r>
            <a:rPr lang="en-US" sz="1800" b="0" dirty="0"/>
            <a:t>The extent to which people in a society feel threatened by ambiguous situations. Hence strict rules and procedures are usually in place to society may have sense of nationalism and change resistance</a:t>
          </a:r>
        </a:p>
      </dgm:t>
    </dgm:pt>
    <dgm:pt modelId="{23D3D09F-533D-4563-A666-3FD90C8D5577}" type="parTrans" cxnId="{C849787E-F82A-4561-B722-DBDAC99CCE6E}">
      <dgm:prSet/>
      <dgm:spPr/>
      <dgm:t>
        <a:bodyPr/>
        <a:lstStyle/>
        <a:p>
          <a:endParaRPr lang="en-US"/>
        </a:p>
      </dgm:t>
    </dgm:pt>
    <dgm:pt modelId="{904AAFCB-0A34-4582-A196-65218B1AA43B}" type="sibTrans" cxnId="{C849787E-F82A-4561-B722-DBDAC99CCE6E}">
      <dgm:prSet/>
      <dgm:spPr/>
      <dgm:t>
        <a:bodyPr/>
        <a:lstStyle/>
        <a:p>
          <a:endParaRPr lang="en-US"/>
        </a:p>
      </dgm:t>
    </dgm:pt>
    <dgm:pt modelId="{493D958A-2C54-4F00-8A5F-0C5FEE533764}">
      <dgm:prSet custT="1">
        <dgm:style>
          <a:lnRef idx="2">
            <a:schemeClr val="dk1"/>
          </a:lnRef>
          <a:fillRef idx="1">
            <a:schemeClr val="lt1"/>
          </a:fillRef>
          <a:effectRef idx="0">
            <a:schemeClr val="dk1"/>
          </a:effectRef>
          <a:fontRef idx="minor">
            <a:schemeClr val="dk1"/>
          </a:fontRef>
        </dgm:style>
      </dgm:prSet>
      <dgm:spPr/>
      <dgm:t>
        <a:bodyPr/>
        <a:lstStyle/>
        <a:p>
          <a:pPr rtl="0"/>
          <a:r>
            <a:rPr lang="en-US" sz="2000" b="1" cap="none" spc="0" dirty="0">
              <a:ln w="0"/>
              <a:solidFill>
                <a:schemeClr val="tx1"/>
              </a:solidFill>
              <a:effectLst>
                <a:outerShdw blurRad="38100" dist="19050" dir="2700000" algn="tl" rotWithShape="0">
                  <a:schemeClr val="dk1">
                    <a:alpha val="40000"/>
                  </a:schemeClr>
                </a:outerShdw>
              </a:effectLst>
            </a:rPr>
            <a:t>Individualism </a:t>
          </a:r>
        </a:p>
        <a:p>
          <a:pPr rtl="0"/>
          <a:r>
            <a:rPr lang="en-US" sz="1800" b="0" dirty="0"/>
            <a:t>The tendency of people to look after themselves and their immediate families only and to neglect the needs of society. Value individual achievements and relationships</a:t>
          </a:r>
        </a:p>
      </dgm:t>
    </dgm:pt>
    <dgm:pt modelId="{D46E8238-8BF0-4245-912C-66622940E5EF}" type="parTrans" cxnId="{68110620-8D54-4A1C-9366-36D058252D3B}">
      <dgm:prSet/>
      <dgm:spPr/>
      <dgm:t>
        <a:bodyPr/>
        <a:lstStyle/>
        <a:p>
          <a:endParaRPr lang="en-US"/>
        </a:p>
      </dgm:t>
    </dgm:pt>
    <dgm:pt modelId="{4CF6DC4C-60B2-49AD-AFE2-A0254D710712}" type="sibTrans" cxnId="{68110620-8D54-4A1C-9366-36D058252D3B}">
      <dgm:prSet/>
      <dgm:spPr/>
      <dgm:t>
        <a:bodyPr/>
        <a:lstStyle/>
        <a:p>
          <a:endParaRPr lang="en-US"/>
        </a:p>
      </dgm:t>
    </dgm:pt>
    <dgm:pt modelId="{C0D8F7FB-53CE-458A-B231-2BBFA947F5C7}">
      <dgm:prSet custT="1">
        <dgm:style>
          <a:lnRef idx="2">
            <a:schemeClr val="dk1"/>
          </a:lnRef>
          <a:fillRef idx="1">
            <a:schemeClr val="lt1"/>
          </a:fillRef>
          <a:effectRef idx="0">
            <a:schemeClr val="dk1"/>
          </a:effectRef>
          <a:fontRef idx="minor">
            <a:schemeClr val="dk1"/>
          </a:fontRef>
        </dgm:style>
      </dgm:prSet>
      <dgm:spPr/>
      <dgm:t>
        <a:bodyPr/>
        <a:lstStyle/>
        <a:p>
          <a:pPr rtl="0"/>
          <a:r>
            <a:rPr lang="en-US" sz="2000" b="1" cap="none" spc="0" dirty="0">
              <a:ln w="0"/>
              <a:solidFill>
                <a:schemeClr val="tx1"/>
              </a:solidFill>
              <a:effectLst>
                <a:outerShdw blurRad="38100" dist="19050" dir="2700000" algn="tl" rotWithShape="0">
                  <a:schemeClr val="dk1">
                    <a:alpha val="40000"/>
                  </a:schemeClr>
                </a:outerShdw>
              </a:effectLst>
            </a:rPr>
            <a:t>Collectivism </a:t>
          </a:r>
        </a:p>
        <a:p>
          <a:pPr rtl="0"/>
          <a:r>
            <a:rPr lang="en-US" sz="1800" b="0" dirty="0"/>
            <a:t>The desire for tight social frameworks, emotional dependence on belonging to “the organization,” and a strong belief in group decisions making, group achievements </a:t>
          </a:r>
          <a:r>
            <a:rPr lang="en-US" sz="1800" b="0" dirty="0" err="1"/>
            <a:t>etc</a:t>
          </a:r>
          <a:endParaRPr lang="en-US" sz="1800" b="0" dirty="0"/>
        </a:p>
      </dgm:t>
    </dgm:pt>
    <dgm:pt modelId="{74ACDF18-4CE2-4F6F-9D95-30A638C4D854}" type="parTrans" cxnId="{584D4C1A-1464-4EBA-A339-E22156145AF5}">
      <dgm:prSet/>
      <dgm:spPr/>
      <dgm:t>
        <a:bodyPr/>
        <a:lstStyle/>
        <a:p>
          <a:endParaRPr lang="en-US"/>
        </a:p>
      </dgm:t>
    </dgm:pt>
    <dgm:pt modelId="{4923C2DF-F2AA-47AF-8CEB-1EFBAC42DBF5}" type="sibTrans" cxnId="{584D4C1A-1464-4EBA-A339-E22156145AF5}">
      <dgm:prSet/>
      <dgm:spPr/>
      <dgm:t>
        <a:bodyPr/>
        <a:lstStyle/>
        <a:p>
          <a:endParaRPr lang="en-US"/>
        </a:p>
      </dgm:t>
    </dgm:pt>
    <dgm:pt modelId="{52668F56-0662-4E87-A7A4-211E4D00A302}" type="pres">
      <dgm:prSet presAssocID="{C65C9F2F-EDB8-41A1-8D66-7D56E6C02B19}" presName="matrix" presStyleCnt="0">
        <dgm:presLayoutVars>
          <dgm:chMax val="1"/>
          <dgm:dir/>
          <dgm:resizeHandles val="exact"/>
        </dgm:presLayoutVars>
      </dgm:prSet>
      <dgm:spPr/>
    </dgm:pt>
    <dgm:pt modelId="{253ABEAF-1C18-422F-B8CD-A0AAAE5D7A13}" type="pres">
      <dgm:prSet presAssocID="{C65C9F2F-EDB8-41A1-8D66-7D56E6C02B19}" presName="diamond" presStyleLbl="bgShp" presStyleIdx="0" presStyleCnt="1" custScaleX="151526" custLinFactNeighborX="-6734" custLinFactNeighborY="1684"/>
      <dgm:spPr/>
    </dgm:pt>
    <dgm:pt modelId="{A9561306-C92B-4FDB-91D8-A82B28AEB272}" type="pres">
      <dgm:prSet presAssocID="{C65C9F2F-EDB8-41A1-8D66-7D56E6C02B19}" presName="quad1" presStyleLbl="node1" presStyleIdx="0" presStyleCnt="4" custScaleX="207400" custScaleY="115794" custLinFactNeighborX="-43401" custLinFactNeighborY="-7091">
        <dgm:presLayoutVars>
          <dgm:chMax val="0"/>
          <dgm:chPref val="0"/>
          <dgm:bulletEnabled val="1"/>
        </dgm:presLayoutVars>
      </dgm:prSet>
      <dgm:spPr/>
    </dgm:pt>
    <dgm:pt modelId="{AA91DF2D-260D-4E1E-BB00-7843C8F360EB}" type="pres">
      <dgm:prSet presAssocID="{C65C9F2F-EDB8-41A1-8D66-7D56E6C02B19}" presName="quad2" presStyleLbl="node1" presStyleIdx="1" presStyleCnt="4" custScaleX="229959" custScaleY="110301" custLinFactNeighborX="68937" custLinFactNeighborY="-12032">
        <dgm:presLayoutVars>
          <dgm:chMax val="0"/>
          <dgm:chPref val="0"/>
          <dgm:bulletEnabled val="1"/>
        </dgm:presLayoutVars>
      </dgm:prSet>
      <dgm:spPr/>
    </dgm:pt>
    <dgm:pt modelId="{2D17EB1B-46FB-4174-89D6-970B04F23BDC}" type="pres">
      <dgm:prSet presAssocID="{C65C9F2F-EDB8-41A1-8D66-7D56E6C02B19}" presName="quad3" presStyleLbl="node1" presStyleIdx="2" presStyleCnt="4" custFlipHor="1" custScaleX="214099" custScaleY="117269" custLinFactNeighborX="-43640" custLinFactNeighborY="5382">
        <dgm:presLayoutVars>
          <dgm:chMax val="0"/>
          <dgm:chPref val="0"/>
          <dgm:bulletEnabled val="1"/>
        </dgm:presLayoutVars>
      </dgm:prSet>
      <dgm:spPr/>
    </dgm:pt>
    <dgm:pt modelId="{8474BA3C-8170-4C0F-B2DF-D6DAC552BE64}" type="pres">
      <dgm:prSet presAssocID="{C65C9F2F-EDB8-41A1-8D66-7D56E6C02B19}" presName="quad4" presStyleLbl="node1" presStyleIdx="3" presStyleCnt="4" custScaleX="227427" custScaleY="119398" custLinFactNeighborX="67452" custLinFactNeighborY="6828">
        <dgm:presLayoutVars>
          <dgm:chMax val="0"/>
          <dgm:chPref val="0"/>
          <dgm:bulletEnabled val="1"/>
        </dgm:presLayoutVars>
      </dgm:prSet>
      <dgm:spPr/>
    </dgm:pt>
  </dgm:ptLst>
  <dgm:cxnLst>
    <dgm:cxn modelId="{584D4C1A-1464-4EBA-A339-E22156145AF5}" srcId="{C65C9F2F-EDB8-41A1-8D66-7D56E6C02B19}" destId="{C0D8F7FB-53CE-458A-B231-2BBFA947F5C7}" srcOrd="3" destOrd="0" parTransId="{74ACDF18-4CE2-4F6F-9D95-30A638C4D854}" sibTransId="{4923C2DF-F2AA-47AF-8CEB-1EFBAC42DBF5}"/>
    <dgm:cxn modelId="{68110620-8D54-4A1C-9366-36D058252D3B}" srcId="{C65C9F2F-EDB8-41A1-8D66-7D56E6C02B19}" destId="{493D958A-2C54-4F00-8A5F-0C5FEE533764}" srcOrd="2" destOrd="0" parTransId="{D46E8238-8BF0-4245-912C-66622940E5EF}" sibTransId="{4CF6DC4C-60B2-49AD-AFE2-A0254D710712}"/>
    <dgm:cxn modelId="{6BC11B22-87F3-4AF0-A9AF-A2D07DBBDBED}" type="presOf" srcId="{C65C9F2F-EDB8-41A1-8D66-7D56E6C02B19}" destId="{52668F56-0662-4E87-A7A4-211E4D00A302}" srcOrd="0" destOrd="0" presId="urn:microsoft.com/office/officeart/2005/8/layout/matrix3"/>
    <dgm:cxn modelId="{86D3AE23-6779-4280-920E-4B742E68931E}" srcId="{C65C9F2F-EDB8-41A1-8D66-7D56E6C02B19}" destId="{5C07BBE5-516F-4ABA-88EF-F25B93EFF912}" srcOrd="0" destOrd="0" parTransId="{B58405F4-770F-4780-A9AD-BA3BD4A5424F}" sibTransId="{BB98CACF-1E00-4E30-8B02-C22A4838D926}"/>
    <dgm:cxn modelId="{45192669-1A4C-4CD6-843F-D35807372975}" type="presOf" srcId="{C0D8F7FB-53CE-458A-B231-2BBFA947F5C7}" destId="{8474BA3C-8170-4C0F-B2DF-D6DAC552BE64}" srcOrd="0" destOrd="0" presId="urn:microsoft.com/office/officeart/2005/8/layout/matrix3"/>
    <dgm:cxn modelId="{C849787E-F82A-4561-B722-DBDAC99CCE6E}" srcId="{C65C9F2F-EDB8-41A1-8D66-7D56E6C02B19}" destId="{F8AACDBC-7A8A-4265-99A7-A9E54B5A0D6D}" srcOrd="1" destOrd="0" parTransId="{23D3D09F-533D-4563-A666-3FD90C8D5577}" sibTransId="{904AAFCB-0A34-4582-A196-65218B1AA43B}"/>
    <dgm:cxn modelId="{ADA9998C-9C3E-4F3E-ABE7-94E301C51B35}" type="presOf" srcId="{F8AACDBC-7A8A-4265-99A7-A9E54B5A0D6D}" destId="{AA91DF2D-260D-4E1E-BB00-7843C8F360EB}" srcOrd="0" destOrd="0" presId="urn:microsoft.com/office/officeart/2005/8/layout/matrix3"/>
    <dgm:cxn modelId="{DDA8E2CF-404D-43EF-8B40-24E7D6F08808}" type="presOf" srcId="{493D958A-2C54-4F00-8A5F-0C5FEE533764}" destId="{2D17EB1B-46FB-4174-89D6-970B04F23BDC}" srcOrd="0" destOrd="0" presId="urn:microsoft.com/office/officeart/2005/8/layout/matrix3"/>
    <dgm:cxn modelId="{E70935EF-91D4-4C4A-876F-3353DB98A6F7}" type="presOf" srcId="{5C07BBE5-516F-4ABA-88EF-F25B93EFF912}" destId="{A9561306-C92B-4FDB-91D8-A82B28AEB272}" srcOrd="0" destOrd="0" presId="urn:microsoft.com/office/officeart/2005/8/layout/matrix3"/>
    <dgm:cxn modelId="{50F6B078-C3F6-440A-BBF9-314DB5D83E52}" type="presParOf" srcId="{52668F56-0662-4E87-A7A4-211E4D00A302}" destId="{253ABEAF-1C18-422F-B8CD-A0AAAE5D7A13}" srcOrd="0" destOrd="0" presId="urn:microsoft.com/office/officeart/2005/8/layout/matrix3"/>
    <dgm:cxn modelId="{C0D19E68-0D21-46B4-B391-DFC80E519E5B}" type="presParOf" srcId="{52668F56-0662-4E87-A7A4-211E4D00A302}" destId="{A9561306-C92B-4FDB-91D8-A82B28AEB272}" srcOrd="1" destOrd="0" presId="urn:microsoft.com/office/officeart/2005/8/layout/matrix3"/>
    <dgm:cxn modelId="{10916179-CAEA-4B64-ADF0-28DBFFB3DBC2}" type="presParOf" srcId="{52668F56-0662-4E87-A7A4-211E4D00A302}" destId="{AA91DF2D-260D-4E1E-BB00-7843C8F360EB}" srcOrd="2" destOrd="0" presId="urn:microsoft.com/office/officeart/2005/8/layout/matrix3"/>
    <dgm:cxn modelId="{97BBBC59-6C7A-41BB-A94D-0A18D5411879}" type="presParOf" srcId="{52668F56-0662-4E87-A7A4-211E4D00A302}" destId="{2D17EB1B-46FB-4174-89D6-970B04F23BDC}" srcOrd="3" destOrd="0" presId="urn:microsoft.com/office/officeart/2005/8/layout/matrix3"/>
    <dgm:cxn modelId="{2D2B1FF8-AE08-41B8-9400-03275DBBF5F2}" type="presParOf" srcId="{52668F56-0662-4E87-A7A4-211E4D00A302}" destId="{8474BA3C-8170-4C0F-B2DF-D6DAC552BE6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73651-2CA1-4EEE-9DBA-610E5FEFE7C1}">
      <dsp:nvSpPr>
        <dsp:cNvPr id="0" name=""/>
        <dsp:cNvSpPr/>
      </dsp:nvSpPr>
      <dsp:spPr>
        <a:xfrm>
          <a:off x="2667388" y="2512"/>
          <a:ext cx="6112761" cy="5140410"/>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An awareness of and an honest caring about another individual’s culture.</a:t>
          </a:r>
        </a:p>
        <a:p>
          <a:pPr marL="285750" lvl="1" indent="-285750" algn="l" defTabSz="1244600">
            <a:lnSpc>
              <a:spcPct val="90000"/>
            </a:lnSpc>
            <a:spcBef>
              <a:spcPct val="0"/>
            </a:spcBef>
            <a:spcAft>
              <a:spcPct val="15000"/>
            </a:spcAft>
            <a:buChar char="•"/>
          </a:pPr>
          <a:r>
            <a:rPr lang="en-US" sz="2800" kern="1200" dirty="0"/>
            <a:t>Lack of it can create conflict and management failures especially in IBC</a:t>
          </a:r>
        </a:p>
        <a:p>
          <a:pPr marL="57150" lvl="1" indent="-57150" algn="l" defTabSz="355600">
            <a:lnSpc>
              <a:spcPct val="90000"/>
            </a:lnSpc>
            <a:spcBef>
              <a:spcPct val="0"/>
            </a:spcBef>
            <a:spcAft>
              <a:spcPct val="15000"/>
            </a:spcAft>
            <a:buChar char="•"/>
          </a:pPr>
          <a:endParaRPr lang="en-US" sz="800" kern="1200" dirty="0"/>
        </a:p>
      </dsp:txBody>
      <dsp:txXfrm>
        <a:off x="2667388" y="645063"/>
        <a:ext cx="4185107" cy="3855308"/>
      </dsp:txXfrm>
    </dsp:sp>
    <dsp:sp modelId="{76670983-FF71-4219-A231-8B91E1065C87}">
      <dsp:nvSpPr>
        <dsp:cNvPr id="0" name=""/>
        <dsp:cNvSpPr/>
      </dsp:nvSpPr>
      <dsp:spPr>
        <a:xfrm>
          <a:off x="0" y="0"/>
          <a:ext cx="2555058" cy="51404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t>Cultural Sensitivity or</a:t>
          </a:r>
        </a:p>
        <a:p>
          <a:pPr marL="0" lvl="0" indent="0" algn="ctr" defTabSz="1600200">
            <a:lnSpc>
              <a:spcPct val="90000"/>
            </a:lnSpc>
            <a:spcBef>
              <a:spcPct val="0"/>
            </a:spcBef>
            <a:spcAft>
              <a:spcPct val="35000"/>
            </a:spcAft>
            <a:buNone/>
          </a:pPr>
          <a:r>
            <a:rPr lang="en-US" sz="3600" kern="1200" dirty="0"/>
            <a:t>Cultural Empathy?</a:t>
          </a:r>
        </a:p>
      </dsp:txBody>
      <dsp:txXfrm>
        <a:off x="124728" y="124728"/>
        <a:ext cx="2305602" cy="48909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065FA-DE61-4863-97BA-32D3B1396E61}">
      <dsp:nvSpPr>
        <dsp:cNvPr id="0" name=""/>
        <dsp:cNvSpPr/>
      </dsp:nvSpPr>
      <dsp:spPr>
        <a:xfrm>
          <a:off x="3883721" y="2303"/>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Kinship</a:t>
          </a:r>
          <a:endParaRPr lang="en-US" sz="1100" kern="1200" dirty="0"/>
        </a:p>
      </dsp:txBody>
      <dsp:txXfrm>
        <a:off x="4037934" y="156516"/>
        <a:ext cx="744603" cy="744603"/>
      </dsp:txXfrm>
    </dsp:sp>
    <dsp:sp modelId="{E41BB1D8-D195-4661-914E-8CEBB3CAD3D1}">
      <dsp:nvSpPr>
        <dsp:cNvPr id="0" name=""/>
        <dsp:cNvSpPr/>
      </dsp:nvSpPr>
      <dsp:spPr>
        <a:xfrm rot="1542857">
          <a:off x="4975605" y="690913"/>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4979771" y="743740"/>
        <a:ext cx="196309" cy="213239"/>
      </dsp:txXfrm>
    </dsp:sp>
    <dsp:sp modelId="{C659338E-3B96-405C-BDAB-84BDD888AADA}">
      <dsp:nvSpPr>
        <dsp:cNvPr id="0" name=""/>
        <dsp:cNvSpPr/>
      </dsp:nvSpPr>
      <dsp:spPr>
        <a:xfrm>
          <a:off x="5309203" y="688779"/>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Education System</a:t>
          </a:r>
          <a:endParaRPr lang="en-US" sz="1100" kern="1200" dirty="0"/>
        </a:p>
      </dsp:txBody>
      <dsp:txXfrm>
        <a:off x="5463416" y="842992"/>
        <a:ext cx="744603" cy="744603"/>
      </dsp:txXfrm>
    </dsp:sp>
    <dsp:sp modelId="{5AD2616D-9190-4F3D-A5B4-24C6FD7CBA74}">
      <dsp:nvSpPr>
        <dsp:cNvPr id="0" name=""/>
        <dsp:cNvSpPr/>
      </dsp:nvSpPr>
      <dsp:spPr>
        <a:xfrm rot="4628571">
          <a:off x="5869763" y="1801106"/>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5902469" y="1831173"/>
        <a:ext cx="196309" cy="213239"/>
      </dsp:txXfrm>
    </dsp:sp>
    <dsp:sp modelId="{FB0B6277-914A-41FA-85F1-CDD8FDB43ED9}">
      <dsp:nvSpPr>
        <dsp:cNvPr id="0" name=""/>
        <dsp:cNvSpPr/>
      </dsp:nvSpPr>
      <dsp:spPr>
        <a:xfrm>
          <a:off x="5661268" y="2231277"/>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Economic System</a:t>
          </a:r>
          <a:endParaRPr lang="en-US" sz="1100" kern="1200" dirty="0"/>
        </a:p>
      </dsp:txBody>
      <dsp:txXfrm>
        <a:off x="5815481" y="2385490"/>
        <a:ext cx="744603" cy="744603"/>
      </dsp:txXfrm>
    </dsp:sp>
    <dsp:sp modelId="{7CC87484-43D9-44B7-BC56-AED9128F58D3}">
      <dsp:nvSpPr>
        <dsp:cNvPr id="0" name=""/>
        <dsp:cNvSpPr/>
      </dsp:nvSpPr>
      <dsp:spPr>
        <a:xfrm rot="7714286">
          <a:off x="5559278" y="3192381"/>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5627573" y="3230571"/>
        <a:ext cx="196309" cy="213239"/>
      </dsp:txXfrm>
    </dsp:sp>
    <dsp:sp modelId="{E7743693-0F8C-4FE3-9991-8EF5F00C12EB}">
      <dsp:nvSpPr>
        <dsp:cNvPr id="0" name=""/>
        <dsp:cNvSpPr/>
      </dsp:nvSpPr>
      <dsp:spPr>
        <a:xfrm>
          <a:off x="4674804" y="3468264"/>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Political System</a:t>
          </a:r>
          <a:endParaRPr lang="en-US" sz="1100" kern="1200" dirty="0"/>
        </a:p>
      </dsp:txBody>
      <dsp:txXfrm>
        <a:off x="4829017" y="3622477"/>
        <a:ext cx="744603" cy="744603"/>
      </dsp:txXfrm>
    </dsp:sp>
    <dsp:sp modelId="{22D61165-A9C9-4B56-BC44-94F7C7A7CD84}">
      <dsp:nvSpPr>
        <dsp:cNvPr id="0" name=""/>
        <dsp:cNvSpPr/>
      </dsp:nvSpPr>
      <dsp:spPr>
        <a:xfrm rot="10800000">
          <a:off x="4277951" y="3817080"/>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4362084" y="3888159"/>
        <a:ext cx="196309" cy="213239"/>
      </dsp:txXfrm>
    </dsp:sp>
    <dsp:sp modelId="{59D13B59-E0E1-48FF-8479-7D4CE290F452}">
      <dsp:nvSpPr>
        <dsp:cNvPr id="0" name=""/>
        <dsp:cNvSpPr/>
      </dsp:nvSpPr>
      <dsp:spPr>
        <a:xfrm>
          <a:off x="3092637" y="3468264"/>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Health System</a:t>
          </a:r>
          <a:endParaRPr lang="en-US" sz="1100" kern="1200" dirty="0"/>
        </a:p>
      </dsp:txBody>
      <dsp:txXfrm>
        <a:off x="3246850" y="3622477"/>
        <a:ext cx="744603" cy="744603"/>
      </dsp:txXfrm>
    </dsp:sp>
    <dsp:sp modelId="{23FBCAB7-82A3-4425-B368-BAC7398E58E5}">
      <dsp:nvSpPr>
        <dsp:cNvPr id="0" name=""/>
        <dsp:cNvSpPr/>
      </dsp:nvSpPr>
      <dsp:spPr>
        <a:xfrm rot="13885714">
          <a:off x="2990648" y="3204792"/>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3058943" y="3308760"/>
        <a:ext cx="196309" cy="213239"/>
      </dsp:txXfrm>
    </dsp:sp>
    <dsp:sp modelId="{B97558DC-475D-4DE3-8B8D-1826A2AB4DEF}">
      <dsp:nvSpPr>
        <dsp:cNvPr id="0" name=""/>
        <dsp:cNvSpPr/>
      </dsp:nvSpPr>
      <dsp:spPr>
        <a:xfrm>
          <a:off x="2106173" y="2231277"/>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Recreation</a:t>
          </a:r>
          <a:endParaRPr lang="en-US" sz="1100" kern="1200" dirty="0"/>
        </a:p>
      </dsp:txBody>
      <dsp:txXfrm>
        <a:off x="2260386" y="2385490"/>
        <a:ext cx="744603" cy="744603"/>
      </dsp:txXfrm>
    </dsp:sp>
    <dsp:sp modelId="{CEBCAE44-AAFA-47F5-90A1-E26C7BA48436}">
      <dsp:nvSpPr>
        <dsp:cNvPr id="0" name=""/>
        <dsp:cNvSpPr/>
      </dsp:nvSpPr>
      <dsp:spPr>
        <a:xfrm rot="16971429">
          <a:off x="2666733" y="1816582"/>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2699439" y="1928673"/>
        <a:ext cx="196309" cy="213239"/>
      </dsp:txXfrm>
    </dsp:sp>
    <dsp:sp modelId="{E4FF8FCF-BCC9-4F5D-A52A-8E1EB156F772}">
      <dsp:nvSpPr>
        <dsp:cNvPr id="0" name=""/>
        <dsp:cNvSpPr/>
      </dsp:nvSpPr>
      <dsp:spPr>
        <a:xfrm>
          <a:off x="2458238" y="688779"/>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Religion</a:t>
          </a:r>
        </a:p>
      </dsp:txBody>
      <dsp:txXfrm>
        <a:off x="2612451" y="842992"/>
        <a:ext cx="744603" cy="744603"/>
      </dsp:txXfrm>
    </dsp:sp>
    <dsp:sp modelId="{EBA0D777-DD57-4252-B5EF-E037D1348B9B}">
      <dsp:nvSpPr>
        <dsp:cNvPr id="0" name=""/>
        <dsp:cNvSpPr/>
      </dsp:nvSpPr>
      <dsp:spPr>
        <a:xfrm rot="20057143">
          <a:off x="3550122" y="697801"/>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3554288" y="787132"/>
        <a:ext cx="196309" cy="213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EBECA-DF45-46E5-9D0E-39CB2F235B08}">
      <dsp:nvSpPr>
        <dsp:cNvPr id="0" name=""/>
        <dsp:cNvSpPr/>
      </dsp:nvSpPr>
      <dsp:spPr>
        <a:xfrm rot="5400000">
          <a:off x="555053" y="1030559"/>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BE3485-7911-4EC6-833F-968289328500}">
      <dsp:nvSpPr>
        <dsp:cNvPr id="0" name=""/>
        <dsp:cNvSpPr/>
      </dsp:nvSpPr>
      <dsp:spPr>
        <a:xfrm>
          <a:off x="920555" y="2152"/>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b="1" i="1" kern="1200" dirty="0"/>
            <a:t>Values </a:t>
          </a:r>
          <a:endParaRPr lang="en-US" sz="3600" kern="1200" dirty="0"/>
        </a:p>
      </dsp:txBody>
      <dsp:txXfrm>
        <a:off x="958394" y="39991"/>
        <a:ext cx="2077492" cy="1216224"/>
      </dsp:txXfrm>
    </dsp:sp>
    <dsp:sp modelId="{E4CC8EDC-1DAB-4134-B725-D1A0F80781B9}">
      <dsp:nvSpPr>
        <dsp:cNvPr id="0" name=""/>
        <dsp:cNvSpPr/>
      </dsp:nvSpPr>
      <dsp:spPr>
        <a:xfrm rot="5400000">
          <a:off x="555053" y="2645437"/>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21CDC0-4A7C-43C7-A905-EE03B7E28DC9}">
      <dsp:nvSpPr>
        <dsp:cNvPr id="0" name=""/>
        <dsp:cNvSpPr/>
      </dsp:nvSpPr>
      <dsp:spPr>
        <a:xfrm>
          <a:off x="920555" y="1617030"/>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Are a society’s ideas about what is good or bad, right or wrong</a:t>
          </a:r>
          <a:endParaRPr lang="en-US" sz="1400" kern="1200" dirty="0"/>
        </a:p>
      </dsp:txBody>
      <dsp:txXfrm>
        <a:off x="958394" y="1654869"/>
        <a:ext cx="2077492" cy="1216224"/>
      </dsp:txXfrm>
    </dsp:sp>
    <dsp:sp modelId="{F263F101-9A3F-4FED-A841-F71D973AEB2E}">
      <dsp:nvSpPr>
        <dsp:cNvPr id="0" name=""/>
        <dsp:cNvSpPr/>
      </dsp:nvSpPr>
      <dsp:spPr>
        <a:xfrm>
          <a:off x="1362492" y="3452876"/>
          <a:ext cx="2852414"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3D4605-5291-41B0-B218-9EBAC8765D01}">
      <dsp:nvSpPr>
        <dsp:cNvPr id="0" name=""/>
        <dsp:cNvSpPr/>
      </dsp:nvSpPr>
      <dsp:spPr>
        <a:xfrm>
          <a:off x="920555" y="3231908"/>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Determine how individuals will probably respond in any given circumstances</a:t>
          </a:r>
          <a:endParaRPr lang="en-US" sz="1400" kern="1200" dirty="0"/>
        </a:p>
      </dsp:txBody>
      <dsp:txXfrm>
        <a:off x="958394" y="3269747"/>
        <a:ext cx="2077492" cy="1216224"/>
      </dsp:txXfrm>
    </dsp:sp>
    <dsp:sp modelId="{FEF5E43B-1FCD-4F1B-B4B5-5EF7907E976F}">
      <dsp:nvSpPr>
        <dsp:cNvPr id="0" name=""/>
        <dsp:cNvSpPr/>
      </dsp:nvSpPr>
      <dsp:spPr>
        <a:xfrm rot="16200000">
          <a:off x="3418771" y="2645437"/>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31FC4B7-9DF2-466D-AF04-F7DBC2026501}">
      <dsp:nvSpPr>
        <dsp:cNvPr id="0" name=""/>
        <dsp:cNvSpPr/>
      </dsp:nvSpPr>
      <dsp:spPr>
        <a:xfrm>
          <a:off x="3784273" y="3231908"/>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Help managers anticipate likely cultural effects</a:t>
          </a:r>
          <a:endParaRPr lang="en-US" sz="1400" kern="1200" dirty="0"/>
        </a:p>
      </dsp:txBody>
      <dsp:txXfrm>
        <a:off x="3822112" y="3269747"/>
        <a:ext cx="2077492" cy="1216224"/>
      </dsp:txXfrm>
    </dsp:sp>
    <dsp:sp modelId="{866702D4-CCD7-4ADB-9914-9756AD8775E9}">
      <dsp:nvSpPr>
        <dsp:cNvPr id="0" name=""/>
        <dsp:cNvSpPr/>
      </dsp:nvSpPr>
      <dsp:spPr>
        <a:xfrm rot="16200000">
          <a:off x="3418771" y="1030559"/>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7C7813-401A-444B-BBB0-A87C44DE4A2D}">
      <dsp:nvSpPr>
        <dsp:cNvPr id="0" name=""/>
        <dsp:cNvSpPr/>
      </dsp:nvSpPr>
      <dsp:spPr>
        <a:xfrm>
          <a:off x="3784273" y="1617030"/>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Allow for contingency management</a:t>
          </a:r>
          <a:endParaRPr lang="en-US" sz="1400" kern="1200" dirty="0"/>
        </a:p>
      </dsp:txBody>
      <dsp:txXfrm>
        <a:off x="3822112" y="1654869"/>
        <a:ext cx="2077492" cy="1216224"/>
      </dsp:txXfrm>
    </dsp:sp>
    <dsp:sp modelId="{87B3B8A2-2C17-4CAC-8BC5-51D2D466B817}">
      <dsp:nvSpPr>
        <dsp:cNvPr id="0" name=""/>
        <dsp:cNvSpPr/>
      </dsp:nvSpPr>
      <dsp:spPr>
        <a:xfrm>
          <a:off x="3784273" y="2152"/>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Can vary across subcultures</a:t>
          </a:r>
        </a:p>
      </dsp:txBody>
      <dsp:txXfrm>
        <a:off x="3822112" y="39991"/>
        <a:ext cx="2077492" cy="1216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ABEAF-1C18-422F-B8CD-A0AAAE5D7A13}">
      <dsp:nvSpPr>
        <dsp:cNvPr id="0" name=""/>
        <dsp:cNvSpPr/>
      </dsp:nvSpPr>
      <dsp:spPr>
        <a:xfrm>
          <a:off x="291673" y="0"/>
          <a:ext cx="7796673" cy="514543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561306-C92B-4FDB-91D8-A82B28AEB272}">
      <dsp:nvSpPr>
        <dsp:cNvPr id="0" name=""/>
        <dsp:cNvSpPr/>
      </dsp:nvSpPr>
      <dsp:spPr>
        <a:xfrm>
          <a:off x="504056" y="188049"/>
          <a:ext cx="4161937" cy="2323661"/>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Power Distance </a:t>
          </a:r>
        </a:p>
        <a:p>
          <a:pPr marL="0" lvl="0" indent="0" algn="l" defTabSz="889000" rtl="0">
            <a:lnSpc>
              <a:spcPct val="90000"/>
            </a:lnSpc>
            <a:spcBef>
              <a:spcPct val="0"/>
            </a:spcBef>
            <a:spcAft>
              <a:spcPct val="35000"/>
            </a:spcAft>
            <a:buNone/>
          </a:pPr>
          <a:r>
            <a:rPr lang="en-US" sz="1800" b="0" kern="1200" dirty="0"/>
            <a:t>The level of acceptance by a society of the unequal distribution of power in institutions</a:t>
          </a:r>
        </a:p>
        <a:p>
          <a:pPr marL="0" lvl="0" indent="0" algn="l" defTabSz="889000" rtl="0">
            <a:lnSpc>
              <a:spcPct val="90000"/>
            </a:lnSpc>
            <a:spcBef>
              <a:spcPct val="0"/>
            </a:spcBef>
            <a:spcAft>
              <a:spcPct val="35000"/>
            </a:spcAft>
            <a:buNone/>
          </a:pPr>
          <a:r>
            <a:rPr lang="en-US" sz="1800" b="0" kern="1200" dirty="0"/>
            <a:t>Views about hierarchy and respect for authority which may be socially determined</a:t>
          </a:r>
        </a:p>
      </dsp:txBody>
      <dsp:txXfrm>
        <a:off x="617488" y="301481"/>
        <a:ext cx="3935073" cy="2096797"/>
      </dsp:txXfrm>
    </dsp:sp>
    <dsp:sp modelId="{AA91DF2D-260D-4E1E-BB00-7843C8F360EB}">
      <dsp:nvSpPr>
        <dsp:cNvPr id="0" name=""/>
        <dsp:cNvSpPr/>
      </dsp:nvSpPr>
      <dsp:spPr>
        <a:xfrm>
          <a:off x="4458373" y="144011"/>
          <a:ext cx="4614633" cy="2213432"/>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Uncertainty Avoidance </a:t>
          </a:r>
        </a:p>
        <a:p>
          <a:pPr marL="0" lvl="0" indent="0" algn="ctr" defTabSz="889000" rtl="0">
            <a:lnSpc>
              <a:spcPct val="90000"/>
            </a:lnSpc>
            <a:spcBef>
              <a:spcPct val="0"/>
            </a:spcBef>
            <a:spcAft>
              <a:spcPct val="35000"/>
            </a:spcAft>
            <a:buNone/>
          </a:pPr>
          <a:r>
            <a:rPr lang="en-US" sz="1800" b="0" kern="1200" dirty="0"/>
            <a:t>The extent to which people in a society feel threatened by ambiguous situations. Hence strict rules and procedures are usually in place to society may have sense of nationalism and change resistance</a:t>
          </a:r>
        </a:p>
      </dsp:txBody>
      <dsp:txXfrm>
        <a:off x="4566424" y="252062"/>
        <a:ext cx="4398531" cy="1997330"/>
      </dsp:txXfrm>
    </dsp:sp>
    <dsp:sp modelId="{2D17EB1B-46FB-4174-89D6-970B04F23BDC}">
      <dsp:nvSpPr>
        <dsp:cNvPr id="0" name=""/>
        <dsp:cNvSpPr/>
      </dsp:nvSpPr>
      <dsp:spPr>
        <a:xfrm flipH="1">
          <a:off x="432045" y="2584630"/>
          <a:ext cx="4296367" cy="2353260"/>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Individualism </a:t>
          </a:r>
        </a:p>
        <a:p>
          <a:pPr marL="0" lvl="0" indent="0" algn="ctr" defTabSz="889000" rtl="0">
            <a:lnSpc>
              <a:spcPct val="90000"/>
            </a:lnSpc>
            <a:spcBef>
              <a:spcPct val="0"/>
            </a:spcBef>
            <a:spcAft>
              <a:spcPct val="35000"/>
            </a:spcAft>
            <a:buNone/>
          </a:pPr>
          <a:r>
            <a:rPr lang="en-US" sz="1800" b="0" kern="1200" dirty="0"/>
            <a:t>The tendency of people to look after themselves and their immediate families only and to neglect the needs of society. Value individual achievements and relationships</a:t>
          </a:r>
        </a:p>
      </dsp:txBody>
      <dsp:txXfrm>
        <a:off x="546922" y="2699507"/>
        <a:ext cx="4066613" cy="2123506"/>
      </dsp:txXfrm>
    </dsp:sp>
    <dsp:sp modelId="{8474BA3C-8170-4C0F-B2DF-D6DAC552BE64}">
      <dsp:nvSpPr>
        <dsp:cNvPr id="0" name=""/>
        <dsp:cNvSpPr/>
      </dsp:nvSpPr>
      <dsp:spPr>
        <a:xfrm>
          <a:off x="4509183" y="2592286"/>
          <a:ext cx="4563823" cy="2395983"/>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Collectivism </a:t>
          </a:r>
        </a:p>
        <a:p>
          <a:pPr marL="0" lvl="0" indent="0" algn="ctr" defTabSz="889000" rtl="0">
            <a:lnSpc>
              <a:spcPct val="90000"/>
            </a:lnSpc>
            <a:spcBef>
              <a:spcPct val="0"/>
            </a:spcBef>
            <a:spcAft>
              <a:spcPct val="35000"/>
            </a:spcAft>
            <a:buNone/>
          </a:pPr>
          <a:r>
            <a:rPr lang="en-US" sz="1800" b="0" kern="1200" dirty="0"/>
            <a:t>The desire for tight social frameworks, emotional dependence on belonging to “the organization,” and a strong belief in group decisions making, group achievements </a:t>
          </a:r>
          <a:r>
            <a:rPr lang="en-US" sz="1800" b="0" kern="1200" dirty="0" err="1"/>
            <a:t>etc</a:t>
          </a:r>
          <a:endParaRPr lang="en-US" sz="1800" b="0" kern="1200" dirty="0"/>
        </a:p>
      </dsp:txBody>
      <dsp:txXfrm>
        <a:off x="4626145" y="2709248"/>
        <a:ext cx="4329899" cy="2162059"/>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2</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3</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3625998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33846085-95B9-4135-A352-26AD78E310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6F06F16C-F6D1-47FF-B369-68FB3D2C6F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45C32A82-8013-4A26-83B8-8CD7579030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2803323-B472-45DA-91E0-DD12E6107C93}" type="slidenum">
              <a:rPr lang="en-US" altLang="en-US" sz="1200">
                <a:latin typeface="Calibri" panose="020F0502020204030204" pitchFamily="34" charset="0"/>
              </a:rPr>
              <a:pPr/>
              <a:t>4</a:t>
            </a:fld>
            <a:endParaRPr lang="en-US" altLang="en-US" sz="1200">
              <a:latin typeface="Calibri" panose="020F0502020204030204" pitchFamily="34" charset="0"/>
            </a:endParaRPr>
          </a:p>
        </p:txBody>
      </p:sp>
      <p:sp>
        <p:nvSpPr>
          <p:cNvPr id="53253" name="Footer Placeholder 4">
            <a:extLst>
              <a:ext uri="{FF2B5EF4-FFF2-40B4-BE49-F238E27FC236}">
                <a16:creationId xmlns:a16="http://schemas.microsoft.com/office/drawing/2014/main" id="{B91F66E7-7C24-43DB-92B2-B053ED3D5A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4056533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5</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3898056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6</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1602762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ECA1B712-A974-440F-8DBB-1AA2D1FAA0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623CC14-B8C2-4D4E-B461-B5FC88D8EE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 is the shared values, understandings, assumptions and goals that are learned from earlier generations, imposed by present members of a society and passed on to succeeding generations. It often results in shared attitudes, codes of conduct, and expectations that subconsciously guide and control certain norms of behavior.</a:t>
            </a:r>
          </a:p>
          <a:p>
            <a:pPr eaLnBrk="1" hangingPunct="1">
              <a:spcBef>
                <a:spcPct val="0"/>
              </a:spcBef>
            </a:pPr>
            <a:endParaRPr lang="en-US" altLang="en-US"/>
          </a:p>
          <a:p>
            <a:pPr eaLnBrk="1" hangingPunct="1">
              <a:spcBef>
                <a:spcPct val="0"/>
              </a:spcBef>
            </a:pPr>
            <a:r>
              <a:rPr lang="en-US" altLang="en-US"/>
              <a:t>As shown in this figure, national and socio-cultural variables provide the context for cultural variables, which in turn determine attitudes toward work, time, materialism, individualism, and change. Attitudes affect behavior and, thus, individual</a:t>
            </a:r>
            <a:r>
              <a:rPr lang="ja-JP" altLang="en-US"/>
              <a:t>’</a:t>
            </a:r>
            <a:r>
              <a:rPr lang="en-US" altLang="ja-JP"/>
              <a:t>s motivation and expectations regarding work and workplace relations.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07B5205E-D694-45C3-9A76-8BDAB47F0C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1AAFA2FD-ED7D-48DE-9475-E930ED12305A}" type="slidenum">
              <a:rPr lang="en-US" altLang="en-US" sz="1200">
                <a:latin typeface="Calibri" panose="020F0502020204030204" pitchFamily="34" charset="0"/>
              </a:rPr>
              <a:pPr/>
              <a:t>7</a:t>
            </a:fld>
            <a:endParaRPr lang="en-US" altLang="en-US" sz="1200">
              <a:latin typeface="Calibri" panose="020F0502020204030204" pitchFamily="34" charset="0"/>
            </a:endParaRPr>
          </a:p>
        </p:txBody>
      </p:sp>
      <p:sp>
        <p:nvSpPr>
          <p:cNvPr id="54277" name="Footer Placeholder 4">
            <a:extLst>
              <a:ext uri="{FF2B5EF4-FFF2-40B4-BE49-F238E27FC236}">
                <a16:creationId xmlns:a16="http://schemas.microsoft.com/office/drawing/2014/main" id="{00DE6C5D-7DBA-4E0C-8069-3A23F5927C0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4F8BA0BA-6ADF-4EE7-8E70-4FBF3AE725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B490FA9C-8956-485D-8A33-0BDD3FD1B2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614A4BD2-69A5-4595-B385-5E48700EC3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D60F024-5760-4368-8E94-09A7DF243B72}" type="slidenum">
              <a:rPr lang="en-US" altLang="en-US" sz="1200">
                <a:latin typeface="Calibri" panose="020F0502020204030204" pitchFamily="34" charset="0"/>
              </a:rPr>
              <a:pPr/>
              <a:t>8</a:t>
            </a:fld>
            <a:endParaRPr lang="en-US" altLang="en-US" sz="1200">
              <a:latin typeface="Calibri" panose="020F0502020204030204" pitchFamily="34" charset="0"/>
            </a:endParaRPr>
          </a:p>
        </p:txBody>
      </p:sp>
      <p:sp>
        <p:nvSpPr>
          <p:cNvPr id="55301" name="Footer Placeholder 4">
            <a:extLst>
              <a:ext uri="{FF2B5EF4-FFF2-40B4-BE49-F238E27FC236}">
                <a16:creationId xmlns:a16="http://schemas.microsoft.com/office/drawing/2014/main" id="{65764FD7-BE71-456B-B020-957BA4E5681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875C209-47CA-4757-8168-2561C23339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28721BBD-3A2F-46C3-A698-D493FFE74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Organizational culture functions equivalently to societal culture, but varies a great deal from one organization to another—even within a single societal culture. Nonetheless, organizational culture is at least partially a function of and must respond to societal culture.</a:t>
            </a:r>
          </a:p>
          <a:p>
            <a:pPr eaLnBrk="1" hangingPunct="1">
              <a:spcBef>
                <a:spcPct val="0"/>
              </a:spcBef>
            </a:pPr>
            <a:endParaRPr lang="en-US" altLang="en-US"/>
          </a:p>
          <a:p>
            <a:pPr eaLnBrk="1" hangingPunct="1">
              <a:spcBef>
                <a:spcPct val="0"/>
              </a:spcBef>
            </a:pPr>
            <a:r>
              <a:rPr lang="en-US" altLang="en-US"/>
              <a:t>Airline KLM responded to Dutch attitudes regarding families and norms regarding relationships by extending its travel benefits policy to any couple who formally registered as living together—regardless of whether the couple was heterosexual or homosexual, formally married or not.</a:t>
            </a:r>
          </a:p>
          <a:p>
            <a:pPr eaLnBrk="1" hangingPunct="1">
              <a:spcBef>
                <a:spcPct val="0"/>
              </a:spcBef>
            </a:pPr>
            <a:endParaRPr lang="en-US" altLang="en-US"/>
          </a:p>
          <a:p>
            <a:pPr eaLnBrk="1" hangingPunct="1">
              <a:spcBef>
                <a:spcPct val="0"/>
              </a:spcBef>
            </a:pPr>
            <a:r>
              <a:rPr lang="en-US" altLang="en-US"/>
              <a:t>McDonald</a:t>
            </a:r>
            <a:r>
              <a:rPr lang="ja-JP" altLang="en-US"/>
              <a:t>’</a:t>
            </a:r>
            <a:r>
              <a:rPr lang="en-US" altLang="ja-JP"/>
              <a:t>s provides more extensive training to employees in Russia than to those in the US because Russians are less familiar with working within a capitalist system.</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B967537D-9F58-427A-AC5C-4001BC6C41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21200B5-47BA-4115-AEA3-9CCCCCF8E059}" type="slidenum">
              <a:rPr lang="en-US" altLang="en-US" sz="1200">
                <a:latin typeface="Calibri" panose="020F0502020204030204" pitchFamily="34" charset="0"/>
              </a:rPr>
              <a:pPr/>
              <a:t>9</a:t>
            </a:fld>
            <a:endParaRPr lang="en-US" altLang="en-US" sz="1200">
              <a:latin typeface="Calibri" panose="020F0502020204030204" pitchFamily="34" charset="0"/>
            </a:endParaRPr>
          </a:p>
        </p:txBody>
      </p:sp>
      <p:sp>
        <p:nvSpPr>
          <p:cNvPr id="56325" name="Footer Placeholder 4">
            <a:extLst>
              <a:ext uri="{FF2B5EF4-FFF2-40B4-BE49-F238E27FC236}">
                <a16:creationId xmlns:a16="http://schemas.microsoft.com/office/drawing/2014/main" id="{BB2B9B00-C327-42DF-90D0-0668EC3F587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875C209-47CA-4757-8168-2561C23339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28721BBD-3A2F-46C3-A698-D493FFE74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Organizational culture functions equivalently to societal culture, but varies a great deal from one organization to another—even within a single societal culture. Nonetheless, organizational culture is at least partially a function of and must respond to societal culture.</a:t>
            </a:r>
          </a:p>
          <a:p>
            <a:pPr eaLnBrk="1" hangingPunct="1">
              <a:spcBef>
                <a:spcPct val="0"/>
              </a:spcBef>
            </a:pPr>
            <a:endParaRPr lang="en-US" altLang="en-US"/>
          </a:p>
          <a:p>
            <a:pPr eaLnBrk="1" hangingPunct="1">
              <a:spcBef>
                <a:spcPct val="0"/>
              </a:spcBef>
            </a:pPr>
            <a:r>
              <a:rPr lang="en-US" altLang="en-US"/>
              <a:t>Airline KLM responded to Dutch attitudes regarding families and norms regarding relationships by extending its travel benefits policy to any couple who formally registered as living together—regardless of whether the couple was heterosexual or homosexual, formally married or not.</a:t>
            </a:r>
          </a:p>
          <a:p>
            <a:pPr eaLnBrk="1" hangingPunct="1">
              <a:spcBef>
                <a:spcPct val="0"/>
              </a:spcBef>
            </a:pPr>
            <a:endParaRPr lang="en-US" altLang="en-US"/>
          </a:p>
          <a:p>
            <a:pPr eaLnBrk="1" hangingPunct="1">
              <a:spcBef>
                <a:spcPct val="0"/>
              </a:spcBef>
            </a:pPr>
            <a:r>
              <a:rPr lang="en-US" altLang="en-US"/>
              <a:t>McDonald</a:t>
            </a:r>
            <a:r>
              <a:rPr lang="ja-JP" altLang="en-US"/>
              <a:t>’</a:t>
            </a:r>
            <a:r>
              <a:rPr lang="en-US" altLang="ja-JP"/>
              <a:t>s provides more extensive training to employees in Russia than to those in the US because Russians are less familiar with working within a capitalist system.</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B967537D-9F58-427A-AC5C-4001BC6C41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21200B5-47BA-4115-AEA3-9CCCCCF8E059}" type="slidenum">
              <a:rPr lang="en-US" altLang="en-US" sz="1200">
                <a:latin typeface="Calibri" panose="020F0502020204030204" pitchFamily="34" charset="0"/>
              </a:rPr>
              <a:pPr/>
              <a:t>10</a:t>
            </a:fld>
            <a:endParaRPr lang="en-US" altLang="en-US" sz="1200">
              <a:latin typeface="Calibri" panose="020F0502020204030204" pitchFamily="34" charset="0"/>
            </a:endParaRPr>
          </a:p>
        </p:txBody>
      </p:sp>
      <p:sp>
        <p:nvSpPr>
          <p:cNvPr id="56325" name="Footer Placeholder 4">
            <a:extLst>
              <a:ext uri="{FF2B5EF4-FFF2-40B4-BE49-F238E27FC236}">
                <a16:creationId xmlns:a16="http://schemas.microsoft.com/office/drawing/2014/main" id="{BB2B9B00-C327-42DF-90D0-0668EC3F587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13453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141BBE-B929-4BF9-B02F-6F0A7C449B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F5314D7-6379-48AF-B041-BEFBF833F2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self-reference criterion is the unconscious reference point of one</a:t>
            </a:r>
            <a:r>
              <a:rPr lang="ja-JP" altLang="en-US"/>
              <a:t>’</a:t>
            </a:r>
            <a:r>
              <a:rPr lang="en-US" altLang="ja-JP"/>
              <a:t>s own cultural values. It means people often understand and relate to others only in terms of their own culture. An example of the need to overcome the self-reference criterion is when Japanese workers must put courtesy aside and interrupt conversations with Americans when there are problems.</a:t>
            </a:r>
          </a:p>
          <a:p>
            <a:pPr eaLnBrk="1" hangingPunct="1">
              <a:spcBef>
                <a:spcPct val="0"/>
              </a:spcBef>
            </a:pPr>
            <a:endParaRPr lang="en-US" altLang="en-US"/>
          </a:p>
          <a:p>
            <a:pPr eaLnBrk="1" hangingPunct="1">
              <a:spcBef>
                <a:spcPct val="0"/>
              </a:spcBef>
            </a:pPr>
            <a:r>
              <a:rPr lang="en-US" altLang="en-US"/>
              <a:t>Parochialism occurs when a person expects those from another culture to automatically fall into patterns of behavior common in his/her own culture.</a:t>
            </a:r>
          </a:p>
          <a:p>
            <a:pPr eaLnBrk="1" hangingPunct="1">
              <a:spcBef>
                <a:spcPct val="0"/>
              </a:spcBef>
            </a:pPr>
            <a:endParaRPr lang="en-US" altLang="en-US"/>
          </a:p>
          <a:p>
            <a:pPr eaLnBrk="1" hangingPunct="1">
              <a:spcBef>
                <a:spcPct val="0"/>
              </a:spcBef>
            </a:pPr>
            <a:r>
              <a:rPr lang="en-US" altLang="en-US"/>
              <a:t>Ethnocentrism describes the attitude of those who operate from the assumption their ways of doing things are best under all conditions. P &amp; G demonstrated ethnocentrism when they ran a popular European ad for Camay soap in Japan. The ad depicted a man walking in on his wife in the bath. The commercial backfired in Japan because the Japanese viewed the man</a:t>
            </a:r>
            <a:r>
              <a:rPr lang="ja-JP" altLang="en-US"/>
              <a:t>’</a:t>
            </a:r>
            <a:r>
              <a:rPr lang="en-US" altLang="ja-JP"/>
              <a:t>s behavior as bad manners.</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4633DF3B-9226-4764-B568-6E75FEF3A9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760CA67-3563-472D-86FF-CCA14ECE887B}" type="slidenum">
              <a:rPr lang="en-US" altLang="en-US" sz="1200">
                <a:latin typeface="Calibri" panose="020F0502020204030204" pitchFamily="34" charset="0"/>
              </a:rPr>
              <a:pPr/>
              <a:t>11</a:t>
            </a:fld>
            <a:endParaRPr lang="en-US" altLang="en-US" sz="1200">
              <a:latin typeface="Calibri" panose="020F0502020204030204" pitchFamily="34" charset="0"/>
            </a:endParaRPr>
          </a:p>
        </p:txBody>
      </p:sp>
      <p:sp>
        <p:nvSpPr>
          <p:cNvPr id="58373" name="Footer Placeholder 4">
            <a:extLst>
              <a:ext uri="{FF2B5EF4-FFF2-40B4-BE49-F238E27FC236}">
                <a16:creationId xmlns:a16="http://schemas.microsoft.com/office/drawing/2014/main" id="{35822A96-351E-407F-888A-1298F599FFF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89314B9-3A7A-490A-B434-32515FDDA1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FC4704A0-E216-4F49-9637-8F58CE6AB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4DF3AD49-8E3C-4E3D-A411-F5C3D03AE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BA55F35-4E1C-4A3B-A362-0E4BCDE42843}" type="slidenum">
              <a:rPr lang="en-US" altLang="en-US" sz="1200">
                <a:latin typeface="Calibri" panose="020F0502020204030204" pitchFamily="34" charset="0"/>
              </a:rPr>
              <a:pPr/>
              <a:t>12</a:t>
            </a:fld>
            <a:endParaRPr lang="en-US" altLang="en-US" sz="1200">
              <a:latin typeface="Calibri" panose="020F0502020204030204" pitchFamily="34" charset="0"/>
            </a:endParaRPr>
          </a:p>
        </p:txBody>
      </p:sp>
      <p:sp>
        <p:nvSpPr>
          <p:cNvPr id="59397" name="Footer Placeholder 4">
            <a:extLst>
              <a:ext uri="{FF2B5EF4-FFF2-40B4-BE49-F238E27FC236}">
                <a16:creationId xmlns:a16="http://schemas.microsoft.com/office/drawing/2014/main" id="{EA6BA994-EA6A-4FD7-95CF-8830587B286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45C95141-69AB-4830-AE0C-75775097CD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399CDB08-749A-4634-9A48-BFCE3F2CF1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Kinship is the system adopted by a given society to guide family relationships. In the US, this system consists primarily of the nuclear family. In some other countries the system consists of the extended family. In the latter case, family loyalty may be given primary consideration in corporate activities.</a:t>
            </a:r>
          </a:p>
          <a:p>
            <a:pPr eaLnBrk="1" hangingPunct="1">
              <a:spcBef>
                <a:spcPct val="0"/>
              </a:spcBef>
            </a:pPr>
            <a:endParaRPr lang="en-US" altLang="en-US"/>
          </a:p>
          <a:p>
            <a:pPr eaLnBrk="1" hangingPunct="1">
              <a:spcBef>
                <a:spcPct val="0"/>
              </a:spcBef>
            </a:pPr>
            <a:r>
              <a:rPr lang="en-US" altLang="en-US"/>
              <a:t>The formal and informal education received by workers influences the expectations placed on those workers and managers</a:t>
            </a:r>
            <a:r>
              <a:rPr lang="ja-JP" altLang="en-US"/>
              <a:t>’</a:t>
            </a:r>
            <a:r>
              <a:rPr lang="en-US" altLang="ja-JP"/>
              <a:t> choices about recruitment, staffing, training, and leadership.</a:t>
            </a:r>
          </a:p>
          <a:p>
            <a:pPr eaLnBrk="1" hangingPunct="1">
              <a:spcBef>
                <a:spcPct val="0"/>
              </a:spcBef>
            </a:pPr>
            <a:endParaRPr lang="en-US" altLang="en-US"/>
          </a:p>
          <a:p>
            <a:pPr eaLnBrk="1" hangingPunct="1">
              <a:spcBef>
                <a:spcPct val="0"/>
              </a:spcBef>
            </a:pPr>
            <a:r>
              <a:rPr lang="en-US" altLang="en-US"/>
              <a:t>The economic system influences sourcing, distribution, incentives, and reparation of capital.</a:t>
            </a:r>
          </a:p>
          <a:p>
            <a:pPr eaLnBrk="1" hangingPunct="1">
              <a:spcBef>
                <a:spcPct val="0"/>
              </a:spcBef>
            </a:pPr>
            <a:endParaRPr lang="en-US" altLang="en-US"/>
          </a:p>
          <a:p>
            <a:pPr eaLnBrk="1" hangingPunct="1">
              <a:spcBef>
                <a:spcPct val="0"/>
              </a:spcBef>
            </a:pPr>
            <a:r>
              <a:rPr lang="en-US" altLang="en-US"/>
              <a:t>The government imposes varying constraints on organizations and their freedom to do business.</a:t>
            </a:r>
          </a:p>
          <a:p>
            <a:pPr eaLnBrk="1" hangingPunct="1">
              <a:spcBef>
                <a:spcPct val="0"/>
              </a:spcBef>
            </a:pPr>
            <a:endParaRPr lang="en-US" altLang="en-US"/>
          </a:p>
          <a:p>
            <a:pPr eaLnBrk="1" hangingPunct="1">
              <a:spcBef>
                <a:spcPct val="0"/>
              </a:spcBef>
            </a:pPr>
            <a:r>
              <a:rPr lang="en-US" altLang="en-US"/>
              <a:t>Religion commonly underlies moral and economic norms. In some countries, religious beliefs and practices permeate everyday business transactions and on-the-job behaviors. For instance, McDonald</a:t>
            </a:r>
            <a:r>
              <a:rPr lang="ja-JP" altLang="en-US"/>
              <a:t>’</a:t>
            </a:r>
            <a:r>
              <a:rPr lang="en-US" altLang="ja-JP"/>
              <a:t>s does not serve beef or pork in India out of respect for Hindus and Muslims. In Saudi Arabia, Islamic law prohibits the charging of interest.</a:t>
            </a:r>
          </a:p>
          <a:p>
            <a:pPr eaLnBrk="1" hangingPunct="1">
              <a:spcBef>
                <a:spcPct val="0"/>
              </a:spcBef>
            </a:pPr>
            <a:endParaRPr lang="en-US" altLang="en-US"/>
          </a:p>
          <a:p>
            <a:pPr eaLnBrk="1" hangingPunct="1">
              <a:spcBef>
                <a:spcPct val="0"/>
              </a:spcBef>
            </a:pPr>
            <a:r>
              <a:rPr lang="en-US" altLang="en-US"/>
              <a:t>Various associations arise from the formal and informal groups that make up a society.</a:t>
            </a:r>
          </a:p>
          <a:p>
            <a:pPr eaLnBrk="1" hangingPunct="1">
              <a:spcBef>
                <a:spcPct val="0"/>
              </a:spcBef>
            </a:pPr>
            <a:endParaRPr lang="en-US" altLang="en-US"/>
          </a:p>
          <a:p>
            <a:pPr eaLnBrk="1" hangingPunct="1">
              <a:spcBef>
                <a:spcPct val="0"/>
              </a:spcBef>
            </a:pPr>
            <a:r>
              <a:rPr lang="en-US" altLang="en-US"/>
              <a:t>A country</a:t>
            </a:r>
            <a:r>
              <a:rPr lang="ja-JP" altLang="en-US"/>
              <a:t>’</a:t>
            </a:r>
            <a:r>
              <a:rPr lang="en-US" altLang="ja-JP"/>
              <a:t>s system of health affects employee productivity, expectations, and attitudes toward physical fitness, which in turn affect decisions about health care benefits, insurance, physical facilities, and sick days.</a:t>
            </a:r>
          </a:p>
          <a:p>
            <a:pPr eaLnBrk="1" hangingPunct="1">
              <a:spcBef>
                <a:spcPct val="0"/>
              </a:spcBef>
            </a:pPr>
            <a:br>
              <a:rPr lang="en-US" altLang="en-US"/>
            </a:br>
            <a:r>
              <a:rPr lang="en-US" altLang="en-US"/>
              <a:t>Workers</a:t>
            </a:r>
            <a:r>
              <a:rPr lang="ja-JP" altLang="en-US"/>
              <a:t>’</a:t>
            </a:r>
            <a:r>
              <a:rPr lang="en-US" altLang="ja-JP"/>
              <a:t> attitudes about recreation can affect their work behavior and their perception of the role of work in their lives.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7419F7C6-97DF-419D-AC33-443265F2FF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828D7EE-874C-429F-B4AA-192860355506}" type="slidenum">
              <a:rPr lang="en-US" altLang="en-US" sz="1200">
                <a:latin typeface="Calibri" panose="020F0502020204030204" pitchFamily="34" charset="0"/>
              </a:rPr>
              <a:pPr/>
              <a:t>13</a:t>
            </a:fld>
            <a:endParaRPr lang="en-US" altLang="en-US" sz="1200">
              <a:latin typeface="Calibri" panose="020F0502020204030204" pitchFamily="34" charset="0"/>
            </a:endParaRPr>
          </a:p>
        </p:txBody>
      </p:sp>
      <p:sp>
        <p:nvSpPr>
          <p:cNvPr id="60421" name="Footer Placeholder 4">
            <a:extLst>
              <a:ext uri="{FF2B5EF4-FFF2-40B4-BE49-F238E27FC236}">
                <a16:creationId xmlns:a16="http://schemas.microsoft.com/office/drawing/2014/main" id="{86BBEF8E-182D-40B5-864A-5582121A12F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CC58B48-7CD8-4005-B631-1991B78085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37911066-F2B0-4254-BE99-A2F4195A3E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Values determine how individuals probably will act in given circumstances. They are communicated via the eight subsystems just described and are passed down through generations.</a:t>
            </a:r>
          </a:p>
          <a:p>
            <a:pPr eaLnBrk="1" hangingPunct="1">
              <a:spcBef>
                <a:spcPct val="0"/>
              </a:spcBef>
            </a:pPr>
            <a:endParaRPr lang="en-US" altLang="en-US"/>
          </a:p>
          <a:p>
            <a:pPr eaLnBrk="1" hangingPunct="1">
              <a:spcBef>
                <a:spcPct val="0"/>
              </a:spcBef>
            </a:pPr>
            <a:r>
              <a:rPr lang="en-US" altLang="en-US"/>
              <a:t>Contingency management requires managers to adapt to the local environment and people and to adjust their management styles accordingly.</a:t>
            </a:r>
          </a:p>
          <a:p>
            <a:pPr eaLnBrk="1" hangingPunct="1">
              <a:spcBef>
                <a:spcPct val="0"/>
              </a:spcBef>
            </a:pPr>
            <a:endParaRPr lang="en-US" altLang="en-US"/>
          </a:p>
          <a:p>
            <a:pPr eaLnBrk="1" hangingPunct="1">
              <a:spcBef>
                <a:spcPct val="0"/>
              </a:spcBef>
            </a:pPr>
            <a:r>
              <a:rPr lang="en-US" altLang="en-US"/>
              <a:t>Value dimensions and resulting cultural profiles provide only an approximation of national character. There may be variations in national culture—i.e., subcultures may exist as well. For example, American tend to think of the Chinese as culturally homogenous, but distinct ethnic groups within China have their own customs and dialects.</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FBFEF8EA-B273-490C-B786-EB974B3EB3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2872317-B8B3-404D-BA91-2F0553787D08}" type="slidenum">
              <a:rPr lang="en-US" altLang="en-US" sz="1200">
                <a:latin typeface="Calibri" panose="020F0502020204030204" pitchFamily="34" charset="0"/>
              </a:rPr>
              <a:pPr/>
              <a:t>14</a:t>
            </a:fld>
            <a:endParaRPr lang="en-US" altLang="en-US" sz="1200">
              <a:latin typeface="Calibri" panose="020F0502020204030204" pitchFamily="34" charset="0"/>
            </a:endParaRPr>
          </a:p>
        </p:txBody>
      </p:sp>
      <p:sp>
        <p:nvSpPr>
          <p:cNvPr id="62469" name="Footer Placeholder 4">
            <a:extLst>
              <a:ext uri="{FF2B5EF4-FFF2-40B4-BE49-F238E27FC236}">
                <a16:creationId xmlns:a16="http://schemas.microsoft.com/office/drawing/2014/main" id="{F0173BCD-DB0F-4CA6-845D-6BB7C33DF58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38413AE-4A62-4BA0-8C78-09ED8FA2BA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C2850B-58DA-4BE0-A86D-E4BE905583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Hofstede</a:t>
            </a:r>
            <a:r>
              <a:rPr lang="ja-JP" altLang="en-US"/>
              <a:t>’</a:t>
            </a:r>
            <a:r>
              <a:rPr lang="en-US" altLang="ja-JP"/>
              <a:t>s research, which was conducted prior to the GLOBE project, is based on 116,000 people in 50 countries. Nonetheless, all of the research was conducted in a single firm—IBM. As such, the result should be interpreted with caution.</a:t>
            </a:r>
          </a:p>
          <a:p>
            <a:pPr eaLnBrk="1" hangingPunct="1">
              <a:spcBef>
                <a:spcPct val="0"/>
              </a:spcBef>
            </a:pPr>
            <a:endParaRPr lang="en-US" altLang="en-US"/>
          </a:p>
          <a:p>
            <a:pPr eaLnBrk="1" hangingPunct="1">
              <a:spcBef>
                <a:spcPct val="0"/>
              </a:spcBef>
            </a:pPr>
            <a:r>
              <a:rPr lang="en-US" altLang="en-US"/>
              <a:t>Power distance is a society</a:t>
            </a:r>
            <a:r>
              <a:rPr lang="ja-JP" altLang="en-US"/>
              <a:t>’</a:t>
            </a:r>
            <a:r>
              <a:rPr lang="en-US" altLang="ja-JP"/>
              <a:t>s acceptance of unequal power distribution. In high power distance cultures, formal authority and hierarchy are very respected. Thus leadership tends to be autocratic and centralized. In low power distance cultures superiors and subordinates are more likely to view one another as equals, leading to more cooperation.</a:t>
            </a:r>
          </a:p>
          <a:p>
            <a:pPr eaLnBrk="1" hangingPunct="1">
              <a:spcBef>
                <a:spcPct val="0"/>
              </a:spcBef>
            </a:pPr>
            <a:endParaRPr lang="en-US" altLang="en-US"/>
          </a:p>
          <a:p>
            <a:pPr eaLnBrk="1" hangingPunct="1">
              <a:spcBef>
                <a:spcPct val="0"/>
              </a:spcBef>
            </a:pPr>
            <a:r>
              <a:rPr lang="en-US" altLang="en-US"/>
              <a:t>Uncertainty avoidance is the extent to which people feel threatened by ambiguous situations. High uncertainty avoidance cultures are very uncomfortable with ambiguity and tend to have strict laws and closely followed procedures. In businesses, managers tend to make low-risk decisions, employees are not aggressive, and lifetime employment is common. Low uncertainty avoidance cultures are more comfortable with ambiguity. In these cultures, company activities are less formal and structured, managers take more risks, and employees have more job mobility.</a:t>
            </a:r>
          </a:p>
          <a:p>
            <a:pPr eaLnBrk="1" hangingPunct="1">
              <a:spcBef>
                <a:spcPct val="0"/>
              </a:spcBef>
            </a:pPr>
            <a:endParaRPr lang="en-US" altLang="en-US"/>
          </a:p>
          <a:p>
            <a:pPr eaLnBrk="1" hangingPunct="1">
              <a:spcBef>
                <a:spcPct val="0"/>
              </a:spcBef>
            </a:pPr>
            <a:r>
              <a:rPr lang="en-US" altLang="en-US"/>
              <a:t>Individualism is the tendency for people to look after themselves and their immediate families only and to neglect the needs of society. Democracy, individual initiative, and achievement are valued. Collectivism entails tight social frameworks, emotional dependence on the organization, and strong belief in group decisions. Countries scoring higher on individualism tend to have higher GNPs and freer political systems. Social loafing is more common in individual than in collective cultures.</a:t>
            </a:r>
          </a:p>
          <a:p>
            <a:pPr eaLnBrk="1" hangingPunct="1">
              <a:spcBef>
                <a:spcPct val="0"/>
              </a:spcBef>
            </a:pPr>
            <a:endParaRPr lang="en-US" altLang="en-US"/>
          </a:p>
          <a:p>
            <a:pPr eaLnBrk="1" hangingPunct="1">
              <a:spcBef>
                <a:spcPct val="0"/>
              </a:spcBef>
            </a:pPr>
            <a:r>
              <a:rPr lang="en-US" altLang="en-US"/>
              <a:t>Masculinity refers to the degree to which  traditionally masculine values (e.g., assertiveness, materialism, and lack of concern for others) prevail. Femininity emphasizes the traditionally feminine values of concern for others, relationships, and quality of life. In more feminine cultures one tends to find less work-family conflict, less job stress, more women in high-level jobs, and a reduced need for assertiveness.</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FD1A9243-8B53-41E7-A5DC-D01A2568CE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B390CE72-62FB-4305-A356-60D26A1BE136}" type="slidenum">
              <a:rPr lang="en-US" altLang="en-US" sz="1200">
                <a:latin typeface="Calibri" panose="020F0502020204030204" pitchFamily="34" charset="0"/>
              </a:rPr>
              <a:pPr/>
              <a:t>16</a:t>
            </a:fld>
            <a:endParaRPr lang="en-US" altLang="en-US" sz="1200">
              <a:latin typeface="Calibri" panose="020F0502020204030204" pitchFamily="34" charset="0"/>
            </a:endParaRPr>
          </a:p>
        </p:txBody>
      </p:sp>
      <p:sp>
        <p:nvSpPr>
          <p:cNvPr id="66565" name="Footer Placeholder 4">
            <a:extLst>
              <a:ext uri="{FF2B5EF4-FFF2-40B4-BE49-F238E27FC236}">
                <a16:creationId xmlns:a16="http://schemas.microsoft.com/office/drawing/2014/main" id="{8E559930-CB3A-43FD-BD24-C9721903E8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7B5CD2A-3B08-43DA-AA11-EF395CB023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2304EC64-4496-4B73-BBDC-CB1BF0E694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To Americans, time is money and schedules are strictly kept. In Latin America the word for tomorrow is used to mean </a:t>
            </a:r>
            <a:r>
              <a:rPr lang="ja-JP" altLang="en-US"/>
              <a:t>“</a:t>
            </a:r>
            <a:r>
              <a:rPr lang="en-US" altLang="ja-JP"/>
              <a:t>sometime in the future.</a:t>
            </a:r>
            <a:r>
              <a:rPr lang="ja-JP" altLang="en-US"/>
              <a:t>”</a:t>
            </a:r>
            <a:endParaRPr lang="en-US" altLang="ja-JP"/>
          </a:p>
          <a:p>
            <a:pPr eaLnBrk="1" hangingPunct="1">
              <a:spcBef>
                <a:spcPct val="0"/>
              </a:spcBef>
            </a:pPr>
            <a:endParaRPr lang="en-US" altLang="en-US"/>
          </a:p>
          <a:p>
            <a:pPr eaLnBrk="1" hangingPunct="1">
              <a:spcBef>
                <a:spcPct val="0"/>
              </a:spcBef>
            </a:pPr>
            <a:r>
              <a:rPr lang="en-US" altLang="en-US"/>
              <a:t>Many non-Western societies believe in destiny of the will of their God and, thus, tend to be passive and hostile toward change. For example, to a Chinese worker, the change to power machinery might suggest dissatisfaction with his father</a:t>
            </a:r>
            <a:r>
              <a:rPr lang="ja-JP" altLang="en-US"/>
              <a:t>’</a:t>
            </a:r>
            <a:r>
              <a:rPr lang="en-US" altLang="ja-JP"/>
              <a:t>s way of life.</a:t>
            </a:r>
          </a:p>
          <a:p>
            <a:pPr eaLnBrk="1" hangingPunct="1">
              <a:spcBef>
                <a:spcPct val="0"/>
              </a:spcBef>
            </a:pPr>
            <a:endParaRPr lang="en-US" altLang="en-US"/>
          </a:p>
          <a:p>
            <a:pPr eaLnBrk="1" hangingPunct="1">
              <a:spcBef>
                <a:spcPct val="0"/>
              </a:spcBef>
            </a:pPr>
            <a:r>
              <a:rPr lang="en-US" altLang="en-US"/>
              <a:t>Americans tend to value physical goods and status symbols. Many non-Westerners value the aesthetic and spiritual realm instead.</a:t>
            </a:r>
          </a:p>
          <a:p>
            <a:pPr eaLnBrk="1" hangingPunct="1">
              <a:spcBef>
                <a:spcPct val="0"/>
              </a:spcBef>
            </a:pPr>
            <a:endParaRPr lang="en-US" altLang="en-US"/>
          </a:p>
          <a:p>
            <a:pPr eaLnBrk="1" hangingPunct="1">
              <a:spcBef>
                <a:spcPct val="0"/>
              </a:spcBef>
            </a:pPr>
            <a:r>
              <a:rPr lang="en-US" altLang="en-US"/>
              <a:t>In the US, individual achievement takes precedent. There is a focus on </a:t>
            </a:r>
            <a:r>
              <a:rPr lang="ja-JP" altLang="en-US"/>
              <a:t>“</a:t>
            </a:r>
            <a:r>
              <a:rPr lang="en-US" altLang="ja-JP"/>
              <a:t>I.</a:t>
            </a:r>
            <a:r>
              <a:rPr lang="ja-JP" altLang="en-US"/>
              <a:t>”</a:t>
            </a:r>
            <a:r>
              <a:rPr lang="en-US" altLang="ja-JP"/>
              <a:t> In countries like China, there is more emphasis on conformity and cooperation.</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6BA4CD4F-B16B-47B1-A586-A6EA31E26F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D9A29F9-555F-4412-99F7-F3ADD672B439}" type="slidenum">
              <a:rPr lang="en-US" altLang="en-US" sz="1200">
                <a:latin typeface="Calibri" panose="020F0502020204030204" pitchFamily="34" charset="0"/>
              </a:rPr>
              <a:pPr/>
              <a:t>17</a:t>
            </a:fld>
            <a:endParaRPr lang="en-US" altLang="en-US" sz="1200">
              <a:latin typeface="Calibri" panose="020F0502020204030204" pitchFamily="34" charset="0"/>
            </a:endParaRPr>
          </a:p>
        </p:txBody>
      </p:sp>
      <p:sp>
        <p:nvSpPr>
          <p:cNvPr id="69637" name="Footer Placeholder 4">
            <a:extLst>
              <a:ext uri="{FF2B5EF4-FFF2-40B4-BE49-F238E27FC236}">
                <a16:creationId xmlns:a16="http://schemas.microsoft.com/office/drawing/2014/main" id="{6D84E505-74A0-49CA-BB35-DE919C2F2C7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7B63CF3B-7C64-4163-B065-8350795A5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70FCA29-2141-476F-8198-633B2D5AC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profiles have their limitations, managers can use them to anticipate differences in the level of motivation, communication, ethics, loyalty, and individual and group productivity that may be encountered in a given culture. This Comparative Management in Focus section illustrates how to synthesize information from Hofstede and others to gain a sense of the character of a society.</a:t>
            </a:r>
          </a:p>
          <a:p>
            <a:pPr eaLnBrk="1" hangingPunct="1">
              <a:spcBef>
                <a:spcPct val="0"/>
              </a:spcBef>
            </a:pPr>
            <a:endParaRPr lang="en-US" altLang="en-US"/>
          </a:p>
          <a:p>
            <a:pPr eaLnBrk="1" hangingPunct="1">
              <a:spcBef>
                <a:spcPct val="0"/>
              </a:spcBef>
            </a:pPr>
            <a:r>
              <a:rPr lang="en-US" altLang="en-US"/>
              <a:t>Much of Japanese culture and working relationships can be explained by the principle of </a:t>
            </a:r>
            <a:r>
              <a:rPr lang="en-US" altLang="en-US" i="1"/>
              <a:t>wa</a:t>
            </a:r>
            <a:r>
              <a:rPr lang="en-US" altLang="en-US"/>
              <a:t>. Wa is embedded in the value of indulgent love, which leads to mutual confidence, faith, and honor necessary for business relationships. As such, the workplace is characterized by a mix of authoritarianism and humanism—much like a family. Management systems stress rank and looking after employees. There is devotion to work, collective responsibility, and a high degree of employee productivity. </a:t>
            </a:r>
          </a:p>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E326D12E-1868-4E03-9981-907F0D50A7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E4E37D0-E666-4989-9421-8C8C833F5DB5}" type="slidenum">
              <a:rPr lang="en-US" altLang="en-US" sz="1200">
                <a:latin typeface="Calibri" panose="020F0502020204030204" pitchFamily="34" charset="0"/>
              </a:rPr>
              <a:pPr/>
              <a:t>18</a:t>
            </a:fld>
            <a:endParaRPr lang="en-US" altLang="en-US" sz="1200">
              <a:latin typeface="Calibri" panose="020F0502020204030204" pitchFamily="34" charset="0"/>
            </a:endParaRPr>
          </a:p>
        </p:txBody>
      </p:sp>
      <p:sp>
        <p:nvSpPr>
          <p:cNvPr id="72709" name="Footer Placeholder 4">
            <a:extLst>
              <a:ext uri="{FF2B5EF4-FFF2-40B4-BE49-F238E27FC236}">
                <a16:creationId xmlns:a16="http://schemas.microsoft.com/office/drawing/2014/main" id="{9B53262B-4095-4205-8371-B9540B4F72A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br>
              <a:rPr lang="en-GB" i="1" dirty="0">
                <a:solidFill>
                  <a:schemeClr val="bg1"/>
                </a:solidFill>
              </a:rPr>
            </a:br>
            <a:br>
              <a:rPr lang="en-GB" i="1" dirty="0">
                <a:solidFill>
                  <a:schemeClr val="bg1"/>
                </a:solidFill>
              </a:rPr>
            </a:br>
            <a:r>
              <a:rPr lang="en-GB" i="1" dirty="0">
                <a:solidFill>
                  <a:schemeClr val="bg1"/>
                </a:solidFill>
              </a:rPr>
              <a:t> </a:t>
            </a:r>
            <a:r>
              <a:rPr lang="en-US" i="1" dirty="0">
                <a:solidFill>
                  <a:schemeClr val="bg1"/>
                </a:solidFill>
              </a:rPr>
              <a:t>The role of culture in business communication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457200" y="121583"/>
            <a:ext cx="8229600" cy="859145"/>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Learning </a:t>
            </a:r>
            <a:r>
              <a:rPr lang="en-US" sz="3200" b="1" dirty="0">
                <a:solidFill>
                  <a:srgbClr val="996600"/>
                </a:solidFill>
              </a:rPr>
              <a:t>Outcomes</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107504" y="1253393"/>
            <a:ext cx="8928991" cy="4351213"/>
          </a:xfrm>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8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To be able to develop a working cultural profile for each country or region in which you operate to aid management </a:t>
            </a:r>
          </a:p>
          <a:p>
            <a:pPr marL="0" indent="0" eaLnBrk="1" hangingPunct="1">
              <a:lnSpc>
                <a:spcPct val="80000"/>
              </a:lnSpc>
              <a:buNone/>
              <a:defRPr/>
            </a:pPr>
            <a:r>
              <a:rPr lang="en-US" altLang="en-US" sz="2400" dirty="0">
                <a:latin typeface="Arial" panose="020B0604020202020204" pitchFamily="34" charset="0"/>
                <a:cs typeface="Arial" panose="020B0604020202020204" pitchFamily="34" charset="0"/>
              </a:rPr>
              <a:t>(reflecting on attitudes toward work, negotiations, ethics, dress, type of language use in communication and so on)   </a:t>
            </a:r>
          </a:p>
          <a:p>
            <a:pPr marL="0" indent="-457200" eaLnBrk="1" hangingPunct="1">
              <a:lnSpc>
                <a:spcPct val="80000"/>
              </a:lnSpc>
              <a:buFont typeface="Wingdings" panose="05000000000000000000" pitchFamily="2" charset="2"/>
              <a:buChar char="§"/>
              <a:defRPr/>
            </a:pPr>
            <a:endParaRPr lang="en-US" altLang="en-US" sz="2400" dirty="0">
              <a:solidFill>
                <a:schemeClr val="accent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Understand effects of cultural differences on organisations and management</a:t>
            </a:r>
          </a:p>
          <a:p>
            <a:pPr marL="0" indent="0" eaLnBrk="1" hangingPunct="1">
              <a:lnSpc>
                <a:spcPct val="8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Appreciate how understanding </a:t>
            </a:r>
            <a:r>
              <a:rPr lang="en-US" altLang="en-US" sz="2400" b="1" dirty="0">
                <a:latin typeface="Arial" panose="020B0604020202020204" pitchFamily="34" charset="0"/>
                <a:cs typeface="Arial" panose="020B0604020202020204" pitchFamily="34" charset="0"/>
              </a:rPr>
              <a:t>local cultures </a:t>
            </a:r>
            <a:r>
              <a:rPr lang="en-US" altLang="en-US" sz="2400" dirty="0">
                <a:latin typeface="Arial" panose="020B0604020202020204" pitchFamily="34" charset="0"/>
                <a:cs typeface="Arial" panose="020B0604020202020204" pitchFamily="34" charset="0"/>
              </a:rPr>
              <a:t>and the </a:t>
            </a:r>
            <a:r>
              <a:rPr lang="en-US" altLang="en-US" sz="2400" b="1" dirty="0">
                <a:latin typeface="Arial" panose="020B0604020202020204" pitchFamily="34" charset="0"/>
                <a:cs typeface="Arial" panose="020B0604020202020204" pitchFamily="34" charset="0"/>
              </a:rPr>
              <a:t>business environment </a:t>
            </a:r>
            <a:r>
              <a:rPr lang="en-US" altLang="en-US" sz="2400" dirty="0">
                <a:latin typeface="Arial" panose="020B0604020202020204" pitchFamily="34" charset="0"/>
                <a:cs typeface="Arial" panose="020B0604020202020204" pitchFamily="34" charset="0"/>
              </a:rPr>
              <a:t>create competitive advantage for managers and businesses</a:t>
            </a:r>
          </a:p>
          <a:p>
            <a:pPr marL="0" indent="-457200" eaLnBrk="1" hangingPunct="1">
              <a:lnSpc>
                <a:spcPct val="80000"/>
              </a:lnSpc>
              <a:buFont typeface="Wingdings" panose="05000000000000000000" pitchFamily="2" charset="2"/>
              <a:buChar char="§"/>
              <a:defRPr/>
            </a:pPr>
            <a:endParaRPr lang="en-US" altLang="en-US" sz="2400" b="1" dirty="0">
              <a:solidFill>
                <a:schemeClr val="accent1"/>
              </a:solidFill>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2</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500"/>
                                        <p:tgtEl>
                                          <p:spTgt spid="3">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179512" y="121583"/>
            <a:ext cx="8712968" cy="64312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anose="020B0604020202020204" pitchFamily="34" charset="0"/>
                <a:cs typeface="Arial" panose="020B0604020202020204" pitchFamily="34" charset="0"/>
              </a:rPr>
              <a:t>What is Culture</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80080" y="980728"/>
            <a:ext cx="9036496" cy="4752528"/>
          </a:xfrm>
          <a:ln/>
        </p:spPr>
        <p:style>
          <a:lnRef idx="2">
            <a:schemeClr val="dk1"/>
          </a:lnRef>
          <a:fillRef idx="1">
            <a:schemeClr val="lt1"/>
          </a:fillRef>
          <a:effectRef idx="0">
            <a:schemeClr val="dk1"/>
          </a:effectRef>
          <a:fontRef idx="minor">
            <a:schemeClr val="dk1"/>
          </a:fontRef>
        </p:style>
        <p:txBody>
          <a:bodyPr>
            <a:normAutofit lnSpcReduction="10000"/>
          </a:bodyPr>
          <a:lstStyle/>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A set of shared values, beliefs, practices, behaviours, understandings, norms and assumptions</a:t>
            </a:r>
          </a:p>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Usually transmitted from earlier generations to the present and can either be imposed or develop gradually</a:t>
            </a:r>
          </a:p>
          <a:p>
            <a:pPr>
              <a:defRPr/>
            </a:pPr>
            <a:endPar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endParaRPr>
          </a:p>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It shapes the way we think, behave, view things and how we interact with each other and our environment</a:t>
            </a:r>
          </a:p>
          <a:p>
            <a:pPr marL="0" indent="0">
              <a:buNone/>
              <a:defRPr/>
            </a:pPr>
            <a:endPar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endParaRPr>
          </a:p>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Culture is not static (it is dynamic). So can change over time due to several factors such as globalisation,  migration, ICT, economic hardship, consensus building</a:t>
            </a:r>
            <a:endParaRPr lang="en-US" altLang="en-US" sz="2600" dirty="0">
              <a:solidFill>
                <a:schemeClr val="tx1"/>
              </a:solidFill>
              <a:latin typeface="Arial" panose="020B0604020202020204" pitchFamily="34" charset="0"/>
              <a:cs typeface="Arial" panose="020B0604020202020204" pitchFamily="34" charset="0"/>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3</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89007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C908E-B386-4142-986A-11B5BCF38453}"/>
              </a:ext>
            </a:extLst>
          </p:cNvPr>
          <p:cNvSpPr>
            <a:spLocks noGrp="1"/>
          </p:cNvSpPr>
          <p:nvPr>
            <p:ph type="title"/>
          </p:nvPr>
        </p:nvSpPr>
        <p:spPr>
          <a:xfrm>
            <a:off x="693440" y="80645"/>
            <a:ext cx="7772400" cy="756067"/>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What is Culture</a:t>
            </a:r>
          </a:p>
        </p:txBody>
      </p:sp>
      <p:sp>
        <p:nvSpPr>
          <p:cNvPr id="3" name="Content Placeholder 2">
            <a:extLst>
              <a:ext uri="{FF2B5EF4-FFF2-40B4-BE49-F238E27FC236}">
                <a16:creationId xmlns:a16="http://schemas.microsoft.com/office/drawing/2014/main" id="{A285AA5C-F0BD-49E8-954B-F89A1AF4FAB4}"/>
              </a:ext>
            </a:extLst>
          </p:cNvPr>
          <p:cNvSpPr>
            <a:spLocks noGrp="1"/>
          </p:cNvSpPr>
          <p:nvPr>
            <p:ph sz="quarter" idx="1"/>
          </p:nvPr>
        </p:nvSpPr>
        <p:spPr>
          <a:xfrm>
            <a:off x="2514600" y="2133600"/>
            <a:ext cx="5638800" cy="2971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400" b="1"/>
          </a:p>
        </p:txBody>
      </p:sp>
      <p:sp>
        <p:nvSpPr>
          <p:cNvPr id="13316" name="Slide Number Placeholder 5">
            <a:extLst>
              <a:ext uri="{FF2B5EF4-FFF2-40B4-BE49-F238E27FC236}">
                <a16:creationId xmlns:a16="http://schemas.microsoft.com/office/drawing/2014/main" id="{E19E4F27-E05D-4BC2-8270-92CD35E42F2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6DA849F-4F3B-4F44-82E4-C795C2BE0447}" type="slidenum">
              <a:rPr lang="en-US" altLang="en-US" sz="1400">
                <a:solidFill>
                  <a:srgbClr val="FFFFFF"/>
                </a:solidFill>
                <a:latin typeface="Franklin Gothic Book" panose="020B0503020102020204" pitchFamily="34" charset="0"/>
              </a:rPr>
              <a:pPr/>
              <a:t>4</a:t>
            </a:fld>
            <a:endParaRPr lang="en-US" altLang="en-US" sz="1400">
              <a:solidFill>
                <a:srgbClr val="FFFFFF"/>
              </a:solidFill>
              <a:latin typeface="Franklin Gothic Book" panose="020B0503020102020204" pitchFamily="34" charset="0"/>
            </a:endParaRPr>
          </a:p>
        </p:txBody>
      </p:sp>
      <p:sp>
        <p:nvSpPr>
          <p:cNvPr id="13317" name="Footer Placeholder 8">
            <a:extLst>
              <a:ext uri="{FF2B5EF4-FFF2-40B4-BE49-F238E27FC236}">
                <a16:creationId xmlns:a16="http://schemas.microsoft.com/office/drawing/2014/main" id="{C6BD7F44-090F-45C2-AF56-C903EA5D51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8" name="Bevel 7">
            <a:extLst>
              <a:ext uri="{FF2B5EF4-FFF2-40B4-BE49-F238E27FC236}">
                <a16:creationId xmlns:a16="http://schemas.microsoft.com/office/drawing/2014/main" id="{943BD0C1-ECB5-440D-96EA-F548069C1F5C}"/>
              </a:ext>
            </a:extLst>
          </p:cNvPr>
          <p:cNvSpPr/>
          <p:nvPr/>
        </p:nvSpPr>
        <p:spPr>
          <a:xfrm>
            <a:off x="-108520" y="692696"/>
            <a:ext cx="9252520" cy="4692724"/>
          </a:xfrm>
          <a:prstGeom prst="bevel">
            <a:avLst/>
          </a:prstGeom>
        </p:spPr>
        <p:style>
          <a:lnRef idx="2">
            <a:schemeClr val="accent6"/>
          </a:lnRef>
          <a:fillRef idx="1">
            <a:schemeClr val="lt1"/>
          </a:fillRef>
          <a:effectRef idx="0">
            <a:schemeClr val="accent6"/>
          </a:effectRef>
          <a:fontRef idx="minor">
            <a:schemeClr val="dk1"/>
          </a:fontRef>
        </p:style>
        <p:txBody>
          <a:bodyPr/>
          <a:lstStyle/>
          <a:p>
            <a:pPr marL="342900" indent="-342900" eaLnBrk="1" hangingPunct="1">
              <a:buFont typeface="Wingdings" panose="05000000000000000000" pitchFamily="2" charset="2"/>
              <a:buChar char="§"/>
              <a:defRPr/>
            </a:pP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Culture is also quite </a:t>
            </a: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implicit </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and </a:t>
            </a:r>
          </a:p>
          <a:p>
            <a:pPr marL="342900" indent="-342900" eaLnBrk="1" hangingPunct="1">
              <a:buFont typeface="Wingdings" panose="05000000000000000000" pitchFamily="2" charset="2"/>
              <a:buChar char="§"/>
              <a:defRPr/>
            </a:pP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Emotional</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 which makes it hard to work with</a:t>
            </a:r>
          </a:p>
          <a:p>
            <a:pPr marL="342900" indent="-342900" eaLnBrk="1" hangingPunct="1">
              <a:buFont typeface="Wingdings" panose="05000000000000000000" pitchFamily="2" charset="2"/>
              <a:buChar char="§"/>
              <a:defRPr/>
            </a:pP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But can also be powerful way to gain advantage if well understood</a:t>
            </a:r>
          </a:p>
          <a:p>
            <a:pPr marL="342900" indent="-342900" eaLnBrk="1" hangingPunct="1">
              <a:buFont typeface="Wingdings" panose="05000000000000000000" pitchFamily="2" charset="2"/>
              <a:buChar char="§"/>
              <a:defRPr/>
            </a:pP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Before we proceed, we should remember the distinction between</a:t>
            </a:r>
          </a:p>
          <a:p>
            <a:pPr marL="342900" indent="-342900" eaLnBrk="1" hangingPunct="1">
              <a:buFont typeface="Wingdings" panose="05000000000000000000" pitchFamily="2" charset="2"/>
              <a:buChar char="§"/>
              <a:defRPr/>
            </a:pP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Organisational culture </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which refers to the internal way of doing things and </a:t>
            </a:r>
          </a:p>
          <a:p>
            <a:pPr marL="342900" indent="-342900" eaLnBrk="1" hangingPunct="1">
              <a:buFont typeface="Wingdings" panose="05000000000000000000" pitchFamily="2" charset="2"/>
              <a:buChar char="§"/>
              <a:defRPr/>
            </a:pP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Societal culture </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which refers to the beliefs and norms of a society and may be external to businesses</a:t>
            </a:r>
            <a:endParaRPr lang="en-US" sz="2300" dirty="0">
              <a:solidFill>
                <a:srgbClr val="FFFF00"/>
              </a:solidFill>
              <a:ea typeface="MS PGothic" pitchFamily="34" charset="-128"/>
            </a:endParaRPr>
          </a:p>
        </p:txBody>
      </p:sp>
    </p:spTree>
    <p:extLst>
      <p:ext uri="{BB962C8B-B14F-4D97-AF65-F5344CB8AC3E}">
        <p14:creationId xmlns:p14="http://schemas.microsoft.com/office/powerpoint/2010/main" val="17714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179512" y="121583"/>
            <a:ext cx="8712968" cy="64312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anose="020B0604020202020204" pitchFamily="34" charset="0"/>
                <a:cs typeface="Arial" panose="020B0604020202020204" pitchFamily="34" charset="0"/>
              </a:rPr>
              <a:t>Importance of Culture in Management</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80080" y="980728"/>
            <a:ext cx="9036496" cy="4752528"/>
          </a:xfrm>
          <a:ln/>
        </p:spPr>
        <p:style>
          <a:lnRef idx="2">
            <a:schemeClr val="dk1"/>
          </a:lnRef>
          <a:fillRef idx="1">
            <a:schemeClr val="lt1"/>
          </a:fillRef>
          <a:effectRef idx="0">
            <a:schemeClr val="dk1"/>
          </a:effectRef>
          <a:fontRef idx="minor">
            <a:schemeClr val="dk1"/>
          </a:fontRef>
        </p:style>
        <p:txBody>
          <a:bodyPr>
            <a:normAutofit fontScale="92500" lnSpcReduction="10000"/>
          </a:bodyPr>
          <a:lstStyle/>
          <a:p>
            <a:pPr eaLnBrk="1" hangingPunct="1">
              <a:lnSpc>
                <a:spcPct val="80000"/>
              </a:lnSpc>
              <a:buFont typeface="Wingdings" panose="05000000000000000000" pitchFamily="2" charset="2"/>
              <a:buChar char="§"/>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Black and Mendenhall found that 40% of expatriate managers leave their jobs early due to poor performance or lack of adjustments to local cultures</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Poor understanding of cross-cultural differences leads to failed negotiations and interactions costing USA firms about $2bn per year</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Therefore, Cultural sensitivity and empathy is vital in the entire management processes</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Hence </a:t>
            </a:r>
            <a:r>
              <a:rPr lang="en-US" altLang="en-US" sz="2800" b="1" dirty="0">
                <a:solidFill>
                  <a:schemeClr val="tx1"/>
                </a:solidFill>
                <a:latin typeface="Arial" panose="020B0604020202020204" pitchFamily="34" charset="0"/>
                <a:cs typeface="Arial" panose="020B0604020202020204" pitchFamily="34" charset="0"/>
              </a:rPr>
              <a:t>training</a:t>
            </a:r>
            <a:r>
              <a:rPr lang="en-US" altLang="en-US" sz="2800" dirty="0">
                <a:solidFill>
                  <a:schemeClr val="tx1"/>
                </a:solidFill>
                <a:latin typeface="Arial" panose="020B0604020202020204" pitchFamily="34" charset="0"/>
                <a:cs typeface="Arial" panose="020B0604020202020204" pitchFamily="34" charset="0"/>
              </a:rPr>
              <a:t> and </a:t>
            </a:r>
            <a:r>
              <a:rPr lang="en-US" altLang="en-US" sz="2800" b="1" dirty="0">
                <a:solidFill>
                  <a:schemeClr val="tx1"/>
                </a:solidFill>
                <a:latin typeface="Arial" panose="020B0604020202020204" pitchFamily="34" charset="0"/>
                <a:cs typeface="Arial" panose="020B0604020202020204" pitchFamily="34" charset="0"/>
              </a:rPr>
              <a:t>inductions</a:t>
            </a:r>
            <a:r>
              <a:rPr lang="en-US" altLang="en-US" sz="2800" dirty="0">
                <a:solidFill>
                  <a:schemeClr val="tx1"/>
                </a:solidFill>
                <a:latin typeface="Arial" panose="020B0604020202020204" pitchFamily="34" charset="0"/>
                <a:cs typeface="Arial" panose="020B0604020202020204" pitchFamily="34" charset="0"/>
              </a:rPr>
              <a:t> could be incorporated to enable understanding of cultural differences</a:t>
            </a:r>
            <a:endParaRPr lang="en-US" altLang="en-US" sz="2400" dirty="0">
              <a:solidFill>
                <a:schemeClr val="tx1"/>
              </a:solidFill>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5</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93811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179512" y="121583"/>
            <a:ext cx="8712968" cy="64312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anose="020B0604020202020204" pitchFamily="34" charset="0"/>
                <a:cs typeface="Arial" panose="020B0604020202020204" pitchFamily="34" charset="0"/>
              </a:rPr>
              <a:t>Importance of Culture in Management</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80080" y="980728"/>
            <a:ext cx="9036496" cy="4752528"/>
          </a:xfrm>
          <a:ln/>
        </p:spPr>
        <p:style>
          <a:lnRef idx="2">
            <a:schemeClr val="dk1"/>
          </a:lnRef>
          <a:fillRef idx="1">
            <a:schemeClr val="lt1"/>
          </a:fillRef>
          <a:effectRef idx="0">
            <a:schemeClr val="dk1"/>
          </a:effectRef>
          <a:fontRef idx="minor">
            <a:schemeClr val="dk1"/>
          </a:fontRef>
        </p:style>
        <p:txBody>
          <a:bodyPr>
            <a:normAutofit fontScale="92500" lnSpcReduction="10000"/>
          </a:bodyPr>
          <a:lstStyle/>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Cultural variables and differences around the world do determine a lot of things which managers must be aware of and device plans to manage them well</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b="1" dirty="0" err="1">
                <a:solidFill>
                  <a:schemeClr val="tx1"/>
                </a:solidFill>
                <a:latin typeface="Arial" panose="020B0604020202020204" pitchFamily="34" charset="0"/>
                <a:cs typeface="Arial" panose="020B0604020202020204" pitchFamily="34" charset="0"/>
              </a:rPr>
              <a:t>Eg</a:t>
            </a:r>
            <a:r>
              <a:rPr lang="en-US" altLang="en-US" sz="2800" b="1" dirty="0">
                <a:solidFill>
                  <a:schemeClr val="tx1"/>
                </a:solidFill>
                <a:latin typeface="Arial" panose="020B0604020202020204" pitchFamily="34" charset="0"/>
                <a:cs typeface="Arial" panose="020B0604020202020204" pitchFamily="34" charset="0"/>
              </a:rPr>
              <a:t>:</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Attitudes and expectations towards work</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Towards time management</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Towards change and how it is accepted and embraced</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Team or group working and develop relationships rather than being individualistic</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Address and solve problems when they arise</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Trust, loyalty and commitments</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The PESTLE factors and how they impact business operations and transactions</a:t>
            </a:r>
          </a:p>
          <a:p>
            <a:pPr eaLnBrk="1" hangingPunct="1">
              <a:lnSpc>
                <a:spcPct val="80000"/>
              </a:lnSpc>
              <a:buFont typeface="Wingdings" panose="05000000000000000000" pitchFamily="2" charset="2"/>
              <a:buChar char="§"/>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6</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289763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32141-017A-4EE0-9065-AEAA0FA9022C}"/>
              </a:ext>
            </a:extLst>
          </p:cNvPr>
          <p:cNvSpPr>
            <a:spLocks noGrp="1"/>
          </p:cNvSpPr>
          <p:nvPr>
            <p:ph type="title"/>
          </p:nvPr>
        </p:nvSpPr>
        <p:spPr>
          <a:xfrm>
            <a:off x="107504" y="274638"/>
            <a:ext cx="8839512" cy="638397"/>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Cultural Variables to Consider in Management</a:t>
            </a:r>
          </a:p>
        </p:txBody>
      </p:sp>
      <p:sp>
        <p:nvSpPr>
          <p:cNvPr id="14339" name="Slide Number Placeholder 5">
            <a:extLst>
              <a:ext uri="{FF2B5EF4-FFF2-40B4-BE49-F238E27FC236}">
                <a16:creationId xmlns:a16="http://schemas.microsoft.com/office/drawing/2014/main" id="{60FEA8A4-BE0F-4BC3-82AD-039ADBD3728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2B26A790-E49F-45C8-BB60-BF1C2C4A24B4}" type="slidenum">
              <a:rPr lang="en-US" altLang="en-US" sz="1400">
                <a:solidFill>
                  <a:srgbClr val="FFFFFF"/>
                </a:solidFill>
                <a:latin typeface="Franklin Gothic Book" panose="020B0503020102020204" pitchFamily="34" charset="0"/>
              </a:rPr>
              <a:pPr/>
              <a:t>7</a:t>
            </a:fld>
            <a:endParaRPr lang="en-US" altLang="en-US" sz="1400">
              <a:solidFill>
                <a:srgbClr val="FFFFFF"/>
              </a:solidFill>
              <a:latin typeface="Franklin Gothic Book" panose="020B0503020102020204" pitchFamily="34" charset="0"/>
            </a:endParaRPr>
          </a:p>
        </p:txBody>
      </p:sp>
      <p:sp>
        <p:nvSpPr>
          <p:cNvPr id="14340" name="Footer Placeholder 8">
            <a:extLst>
              <a:ext uri="{FF2B5EF4-FFF2-40B4-BE49-F238E27FC236}">
                <a16:creationId xmlns:a16="http://schemas.microsoft.com/office/drawing/2014/main" id="{263D5658-A2FB-464F-8D3B-437811177F4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4342" name="Picture 7">
            <a:extLst>
              <a:ext uri="{FF2B5EF4-FFF2-40B4-BE49-F238E27FC236}">
                <a16:creationId xmlns:a16="http://schemas.microsoft.com/office/drawing/2014/main" id="{E2747D39-6660-4DDC-914E-80507CF8EF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7092" y="1054893"/>
            <a:ext cx="8489816" cy="474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94BA-F103-4B66-B824-951E1408EDC0}"/>
              </a:ext>
            </a:extLst>
          </p:cNvPr>
          <p:cNvSpPr>
            <a:spLocks noGrp="1"/>
          </p:cNvSpPr>
          <p:nvPr>
            <p:ph type="title"/>
          </p:nvPr>
        </p:nvSpPr>
        <p:spPr>
          <a:xfrm>
            <a:off x="457200" y="0"/>
            <a:ext cx="8229600" cy="83671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Culture and its Effects on Organizations</a:t>
            </a:r>
          </a:p>
        </p:txBody>
      </p:sp>
      <p:graphicFrame>
        <p:nvGraphicFramePr>
          <p:cNvPr id="8" name="Content Placeholder 7">
            <a:extLst>
              <a:ext uri="{FF2B5EF4-FFF2-40B4-BE49-F238E27FC236}">
                <a16:creationId xmlns:a16="http://schemas.microsoft.com/office/drawing/2014/main" id="{894EACFD-BD14-4040-97CA-C1436D7585D2}"/>
              </a:ext>
            </a:extLst>
          </p:cNvPr>
          <p:cNvGraphicFramePr>
            <a:graphicFrameLocks noGrp="1"/>
          </p:cNvGraphicFramePr>
          <p:nvPr>
            <p:ph sz="quarter" idx="1"/>
            <p:extLst>
              <p:ext uri="{D42A27DB-BD31-4B8C-83A1-F6EECF244321}">
                <p14:modId xmlns:p14="http://schemas.microsoft.com/office/powerpoint/2010/main" val="3442406983"/>
              </p:ext>
            </p:extLst>
          </p:nvPr>
        </p:nvGraphicFramePr>
        <p:xfrm>
          <a:off x="251520" y="980728"/>
          <a:ext cx="8892480" cy="5145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738C46CA-EBEA-4E0E-9E66-D13501979FC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2EC9AD7-F386-4917-BD80-C9288928E0CE}" type="slidenum">
              <a:rPr lang="en-US" altLang="en-US" sz="1400">
                <a:solidFill>
                  <a:srgbClr val="FFFFFF"/>
                </a:solidFill>
                <a:latin typeface="Franklin Gothic Book" panose="020B0503020102020204" pitchFamily="34" charset="0"/>
              </a:rPr>
              <a:pPr/>
              <a:t>8</a:t>
            </a:fld>
            <a:endParaRPr lang="en-US" altLang="en-US" sz="1400">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EA4FF93C-A774-4A9B-BCE9-86C490B8F0D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D049-33B7-45DA-B5F7-4F16EEF1E54D}"/>
              </a:ext>
            </a:extLst>
          </p:cNvPr>
          <p:cNvSpPr>
            <a:spLocks noGrp="1"/>
          </p:cNvSpPr>
          <p:nvPr>
            <p:ph type="title"/>
          </p:nvPr>
        </p:nvSpPr>
        <p:spPr>
          <a:xfrm>
            <a:off x="323528" y="31095"/>
            <a:ext cx="8229600" cy="66160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Case Study</a:t>
            </a:r>
          </a:p>
        </p:txBody>
      </p:sp>
      <p:sp>
        <p:nvSpPr>
          <p:cNvPr id="17412" name="Slide Number Placeholder 5">
            <a:extLst>
              <a:ext uri="{FF2B5EF4-FFF2-40B4-BE49-F238E27FC236}">
                <a16:creationId xmlns:a16="http://schemas.microsoft.com/office/drawing/2014/main" id="{698F0584-D6DA-4866-BCC5-8EE3F3CC95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2B628EE-A03F-4996-B1E6-A8B9FA8531B3}" type="slidenum">
              <a:rPr lang="en-US" altLang="en-US" sz="1400">
                <a:solidFill>
                  <a:srgbClr val="FFFFFF"/>
                </a:solidFill>
                <a:latin typeface="Franklin Gothic Book" panose="020B0503020102020204" pitchFamily="34" charset="0"/>
              </a:rPr>
              <a:pPr/>
              <a:t>9</a:t>
            </a:fld>
            <a:endParaRPr lang="en-US" altLang="en-US" sz="1400">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1BA84472-1A65-4CB4-81FD-860530BF166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Inc </a:t>
            </a:r>
          </a:p>
        </p:txBody>
      </p:sp>
      <p:sp>
        <p:nvSpPr>
          <p:cNvPr id="7" name="Content Placeholder 6">
            <a:extLst>
              <a:ext uri="{FF2B5EF4-FFF2-40B4-BE49-F238E27FC236}">
                <a16:creationId xmlns:a16="http://schemas.microsoft.com/office/drawing/2014/main" id="{08880785-84B0-8BD9-DA8F-305F6A3E0EF0}"/>
              </a:ext>
            </a:extLst>
          </p:cNvPr>
          <p:cNvSpPr>
            <a:spLocks noGrp="1"/>
          </p:cNvSpPr>
          <p:nvPr>
            <p:ph idx="1"/>
          </p:nvPr>
        </p:nvSpPr>
        <p:spPr>
          <a:xfrm>
            <a:off x="16664" y="692697"/>
            <a:ext cx="9127336" cy="5134812"/>
          </a:xfrm>
        </p:spPr>
        <p:txBody>
          <a:bodyPr>
            <a:normAutofit fontScale="77500" lnSpcReduction="20000"/>
          </a:bodyPr>
          <a:lstStyle/>
          <a:p>
            <a:r>
              <a:rPr lang="en-GB" dirty="0"/>
              <a:t>Daimler-Bence and Chrysler alliance collapsed in 2007.</a:t>
            </a:r>
          </a:p>
          <a:p>
            <a:r>
              <a:rPr lang="en-GB" dirty="0"/>
              <a:t>It was viewed that Daimler-Benz is more conservative and rigid in its corporate bureaucracy, product development and quality standards which reflects a corporate culture aligned with that of Germany’s national culture. </a:t>
            </a:r>
          </a:p>
          <a:p>
            <a:pPr marL="0" indent="0">
              <a:buNone/>
            </a:pPr>
            <a:endParaRPr lang="en-GB" dirty="0"/>
          </a:p>
          <a:p>
            <a:r>
              <a:rPr lang="en-GB" dirty="0"/>
              <a:t>Chrysler’s corporate culture was viewed as American with more informal, outward oriented and somewhat less rigid way of management. The cultural mismatch created problems associated with future planning, R&amp;D, salary and labour relations, degree of supervision etc</a:t>
            </a:r>
          </a:p>
          <a:p>
            <a:pPr marL="0" indent="0">
              <a:buNone/>
            </a:pPr>
            <a:endParaRPr lang="en-GB" dirty="0"/>
          </a:p>
          <a:p>
            <a:r>
              <a:rPr lang="en-GB" dirty="0"/>
              <a:t>Walmart on the other hand acknowledged that their successes in some countries is not transferrable to other countries (hence context is important)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D049-33B7-45DA-B5F7-4F16EEF1E54D}"/>
              </a:ext>
            </a:extLst>
          </p:cNvPr>
          <p:cNvSpPr>
            <a:spLocks noGrp="1"/>
          </p:cNvSpPr>
          <p:nvPr>
            <p:ph type="title"/>
          </p:nvPr>
        </p:nvSpPr>
        <p:spPr>
          <a:xfrm>
            <a:off x="323528" y="31095"/>
            <a:ext cx="8229600" cy="778098"/>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Lessons to Consider</a:t>
            </a:r>
          </a:p>
        </p:txBody>
      </p:sp>
      <p:sp>
        <p:nvSpPr>
          <p:cNvPr id="17412" name="Slide Number Placeholder 5">
            <a:extLst>
              <a:ext uri="{FF2B5EF4-FFF2-40B4-BE49-F238E27FC236}">
                <a16:creationId xmlns:a16="http://schemas.microsoft.com/office/drawing/2014/main" id="{698F0584-D6DA-4866-BCC5-8EE3F3CC95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2B628EE-A03F-4996-B1E6-A8B9FA8531B3}" type="slidenum">
              <a:rPr lang="en-US" altLang="en-US" sz="1400">
                <a:solidFill>
                  <a:srgbClr val="FFFFFF"/>
                </a:solidFill>
                <a:latin typeface="Franklin Gothic Book" panose="020B0503020102020204" pitchFamily="34" charset="0"/>
              </a:rPr>
              <a:pPr/>
              <a:t>10</a:t>
            </a:fld>
            <a:endParaRPr lang="en-US" altLang="en-US" sz="1400">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1BA84472-1A65-4CB4-81FD-860530BF166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Inc </a:t>
            </a:r>
          </a:p>
        </p:txBody>
      </p:sp>
      <p:sp>
        <p:nvSpPr>
          <p:cNvPr id="7" name="Content Placeholder 6">
            <a:extLst>
              <a:ext uri="{FF2B5EF4-FFF2-40B4-BE49-F238E27FC236}">
                <a16:creationId xmlns:a16="http://schemas.microsoft.com/office/drawing/2014/main" id="{08880785-84B0-8BD9-DA8F-305F6A3E0EF0}"/>
              </a:ext>
            </a:extLst>
          </p:cNvPr>
          <p:cNvSpPr>
            <a:spLocks noGrp="1"/>
          </p:cNvSpPr>
          <p:nvPr>
            <p:ph idx="1"/>
          </p:nvPr>
        </p:nvSpPr>
        <p:spPr>
          <a:xfrm>
            <a:off x="289472" y="1196751"/>
            <a:ext cx="8856984" cy="4725009"/>
          </a:xfrm>
        </p:spPr>
        <p:txBody>
          <a:bodyPr>
            <a:normAutofit fontScale="85000" lnSpcReduction="10000"/>
          </a:bodyPr>
          <a:lstStyle/>
          <a:p>
            <a:r>
              <a:rPr lang="en-GB" dirty="0"/>
              <a:t>Thus, management must consider which aspects of organisational  operations can be affected by culture (technical and production, R&amp;D, HR, sales, procurement etc) and</a:t>
            </a:r>
          </a:p>
          <a:p>
            <a:pPr marL="0" indent="0">
              <a:buNone/>
            </a:pPr>
            <a:endParaRPr lang="en-GB" dirty="0"/>
          </a:p>
          <a:p>
            <a:r>
              <a:rPr lang="en-GB" dirty="0"/>
              <a:t>Which aspects of culture can offer </a:t>
            </a:r>
            <a:r>
              <a:rPr lang="en-GB" b="1" dirty="0">
                <a:solidFill>
                  <a:srgbClr val="C00000"/>
                </a:solidFill>
              </a:rPr>
              <a:t>synergy</a:t>
            </a:r>
            <a:r>
              <a:rPr lang="en-GB" dirty="0"/>
              <a:t> and or</a:t>
            </a:r>
          </a:p>
          <a:p>
            <a:r>
              <a:rPr lang="en-GB" dirty="0"/>
              <a:t>Offer </a:t>
            </a:r>
            <a:r>
              <a:rPr lang="en-GB" b="1" dirty="0">
                <a:solidFill>
                  <a:srgbClr val="C00000"/>
                </a:solidFill>
              </a:rPr>
              <a:t>disruptions</a:t>
            </a:r>
            <a:r>
              <a:rPr lang="en-GB" dirty="0"/>
              <a:t> and operational challenges for your business</a:t>
            </a:r>
          </a:p>
          <a:p>
            <a:pPr marL="0" indent="0">
              <a:buNone/>
            </a:pPr>
            <a:endParaRPr lang="en-GB" dirty="0"/>
          </a:p>
          <a:p>
            <a:r>
              <a:rPr lang="en-GB" dirty="0"/>
              <a:t>Consider managing in cultural diversity rather than accepting cultural distance and avoid certain issues</a:t>
            </a:r>
          </a:p>
        </p:txBody>
      </p:sp>
    </p:spTree>
    <p:extLst>
      <p:ext uri="{BB962C8B-B14F-4D97-AF65-F5344CB8AC3E}">
        <p14:creationId xmlns:p14="http://schemas.microsoft.com/office/powerpoint/2010/main" val="37667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F026-1C31-4CF2-BC75-646ED9835D95}"/>
              </a:ext>
            </a:extLst>
          </p:cNvPr>
          <p:cNvSpPr>
            <a:spLocks noGrp="1"/>
          </p:cNvSpPr>
          <p:nvPr>
            <p:ph type="title"/>
          </p:nvPr>
        </p:nvSpPr>
        <p:spPr>
          <a:xfrm>
            <a:off x="115144" y="13647"/>
            <a:ext cx="8928992" cy="1039089"/>
          </a:xfrm>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en-US" sz="3600" b="1" dirty="0">
                <a:solidFill>
                  <a:srgbClr val="996600"/>
                </a:solidFill>
                <a:latin typeface="Perpetua" pitchFamily="18" charset="0"/>
              </a:rPr>
              <a:t>Different Approaches or Views Managing in Different Culture</a:t>
            </a:r>
            <a:r>
              <a:rPr lang="ja-JP" altLang="en-US" sz="3600" b="1" dirty="0">
                <a:solidFill>
                  <a:srgbClr val="996600"/>
                </a:solidFill>
                <a:latin typeface="Perpetua" pitchFamily="18" charset="0"/>
              </a:rPr>
              <a:t>’</a:t>
            </a:r>
            <a:r>
              <a:rPr lang="en-US" altLang="ja-JP" sz="3600" b="1" dirty="0">
                <a:solidFill>
                  <a:srgbClr val="996600"/>
                </a:solidFill>
                <a:latin typeface="Perpetua" pitchFamily="18" charset="0"/>
              </a:rPr>
              <a:t>s</a:t>
            </a:r>
            <a:endParaRPr lang="en-US" altLang="en-US" sz="3600" b="1" dirty="0">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1E993F27-16D0-48DA-BD46-3E18196EFCCD}"/>
              </a:ext>
            </a:extLst>
          </p:cNvPr>
          <p:cNvSpPr>
            <a:spLocks noGrp="1"/>
          </p:cNvSpPr>
          <p:nvPr>
            <p:ph sz="quarter" idx="1"/>
          </p:nvPr>
        </p:nvSpPr>
        <p:spPr>
          <a:xfrm>
            <a:off x="115144" y="1124743"/>
            <a:ext cx="8928992" cy="4608513"/>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Convergence</a:t>
            </a:r>
            <a:r>
              <a:rPr lang="en-US" altLang="en-US" sz="2400" dirty="0">
                <a:solidFill>
                  <a:srgbClr val="000000"/>
                </a:solidFill>
                <a:latin typeface="Arial" panose="020B0604020202020204" pitchFamily="34" charset="0"/>
                <a:cs typeface="Arial" panose="020B0604020202020204" pitchFamily="34" charset="0"/>
              </a:rPr>
              <a:t>—The phenomenon of shifting individual management styles to another region</a:t>
            </a: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Self-Reference Criterion</a:t>
            </a:r>
            <a:r>
              <a:rPr lang="en-US" altLang="en-US" sz="2400" dirty="0">
                <a:latin typeface="Arial" panose="020B0604020202020204" pitchFamily="34" charset="0"/>
                <a:cs typeface="Arial" panose="020B0604020202020204" pitchFamily="34" charset="0"/>
              </a:rPr>
              <a:t>—the subconscious reference point of ones own cultural values.  Many people in the world understand and relate to others only in terms of their own cultures  </a:t>
            </a:r>
            <a:endParaRPr lang="en-US" altLang="en-US" sz="2400" dirty="0">
              <a:solidFill>
                <a:srgbClr val="7030A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Parochialism</a:t>
            </a:r>
            <a:r>
              <a:rPr lang="en-US" altLang="en-US" sz="2400" dirty="0">
                <a:latin typeface="Arial" panose="020B0604020202020204" pitchFamily="34" charset="0"/>
                <a:cs typeface="Arial" panose="020B0604020202020204" pitchFamily="34" charset="0"/>
              </a:rPr>
              <a:t>—occurs, for example, when a Frenchman expects those from or in another country to automatically fall into patterns of behavior common in France</a:t>
            </a: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Ethnocentrism</a:t>
            </a:r>
            <a:r>
              <a:rPr lang="en-US" altLang="en-US" sz="2400" dirty="0">
                <a:latin typeface="Arial" panose="020B0604020202020204" pitchFamily="34" charset="0"/>
                <a:cs typeface="Arial" panose="020B0604020202020204" pitchFamily="34" charset="0"/>
              </a:rPr>
              <a:t>—describes the attitude of those who operate from the assumption that their ways of doing things are best—no matter where or under what conditions they are applied</a:t>
            </a: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Contingency Management- </a:t>
            </a:r>
            <a:r>
              <a:rPr lang="en-US" altLang="en-US" sz="2400" dirty="0">
                <a:solidFill>
                  <a:schemeClr val="tx1"/>
                </a:solidFill>
                <a:latin typeface="Arial" panose="020B0604020202020204" pitchFamily="34" charset="0"/>
                <a:cs typeface="Arial" panose="020B0604020202020204" pitchFamily="34" charset="0"/>
              </a:rPr>
              <a:t>to adapt to local cultures which requires adapting to business practices too</a:t>
            </a:r>
          </a:p>
          <a:p>
            <a:pPr marL="457200" indent="-457200" eaLnBrk="1" hangingPunct="1">
              <a:lnSpc>
                <a:spcPct val="90000"/>
              </a:lnSpc>
              <a:buFont typeface="Wingdings 2" panose="05020102010507070707" pitchFamily="18" charset="2"/>
              <a:buNone/>
              <a:defRPr/>
            </a:pPr>
            <a:endParaRPr lang="en-US" altLang="en-US" sz="2400" b="1" dirty="0"/>
          </a:p>
        </p:txBody>
      </p:sp>
      <p:sp>
        <p:nvSpPr>
          <p:cNvPr id="19460" name="Slide Number Placeholder 5">
            <a:extLst>
              <a:ext uri="{FF2B5EF4-FFF2-40B4-BE49-F238E27FC236}">
                <a16:creationId xmlns:a16="http://schemas.microsoft.com/office/drawing/2014/main" id="{237F5B6E-CC8D-40FE-9515-AF84068A86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37EF6C27-2321-49A7-B9ED-172C5C621940}" type="slidenum">
              <a:rPr lang="en-US" altLang="en-US" sz="1400">
                <a:solidFill>
                  <a:srgbClr val="FFFFFF"/>
                </a:solidFill>
                <a:latin typeface="Franklin Gothic Book" panose="020B0503020102020204" pitchFamily="34" charset="0"/>
              </a:rPr>
              <a:pPr/>
              <a:t>11</a:t>
            </a:fld>
            <a:endParaRPr lang="en-US" altLang="en-US" sz="1400">
              <a:solidFill>
                <a:srgbClr val="FFFFFF"/>
              </a:solidFill>
              <a:latin typeface="Franklin Gothic Book" panose="020B0503020102020204" pitchFamily="34" charset="0"/>
            </a:endParaRPr>
          </a:p>
        </p:txBody>
      </p:sp>
      <p:sp>
        <p:nvSpPr>
          <p:cNvPr id="19461" name="Footer Placeholder 9">
            <a:extLst>
              <a:ext uri="{FF2B5EF4-FFF2-40B4-BE49-F238E27FC236}">
                <a16:creationId xmlns:a16="http://schemas.microsoft.com/office/drawing/2014/main" id="{3C502D67-F441-4444-9C0D-B5486E8C68F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787A-B093-4850-9572-4D03A238284C}"/>
              </a:ext>
            </a:extLst>
          </p:cNvPr>
          <p:cNvSpPr>
            <a:spLocks noGrp="1"/>
          </p:cNvSpPr>
          <p:nvPr>
            <p:ph type="title"/>
          </p:nvPr>
        </p:nvSpPr>
        <p:spPr>
          <a:xfrm>
            <a:off x="467544" y="76200"/>
            <a:ext cx="8371656" cy="631377"/>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Influences on National Culture</a:t>
            </a:r>
          </a:p>
        </p:txBody>
      </p:sp>
      <p:sp>
        <p:nvSpPr>
          <p:cNvPr id="10" name="Text Placeholder 9">
            <a:extLst>
              <a:ext uri="{FF2B5EF4-FFF2-40B4-BE49-F238E27FC236}">
                <a16:creationId xmlns:a16="http://schemas.microsoft.com/office/drawing/2014/main" id="{E2580775-FB0E-479F-9F52-A878E10057EE}"/>
              </a:ext>
            </a:extLst>
          </p:cNvPr>
          <p:cNvSpPr>
            <a:spLocks noGrp="1"/>
          </p:cNvSpPr>
          <p:nvPr>
            <p:ph type="body" idx="1"/>
          </p:nvPr>
        </p:nvSpPr>
        <p:spPr>
          <a:xfrm>
            <a:off x="535360" y="762000"/>
            <a:ext cx="4265240" cy="762000"/>
          </a:xfrm>
          <a:solidFill>
            <a:schemeClr val="accent1"/>
          </a:solidFill>
          <a:ln w="9525" cap="flat">
            <a:solidFill>
              <a:schemeClr val="accent1"/>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chemeClr val="bg1"/>
                </a:solidFill>
              </a:rPr>
              <a:t>Subcultures</a:t>
            </a:r>
          </a:p>
        </p:txBody>
      </p:sp>
      <p:sp>
        <p:nvSpPr>
          <p:cNvPr id="13" name="Text Placeholder 12">
            <a:extLst>
              <a:ext uri="{FF2B5EF4-FFF2-40B4-BE49-F238E27FC236}">
                <a16:creationId xmlns:a16="http://schemas.microsoft.com/office/drawing/2014/main" id="{93DD148E-64BA-46A1-9403-137AEE60C1AD}"/>
              </a:ext>
            </a:extLst>
          </p:cNvPr>
          <p:cNvSpPr>
            <a:spLocks noGrp="1"/>
          </p:cNvSpPr>
          <p:nvPr>
            <p:ph type="body" sz="half" idx="3"/>
          </p:nvPr>
        </p:nvSpPr>
        <p:spPr>
          <a:xfrm>
            <a:off x="5004048" y="771239"/>
            <a:ext cx="3835152" cy="762000"/>
          </a:xfrm>
          <a:solidFill>
            <a:schemeClr val="accent1"/>
          </a:solidFill>
          <a:ln w="9525" cap="flat">
            <a:solidFill>
              <a:srgbClr val="80B606"/>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chemeClr val="bg1"/>
                </a:solidFill>
              </a:rPr>
              <a:t>Stereotyping</a:t>
            </a:r>
          </a:p>
        </p:txBody>
      </p:sp>
      <p:sp>
        <p:nvSpPr>
          <p:cNvPr id="20485" name="Footer Placeholder 10">
            <a:extLst>
              <a:ext uri="{FF2B5EF4-FFF2-40B4-BE49-F238E27FC236}">
                <a16:creationId xmlns:a16="http://schemas.microsoft.com/office/drawing/2014/main" id="{9F0A8973-EA8F-472C-A931-4DFAC2A6C10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20486" name="Slide Number Placeholder 5">
            <a:extLst>
              <a:ext uri="{FF2B5EF4-FFF2-40B4-BE49-F238E27FC236}">
                <a16:creationId xmlns:a16="http://schemas.microsoft.com/office/drawing/2014/main" id="{1D3A89CB-3AEF-42D9-BFF1-B14C5CA03EF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6F830B5-3936-45BF-92AD-96FAD116D200}" type="slidenum">
              <a:rPr lang="en-US" altLang="en-US" sz="1400">
                <a:solidFill>
                  <a:srgbClr val="FFFFFF"/>
                </a:solidFill>
                <a:latin typeface="Franklin Gothic Book" panose="020B0503020102020204" pitchFamily="34" charset="0"/>
              </a:rPr>
              <a:pPr/>
              <a:t>12</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4F592DC1-9693-4781-BA09-A8DE68CEB933}"/>
              </a:ext>
            </a:extLst>
          </p:cNvPr>
          <p:cNvSpPr>
            <a:spLocks noGrp="1"/>
          </p:cNvSpPr>
          <p:nvPr>
            <p:ph sz="half" idx="2"/>
          </p:nvPr>
        </p:nvSpPr>
        <p:spPr>
          <a:xfrm>
            <a:off x="611560" y="1563183"/>
            <a:ext cx="4265240" cy="3886200"/>
          </a:xfrm>
          <a:ln>
            <a:headEnd/>
            <a:tailEnd/>
          </a:ln>
          <a:extLst>
            <a:ext uri="{FAA26D3D-D897-4be2-8F04-BA451C77F1D7}"/>
          </a:extLst>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457200" indent="-457200" eaLnBrk="1" fontAlgn="auto" hangingPunct="1">
              <a:spcBef>
                <a:spcPts val="580"/>
              </a:spcBef>
              <a:spcAft>
                <a:spcPts val="0"/>
              </a:spcAft>
              <a:buFont typeface="Wingdings 2"/>
              <a:buChar char=""/>
              <a:defRPr/>
            </a:pPr>
            <a:r>
              <a:rPr lang="en-US" sz="2600" dirty="0"/>
              <a:t>Many countries comprise diverse </a:t>
            </a:r>
            <a:r>
              <a:rPr lang="en-US" sz="2600" i="1" dirty="0"/>
              <a:t>subcultures</a:t>
            </a:r>
            <a:r>
              <a:rPr lang="en-US" sz="2600" dirty="0"/>
              <a:t> whose constituents conform only  in varying degrees to the national character.  Example: Canada, </a:t>
            </a:r>
          </a:p>
          <a:p>
            <a:pPr marL="0" indent="0" eaLnBrk="1" fontAlgn="auto" hangingPunct="1">
              <a:spcBef>
                <a:spcPts val="580"/>
              </a:spcBef>
              <a:spcAft>
                <a:spcPts val="0"/>
              </a:spcAft>
              <a:buNone/>
              <a:defRPr/>
            </a:pPr>
            <a:endParaRPr lang="en-US" sz="2600" dirty="0"/>
          </a:p>
          <a:p>
            <a:pPr marL="457200" indent="-457200" eaLnBrk="1" fontAlgn="auto" hangingPunct="1">
              <a:spcBef>
                <a:spcPts val="580"/>
              </a:spcBef>
              <a:spcAft>
                <a:spcPts val="0"/>
              </a:spcAft>
              <a:buFont typeface="Wingdings 2"/>
              <a:buChar char=""/>
              <a:defRPr/>
            </a:pPr>
            <a:r>
              <a:rPr lang="en-US" sz="2600" dirty="0"/>
              <a:t>Hence, managers must be aware that generalization can be difficult when operating in other countries</a:t>
            </a:r>
          </a:p>
          <a:p>
            <a:pPr marL="457200" indent="-457200" eaLnBrk="1" fontAlgn="auto" hangingPunct="1">
              <a:spcBef>
                <a:spcPts val="580"/>
              </a:spcBef>
              <a:spcAft>
                <a:spcPts val="0"/>
              </a:spcAft>
              <a:buFont typeface="Wingdings 2"/>
              <a:buNone/>
              <a:defRPr/>
            </a:pPr>
            <a:r>
              <a:rPr lang="en-US" sz="2600" dirty="0"/>
              <a:t> </a:t>
            </a:r>
          </a:p>
          <a:p>
            <a:pPr marL="2103120" lvl="6" indent="-457200">
              <a:defRPr/>
            </a:pPr>
            <a:endParaRPr lang="en-US" sz="1600" b="1" dirty="0"/>
          </a:p>
          <a:p>
            <a:pPr marL="457200" indent="-457200" eaLnBrk="1" fontAlgn="auto" hangingPunct="1">
              <a:spcBef>
                <a:spcPts val="580"/>
              </a:spcBef>
              <a:spcAft>
                <a:spcPts val="0"/>
              </a:spcAft>
              <a:buFont typeface="Wingdings 2"/>
              <a:buChar char=""/>
              <a:defRPr/>
            </a:pPr>
            <a:endParaRPr lang="en-US" sz="2400" b="1" dirty="0"/>
          </a:p>
          <a:p>
            <a:pPr marL="457200" indent="-457200" eaLnBrk="1" fontAlgn="auto" hangingPunct="1">
              <a:spcBef>
                <a:spcPts val="580"/>
              </a:spcBef>
              <a:spcAft>
                <a:spcPts val="0"/>
              </a:spcAft>
              <a:buFont typeface="Wingdings 2"/>
              <a:buChar char=""/>
              <a:defRPr/>
            </a:pPr>
            <a:endParaRPr lang="en-US" sz="1800" dirty="0"/>
          </a:p>
          <a:p>
            <a:pPr marL="457200" indent="-457200" eaLnBrk="1" fontAlgn="auto" hangingPunct="1">
              <a:spcBef>
                <a:spcPts val="580"/>
              </a:spcBef>
              <a:spcAft>
                <a:spcPts val="0"/>
              </a:spcAft>
              <a:buFont typeface="Wingdings 2"/>
              <a:buNone/>
              <a:defRPr/>
            </a:pPr>
            <a:endParaRPr lang="en-US" sz="2400" b="1" dirty="0">
              <a:solidFill>
                <a:schemeClr val="tx1"/>
              </a:solidFill>
            </a:endParaRPr>
          </a:p>
        </p:txBody>
      </p:sp>
      <p:sp>
        <p:nvSpPr>
          <p:cNvPr id="14" name="Content Placeholder 13">
            <a:extLst>
              <a:ext uri="{FF2B5EF4-FFF2-40B4-BE49-F238E27FC236}">
                <a16:creationId xmlns:a16="http://schemas.microsoft.com/office/drawing/2014/main" id="{F16B00DA-9FAD-4FB4-AD72-1051ABC69C19}"/>
              </a:ext>
            </a:extLst>
          </p:cNvPr>
          <p:cNvSpPr>
            <a:spLocks noGrp="1"/>
          </p:cNvSpPr>
          <p:nvPr>
            <p:ph sz="half" idx="4"/>
          </p:nvPr>
        </p:nvSpPr>
        <p:spPr>
          <a:xfrm>
            <a:off x="5004048" y="1533239"/>
            <a:ext cx="4139952" cy="3886200"/>
          </a:xfrm>
          <a:ln/>
        </p:spPr>
        <p:style>
          <a:lnRef idx="2">
            <a:schemeClr val="dk1"/>
          </a:lnRef>
          <a:fillRef idx="1">
            <a:schemeClr val="lt1"/>
          </a:fillRef>
          <a:effectRef idx="0">
            <a:schemeClr val="dk1"/>
          </a:effectRef>
          <a:fontRef idx="minor">
            <a:schemeClr val="dk1"/>
          </a:fontRef>
        </p:style>
        <p:txBody>
          <a:bodyPr>
            <a:normAutofit fontScale="85000" lnSpcReduction="20000"/>
          </a:bodyPr>
          <a:lstStyle/>
          <a:p>
            <a:pPr eaLnBrk="1" hangingPunct="1">
              <a:defRPr/>
            </a:pPr>
            <a:r>
              <a:rPr lang="en-US" altLang="en-US" sz="2200" dirty="0">
                <a:solidFill>
                  <a:srgbClr val="000000"/>
                </a:solidFill>
              </a:rPr>
              <a:t>A widely held view about a particular person or society</a:t>
            </a:r>
          </a:p>
          <a:p>
            <a:pPr eaLnBrk="1" hangingPunct="1">
              <a:defRPr/>
            </a:pPr>
            <a:r>
              <a:rPr lang="en-US" altLang="en-US" sz="2200" dirty="0">
                <a:solidFill>
                  <a:srgbClr val="000000"/>
                </a:solidFill>
              </a:rPr>
              <a:t>However, to have a </a:t>
            </a:r>
            <a:r>
              <a:rPr lang="en-US" altLang="en-US" sz="2200" i="1" dirty="0">
                <a:solidFill>
                  <a:srgbClr val="000000"/>
                </a:solidFill>
              </a:rPr>
              <a:t>cultural</a:t>
            </a:r>
            <a:r>
              <a:rPr lang="en-US" altLang="en-US" sz="2200" dirty="0">
                <a:solidFill>
                  <a:srgbClr val="000000"/>
                </a:solidFill>
              </a:rPr>
              <a:t> </a:t>
            </a:r>
            <a:r>
              <a:rPr lang="en-US" altLang="en-US" sz="2200" i="1" dirty="0">
                <a:solidFill>
                  <a:srgbClr val="000000"/>
                </a:solidFill>
              </a:rPr>
              <a:t>profile can help managers t</a:t>
            </a:r>
            <a:r>
              <a:rPr lang="en-US" altLang="en-US" sz="2200" dirty="0">
                <a:solidFill>
                  <a:srgbClr val="000000"/>
                </a:solidFill>
              </a:rPr>
              <a:t>o develop some tentative expectations of understanding some cultures</a:t>
            </a:r>
          </a:p>
          <a:p>
            <a:pPr marL="0" indent="0" eaLnBrk="1" hangingPunct="1">
              <a:buNone/>
              <a:defRPr/>
            </a:pPr>
            <a:endParaRPr lang="en-US" altLang="en-US" sz="2200" dirty="0">
              <a:solidFill>
                <a:srgbClr val="000000"/>
              </a:solidFill>
            </a:endParaRPr>
          </a:p>
          <a:p>
            <a:pPr eaLnBrk="1" hangingPunct="1">
              <a:defRPr/>
            </a:pPr>
            <a:r>
              <a:rPr lang="en-US" altLang="en-US" sz="2200" dirty="0">
                <a:solidFill>
                  <a:srgbClr val="000000"/>
                </a:solidFill>
              </a:rPr>
              <a:t>However, some cultural context—as a backdrop to managing in a specific international setting</a:t>
            </a:r>
            <a:endParaRPr lang="en-US" altLang="en-US" sz="2200" i="1" dirty="0">
              <a:solidFill>
                <a:srgbClr val="000000"/>
              </a:solidFill>
            </a:endParaRPr>
          </a:p>
        </p:txBody>
      </p:sp>
      <p:pic>
        <p:nvPicPr>
          <p:cNvPr id="20490" name="Picture 3" descr="C:\Users\Mohamad\AppData\Local\Microsoft\Windows\Temporary Internet Files\Content.IE5\IXA6BSJX\MPj04332430000[1].jpg">
            <a:extLst>
              <a:ext uri="{FF2B5EF4-FFF2-40B4-BE49-F238E27FC236}">
                <a16:creationId xmlns:a16="http://schemas.microsoft.com/office/drawing/2014/main" id="{CB4A1186-F0F5-483E-B1AD-60F182366BE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83168" y="4725144"/>
            <a:ext cx="1752600" cy="93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91" name="Picture 5">
            <a:extLst>
              <a:ext uri="{FF2B5EF4-FFF2-40B4-BE49-F238E27FC236}">
                <a16:creationId xmlns:a16="http://schemas.microsoft.com/office/drawing/2014/main" id="{9AA4983B-982B-40C7-AEDB-D6AD87CEF12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035" y="4095302"/>
            <a:ext cx="703542" cy="133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FCD6A-92A4-4EF2-8718-30C2B3200674}"/>
              </a:ext>
            </a:extLst>
          </p:cNvPr>
          <p:cNvSpPr>
            <a:spLocks noGrp="1"/>
          </p:cNvSpPr>
          <p:nvPr>
            <p:ph type="title"/>
          </p:nvPr>
        </p:nvSpPr>
        <p:spPr>
          <a:xfrm>
            <a:off x="107504" y="41920"/>
            <a:ext cx="8928992"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Subsystems that Influence People and Their  Behavior</a:t>
            </a:r>
          </a:p>
        </p:txBody>
      </p:sp>
      <p:sp>
        <p:nvSpPr>
          <p:cNvPr id="21507" name="Slide Number Placeholder 5">
            <a:extLst>
              <a:ext uri="{FF2B5EF4-FFF2-40B4-BE49-F238E27FC236}">
                <a16:creationId xmlns:a16="http://schemas.microsoft.com/office/drawing/2014/main" id="{F929038D-270F-48B0-92AA-01929D49FA7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A651822C-82DF-4304-A855-32B0001F5B95}" type="slidenum">
              <a:rPr lang="en-US" altLang="en-US" sz="1400">
                <a:solidFill>
                  <a:srgbClr val="FFFFFF"/>
                </a:solidFill>
                <a:latin typeface="Franklin Gothic Book" panose="020B0503020102020204" pitchFamily="34" charset="0"/>
              </a:rPr>
              <a:pPr/>
              <a:t>13</a:t>
            </a:fld>
            <a:endParaRPr lang="en-US" altLang="en-US" sz="1400">
              <a:solidFill>
                <a:srgbClr val="FFFFFF"/>
              </a:solidFill>
              <a:latin typeface="Franklin Gothic Book" panose="020B0503020102020204" pitchFamily="34" charset="0"/>
            </a:endParaRPr>
          </a:p>
        </p:txBody>
      </p:sp>
      <p:sp>
        <p:nvSpPr>
          <p:cNvPr id="21508" name="Footer Placeholder 9">
            <a:extLst>
              <a:ext uri="{FF2B5EF4-FFF2-40B4-BE49-F238E27FC236}">
                <a16:creationId xmlns:a16="http://schemas.microsoft.com/office/drawing/2014/main" id="{431D9A34-B034-4E6E-A90C-9E12287752F8}"/>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graphicFrame>
        <p:nvGraphicFramePr>
          <p:cNvPr id="9" name="Content Placeholder 8">
            <a:extLst>
              <a:ext uri="{FF2B5EF4-FFF2-40B4-BE49-F238E27FC236}">
                <a16:creationId xmlns:a16="http://schemas.microsoft.com/office/drawing/2014/main" id="{EE39685D-D145-4309-A89B-7E8F5F64D5B8}"/>
              </a:ext>
            </a:extLst>
          </p:cNvPr>
          <p:cNvGraphicFramePr>
            <a:graphicFrameLocks noGrp="1"/>
          </p:cNvGraphicFramePr>
          <p:nvPr>
            <p:ph sz="quarter" idx="1"/>
            <p:extLst>
              <p:ext uri="{D42A27DB-BD31-4B8C-83A1-F6EECF244321}">
                <p14:modId xmlns:p14="http://schemas.microsoft.com/office/powerpoint/2010/main" val="3120243251"/>
              </p:ext>
            </p:extLst>
          </p:nvPr>
        </p:nvGraphicFramePr>
        <p:xfrm>
          <a:off x="323528" y="1412776"/>
          <a:ext cx="8820472" cy="4523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10" name="Picture 5">
            <a:extLst>
              <a:ext uri="{FF2B5EF4-FFF2-40B4-BE49-F238E27FC236}">
                <a16:creationId xmlns:a16="http://schemas.microsoft.com/office/drawing/2014/main" id="{90A8F17D-0A39-4085-8E13-1DF4093E3D3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4149080"/>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FBB86-3D0A-44B4-A383-1DC760CEBE2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Value Dimensions</a:t>
            </a:r>
          </a:p>
        </p:txBody>
      </p:sp>
      <p:graphicFrame>
        <p:nvGraphicFramePr>
          <p:cNvPr id="12" name="Content Placeholder 11">
            <a:extLst>
              <a:ext uri="{FF2B5EF4-FFF2-40B4-BE49-F238E27FC236}">
                <a16:creationId xmlns:a16="http://schemas.microsoft.com/office/drawing/2014/main" id="{FF7E1F4D-371D-41BC-9456-B4B5DEB16E5D}"/>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6" name="Slide Number Placeholder 5">
            <a:extLst>
              <a:ext uri="{FF2B5EF4-FFF2-40B4-BE49-F238E27FC236}">
                <a16:creationId xmlns:a16="http://schemas.microsoft.com/office/drawing/2014/main" id="{77562309-34C4-4CA9-96CD-C4FD4014E99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F8639836-F970-4F97-B9EF-1365120170BE}" type="slidenum">
              <a:rPr lang="en-US" altLang="en-US" sz="1400">
                <a:solidFill>
                  <a:srgbClr val="FFFFFF"/>
                </a:solidFill>
                <a:latin typeface="Franklin Gothic Book" panose="020B0503020102020204" pitchFamily="34" charset="0"/>
              </a:rPr>
              <a:pPr/>
              <a:t>14</a:t>
            </a:fld>
            <a:endParaRPr lang="en-US" altLang="en-US" sz="1400">
              <a:solidFill>
                <a:srgbClr val="FFFFFF"/>
              </a:solidFill>
              <a:latin typeface="Franklin Gothic Book" panose="020B0503020102020204" pitchFamily="34" charset="0"/>
            </a:endParaRPr>
          </a:p>
        </p:txBody>
      </p:sp>
      <p:sp>
        <p:nvSpPr>
          <p:cNvPr id="23557" name="Footer Placeholder 9">
            <a:extLst>
              <a:ext uri="{FF2B5EF4-FFF2-40B4-BE49-F238E27FC236}">
                <a16:creationId xmlns:a16="http://schemas.microsoft.com/office/drawing/2014/main" id="{EF4198FE-39AE-4F87-A1AA-4BCF2A6698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3558" name="Picture 5">
            <a:extLst>
              <a:ext uri="{FF2B5EF4-FFF2-40B4-BE49-F238E27FC236}">
                <a16:creationId xmlns:a16="http://schemas.microsoft.com/office/drawing/2014/main" id="{30BDE340-55D3-4D38-8900-284D0ECFF16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4329" y="3645024"/>
            <a:ext cx="1539875"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68EE-6366-36E3-375C-B690F5CAECD4}"/>
              </a:ext>
            </a:extLst>
          </p:cNvPr>
          <p:cNvSpPr>
            <a:spLocks noGrp="1"/>
          </p:cNvSpPr>
          <p:nvPr>
            <p:ph type="title"/>
          </p:nvPr>
        </p:nvSpPr>
        <p:spPr>
          <a:xfrm>
            <a:off x="457200" y="116632"/>
            <a:ext cx="8229600" cy="1143000"/>
          </a:xfrm>
        </p:spPr>
        <p:txBody>
          <a:bodyPr>
            <a:normAutofit fontScale="90000"/>
          </a:bodyPr>
          <a:lstStyle/>
          <a:p>
            <a:r>
              <a:rPr lang="en-GB" dirty="0"/>
              <a:t>We can Understand Cultural dimensions more from Theory too</a:t>
            </a:r>
          </a:p>
        </p:txBody>
      </p:sp>
      <p:sp>
        <p:nvSpPr>
          <p:cNvPr id="3" name="Content Placeholder 2">
            <a:extLst>
              <a:ext uri="{FF2B5EF4-FFF2-40B4-BE49-F238E27FC236}">
                <a16:creationId xmlns:a16="http://schemas.microsoft.com/office/drawing/2014/main" id="{90A017E5-E325-DB91-55C5-C474B40CE441}"/>
              </a:ext>
            </a:extLst>
          </p:cNvPr>
          <p:cNvSpPr>
            <a:spLocks noGrp="1"/>
          </p:cNvSpPr>
          <p:nvPr>
            <p:ph idx="1"/>
          </p:nvPr>
        </p:nvSpPr>
        <p:spPr>
          <a:xfrm>
            <a:off x="0" y="1259632"/>
            <a:ext cx="9036496" cy="4473624"/>
          </a:xfrm>
        </p:spPr>
        <p:txBody>
          <a:bodyPr>
            <a:normAutofit fontScale="85000" lnSpcReduction="10000"/>
          </a:bodyPr>
          <a:lstStyle/>
          <a:p>
            <a:r>
              <a:rPr lang="en-GB" sz="2800" dirty="0">
                <a:latin typeface="Arial" panose="020B0604020202020204" pitchFamily="34" charset="0"/>
                <a:cs typeface="Arial" panose="020B0604020202020204" pitchFamily="34" charset="0"/>
              </a:rPr>
              <a:t>Hofstede’s Cultural Dimension Theory is widely used to understand cultural differences across countries and regions</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It identifies four(4)  cultural dimensions that businesses can use to understand how different cultures approach and treat issues including planning, decision making, teamwork, communications etc</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Power Distance: Uncertainty Avoidance: Individualism: Masculinity.</a:t>
            </a:r>
          </a:p>
          <a:p>
            <a:r>
              <a:rPr lang="en-GB" sz="2800" dirty="0">
                <a:latin typeface="Arial" panose="020B0604020202020204" pitchFamily="34" charset="0"/>
                <a:cs typeface="Arial" panose="020B0604020202020204" pitchFamily="34" charset="0"/>
              </a:rPr>
              <a:t>Recent studies have added Femininity, Short VS Long term orientations, collectivism vs Individualism</a:t>
            </a:r>
          </a:p>
          <a:p>
            <a:endParaRPr lang="en-GB" dirty="0"/>
          </a:p>
          <a:p>
            <a:endParaRPr lang="en-GB" dirty="0"/>
          </a:p>
        </p:txBody>
      </p:sp>
    </p:spTree>
    <p:extLst>
      <p:ext uri="{BB962C8B-B14F-4D97-AF65-F5344CB8AC3E}">
        <p14:creationId xmlns:p14="http://schemas.microsoft.com/office/powerpoint/2010/main" val="4153402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B2F2B-2AC5-4C30-A540-30CEA214AD66}"/>
              </a:ext>
            </a:extLst>
          </p:cNvPr>
          <p:cNvSpPr>
            <a:spLocks noGrp="1"/>
          </p:cNvSpPr>
          <p:nvPr>
            <p:ph type="title"/>
          </p:nvPr>
        </p:nvSpPr>
        <p:spPr>
          <a:xfrm>
            <a:off x="457200" y="31095"/>
            <a:ext cx="8229600" cy="825698"/>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dirty="0">
                <a:solidFill>
                  <a:srgbClr val="996600"/>
                </a:solidFill>
                <a:latin typeface="Perpetua" pitchFamily="18" charset="0"/>
              </a:rPr>
              <a:t>Hofstede</a:t>
            </a:r>
            <a:r>
              <a:rPr lang="ja-JP" altLang="en-US" sz="3200" b="1" dirty="0">
                <a:solidFill>
                  <a:srgbClr val="996600"/>
                </a:solidFill>
                <a:latin typeface="Perpetua" pitchFamily="18" charset="0"/>
              </a:rPr>
              <a:t>’</a:t>
            </a:r>
            <a:r>
              <a:rPr lang="en-US" altLang="ja-JP" sz="3200" b="1" dirty="0">
                <a:solidFill>
                  <a:srgbClr val="996600"/>
                </a:solidFill>
                <a:latin typeface="Perpetua" pitchFamily="18" charset="0"/>
              </a:rPr>
              <a:t>s Value Dimensions</a:t>
            </a:r>
            <a:endParaRPr lang="en-US" altLang="en-US" sz="3200" b="1" dirty="0">
              <a:solidFill>
                <a:srgbClr val="996600"/>
              </a:solidFill>
              <a:latin typeface="Perpetua" pitchFamily="18" charset="0"/>
            </a:endParaRPr>
          </a:p>
        </p:txBody>
      </p:sp>
      <p:graphicFrame>
        <p:nvGraphicFramePr>
          <p:cNvPr id="10" name="Content Placeholder 9">
            <a:extLst>
              <a:ext uri="{FF2B5EF4-FFF2-40B4-BE49-F238E27FC236}">
                <a16:creationId xmlns:a16="http://schemas.microsoft.com/office/drawing/2014/main" id="{728EC4B3-ECD4-4D19-A86D-606C856A3572}"/>
              </a:ext>
            </a:extLst>
          </p:cNvPr>
          <p:cNvGraphicFramePr>
            <a:graphicFrameLocks noGrp="1"/>
          </p:cNvGraphicFramePr>
          <p:nvPr>
            <p:ph sz="quarter" idx="1"/>
            <p:extLst>
              <p:ext uri="{D42A27DB-BD31-4B8C-83A1-F6EECF244321}">
                <p14:modId xmlns:p14="http://schemas.microsoft.com/office/powerpoint/2010/main" val="4039462899"/>
              </p:ext>
            </p:extLst>
          </p:nvPr>
        </p:nvGraphicFramePr>
        <p:xfrm>
          <a:off x="-108520" y="980728"/>
          <a:ext cx="9073007" cy="5145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652" name="Slide Number Placeholder 5">
            <a:extLst>
              <a:ext uri="{FF2B5EF4-FFF2-40B4-BE49-F238E27FC236}">
                <a16:creationId xmlns:a16="http://schemas.microsoft.com/office/drawing/2014/main" id="{9114D10D-0982-4022-B8D0-967F032F5B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EC94F5E-E34A-4035-A3E6-8306902A6466}" type="slidenum">
              <a:rPr lang="en-US" altLang="en-US" sz="1400">
                <a:solidFill>
                  <a:srgbClr val="FFFFFF"/>
                </a:solidFill>
                <a:latin typeface="Franklin Gothic Book" panose="020B0503020102020204" pitchFamily="34" charset="0"/>
              </a:rPr>
              <a:pPr/>
              <a:t>16</a:t>
            </a:fld>
            <a:endParaRPr lang="en-US" altLang="en-US" sz="1400">
              <a:solidFill>
                <a:srgbClr val="FFFFFF"/>
              </a:solidFill>
              <a:latin typeface="Franklin Gothic Book" panose="020B0503020102020204" pitchFamily="34" charset="0"/>
            </a:endParaRPr>
          </a:p>
        </p:txBody>
      </p:sp>
      <p:sp>
        <p:nvSpPr>
          <p:cNvPr id="27653" name="Footer Placeholder 8">
            <a:extLst>
              <a:ext uri="{FF2B5EF4-FFF2-40B4-BE49-F238E27FC236}">
                <a16:creationId xmlns:a16="http://schemas.microsoft.com/office/drawing/2014/main" id="{052019B5-5806-47FE-99EA-651C3E61F3C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C64B-D392-4E33-845D-C5777C87C58B}"/>
              </a:ext>
            </a:extLst>
          </p:cNvPr>
          <p:cNvSpPr>
            <a:spLocks noGrp="1"/>
          </p:cNvSpPr>
          <p:nvPr>
            <p:ph type="title"/>
          </p:nvPr>
        </p:nvSpPr>
        <p:spPr>
          <a:xfrm>
            <a:off x="457200" y="234580"/>
            <a:ext cx="8229600" cy="813064"/>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Critical Operational Value Differences</a:t>
            </a:r>
          </a:p>
        </p:txBody>
      </p:sp>
      <p:sp>
        <p:nvSpPr>
          <p:cNvPr id="3" name="Content Placeholder 2">
            <a:extLst>
              <a:ext uri="{FF2B5EF4-FFF2-40B4-BE49-F238E27FC236}">
                <a16:creationId xmlns:a16="http://schemas.microsoft.com/office/drawing/2014/main" id="{661184FB-4104-4FA2-8552-9CCADE9ACE70}"/>
              </a:ext>
            </a:extLst>
          </p:cNvPr>
          <p:cNvSpPr>
            <a:spLocks noGrp="1"/>
          </p:cNvSpPr>
          <p:nvPr>
            <p:ph sz="quarter" idx="1"/>
          </p:nvPr>
        </p:nvSpPr>
        <p:spPr>
          <a:xfrm>
            <a:off x="107504" y="1172388"/>
            <a:ext cx="8980184" cy="4349080"/>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defRPr/>
            </a:pPr>
            <a:r>
              <a:rPr lang="en-US" altLang="en-US" sz="2400" b="1" i="1" dirty="0">
                <a:solidFill>
                  <a:srgbClr val="7030A0"/>
                </a:solidFill>
              </a:rPr>
              <a:t>Time</a:t>
            </a:r>
            <a:r>
              <a:rPr lang="en-US" altLang="en-US" sz="2400" b="1" dirty="0">
                <a:solidFill>
                  <a:srgbClr val="000000"/>
                </a:solidFill>
              </a:rPr>
              <a:t>—</a:t>
            </a:r>
            <a:r>
              <a:rPr lang="en-US" altLang="en-US" sz="2400" dirty="0">
                <a:solidFill>
                  <a:srgbClr val="000000"/>
                </a:solidFill>
              </a:rPr>
              <a:t>differences in temporal values (views about how time is treasured and managed</a:t>
            </a:r>
            <a:endParaRPr lang="en-US" altLang="en-US" sz="2400" i="1" dirty="0">
              <a:solidFill>
                <a:srgbClr val="000000"/>
              </a:solidFill>
            </a:endParaRPr>
          </a:p>
          <a:p>
            <a:pPr eaLnBrk="1" hangingPunct="1">
              <a:buFont typeface="Wingdings 2" panose="05020102010507070707" pitchFamily="18" charset="2"/>
              <a:buNone/>
              <a:defRPr/>
            </a:pPr>
            <a:endParaRPr lang="en-US" altLang="en-US" sz="2400" b="1" i="1" dirty="0">
              <a:solidFill>
                <a:srgbClr val="000000"/>
              </a:solidFill>
            </a:endParaRPr>
          </a:p>
          <a:p>
            <a:pPr eaLnBrk="1" hangingPunct="1">
              <a:buFont typeface="Wingdings 2" panose="05020102010507070707" pitchFamily="18" charset="2"/>
              <a:buNone/>
              <a:defRPr/>
            </a:pPr>
            <a:endParaRPr lang="en-US" altLang="en-US" sz="2400" b="1" i="1" dirty="0">
              <a:solidFill>
                <a:srgbClr val="000000"/>
              </a:solidFill>
            </a:endParaRPr>
          </a:p>
          <a:p>
            <a:pPr eaLnBrk="1" hangingPunct="1">
              <a:defRPr/>
            </a:pPr>
            <a:r>
              <a:rPr lang="en-US" altLang="en-US" sz="2400" b="1" i="1" dirty="0">
                <a:solidFill>
                  <a:srgbClr val="7030A0"/>
                </a:solidFill>
              </a:rPr>
              <a:t>Change</a:t>
            </a:r>
            <a:r>
              <a:rPr lang="en-US" altLang="en-US" sz="2400" b="1" dirty="0">
                <a:solidFill>
                  <a:srgbClr val="000000"/>
                </a:solidFill>
              </a:rPr>
              <a:t>—</a:t>
            </a:r>
            <a:r>
              <a:rPr lang="en-US" altLang="en-US" sz="2400" dirty="0">
                <a:solidFill>
                  <a:srgbClr val="000000"/>
                </a:solidFill>
              </a:rPr>
              <a:t>control and pace of change</a:t>
            </a:r>
          </a:p>
          <a:p>
            <a:pPr marL="0" indent="0" eaLnBrk="1" hangingPunct="1">
              <a:buNone/>
              <a:defRPr/>
            </a:pPr>
            <a:endParaRPr lang="en-US" altLang="en-US" sz="2400" dirty="0">
              <a:solidFill>
                <a:srgbClr val="000000"/>
              </a:solidFill>
            </a:endParaRPr>
          </a:p>
          <a:p>
            <a:pPr eaLnBrk="1" hangingPunct="1">
              <a:defRPr/>
            </a:pPr>
            <a:r>
              <a:rPr lang="en-US" altLang="en-US" sz="2400" b="1" i="1" dirty="0">
                <a:solidFill>
                  <a:srgbClr val="7030A0"/>
                </a:solidFill>
              </a:rPr>
              <a:t>Material</a:t>
            </a:r>
            <a:r>
              <a:rPr lang="en-US" altLang="en-US" sz="2400" b="1" i="1" dirty="0">
                <a:solidFill>
                  <a:srgbClr val="000000"/>
                </a:solidFill>
              </a:rPr>
              <a:t> </a:t>
            </a:r>
            <a:r>
              <a:rPr lang="en-US" altLang="en-US" sz="2400" b="1" i="1" dirty="0">
                <a:solidFill>
                  <a:srgbClr val="7030A0"/>
                </a:solidFill>
              </a:rPr>
              <a:t>Factors</a:t>
            </a:r>
            <a:r>
              <a:rPr lang="en-US" altLang="en-US" sz="2400" b="1" i="1" dirty="0">
                <a:solidFill>
                  <a:srgbClr val="000000"/>
                </a:solidFill>
              </a:rPr>
              <a:t>—</a:t>
            </a:r>
            <a:r>
              <a:rPr lang="en-US" altLang="en-US" sz="2400" dirty="0">
                <a:solidFill>
                  <a:srgbClr val="000000"/>
                </a:solidFill>
              </a:rPr>
              <a:t>physical goods and status symbols versus aesthetics and the spiritual realism</a:t>
            </a:r>
          </a:p>
          <a:p>
            <a:pPr eaLnBrk="1" hangingPunct="1">
              <a:defRPr/>
            </a:pPr>
            <a:endParaRPr lang="en-US" altLang="en-US" sz="2400" b="1" i="1" dirty="0">
              <a:solidFill>
                <a:srgbClr val="7030A0"/>
              </a:solidFill>
            </a:endParaRPr>
          </a:p>
          <a:p>
            <a:pPr eaLnBrk="1" hangingPunct="1">
              <a:buFont typeface="Wingdings 2" panose="05020102010507070707" pitchFamily="18" charset="2"/>
              <a:buNone/>
              <a:defRPr/>
            </a:pPr>
            <a:endParaRPr lang="en-US" altLang="en-US" sz="2400" b="1" i="1" dirty="0">
              <a:solidFill>
                <a:srgbClr val="7030A0"/>
              </a:solidFill>
            </a:endParaRPr>
          </a:p>
          <a:p>
            <a:pPr eaLnBrk="1" hangingPunct="1">
              <a:defRPr/>
            </a:pPr>
            <a:r>
              <a:rPr lang="en-US" altLang="en-US" sz="2400" b="1" i="1" dirty="0">
                <a:solidFill>
                  <a:srgbClr val="7030A0"/>
                </a:solidFill>
              </a:rPr>
              <a:t>Individualism</a:t>
            </a:r>
            <a:r>
              <a:rPr lang="en-US" altLang="en-US" sz="2400" b="1" dirty="0">
                <a:solidFill>
                  <a:srgbClr val="000000"/>
                </a:solidFill>
              </a:rPr>
              <a:t>—</a:t>
            </a:r>
            <a:r>
              <a:rPr lang="ja-JP" altLang="en-US" sz="2400" dirty="0">
                <a:solidFill>
                  <a:srgbClr val="000000"/>
                </a:solidFill>
              </a:rPr>
              <a:t>“</a:t>
            </a:r>
            <a:r>
              <a:rPr lang="en-US" altLang="ja-JP" sz="2400" dirty="0">
                <a:solidFill>
                  <a:srgbClr val="000000"/>
                </a:solidFill>
              </a:rPr>
              <a:t>me/I</a:t>
            </a:r>
            <a:r>
              <a:rPr lang="ja-JP" altLang="en-US" sz="2400" dirty="0">
                <a:solidFill>
                  <a:srgbClr val="000000"/>
                </a:solidFill>
              </a:rPr>
              <a:t>”</a:t>
            </a:r>
            <a:r>
              <a:rPr lang="en-US" altLang="ja-JP" sz="2400" dirty="0">
                <a:solidFill>
                  <a:srgbClr val="000000"/>
                </a:solidFill>
              </a:rPr>
              <a:t> versus </a:t>
            </a:r>
            <a:r>
              <a:rPr lang="ja-JP" altLang="en-US" sz="2400" dirty="0">
                <a:solidFill>
                  <a:srgbClr val="000000"/>
                </a:solidFill>
              </a:rPr>
              <a:t>“</a:t>
            </a:r>
            <a:r>
              <a:rPr lang="en-US" altLang="ja-JP" sz="2400" dirty="0">
                <a:solidFill>
                  <a:srgbClr val="000000"/>
                </a:solidFill>
              </a:rPr>
              <a:t>we</a:t>
            </a:r>
            <a:r>
              <a:rPr lang="ja-JP" altLang="en-US" sz="2400" dirty="0">
                <a:solidFill>
                  <a:srgbClr val="000000"/>
                </a:solidFill>
              </a:rPr>
              <a:t>”</a:t>
            </a:r>
            <a:endParaRPr lang="en-US" altLang="ja-JP" sz="2400" i="1" dirty="0">
              <a:solidFill>
                <a:srgbClr val="000000"/>
              </a:solidFill>
            </a:endParaRPr>
          </a:p>
          <a:p>
            <a:pPr eaLnBrk="1" hangingPunct="1">
              <a:defRPr/>
            </a:pPr>
            <a:endParaRPr lang="en-US" altLang="en-US" sz="2400" dirty="0">
              <a:solidFill>
                <a:srgbClr val="000000"/>
              </a:solidFill>
            </a:endParaRPr>
          </a:p>
        </p:txBody>
      </p:sp>
      <p:sp>
        <p:nvSpPr>
          <p:cNvPr id="33796" name="Slide Number Placeholder 5">
            <a:extLst>
              <a:ext uri="{FF2B5EF4-FFF2-40B4-BE49-F238E27FC236}">
                <a16:creationId xmlns:a16="http://schemas.microsoft.com/office/drawing/2014/main" id="{D04DB70B-FE18-4F8E-9751-CE75F6C417C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EF55645-6E30-4AFC-AE23-D8BC084358B9}" type="slidenum">
              <a:rPr lang="en-US" altLang="en-US" sz="1400">
                <a:solidFill>
                  <a:srgbClr val="FFFFFF"/>
                </a:solidFill>
                <a:latin typeface="Franklin Gothic Book" panose="020B0503020102020204" pitchFamily="34" charset="0"/>
              </a:rPr>
              <a:pPr/>
              <a:t>17</a:t>
            </a:fld>
            <a:endParaRPr lang="en-US" altLang="en-US" sz="1400">
              <a:solidFill>
                <a:srgbClr val="FFFFFF"/>
              </a:solidFill>
              <a:latin typeface="Franklin Gothic Book" panose="020B0503020102020204" pitchFamily="34" charset="0"/>
            </a:endParaRPr>
          </a:p>
        </p:txBody>
      </p:sp>
      <p:sp>
        <p:nvSpPr>
          <p:cNvPr id="33797" name="Footer Placeholder 8">
            <a:extLst>
              <a:ext uri="{FF2B5EF4-FFF2-40B4-BE49-F238E27FC236}">
                <a16:creationId xmlns:a16="http://schemas.microsoft.com/office/drawing/2014/main" id="{5B9DE409-A00E-4928-BC99-87CDD9B5945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1B64-C2AC-4933-84A6-325975D0FC0A}"/>
              </a:ext>
            </a:extLst>
          </p:cNvPr>
          <p:cNvSpPr>
            <a:spLocks noGrp="1"/>
          </p:cNvSpPr>
          <p:nvPr>
            <p:ph type="title"/>
          </p:nvPr>
        </p:nvSpPr>
        <p:spPr>
          <a:xfrm>
            <a:off x="107504" y="83244"/>
            <a:ext cx="8889840" cy="507104"/>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Autofit/>
          </a:bodyPr>
          <a:lstStyle/>
          <a:p>
            <a:pPr algn="ctr" eaLnBrk="1" fontAlgn="auto" hangingPunct="1">
              <a:spcAft>
                <a:spcPts val="0"/>
              </a:spcAft>
              <a:defRPr/>
            </a:pPr>
            <a:r>
              <a:rPr lang="en-US" sz="3200" b="1" dirty="0">
                <a:solidFill>
                  <a:srgbClr val="996600"/>
                </a:solidFill>
                <a:latin typeface="Arial" panose="020B0604020202020204" pitchFamily="34" charset="0"/>
                <a:ea typeface="+mn-ea"/>
                <a:cs typeface="Arial" panose="020B0604020202020204" pitchFamily="34" charset="0"/>
              </a:rPr>
              <a:t>Managing in Diversity (two elements)</a:t>
            </a:r>
          </a:p>
        </p:txBody>
      </p:sp>
      <p:sp>
        <p:nvSpPr>
          <p:cNvPr id="11" name="Text Placeholder 10">
            <a:extLst>
              <a:ext uri="{FF2B5EF4-FFF2-40B4-BE49-F238E27FC236}">
                <a16:creationId xmlns:a16="http://schemas.microsoft.com/office/drawing/2014/main" id="{E83411D5-648C-4B35-BFFF-7B5E1A148806}"/>
              </a:ext>
            </a:extLst>
          </p:cNvPr>
          <p:cNvSpPr>
            <a:spLocks noGrp="1"/>
          </p:cNvSpPr>
          <p:nvPr>
            <p:ph type="body" idx="1"/>
          </p:nvPr>
        </p:nvSpPr>
        <p:spPr>
          <a:xfrm>
            <a:off x="107504" y="677458"/>
            <a:ext cx="5319816" cy="807326"/>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Cultural Intelligence or</a:t>
            </a:r>
          </a:p>
          <a:p>
            <a:pPr algn="ctr" eaLnBrk="1" fontAlgn="auto" hangingPunct="1">
              <a:spcBef>
                <a:spcPts val="580"/>
              </a:spcBef>
              <a:spcAft>
                <a:spcPts val="0"/>
              </a:spcAft>
              <a:buFont typeface="Wingdings 2"/>
              <a:buNone/>
              <a:defRPr/>
            </a:pPr>
            <a:r>
              <a:rPr lang="en-US" dirty="0">
                <a:solidFill>
                  <a:srgbClr val="FFFF00"/>
                </a:solidFill>
              </a:rPr>
              <a:t>    Cultural Quotient (CT)</a:t>
            </a:r>
            <a:r>
              <a:rPr lang="en-US" dirty="0"/>
              <a:t>	</a:t>
            </a:r>
          </a:p>
        </p:txBody>
      </p:sp>
      <p:sp>
        <p:nvSpPr>
          <p:cNvPr id="12" name="Text Placeholder 11">
            <a:extLst>
              <a:ext uri="{FF2B5EF4-FFF2-40B4-BE49-F238E27FC236}">
                <a16:creationId xmlns:a16="http://schemas.microsoft.com/office/drawing/2014/main" id="{DF6B7279-E0A6-4471-86E7-B9F42BF25309}"/>
              </a:ext>
            </a:extLst>
          </p:cNvPr>
          <p:cNvSpPr>
            <a:spLocks noGrp="1"/>
          </p:cNvSpPr>
          <p:nvPr>
            <p:ph type="body" sz="half" idx="3"/>
          </p:nvPr>
        </p:nvSpPr>
        <p:spPr>
          <a:xfrm>
            <a:off x="5431708" y="673334"/>
            <a:ext cx="3664560" cy="807326"/>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Understand PESTLEF</a:t>
            </a:r>
          </a:p>
        </p:txBody>
      </p:sp>
      <p:sp>
        <p:nvSpPr>
          <p:cNvPr id="38917" name="Footer Placeholder 8">
            <a:extLst>
              <a:ext uri="{FF2B5EF4-FFF2-40B4-BE49-F238E27FC236}">
                <a16:creationId xmlns:a16="http://schemas.microsoft.com/office/drawing/2014/main" id="{19490FC1-4274-416B-BC13-8D5D25E67D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38918" name="Slide Number Placeholder 5">
            <a:extLst>
              <a:ext uri="{FF2B5EF4-FFF2-40B4-BE49-F238E27FC236}">
                <a16:creationId xmlns:a16="http://schemas.microsoft.com/office/drawing/2014/main" id="{FD69F6ED-624D-41A4-8793-FC4D8ABBE9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4144B2E-93D8-4E86-B5D8-6F35C1BC82A3}" type="slidenum">
              <a:rPr lang="en-US" altLang="en-US" sz="1400">
                <a:solidFill>
                  <a:srgbClr val="FFFFFF"/>
                </a:solidFill>
                <a:latin typeface="Franklin Gothic Book" panose="020B0503020102020204" pitchFamily="34" charset="0"/>
              </a:rPr>
              <a:pPr/>
              <a:t>18</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3EBAF1F-7DB2-40D5-8DE5-06DCD9DA8E54}"/>
              </a:ext>
            </a:extLst>
          </p:cNvPr>
          <p:cNvSpPr>
            <a:spLocks noGrp="1"/>
          </p:cNvSpPr>
          <p:nvPr>
            <p:ph sz="half" idx="2"/>
          </p:nvPr>
        </p:nvSpPr>
        <p:spPr>
          <a:xfrm>
            <a:off x="47732" y="1472312"/>
            <a:ext cx="5319816" cy="4332952"/>
          </a:xfrm>
          <a:ln/>
        </p:spPr>
        <p:style>
          <a:lnRef idx="2">
            <a:schemeClr val="dk1"/>
          </a:lnRef>
          <a:fillRef idx="1">
            <a:schemeClr val="lt1"/>
          </a:fillRef>
          <a:effectRef idx="0">
            <a:schemeClr val="dk1"/>
          </a:effectRef>
          <a:fontRef idx="minor">
            <a:schemeClr val="dk1"/>
          </a:fontRef>
        </p:style>
        <p:txBody>
          <a:bodyPr>
            <a:noAutofit/>
          </a:bodyPr>
          <a:lstStyle/>
          <a:p>
            <a:pPr eaLnBrk="1" hangingPunct="1">
              <a:buFont typeface="Wingdings" panose="05000000000000000000" pitchFamily="2" charset="2"/>
              <a:buChar char="§"/>
              <a:defRPr/>
            </a:pPr>
            <a:r>
              <a:rPr lang="en-GB" altLang="ja-JP" sz="2200" dirty="0">
                <a:latin typeface="Arial" panose="020B0604020202020204" pitchFamily="34" charset="0"/>
                <a:cs typeface="Arial" panose="020B0604020202020204" pitchFamily="34" charset="0"/>
              </a:rPr>
              <a:t>Important to develop an understanding of the cultural variables that can affect operations and decisions making process when managing people and processes in different countries or in same country composed of people from different countries</a:t>
            </a:r>
          </a:p>
          <a:p>
            <a:pPr marL="0" indent="0" eaLnBrk="1" hangingPunct="1">
              <a:buNone/>
              <a:defRPr/>
            </a:pPr>
            <a:endParaRPr lang="en-GB" altLang="ja-JP" sz="22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GB" altLang="ja-JP" sz="2200" dirty="0">
                <a:latin typeface="Arial" panose="020B0604020202020204" pitchFamily="34" charset="0"/>
                <a:cs typeface="Arial" panose="020B0604020202020204" pitchFamily="34" charset="0"/>
              </a:rPr>
              <a:t>Cultural intelligence refers to ability to develop, adapt and manage in different cultural settings</a:t>
            </a:r>
            <a:endParaRPr lang="en-US" altLang="ja-JP" sz="2200" dirty="0">
              <a:latin typeface="Arial" panose="020B0604020202020204" pitchFamily="34" charset="0"/>
              <a:cs typeface="Arial" panose="020B0604020202020204" pitchFamily="34" charset="0"/>
            </a:endParaRPr>
          </a:p>
        </p:txBody>
      </p:sp>
      <p:sp>
        <p:nvSpPr>
          <p:cNvPr id="13" name="Content Placeholder 12">
            <a:extLst>
              <a:ext uri="{FF2B5EF4-FFF2-40B4-BE49-F238E27FC236}">
                <a16:creationId xmlns:a16="http://schemas.microsoft.com/office/drawing/2014/main" id="{BA1F58EB-2593-4BF0-930D-B1E24F3E50CF}"/>
              </a:ext>
            </a:extLst>
          </p:cNvPr>
          <p:cNvSpPr>
            <a:spLocks noGrp="1"/>
          </p:cNvSpPr>
          <p:nvPr>
            <p:ph sz="half" idx="4"/>
          </p:nvPr>
        </p:nvSpPr>
        <p:spPr>
          <a:xfrm>
            <a:off x="5367548" y="1484784"/>
            <a:ext cx="3733108" cy="4104456"/>
          </a:xfrm>
          <a:ln/>
        </p:spPr>
        <p:style>
          <a:lnRef idx="2">
            <a:schemeClr val="dk1"/>
          </a:lnRef>
          <a:fillRef idx="1">
            <a:schemeClr val="lt1"/>
          </a:fillRef>
          <a:effectRef idx="0">
            <a:schemeClr val="dk1"/>
          </a:effectRef>
          <a:fontRef idx="minor">
            <a:schemeClr val="dk1"/>
          </a:fontRef>
        </p:style>
        <p:txBody>
          <a:bodyPr>
            <a:normAutofit fontScale="92500"/>
          </a:bodyPr>
          <a:lstStyle/>
          <a:p>
            <a:pPr eaLnBrk="1" hangingPunct="1">
              <a:lnSpc>
                <a:spcPct val="90000"/>
              </a:lnSpc>
              <a:buFont typeface="Wingdings" panose="05000000000000000000" pitchFamily="2" charset="2"/>
              <a:buChar char="§"/>
              <a:defRPr/>
            </a:pPr>
            <a:r>
              <a:rPr lang="en-US" sz="2500" dirty="0">
                <a:solidFill>
                  <a:srgbClr val="000000"/>
                </a:solidFill>
                <a:latin typeface="Arial" panose="020B0604020202020204" pitchFamily="34" charset="0"/>
                <a:cs typeface="Arial" panose="020B0604020202020204" pitchFamily="34" charset="0"/>
              </a:rPr>
              <a:t>Important to be aware of all the PESTLEF factors that can positively or negatively affect management decisions and operations</a:t>
            </a:r>
          </a:p>
          <a:p>
            <a:pPr marL="0" indent="0" eaLnBrk="1" hangingPunct="1">
              <a:lnSpc>
                <a:spcPct val="90000"/>
              </a:lnSpc>
              <a:buNone/>
              <a:defRPr/>
            </a:pPr>
            <a:endParaRPr lang="en-US" sz="25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sz="2500" dirty="0">
                <a:solidFill>
                  <a:srgbClr val="000000"/>
                </a:solidFill>
                <a:latin typeface="Arial" panose="020B0604020202020204" pitchFamily="34" charset="0"/>
                <a:cs typeface="Arial" panose="020B0604020202020204" pitchFamily="34" charset="0"/>
              </a:rPr>
              <a:t>These two are central in any management process (plan, organize, lead, control and anticipate)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bg/>
                                          </p:spTgt>
                                        </p:tgtEl>
                                        <p:attrNameLst>
                                          <p:attrName>style.visibility</p:attrName>
                                        </p:attrNameLst>
                                      </p:cBhvr>
                                      <p:to>
                                        <p:strVal val="visible"/>
                                      </p:to>
                                    </p:set>
                                    <p:anim calcmode="lin" valueType="num">
                                      <p:cBhvr additive="base">
                                        <p:cTn id="13" dur="500" fill="hold"/>
                                        <p:tgtEl>
                                          <p:spTgt spid="11">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 calcmode="lin" valueType="num">
                                      <p:cBhvr additive="base">
                                        <p:cTn id="1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xEl>
                                              <p:pRg st="1" end="1"/>
                                            </p:txEl>
                                          </p:spTgt>
                                        </p:tgtEl>
                                        <p:attrNameLst>
                                          <p:attrName>style.visibility</p:attrName>
                                        </p:attrNameLst>
                                      </p:cBhvr>
                                      <p:to>
                                        <p:strVal val="visible"/>
                                      </p:to>
                                    </p:set>
                                    <p:anim calcmode="lin" valueType="num">
                                      <p:cBhvr additive="base">
                                        <p:cTn id="25"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bg/>
                                          </p:spTgt>
                                        </p:tgtEl>
                                        <p:attrNameLst>
                                          <p:attrName>style.visibility</p:attrName>
                                        </p:attrNameLst>
                                      </p:cBhvr>
                                      <p:to>
                                        <p:strVal val="visible"/>
                                      </p:to>
                                    </p:set>
                                    <p:anim calcmode="lin" valueType="num">
                                      <p:cBhvr additive="base">
                                        <p:cTn id="31"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 calcmode="lin" valueType="num">
                                      <p:cBhvr additive="base">
                                        <p:cTn id="3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bg/>
                                          </p:spTgt>
                                        </p:tgtEl>
                                        <p:attrNameLst>
                                          <p:attrName>style.visibility</p:attrName>
                                        </p:attrNameLst>
                                      </p:cBhvr>
                                      <p:to>
                                        <p:strVal val="visible"/>
                                      </p:to>
                                    </p:set>
                                    <p:anim calcmode="lin" valueType="num">
                                      <p:cBhvr additive="base">
                                        <p:cTn id="4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0" end="0"/>
                                            </p:txEl>
                                          </p:spTgt>
                                        </p:tgtEl>
                                        <p:attrNameLst>
                                          <p:attrName>style.visibility</p:attrName>
                                        </p:attrNameLst>
                                      </p:cBhvr>
                                      <p:to>
                                        <p:strVal val="visible"/>
                                      </p:to>
                                    </p:set>
                                    <p:anim calcmode="lin" valueType="num">
                                      <p:cBhvr additive="base">
                                        <p:cTn id="4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3">
                                            <p:bg/>
                                          </p:spTgt>
                                        </p:tgtEl>
                                        <p:attrNameLst>
                                          <p:attrName>style.visibility</p:attrName>
                                        </p:attrNameLst>
                                      </p:cBhvr>
                                      <p:to>
                                        <p:strVal val="visible"/>
                                      </p:to>
                                    </p:set>
                                    <p:animEffect transition="in" filter="fade">
                                      <p:cBhvr>
                                        <p:cTn id="61" dur="1000"/>
                                        <p:tgtEl>
                                          <p:spTgt spid="13">
                                            <p:bg/>
                                          </p:spTgt>
                                        </p:tgtEl>
                                      </p:cBhvr>
                                    </p:animEffect>
                                    <p:anim calcmode="lin" valueType="num">
                                      <p:cBhvr>
                                        <p:cTn id="62" dur="1000" fill="hold"/>
                                        <p:tgtEl>
                                          <p:spTgt spid="13">
                                            <p:bg/>
                                          </p:spTgt>
                                        </p:tgtEl>
                                        <p:attrNameLst>
                                          <p:attrName>ppt_x</p:attrName>
                                        </p:attrNameLst>
                                      </p:cBhvr>
                                      <p:tavLst>
                                        <p:tav tm="0">
                                          <p:val>
                                            <p:strVal val="#ppt_x"/>
                                          </p:val>
                                        </p:tav>
                                        <p:tav tm="100000">
                                          <p:val>
                                            <p:strVal val="#ppt_x"/>
                                          </p:val>
                                        </p:tav>
                                      </p:tavLst>
                                    </p:anim>
                                    <p:anim calcmode="lin" valueType="num">
                                      <p:cBhvr>
                                        <p:cTn id="63" dur="1000" fill="hold"/>
                                        <p:tgtEl>
                                          <p:spTgt spid="13">
                                            <p:bg/>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3">
                                            <p:txEl>
                                              <p:pRg st="0" end="0"/>
                                            </p:txEl>
                                          </p:spTgt>
                                        </p:tgtEl>
                                        <p:attrNameLst>
                                          <p:attrName>style.visibility</p:attrName>
                                        </p:attrNameLst>
                                      </p:cBhvr>
                                      <p:to>
                                        <p:strVal val="visible"/>
                                      </p:to>
                                    </p:set>
                                    <p:animEffect transition="in" filter="fade">
                                      <p:cBhvr>
                                        <p:cTn id="68" dur="1000"/>
                                        <p:tgtEl>
                                          <p:spTgt spid="13">
                                            <p:txEl>
                                              <p:pRg st="0" end="0"/>
                                            </p:txEl>
                                          </p:spTgt>
                                        </p:tgtEl>
                                      </p:cBhvr>
                                    </p:animEffect>
                                    <p:anim calcmode="lin" valueType="num">
                                      <p:cBhvr>
                                        <p:cTn id="69"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70"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3">
                                            <p:txEl>
                                              <p:pRg st="2" end="2"/>
                                            </p:txEl>
                                          </p:spTgt>
                                        </p:tgtEl>
                                        <p:attrNameLst>
                                          <p:attrName>style.visibility</p:attrName>
                                        </p:attrNameLst>
                                      </p:cBhvr>
                                      <p:to>
                                        <p:strVal val="visible"/>
                                      </p:to>
                                    </p:set>
                                    <p:animEffect transition="in" filter="fade">
                                      <p:cBhvr>
                                        <p:cTn id="75" dur="1000"/>
                                        <p:tgtEl>
                                          <p:spTgt spid="13">
                                            <p:txEl>
                                              <p:pRg st="2" end="2"/>
                                            </p:txEl>
                                          </p:spTgt>
                                        </p:tgtEl>
                                      </p:cBhvr>
                                    </p:animEffect>
                                    <p:anim calcmode="lin" valueType="num">
                                      <p:cBhvr>
                                        <p:cTn id="76" dur="1000" fill="hold"/>
                                        <p:tgtEl>
                                          <p:spTgt spid="13">
                                            <p:txEl>
                                              <p:pRg st="2" end="2"/>
                                            </p:txEl>
                                          </p:spTgt>
                                        </p:tgtEl>
                                        <p:attrNameLst>
                                          <p:attrName>ppt_x</p:attrName>
                                        </p:attrNameLst>
                                      </p:cBhvr>
                                      <p:tavLst>
                                        <p:tav tm="0">
                                          <p:val>
                                            <p:strVal val="#ppt_x"/>
                                          </p:val>
                                        </p:tav>
                                        <p:tav tm="100000">
                                          <p:val>
                                            <p:strVal val="#ppt_x"/>
                                          </p:val>
                                        </p:tav>
                                      </p:tavLst>
                                    </p:anim>
                                    <p:anim calcmode="lin" valueType="num">
                                      <p:cBhvr>
                                        <p:cTn id="77" dur="1000" fill="hold"/>
                                        <p:tgtEl>
                                          <p:spTgt spid="1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1" grpId="0" build="p" animBg="1"/>
      <p:bldP spid="12" grpId="0" build="p" animBg="1"/>
      <p:bldP spid="3" grpId="0" build="p" animBg="1"/>
      <p:bldP spid="1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3: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5</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26</TotalTime>
  <Words>3021</Words>
  <Application>Microsoft Office PowerPoint</Application>
  <PresentationFormat>On-screen Show (4:3)</PresentationFormat>
  <Paragraphs>262</Paragraphs>
  <Slides>19</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Myriad Pro</vt:lpstr>
      <vt:lpstr>Arial</vt:lpstr>
      <vt:lpstr>Calibri</vt:lpstr>
      <vt:lpstr>Franklin Gothic Book</vt:lpstr>
      <vt:lpstr>Perpetua</vt:lpstr>
      <vt:lpstr>Wingdings</vt:lpstr>
      <vt:lpstr>Wingdings 2</vt:lpstr>
      <vt:lpstr>20140311PresentationUWTSDTemplate</vt:lpstr>
      <vt:lpstr>   The role of culture in business communication </vt:lpstr>
      <vt:lpstr>Learning Outcomes</vt:lpstr>
      <vt:lpstr>What is Culture</vt:lpstr>
      <vt:lpstr>What is Culture</vt:lpstr>
      <vt:lpstr>Importance of Culture in Management</vt:lpstr>
      <vt:lpstr>Importance of Culture in Management</vt:lpstr>
      <vt:lpstr>Cultural Variables to Consider in Management</vt:lpstr>
      <vt:lpstr>Culture and its Effects on Organizations</vt:lpstr>
      <vt:lpstr>Case Study</vt:lpstr>
      <vt:lpstr>Lessons to Consider</vt:lpstr>
      <vt:lpstr>Different Approaches or Views Managing in Different Culture’s</vt:lpstr>
      <vt:lpstr>Influences on National Culture</vt:lpstr>
      <vt:lpstr>Cultural Subsystems that Influence People and Their  Behavior</vt:lpstr>
      <vt:lpstr>Cultural Value Dimensions</vt:lpstr>
      <vt:lpstr>We can Understand Cultural dimensions more from Theory too</vt:lpstr>
      <vt:lpstr>Hofstede’s Value Dimensions</vt:lpstr>
      <vt:lpstr>Critical Operational Value Differences</vt:lpstr>
      <vt:lpstr>Managing in Diversity (two elements)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Samuel Ofori</cp:lastModifiedBy>
  <cp:revision>22</cp:revision>
  <dcterms:created xsi:type="dcterms:W3CDTF">2015-04-14T15:21:28Z</dcterms:created>
  <dcterms:modified xsi:type="dcterms:W3CDTF">2023-11-06T08:42:53Z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