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304" r:id="rId3"/>
    <p:sldId id="257" r:id="rId4"/>
    <p:sldId id="303" r:id="rId5"/>
    <p:sldId id="305" r:id="rId6"/>
    <p:sldId id="306" r:id="rId7"/>
    <p:sldId id="312" r:id="rId8"/>
    <p:sldId id="313" r:id="rId9"/>
    <p:sldId id="314" r:id="rId10"/>
    <p:sldId id="315" r:id="rId11"/>
    <p:sldId id="311" r:id="rId12"/>
    <p:sldId id="316" r:id="rId13"/>
    <p:sldId id="307" r:id="rId14"/>
    <p:sldId id="317" r:id="rId15"/>
    <p:sldId id="318" r:id="rId16"/>
    <p:sldId id="319" r:id="rId17"/>
    <p:sldId id="320" r:id="rId18"/>
    <p:sldId id="308" r:id="rId19"/>
    <p:sldId id="309" r:id="rId20"/>
    <p:sldId id="321" r:id="rId21"/>
    <p:sldId id="310" r:id="rId22"/>
    <p:sldId id="322" r:id="rId23"/>
    <p:sldId id="323" r:id="rId24"/>
    <p:sldId id="324" r:id="rId25"/>
    <p:sldId id="325" r:id="rId26"/>
    <p:sldId id="326" r:id="rId27"/>
    <p:sldId id="327" r:id="rId28"/>
    <p:sldId id="328" r:id="rId29"/>
    <p:sldId id="329" r:id="rId30"/>
    <p:sldId id="330"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086" y="96"/>
      </p:cViewPr>
      <p:guideLst>
        <p:guide orient="horz" pos="2160"/>
        <p:guide pos="2880"/>
      </p:guideLst>
    </p:cSldViewPr>
  </p:slideViewPr>
  <p:notesTextViewPr>
    <p:cViewPr>
      <p:scale>
        <a:sx n="1" d="1"/>
        <a:sy n="1" d="1"/>
      </p:scale>
      <p:origin x="0" y="0"/>
    </p:cViewPr>
  </p:notesTextViewPr>
  <p:sorterViewPr>
    <p:cViewPr>
      <p:scale>
        <a:sx n="31" d="100"/>
        <a:sy n="31"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96770A-E93F-4D1C-9FD5-FD7F079C4F06}" type="datetimeFigureOut">
              <a:rPr lang="en-GB" smtClean="0"/>
              <a:t>22/03/2018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B36744-4888-46F1-9749-EE0696D512DC}" type="slidenum">
              <a:rPr lang="en-GB" smtClean="0"/>
              <a:t>‹#›</a:t>
            </a:fld>
            <a:endParaRPr lang="en-GB"/>
          </a:p>
        </p:txBody>
      </p:sp>
    </p:spTree>
    <p:extLst>
      <p:ext uri="{BB962C8B-B14F-4D97-AF65-F5344CB8AC3E}">
        <p14:creationId xmlns:p14="http://schemas.microsoft.com/office/powerpoint/2010/main" val="3306749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6DFB36-DAD5-4A04-A792-67C0E8A1F840}"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806667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6DFB36-DAD5-4A04-A792-67C0E8A1F840}"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3089457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6DFB36-DAD5-4A04-A792-67C0E8A1F840}"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58246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6DFB36-DAD5-4A04-A792-67C0E8A1F840}" type="datetimeFigureOut">
              <a:rPr lang="en-GB" smtClean="0"/>
              <a:t>22/03/2018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313870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6DFB36-DAD5-4A04-A792-67C0E8A1F840}" type="datetimeFigureOut">
              <a:rPr lang="en-GB" smtClean="0"/>
              <a:t>22/03/2018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329852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6DFB36-DAD5-4A04-A792-67C0E8A1F840}" type="datetimeFigureOut">
              <a:rPr lang="en-GB" smtClean="0"/>
              <a:t>22/03/2018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56407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6DFB36-DAD5-4A04-A792-67C0E8A1F840}" type="datetimeFigureOut">
              <a:rPr lang="en-GB" smtClean="0"/>
              <a:t>22/03/2018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779806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6DFB36-DAD5-4A04-A792-67C0E8A1F840}" type="datetimeFigureOut">
              <a:rPr lang="en-GB" smtClean="0"/>
              <a:t>22/03/2018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1873349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6DFB36-DAD5-4A04-A792-67C0E8A1F840}" type="datetimeFigureOut">
              <a:rPr lang="en-GB" smtClean="0"/>
              <a:t>22/03/2018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57353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6DFB36-DAD5-4A04-A792-67C0E8A1F840}"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56915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6DFB36-DAD5-4A04-A792-67C0E8A1F840}"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3632260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6DFB36-DAD5-4A04-A792-67C0E8A1F840}" type="datetimeFigureOut">
              <a:rPr lang="en-GB" smtClean="0"/>
              <a:t>22/03/2018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9E624B-9D05-4D9E-9A9C-2F8B0D0C0F4E}" type="slidenum">
              <a:rPr lang="en-GB" smtClean="0"/>
              <a:t>‹#›</a:t>
            </a:fld>
            <a:endParaRPr lang="en-GB"/>
          </a:p>
        </p:txBody>
      </p:sp>
    </p:spTree>
    <p:extLst>
      <p:ext uri="{BB962C8B-B14F-4D97-AF65-F5344CB8AC3E}">
        <p14:creationId xmlns:p14="http://schemas.microsoft.com/office/powerpoint/2010/main" val="40159156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Technology and its use on CRM</a:t>
            </a:r>
            <a:endParaRPr lang="en-GB" dirty="0"/>
          </a:p>
        </p:txBody>
      </p:sp>
      <p:sp>
        <p:nvSpPr>
          <p:cNvPr id="3" name="Subtitle 2"/>
          <p:cNvSpPr>
            <a:spLocks noGrp="1"/>
          </p:cNvSpPr>
          <p:nvPr>
            <p:ph type="subTitle" idx="1"/>
          </p:nvPr>
        </p:nvSpPr>
        <p:spPr/>
        <p:txBody>
          <a:bodyPr/>
          <a:lstStyle/>
          <a:p>
            <a:r>
              <a:rPr lang="en-GB" dirty="0" smtClean="0"/>
              <a:t>Week 5</a:t>
            </a:r>
            <a:endParaRPr lang="en-GB" dirty="0"/>
          </a:p>
        </p:txBody>
      </p:sp>
    </p:spTree>
    <p:extLst>
      <p:ext uri="{BB962C8B-B14F-4D97-AF65-F5344CB8AC3E}">
        <p14:creationId xmlns:p14="http://schemas.microsoft.com/office/powerpoint/2010/main" val="20297470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CRM Components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600200"/>
            <a:ext cx="8229600" cy="4525963"/>
          </a:xfrm>
        </p:spPr>
      </p:pic>
    </p:spTree>
    <p:extLst>
      <p:ext uri="{BB962C8B-B14F-4D97-AF65-F5344CB8AC3E}">
        <p14:creationId xmlns:p14="http://schemas.microsoft.com/office/powerpoint/2010/main" val="4027265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a:t>
            </a:r>
            <a:endParaRPr lang="en-GB" dirty="0"/>
          </a:p>
        </p:txBody>
      </p:sp>
      <p:sp>
        <p:nvSpPr>
          <p:cNvPr id="3" name="Content Placeholder 2"/>
          <p:cNvSpPr>
            <a:spLocks noGrp="1"/>
          </p:cNvSpPr>
          <p:nvPr>
            <p:ph idx="1"/>
          </p:nvPr>
        </p:nvSpPr>
        <p:spPr/>
        <p:txBody>
          <a:bodyPr/>
          <a:lstStyle/>
          <a:p>
            <a:pPr marL="0" indent="0">
              <a:buNone/>
            </a:pPr>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9187" y="176212"/>
            <a:ext cx="6905625" cy="6505575"/>
          </a:xfrm>
          <a:prstGeom prst="rect">
            <a:avLst/>
          </a:prstGeom>
        </p:spPr>
      </p:pic>
    </p:spTree>
    <p:extLst>
      <p:ext uri="{BB962C8B-B14F-4D97-AF65-F5344CB8AC3E}">
        <p14:creationId xmlns:p14="http://schemas.microsoft.com/office/powerpoint/2010/main" val="3068706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556792"/>
            <a:ext cx="6984776" cy="3960440"/>
          </a:xfrm>
        </p:spPr>
      </p:pic>
    </p:spTree>
    <p:extLst>
      <p:ext uri="{BB962C8B-B14F-4D97-AF65-F5344CB8AC3E}">
        <p14:creationId xmlns:p14="http://schemas.microsoft.com/office/powerpoint/2010/main" val="2832470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Technology</a:t>
            </a:r>
            <a:endParaRPr lang="en-GB" dirty="0"/>
          </a:p>
        </p:txBody>
      </p:sp>
      <p:sp>
        <p:nvSpPr>
          <p:cNvPr id="3" name="Content Placeholder 2"/>
          <p:cNvSpPr>
            <a:spLocks noGrp="1"/>
          </p:cNvSpPr>
          <p:nvPr>
            <p:ph idx="1"/>
          </p:nvPr>
        </p:nvSpPr>
        <p:spPr/>
        <p:txBody>
          <a:bodyPr>
            <a:normAutofit lnSpcReduction="10000"/>
          </a:bodyPr>
          <a:lstStyle/>
          <a:p>
            <a:r>
              <a:rPr lang="en-GB" dirty="0" smtClean="0"/>
              <a:t>Customers want to have a good experience when they pick up the phone, send an email, log on the phone, </a:t>
            </a:r>
            <a:r>
              <a:rPr lang="en-GB" dirty="0" err="1" smtClean="0"/>
              <a:t>etc</a:t>
            </a:r>
            <a:r>
              <a:rPr lang="en-GB" dirty="0" smtClean="0"/>
              <a:t> to contact a company. </a:t>
            </a:r>
          </a:p>
          <a:p>
            <a:r>
              <a:rPr lang="en-GB" dirty="0" smtClean="0"/>
              <a:t>Their satisfaction will be dictated by the level of the interface. </a:t>
            </a:r>
          </a:p>
          <a:p>
            <a:r>
              <a:rPr lang="en-GB" dirty="0" smtClean="0"/>
              <a:t>Although they may be interacting only with a technology (website, email, </a:t>
            </a:r>
            <a:r>
              <a:rPr lang="en-GB" dirty="0" err="1" smtClean="0"/>
              <a:t>etc</a:t>
            </a:r>
            <a:r>
              <a:rPr lang="en-GB" dirty="0" smtClean="0"/>
              <a:t>), they will still think they will be interacting with the company. </a:t>
            </a:r>
            <a:endParaRPr lang="en-GB" dirty="0"/>
          </a:p>
        </p:txBody>
      </p:sp>
    </p:spTree>
    <p:extLst>
      <p:ext uri="{BB962C8B-B14F-4D97-AF65-F5344CB8AC3E}">
        <p14:creationId xmlns:p14="http://schemas.microsoft.com/office/powerpoint/2010/main" val="3532251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CRM is a Technology</a:t>
            </a:r>
            <a:endParaRPr lang="en-GB" dirty="0"/>
          </a:p>
        </p:txBody>
      </p:sp>
      <p:sp>
        <p:nvSpPr>
          <p:cNvPr id="3" name="Content Placeholder 2"/>
          <p:cNvSpPr>
            <a:spLocks noGrp="1"/>
          </p:cNvSpPr>
          <p:nvPr>
            <p:ph idx="1"/>
          </p:nvPr>
        </p:nvSpPr>
        <p:spPr/>
        <p:txBody>
          <a:bodyPr/>
          <a:lstStyle/>
          <a:p>
            <a:r>
              <a:rPr lang="en-GB" dirty="0" smtClean="0"/>
              <a:t>CRM is a technology – a PROCESS – used to create consistent, repeatable and measurable results. </a:t>
            </a:r>
          </a:p>
          <a:p>
            <a:r>
              <a:rPr lang="en-GB" dirty="0" smtClean="0"/>
              <a:t>Most CRM is often associated with </a:t>
            </a:r>
            <a:r>
              <a:rPr lang="en-GB" dirty="0" err="1" smtClean="0"/>
              <a:t>equipments</a:t>
            </a:r>
            <a:r>
              <a:rPr lang="en-GB" dirty="0" smtClean="0"/>
              <a:t> e.g. computers, electronics, telephones, </a:t>
            </a:r>
            <a:r>
              <a:rPr lang="en-GB" dirty="0" err="1" smtClean="0"/>
              <a:t>etc</a:t>
            </a:r>
            <a:r>
              <a:rPr lang="en-GB" dirty="0" smtClean="0"/>
              <a:t> or manual processes involving telephone calls or visits in the branch. </a:t>
            </a:r>
            <a:endParaRPr lang="en-GB" dirty="0"/>
          </a:p>
        </p:txBody>
      </p:sp>
    </p:spTree>
    <p:extLst>
      <p:ext uri="{BB962C8B-B14F-4D97-AF65-F5344CB8AC3E}">
        <p14:creationId xmlns:p14="http://schemas.microsoft.com/office/powerpoint/2010/main" val="2224881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Customers Love Technology?</a:t>
            </a:r>
            <a:endParaRPr lang="en-GB" dirty="0"/>
          </a:p>
        </p:txBody>
      </p:sp>
      <p:sp>
        <p:nvSpPr>
          <p:cNvPr id="3" name="Content Placeholder 2"/>
          <p:cNvSpPr>
            <a:spLocks noGrp="1"/>
          </p:cNvSpPr>
          <p:nvPr>
            <p:ph idx="1"/>
          </p:nvPr>
        </p:nvSpPr>
        <p:spPr/>
        <p:txBody>
          <a:bodyPr/>
          <a:lstStyle/>
          <a:p>
            <a:r>
              <a:rPr lang="en-GB" dirty="0" smtClean="0"/>
              <a:t>Customers don’t really love or hate technology itself. They either love or hate the experience. Their interest is on what technology is or is not doing to them when they are trying to get their needs met. </a:t>
            </a:r>
          </a:p>
          <a:p>
            <a:endParaRPr lang="en-GB" dirty="0"/>
          </a:p>
        </p:txBody>
      </p:sp>
    </p:spTree>
    <p:extLst>
      <p:ext uri="{BB962C8B-B14F-4D97-AF65-F5344CB8AC3E}">
        <p14:creationId xmlns:p14="http://schemas.microsoft.com/office/powerpoint/2010/main" val="145441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customers hate technology.</a:t>
            </a:r>
            <a:endParaRPr lang="en-GB" dirty="0"/>
          </a:p>
        </p:txBody>
      </p:sp>
      <p:sp>
        <p:nvSpPr>
          <p:cNvPr id="3" name="Content Placeholder 2"/>
          <p:cNvSpPr>
            <a:spLocks noGrp="1"/>
          </p:cNvSpPr>
          <p:nvPr>
            <p:ph idx="1"/>
          </p:nvPr>
        </p:nvSpPr>
        <p:spPr>
          <a:xfrm>
            <a:off x="0" y="1600200"/>
            <a:ext cx="9036496" cy="5141168"/>
          </a:xfrm>
        </p:spPr>
        <p:txBody>
          <a:bodyPr>
            <a:normAutofit lnSpcReduction="10000"/>
          </a:bodyPr>
          <a:lstStyle/>
          <a:p>
            <a:r>
              <a:rPr lang="en-GB" dirty="0" smtClean="0"/>
              <a:t>When technology increases the amount of time they spend in customer interaction. </a:t>
            </a:r>
          </a:p>
          <a:p>
            <a:r>
              <a:rPr lang="en-GB" dirty="0" smtClean="0"/>
              <a:t>Seems inflexible and provides many answers.</a:t>
            </a:r>
          </a:p>
          <a:p>
            <a:r>
              <a:rPr lang="en-GB" dirty="0" smtClean="0"/>
              <a:t>Benefits the company (</a:t>
            </a:r>
            <a:r>
              <a:rPr lang="en-GB" dirty="0" err="1" smtClean="0"/>
              <a:t>e.g</a:t>
            </a:r>
            <a:r>
              <a:rPr lang="en-GB" dirty="0" smtClean="0"/>
              <a:t> saves costs) at the customers expense. </a:t>
            </a:r>
          </a:p>
          <a:p>
            <a:r>
              <a:rPr lang="en-GB" dirty="0" smtClean="0"/>
              <a:t>Insensitive to the customers concerns e.g. when marketing services are being given on say a lost baggage line. </a:t>
            </a:r>
          </a:p>
          <a:p>
            <a:r>
              <a:rPr lang="en-GB" dirty="0" smtClean="0"/>
              <a:t>Doesn’t give them the opportunity to speak to a person. </a:t>
            </a:r>
          </a:p>
          <a:p>
            <a:endParaRPr lang="en-GB" dirty="0" smtClean="0"/>
          </a:p>
          <a:p>
            <a:endParaRPr lang="en-GB" dirty="0"/>
          </a:p>
        </p:txBody>
      </p:sp>
    </p:spTree>
    <p:extLst>
      <p:ext uri="{BB962C8B-B14F-4D97-AF65-F5344CB8AC3E}">
        <p14:creationId xmlns:p14="http://schemas.microsoft.com/office/powerpoint/2010/main" val="1669211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customers hate technology.</a:t>
            </a:r>
          </a:p>
        </p:txBody>
      </p:sp>
      <p:sp>
        <p:nvSpPr>
          <p:cNvPr id="3" name="Content Placeholder 2"/>
          <p:cNvSpPr>
            <a:spLocks noGrp="1"/>
          </p:cNvSpPr>
          <p:nvPr>
            <p:ph idx="1"/>
          </p:nvPr>
        </p:nvSpPr>
        <p:spPr>
          <a:xfrm>
            <a:off x="107504" y="1600200"/>
            <a:ext cx="8579296" cy="4525963"/>
          </a:xfrm>
        </p:spPr>
        <p:txBody>
          <a:bodyPr>
            <a:normAutofit lnSpcReduction="10000"/>
          </a:bodyPr>
          <a:lstStyle/>
          <a:p>
            <a:r>
              <a:rPr lang="en-GB" dirty="0" smtClean="0"/>
              <a:t>When it provides faster more accurate answers to questions and solutions to problems. </a:t>
            </a:r>
          </a:p>
          <a:p>
            <a:r>
              <a:rPr lang="en-GB" dirty="0" smtClean="0"/>
              <a:t>Adds value to the customer experience by provide useful advise and services to the customer. </a:t>
            </a:r>
          </a:p>
          <a:p>
            <a:r>
              <a:rPr lang="en-GB" dirty="0" smtClean="0"/>
              <a:t>Anticipates the response the customer will need and proactively ask the most relevant questions and provide answers to avoid repeated complaints. </a:t>
            </a:r>
          </a:p>
          <a:p>
            <a:endParaRPr lang="en-GB" dirty="0"/>
          </a:p>
        </p:txBody>
      </p:sp>
    </p:spTree>
    <p:extLst>
      <p:ext uri="{BB962C8B-B14F-4D97-AF65-F5344CB8AC3E}">
        <p14:creationId xmlns:p14="http://schemas.microsoft.com/office/powerpoint/2010/main" val="2024329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technology should be effective.</a:t>
            </a:r>
            <a:endParaRPr lang="en-GB" dirty="0"/>
          </a:p>
        </p:txBody>
      </p:sp>
      <p:sp>
        <p:nvSpPr>
          <p:cNvPr id="3" name="Content Placeholder 2"/>
          <p:cNvSpPr>
            <a:spLocks noGrp="1"/>
          </p:cNvSpPr>
          <p:nvPr>
            <p:ph idx="1"/>
          </p:nvPr>
        </p:nvSpPr>
        <p:spPr/>
        <p:txBody>
          <a:bodyPr>
            <a:normAutofit lnSpcReduction="10000"/>
          </a:bodyPr>
          <a:lstStyle/>
          <a:p>
            <a:r>
              <a:rPr lang="en-GB" dirty="0" smtClean="0"/>
              <a:t>Benefits the company and customers. </a:t>
            </a:r>
          </a:p>
          <a:p>
            <a:r>
              <a:rPr lang="en-GB" dirty="0" smtClean="0"/>
              <a:t>Customers and the company want service interactions to be as effective and efficient as possible. </a:t>
            </a:r>
          </a:p>
          <a:p>
            <a:r>
              <a:rPr lang="en-GB" dirty="0" smtClean="0"/>
              <a:t>Customers are not interested in thinking or noticing a technology, they just want it to be effective and efficient. </a:t>
            </a:r>
          </a:p>
          <a:p>
            <a:r>
              <a:rPr lang="en-GB" dirty="0" smtClean="0"/>
              <a:t>Once technology speed an interaction, everyone is happy. </a:t>
            </a:r>
            <a:endParaRPr lang="en-GB" dirty="0"/>
          </a:p>
        </p:txBody>
      </p:sp>
    </p:spTree>
    <p:extLst>
      <p:ext uri="{BB962C8B-B14F-4D97-AF65-F5344CB8AC3E}">
        <p14:creationId xmlns:p14="http://schemas.microsoft.com/office/powerpoint/2010/main" val="1925297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Mixed Views of Technology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Customers often see technology as a sign that the company doesn’t care about them but are saving cost by using machines where they should be served by human representatives.</a:t>
            </a:r>
          </a:p>
          <a:p>
            <a:r>
              <a:rPr lang="en-GB" dirty="0" smtClean="0"/>
              <a:t>On the other hand, they prefer to use technology on some instances like the printing of their boarding passes, the collection of money through ATM’s, instead of standing on long queues etc.</a:t>
            </a:r>
          </a:p>
          <a:p>
            <a:r>
              <a:rPr lang="en-GB" dirty="0" smtClean="0"/>
              <a:t>This means customer will prefer technology depending on when and how it is used. </a:t>
            </a:r>
            <a:endParaRPr lang="en-GB" dirty="0"/>
          </a:p>
        </p:txBody>
      </p:sp>
    </p:spTree>
    <p:extLst>
      <p:ext uri="{BB962C8B-B14F-4D97-AF65-F5344CB8AC3E}">
        <p14:creationId xmlns:p14="http://schemas.microsoft.com/office/powerpoint/2010/main" val="2171807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Getting the customer interface right.</a:t>
            </a:r>
            <a:endParaRPr lang="en-GB" dirty="0"/>
          </a:p>
        </p:txBody>
      </p:sp>
      <p:sp>
        <p:nvSpPr>
          <p:cNvPr id="3" name="Content Placeholder 2"/>
          <p:cNvSpPr>
            <a:spLocks noGrp="1"/>
          </p:cNvSpPr>
          <p:nvPr>
            <p:ph idx="1"/>
          </p:nvPr>
        </p:nvSpPr>
        <p:spPr>
          <a:xfrm>
            <a:off x="179512" y="1600200"/>
            <a:ext cx="8712968" cy="4525963"/>
          </a:xfrm>
        </p:spPr>
        <p:txBody>
          <a:bodyPr/>
          <a:lstStyle/>
          <a:p>
            <a:r>
              <a:rPr lang="en-GB" dirty="0" smtClean="0"/>
              <a:t>The system must save the customer time and the company money – no use building a system that doesn’t provide these benefits. </a:t>
            </a:r>
          </a:p>
          <a:p>
            <a:r>
              <a:rPr lang="en-GB" dirty="0" smtClean="0"/>
              <a:t>Educate and encourage customers of the benefits of this new system and why they should use it. Once they know of the benefits and it is tried and tested, they will want to use it. </a:t>
            </a:r>
          </a:p>
          <a:p>
            <a:endParaRPr lang="en-GB" dirty="0" smtClean="0"/>
          </a:p>
          <a:p>
            <a:endParaRPr lang="en-GB" dirty="0" smtClean="0"/>
          </a:p>
          <a:p>
            <a:endParaRPr lang="en-GB" dirty="0"/>
          </a:p>
        </p:txBody>
      </p:sp>
    </p:spTree>
    <p:extLst>
      <p:ext uri="{BB962C8B-B14F-4D97-AF65-F5344CB8AC3E}">
        <p14:creationId xmlns:p14="http://schemas.microsoft.com/office/powerpoint/2010/main" val="3672889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Case Study</a:t>
            </a:r>
            <a:endParaRPr lang="en-GB" dirty="0"/>
          </a:p>
        </p:txBody>
      </p:sp>
      <p:sp>
        <p:nvSpPr>
          <p:cNvPr id="3" name="Content Placeholder 2"/>
          <p:cNvSpPr>
            <a:spLocks noGrp="1"/>
          </p:cNvSpPr>
          <p:nvPr>
            <p:ph idx="1"/>
          </p:nvPr>
        </p:nvSpPr>
        <p:spPr/>
        <p:txBody>
          <a:bodyPr/>
          <a:lstStyle/>
          <a:p>
            <a:r>
              <a:rPr lang="en-GB" dirty="0" smtClean="0"/>
              <a:t>A customer called a banks call </a:t>
            </a:r>
            <a:r>
              <a:rPr lang="en-GB" dirty="0" err="1" smtClean="0"/>
              <a:t>center</a:t>
            </a:r>
            <a:r>
              <a:rPr lang="en-GB" dirty="0" smtClean="0"/>
              <a:t> to say that they didn’t receive their credit card statements and they have made several calls asking for the statements to be sent and despite repeated assurances, this has not been sent. </a:t>
            </a:r>
          </a:p>
          <a:p>
            <a:r>
              <a:rPr lang="en-GB" dirty="0" smtClean="0"/>
              <a:t>What are the potential issues that the bank needs to look into from a CRM standpoint?</a:t>
            </a:r>
            <a:endParaRPr lang="en-GB" dirty="0"/>
          </a:p>
        </p:txBody>
      </p:sp>
    </p:spTree>
    <p:extLst>
      <p:ext uri="{BB962C8B-B14F-4D97-AF65-F5344CB8AC3E}">
        <p14:creationId xmlns:p14="http://schemas.microsoft.com/office/powerpoint/2010/main" val="2526799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technology.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Interactive voice response – works best when delivering simple answers and information to customer e.g. shipment and potential receipt date, payment date and loan, credit card and account balances, </a:t>
            </a:r>
            <a:r>
              <a:rPr lang="en-GB" dirty="0" err="1" smtClean="0"/>
              <a:t>etc</a:t>
            </a:r>
            <a:r>
              <a:rPr lang="en-GB" dirty="0" smtClean="0"/>
              <a:t> </a:t>
            </a:r>
          </a:p>
          <a:p>
            <a:r>
              <a:rPr lang="en-GB" dirty="0"/>
              <a:t>E</a:t>
            </a:r>
            <a:r>
              <a:rPr lang="en-GB" dirty="0" smtClean="0"/>
              <a:t>mails and chats – often seen as less expensive but can be more expensive when back and forth interactions are involved. From a company perspective, not very good as you cant discern the customer moods through tone of voice to ascertain how best to address their concerns. </a:t>
            </a:r>
          </a:p>
          <a:p>
            <a:endParaRPr lang="en-GB" dirty="0" smtClean="0"/>
          </a:p>
          <a:p>
            <a:endParaRPr lang="en-GB" dirty="0"/>
          </a:p>
        </p:txBody>
      </p:sp>
    </p:spTree>
    <p:extLst>
      <p:ext uri="{BB962C8B-B14F-4D97-AF65-F5344CB8AC3E}">
        <p14:creationId xmlns:p14="http://schemas.microsoft.com/office/powerpoint/2010/main" val="788721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technology. </a:t>
            </a:r>
          </a:p>
        </p:txBody>
      </p:sp>
      <p:sp>
        <p:nvSpPr>
          <p:cNvPr id="3" name="Content Placeholder 2"/>
          <p:cNvSpPr>
            <a:spLocks noGrp="1"/>
          </p:cNvSpPr>
          <p:nvPr>
            <p:ph idx="1"/>
          </p:nvPr>
        </p:nvSpPr>
        <p:spPr>
          <a:xfrm>
            <a:off x="179512" y="1600200"/>
            <a:ext cx="8964488" cy="4525963"/>
          </a:xfrm>
        </p:spPr>
        <p:txBody>
          <a:bodyPr>
            <a:normAutofit fontScale="92500" lnSpcReduction="10000"/>
          </a:bodyPr>
          <a:lstStyle/>
          <a:p>
            <a:r>
              <a:rPr lang="en-GB" dirty="0" smtClean="0"/>
              <a:t>Websites – Convenient for delivering detail information like directions, marketing details, warranty information, etc. </a:t>
            </a:r>
          </a:p>
          <a:p>
            <a:r>
              <a:rPr lang="en-GB" dirty="0" smtClean="0"/>
              <a:t>Can also be used to update customers of new and emerging information that may be useful to them. For example, a pharmaceutical company can use their website to explain new findings to customers.</a:t>
            </a:r>
          </a:p>
          <a:p>
            <a:r>
              <a:rPr lang="en-GB" dirty="0" smtClean="0"/>
              <a:t>Can be used to direct customers to link to other sites </a:t>
            </a:r>
            <a:r>
              <a:rPr lang="en-GB" dirty="0" err="1" smtClean="0"/>
              <a:t>e.g</a:t>
            </a:r>
            <a:r>
              <a:rPr lang="en-GB" dirty="0" smtClean="0"/>
              <a:t> communities and affiliate groups that may be useful.  </a:t>
            </a:r>
          </a:p>
          <a:p>
            <a:endParaRPr lang="en-GB" dirty="0"/>
          </a:p>
        </p:txBody>
      </p:sp>
    </p:spTree>
    <p:extLst>
      <p:ext uri="{BB962C8B-B14F-4D97-AF65-F5344CB8AC3E}">
        <p14:creationId xmlns:p14="http://schemas.microsoft.com/office/powerpoint/2010/main" val="2605405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technology. </a:t>
            </a:r>
          </a:p>
        </p:txBody>
      </p:sp>
      <p:sp>
        <p:nvSpPr>
          <p:cNvPr id="3" name="Content Placeholder 2"/>
          <p:cNvSpPr>
            <a:spLocks noGrp="1"/>
          </p:cNvSpPr>
          <p:nvPr>
            <p:ph idx="1"/>
          </p:nvPr>
        </p:nvSpPr>
        <p:spPr/>
        <p:txBody>
          <a:bodyPr/>
          <a:lstStyle/>
          <a:p>
            <a:r>
              <a:rPr lang="en-GB" dirty="0" smtClean="0"/>
              <a:t>Mobile Communications – Customers can use internet or telephone enabled communications to present their inquiries and acquire solutions e.g. through a tweet or a Facebook post. </a:t>
            </a:r>
          </a:p>
          <a:p>
            <a:r>
              <a:rPr lang="en-GB" dirty="0" smtClean="0"/>
              <a:t>However, this can be ignored and thought of as a spam by some companies. </a:t>
            </a:r>
          </a:p>
        </p:txBody>
      </p:sp>
    </p:spTree>
    <p:extLst>
      <p:ext uri="{BB962C8B-B14F-4D97-AF65-F5344CB8AC3E}">
        <p14:creationId xmlns:p14="http://schemas.microsoft.com/office/powerpoint/2010/main" val="3072618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technology. </a:t>
            </a:r>
          </a:p>
        </p:txBody>
      </p:sp>
      <p:sp>
        <p:nvSpPr>
          <p:cNvPr id="3" name="Content Placeholder 2"/>
          <p:cNvSpPr>
            <a:spLocks noGrp="1"/>
          </p:cNvSpPr>
          <p:nvPr>
            <p:ph idx="1"/>
          </p:nvPr>
        </p:nvSpPr>
        <p:spPr>
          <a:xfrm>
            <a:off x="179512" y="1600200"/>
            <a:ext cx="8784976" cy="4525963"/>
          </a:xfrm>
        </p:spPr>
        <p:txBody>
          <a:bodyPr/>
          <a:lstStyle/>
          <a:p>
            <a:r>
              <a:rPr lang="en-GB" dirty="0" smtClean="0"/>
              <a:t>Machine to Machine Communications – Luxury cars now have functions that can tell the manufacturers of when there is a malfunction and the car need repairs. </a:t>
            </a:r>
          </a:p>
          <a:p>
            <a:r>
              <a:rPr lang="en-GB" dirty="0" smtClean="0"/>
              <a:t>Companies are now trying to design fridges that can identify products and notify the user when certain products are almost out of stock. </a:t>
            </a:r>
          </a:p>
          <a:p>
            <a:endParaRPr lang="en-GB" dirty="0" smtClean="0"/>
          </a:p>
          <a:p>
            <a:endParaRPr lang="en-GB" dirty="0"/>
          </a:p>
        </p:txBody>
      </p:sp>
    </p:spTree>
    <p:extLst>
      <p:ext uri="{BB962C8B-B14F-4D97-AF65-F5344CB8AC3E}">
        <p14:creationId xmlns:p14="http://schemas.microsoft.com/office/powerpoint/2010/main" val="1357536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Example Telephone Call</a:t>
            </a:r>
            <a:endParaRPr lang="en-GB" dirty="0"/>
          </a:p>
        </p:txBody>
      </p:sp>
      <p:sp>
        <p:nvSpPr>
          <p:cNvPr id="3" name="Content Placeholder 2"/>
          <p:cNvSpPr>
            <a:spLocks noGrp="1"/>
          </p:cNvSpPr>
          <p:nvPr>
            <p:ph idx="1"/>
          </p:nvPr>
        </p:nvSpPr>
        <p:spPr/>
        <p:txBody>
          <a:bodyPr>
            <a:normAutofit lnSpcReduction="10000"/>
          </a:bodyPr>
          <a:lstStyle/>
          <a:p>
            <a:r>
              <a:rPr lang="en-GB" dirty="0" smtClean="0"/>
              <a:t>Customer calls and for data protection and security reasons, customer is asked questions.</a:t>
            </a:r>
          </a:p>
          <a:p>
            <a:r>
              <a:rPr lang="en-GB" dirty="0" smtClean="0"/>
              <a:t>Once </a:t>
            </a:r>
            <a:r>
              <a:rPr lang="en-GB" dirty="0" err="1" smtClean="0"/>
              <a:t>DPA’d</a:t>
            </a:r>
            <a:r>
              <a:rPr lang="en-GB" dirty="0" smtClean="0"/>
              <a:t> call is logged. This logging serves as a data point for future reference. </a:t>
            </a:r>
          </a:p>
          <a:p>
            <a:r>
              <a:rPr lang="en-GB" dirty="0" smtClean="0"/>
              <a:t>Call is passed to relevant representative who can understand customers problems and answer questions. </a:t>
            </a:r>
          </a:p>
          <a:p>
            <a:r>
              <a:rPr lang="en-GB" dirty="0" smtClean="0"/>
              <a:t>Customer is asked questions about the problem</a:t>
            </a:r>
            <a:endParaRPr lang="en-GB" dirty="0"/>
          </a:p>
        </p:txBody>
      </p:sp>
    </p:spTree>
    <p:extLst>
      <p:ext uri="{BB962C8B-B14F-4D97-AF65-F5344CB8AC3E}">
        <p14:creationId xmlns:p14="http://schemas.microsoft.com/office/powerpoint/2010/main" val="344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Problem is researched by representative and in a bid to find solution. </a:t>
            </a:r>
          </a:p>
          <a:p>
            <a:r>
              <a:rPr lang="en-GB" dirty="0" smtClean="0"/>
              <a:t>The representative finally addresses problem sometimes on telephone and may send a letter to customer to confirm this. </a:t>
            </a:r>
          </a:p>
          <a:p>
            <a:r>
              <a:rPr lang="en-GB" dirty="0" smtClean="0"/>
              <a:t>The problem is closed. </a:t>
            </a:r>
          </a:p>
          <a:p>
            <a:r>
              <a:rPr lang="en-GB" dirty="0" smtClean="0"/>
              <a:t>CRM department may study problem to decide on how it has been handled and if any processes or systems needs to be improved. </a:t>
            </a:r>
            <a:endParaRPr lang="en-GB" dirty="0"/>
          </a:p>
        </p:txBody>
      </p:sp>
    </p:spTree>
    <p:extLst>
      <p:ext uri="{BB962C8B-B14F-4D97-AF65-F5344CB8AC3E}">
        <p14:creationId xmlns:p14="http://schemas.microsoft.com/office/powerpoint/2010/main" val="13090020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example of a good technology</a:t>
            </a:r>
            <a:endParaRPr lang="en-GB" dirty="0"/>
          </a:p>
        </p:txBody>
      </p:sp>
      <p:sp>
        <p:nvSpPr>
          <p:cNvPr id="3" name="Content Placeholder 2"/>
          <p:cNvSpPr>
            <a:spLocks noGrp="1"/>
          </p:cNvSpPr>
          <p:nvPr>
            <p:ph idx="1"/>
          </p:nvPr>
        </p:nvSpPr>
        <p:spPr/>
        <p:txBody>
          <a:bodyPr/>
          <a:lstStyle/>
          <a:p>
            <a:r>
              <a:rPr lang="en-GB" dirty="0" smtClean="0"/>
              <a:t>It must allow the organisation to be proactive – anticipate problems and provide solutions. </a:t>
            </a:r>
          </a:p>
          <a:p>
            <a:r>
              <a:rPr lang="en-GB" dirty="0" smtClean="0"/>
              <a:t>Technology must save cost to the customer and the company. </a:t>
            </a:r>
          </a:p>
          <a:p>
            <a:r>
              <a:rPr lang="en-GB" dirty="0" smtClean="0"/>
              <a:t>Technology must not be complicated and delay the interaction process. </a:t>
            </a:r>
          </a:p>
          <a:p>
            <a:r>
              <a:rPr lang="en-GB" dirty="0" smtClean="0"/>
              <a:t>Technology must satisfy the need of different segment of customers. </a:t>
            </a:r>
            <a:endParaRPr lang="en-GB" dirty="0"/>
          </a:p>
        </p:txBody>
      </p:sp>
    </p:spTree>
    <p:extLst>
      <p:ext uri="{BB962C8B-B14F-4D97-AF65-F5344CB8AC3E}">
        <p14:creationId xmlns:p14="http://schemas.microsoft.com/office/powerpoint/2010/main" val="39567944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Call </a:t>
            </a:r>
            <a:r>
              <a:rPr lang="en-GB" dirty="0" err="1" smtClean="0"/>
              <a:t>Center</a:t>
            </a:r>
            <a:endParaRPr lang="en-GB" dirty="0"/>
          </a:p>
        </p:txBody>
      </p:sp>
      <p:sp>
        <p:nvSpPr>
          <p:cNvPr id="3" name="Content Placeholder 2"/>
          <p:cNvSpPr>
            <a:spLocks noGrp="1"/>
          </p:cNvSpPr>
          <p:nvPr>
            <p:ph idx="1"/>
          </p:nvPr>
        </p:nvSpPr>
        <p:spPr/>
        <p:txBody>
          <a:bodyPr>
            <a:normAutofit fontScale="92500"/>
          </a:bodyPr>
          <a:lstStyle/>
          <a:p>
            <a:r>
              <a:rPr lang="en-GB" dirty="0" smtClean="0"/>
              <a:t>It is a central place where customer service representatives handle customer telephone calls. </a:t>
            </a:r>
          </a:p>
          <a:p>
            <a:r>
              <a:rPr lang="en-GB" dirty="0" smtClean="0"/>
              <a:t>Depending on the amount of support needed, the centre may range from 2 representatives for small businesses to thousands of representatives for large companies like global retail banks. </a:t>
            </a:r>
          </a:p>
          <a:p>
            <a:r>
              <a:rPr lang="en-GB" dirty="0" smtClean="0"/>
              <a:t>The technology often used is a telephone and some computer systems which are often automated. </a:t>
            </a:r>
          </a:p>
          <a:p>
            <a:endParaRPr lang="en-GB" dirty="0"/>
          </a:p>
        </p:txBody>
      </p:sp>
    </p:spTree>
    <p:extLst>
      <p:ext uri="{BB962C8B-B14F-4D97-AF65-F5344CB8AC3E}">
        <p14:creationId xmlns:p14="http://schemas.microsoft.com/office/powerpoint/2010/main" val="41362606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Automated Call Distribution</a:t>
            </a:r>
            <a:endParaRPr lang="en-GB" dirty="0"/>
          </a:p>
        </p:txBody>
      </p:sp>
      <p:sp>
        <p:nvSpPr>
          <p:cNvPr id="3" name="Content Placeholder 2"/>
          <p:cNvSpPr>
            <a:spLocks noGrp="1"/>
          </p:cNvSpPr>
          <p:nvPr>
            <p:ph idx="1"/>
          </p:nvPr>
        </p:nvSpPr>
        <p:spPr/>
        <p:txBody>
          <a:bodyPr>
            <a:normAutofit fontScale="92500"/>
          </a:bodyPr>
          <a:lstStyle/>
          <a:p>
            <a:r>
              <a:rPr lang="en-GB" dirty="0" smtClean="0"/>
              <a:t>Is an automatic system that answers and routes calls based on the characteristics of the call and the number of the customers in the queue. </a:t>
            </a:r>
          </a:p>
          <a:p>
            <a:r>
              <a:rPr lang="en-GB" dirty="0" smtClean="0"/>
              <a:t>Routing can be based on several factors e.g. the nature of the problem, the geographic location of the call, the type of accounts, the caller ID, etc. </a:t>
            </a:r>
            <a:endParaRPr lang="en-GB" dirty="0" smtClean="0"/>
          </a:p>
          <a:p>
            <a:r>
              <a:rPr lang="en-GB" dirty="0" smtClean="0"/>
              <a:t>The idea is to direct customer to the right representative who can answer their queries and reduce their waiting time on telephone. </a:t>
            </a:r>
            <a:endParaRPr lang="en-GB" dirty="0"/>
          </a:p>
        </p:txBody>
      </p:sp>
    </p:spTree>
    <p:extLst>
      <p:ext uri="{BB962C8B-B14F-4D97-AF65-F5344CB8AC3E}">
        <p14:creationId xmlns:p14="http://schemas.microsoft.com/office/powerpoint/2010/main" val="14017049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Telephony Integration</a:t>
            </a:r>
            <a:endParaRPr lang="en-GB" dirty="0"/>
          </a:p>
        </p:txBody>
      </p:sp>
      <p:sp>
        <p:nvSpPr>
          <p:cNvPr id="3" name="Content Placeholder 2"/>
          <p:cNvSpPr>
            <a:spLocks noGrp="1"/>
          </p:cNvSpPr>
          <p:nvPr>
            <p:ph idx="1"/>
          </p:nvPr>
        </p:nvSpPr>
        <p:spPr>
          <a:xfrm>
            <a:off x="251520" y="1600200"/>
            <a:ext cx="8435280" cy="4525963"/>
          </a:xfrm>
        </p:spPr>
        <p:txBody>
          <a:bodyPr/>
          <a:lstStyle/>
          <a:p>
            <a:r>
              <a:rPr lang="en-GB" dirty="0" smtClean="0"/>
              <a:t>This is a system that ensures voice and computer data can be routed to the same customer. For example, a particular customers email and telephone can always be routed to the same customer by the system. </a:t>
            </a:r>
          </a:p>
          <a:p>
            <a:r>
              <a:rPr lang="en-GB" dirty="0" smtClean="0"/>
              <a:t>Through integration of voice and computer, a customer can place an order on the internet and call to change the order. </a:t>
            </a:r>
          </a:p>
          <a:p>
            <a:endParaRPr lang="en-GB" dirty="0"/>
          </a:p>
        </p:txBody>
      </p:sp>
    </p:spTree>
    <p:extLst>
      <p:ext uri="{BB962C8B-B14F-4D97-AF65-F5344CB8AC3E}">
        <p14:creationId xmlns:p14="http://schemas.microsoft.com/office/powerpoint/2010/main" val="19279306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Aggregation and Collection</a:t>
            </a:r>
            <a:endParaRPr lang="en-GB" dirty="0"/>
          </a:p>
        </p:txBody>
      </p:sp>
      <p:sp>
        <p:nvSpPr>
          <p:cNvPr id="3" name="Content Placeholder 2"/>
          <p:cNvSpPr>
            <a:spLocks noGrp="1"/>
          </p:cNvSpPr>
          <p:nvPr>
            <p:ph idx="1"/>
          </p:nvPr>
        </p:nvSpPr>
        <p:spPr/>
        <p:txBody>
          <a:bodyPr/>
          <a:lstStyle/>
          <a:p>
            <a:r>
              <a:rPr lang="en-GB" dirty="0" smtClean="0"/>
              <a:t>Aggregation involves moving data from a variety of sources to a specific location so that it can be easily accessed and analysed. </a:t>
            </a:r>
          </a:p>
          <a:p>
            <a:r>
              <a:rPr lang="en-GB" dirty="0" smtClean="0"/>
              <a:t>This data can be collected by from a variety of touchpoints e.g. email, computer records, telephone calls, etc.  </a:t>
            </a:r>
          </a:p>
          <a:p>
            <a:endParaRPr lang="en-GB" dirty="0"/>
          </a:p>
        </p:txBody>
      </p:sp>
    </p:spTree>
    <p:extLst>
      <p:ext uri="{BB962C8B-B14F-4D97-AF65-F5344CB8AC3E}">
        <p14:creationId xmlns:p14="http://schemas.microsoft.com/office/powerpoint/2010/main" val="19689929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Localization.</a:t>
            </a:r>
            <a:endParaRPr lang="en-GB" dirty="0"/>
          </a:p>
        </p:txBody>
      </p:sp>
      <p:sp>
        <p:nvSpPr>
          <p:cNvPr id="3" name="Content Placeholder 2"/>
          <p:cNvSpPr>
            <a:spLocks noGrp="1"/>
          </p:cNvSpPr>
          <p:nvPr>
            <p:ph idx="1"/>
          </p:nvPr>
        </p:nvSpPr>
        <p:spPr>
          <a:xfrm>
            <a:off x="457200" y="1600200"/>
            <a:ext cx="8579296" cy="5069160"/>
          </a:xfrm>
        </p:spPr>
        <p:txBody>
          <a:bodyPr>
            <a:normAutofit fontScale="92500" lnSpcReduction="20000"/>
          </a:bodyPr>
          <a:lstStyle/>
          <a:p>
            <a:r>
              <a:rPr lang="en-GB" dirty="0" smtClean="0"/>
              <a:t>This is a process where a computer system can identify the origin of a particular telephone call and direct the call to the representative who can speak to the customer with the appropriate etiquette. </a:t>
            </a:r>
          </a:p>
          <a:p>
            <a:r>
              <a:rPr lang="en-GB" dirty="0" smtClean="0"/>
              <a:t>The representative may well understand local culture, values and their significance and may well understand how best to avoid irritating customers from specific regions. </a:t>
            </a:r>
          </a:p>
          <a:p>
            <a:r>
              <a:rPr lang="en-GB" dirty="0" smtClean="0"/>
              <a:t>In some cultures, some colours are offensive when used in communication and also phrases and meaning of words may change when translated directly to other languages. </a:t>
            </a:r>
            <a:endParaRPr lang="en-GB" dirty="0"/>
          </a:p>
        </p:txBody>
      </p:sp>
    </p:spTree>
    <p:extLst>
      <p:ext uri="{BB962C8B-B14F-4D97-AF65-F5344CB8AC3E}">
        <p14:creationId xmlns:p14="http://schemas.microsoft.com/office/powerpoint/2010/main" val="40912994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Logging and Monitoring.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This involves logging and monitoring the information that customer representatives hold in the system about the customer and how they communicate with this customer. </a:t>
            </a:r>
          </a:p>
          <a:p>
            <a:r>
              <a:rPr lang="en-GB" dirty="0" smtClean="0"/>
              <a:t>Aspects like politeness, record keeping, complaints points, company policies and guidelines, </a:t>
            </a:r>
            <a:r>
              <a:rPr lang="en-GB" dirty="0" err="1" smtClean="0"/>
              <a:t>etc</a:t>
            </a:r>
            <a:r>
              <a:rPr lang="en-GB" dirty="0" smtClean="0"/>
              <a:t> can be checked. This information can be used to settle disputes in case customers complaint about representatives or to address training needs. </a:t>
            </a:r>
            <a:endParaRPr lang="en-GB" dirty="0"/>
          </a:p>
        </p:txBody>
      </p:sp>
    </p:spTree>
    <p:extLst>
      <p:ext uri="{BB962C8B-B14F-4D97-AF65-F5344CB8AC3E}">
        <p14:creationId xmlns:p14="http://schemas.microsoft.com/office/powerpoint/2010/main" val="30845350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a:t>
            </a:r>
            <a:endParaRPr lang="en-GB" dirty="0"/>
          </a:p>
        </p:txBody>
      </p:sp>
      <p:sp>
        <p:nvSpPr>
          <p:cNvPr id="3" name="Content Placeholder 2"/>
          <p:cNvSpPr>
            <a:spLocks noGrp="1"/>
          </p:cNvSpPr>
          <p:nvPr>
            <p:ph idx="1"/>
          </p:nvPr>
        </p:nvSpPr>
        <p:spPr>
          <a:xfrm>
            <a:off x="107504" y="1600200"/>
            <a:ext cx="8579296" cy="4525963"/>
          </a:xfrm>
        </p:spPr>
        <p:txBody>
          <a:bodyPr/>
          <a:lstStyle/>
          <a:p>
            <a:r>
              <a:rPr lang="en-GB" dirty="0" smtClean="0"/>
              <a:t>Computers can measure the length of time it can take on average to answer a customers telephone call and ascertain if a customer is spending much or less time, the number of hangs ups the company has while the customer is waiting, the amount of waiting time a customer has to wait before call is being picked up and the call turnover times, etc. </a:t>
            </a:r>
          </a:p>
        </p:txBody>
      </p:sp>
    </p:spTree>
    <p:extLst>
      <p:ext uri="{BB962C8B-B14F-4D97-AF65-F5344CB8AC3E}">
        <p14:creationId xmlns:p14="http://schemas.microsoft.com/office/powerpoint/2010/main" val="7347032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Personalisation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It is better customer services if the computer system can provide customer representatives with the opportunities to personalise their communication to customer. </a:t>
            </a:r>
            <a:endParaRPr lang="en-GB" dirty="0"/>
          </a:p>
          <a:p>
            <a:r>
              <a:rPr lang="en-GB" dirty="0" smtClean="0"/>
              <a:t>For example, customer representatives can have a system that helps them detect when customers get married, when they have families, </a:t>
            </a:r>
            <a:r>
              <a:rPr lang="en-GB" dirty="0" err="1" smtClean="0"/>
              <a:t>etc</a:t>
            </a:r>
            <a:r>
              <a:rPr lang="en-GB" dirty="0" smtClean="0"/>
              <a:t> to ascertain how to personalise their communication and make the customer feel they care about them personally. </a:t>
            </a:r>
            <a:endParaRPr lang="en-GB" dirty="0"/>
          </a:p>
        </p:txBody>
      </p:sp>
    </p:spTree>
    <p:extLst>
      <p:ext uri="{BB962C8B-B14F-4D97-AF65-F5344CB8AC3E}">
        <p14:creationId xmlns:p14="http://schemas.microsoft.com/office/powerpoint/2010/main" val="20512164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Reporting.</a:t>
            </a:r>
            <a:endParaRPr lang="en-GB" dirty="0"/>
          </a:p>
        </p:txBody>
      </p:sp>
      <p:sp>
        <p:nvSpPr>
          <p:cNvPr id="3" name="Content Placeholder 2"/>
          <p:cNvSpPr>
            <a:spLocks noGrp="1"/>
          </p:cNvSpPr>
          <p:nvPr>
            <p:ph idx="1"/>
          </p:nvPr>
        </p:nvSpPr>
        <p:spPr/>
        <p:txBody>
          <a:bodyPr/>
          <a:lstStyle/>
          <a:p>
            <a:r>
              <a:rPr lang="en-GB" dirty="0" smtClean="0"/>
              <a:t>Computers and other technology simplifies the firms ability to generate and analyse reports about customers. </a:t>
            </a:r>
          </a:p>
          <a:p>
            <a:r>
              <a:rPr lang="en-GB" dirty="0" smtClean="0"/>
              <a:t>Reports can include number of complaints, number of call per customer, average complaints, average time a customer is on the phone for issues to be addressed, </a:t>
            </a:r>
            <a:r>
              <a:rPr lang="en-GB" dirty="0" err="1" smtClean="0"/>
              <a:t>etc</a:t>
            </a:r>
            <a:endParaRPr lang="en-GB" dirty="0"/>
          </a:p>
        </p:txBody>
      </p:sp>
    </p:spTree>
    <p:extLst>
      <p:ext uri="{BB962C8B-B14F-4D97-AF65-F5344CB8AC3E}">
        <p14:creationId xmlns:p14="http://schemas.microsoft.com/office/powerpoint/2010/main" val="7616507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a:t>
            </a:r>
            <a:endParaRPr lang="en-GB" dirty="0"/>
          </a:p>
        </p:txBody>
      </p:sp>
      <p:sp>
        <p:nvSpPr>
          <p:cNvPr id="3" name="Content Placeholder 2"/>
          <p:cNvSpPr>
            <a:spLocks noGrp="1"/>
          </p:cNvSpPr>
          <p:nvPr>
            <p:ph idx="1"/>
          </p:nvPr>
        </p:nvSpPr>
        <p:spPr/>
        <p:txBody>
          <a:bodyPr/>
          <a:lstStyle/>
          <a:p>
            <a:r>
              <a:rPr lang="en-GB" dirty="0" smtClean="0"/>
              <a:t>Computer based training programs are now commonly used to train customer services representatives. </a:t>
            </a:r>
          </a:p>
          <a:p>
            <a:r>
              <a:rPr lang="en-GB" dirty="0" smtClean="0"/>
              <a:t>Complaints themselves and other data can be used to develop new systems to appropriately record and manage customers. </a:t>
            </a:r>
            <a:endParaRPr lang="en-GB" dirty="0"/>
          </a:p>
        </p:txBody>
      </p:sp>
    </p:spTree>
    <p:extLst>
      <p:ext uri="{BB962C8B-B14F-4D97-AF65-F5344CB8AC3E}">
        <p14:creationId xmlns:p14="http://schemas.microsoft.com/office/powerpoint/2010/main" val="2932989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643</TotalTime>
  <Words>1663</Words>
  <Application>Microsoft Office PowerPoint</Application>
  <PresentationFormat>On-screen Show (4:3)</PresentationFormat>
  <Paragraphs>99</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Office Theme</vt:lpstr>
      <vt:lpstr>Technology and its use on CRM</vt:lpstr>
      <vt:lpstr>CRM Components</vt:lpstr>
      <vt:lpstr>Technology</vt:lpstr>
      <vt:lpstr>Technology</vt:lpstr>
      <vt:lpstr>The Importance of Technology</vt:lpstr>
      <vt:lpstr>CRM is a Technology</vt:lpstr>
      <vt:lpstr>Do Customers Love Technology?</vt:lpstr>
      <vt:lpstr>When customers hate technology.</vt:lpstr>
      <vt:lpstr>When customers hate technology.</vt:lpstr>
      <vt:lpstr>Why technology should be effective.</vt:lpstr>
      <vt:lpstr>Mixed Views of Technology</vt:lpstr>
      <vt:lpstr>Getting the customer interface right.</vt:lpstr>
      <vt:lpstr>Group Case Study</vt:lpstr>
      <vt:lpstr>Types of technology. </vt:lpstr>
      <vt:lpstr>Types of technology. </vt:lpstr>
      <vt:lpstr>Types of technology. </vt:lpstr>
      <vt:lpstr>Types of technology. </vt:lpstr>
      <vt:lpstr>An Example Telephone Call</vt:lpstr>
      <vt:lpstr>PowerPoint Presentation</vt:lpstr>
      <vt:lpstr>An example of a good technology</vt:lpstr>
      <vt:lpstr>A Call Center</vt:lpstr>
      <vt:lpstr>Automated Call Distribution</vt:lpstr>
      <vt:lpstr>Computer Telephony Integration</vt:lpstr>
      <vt:lpstr>Data Aggregation and Collection</vt:lpstr>
      <vt:lpstr>Localization.</vt:lpstr>
      <vt:lpstr>Logging and Monitoring. </vt:lpstr>
      <vt:lpstr>Measurement.</vt:lpstr>
      <vt:lpstr>Personalisation</vt:lpstr>
      <vt:lpstr>Reporting.</vt:lpstr>
      <vt:lpstr>Training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Raissa</cp:lastModifiedBy>
  <cp:revision>49</cp:revision>
  <dcterms:created xsi:type="dcterms:W3CDTF">2017-10-26T04:34:14Z</dcterms:created>
  <dcterms:modified xsi:type="dcterms:W3CDTF">2018-03-22T10:09:54Z</dcterms:modified>
</cp:coreProperties>
</file>