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5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74" d="100"/>
          <a:sy n="74" d="100"/>
        </p:scale>
        <p:origin x="294" y="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2628" y="770467"/>
            <a:ext cx="8086725" cy="3352800"/>
          </a:xfrm>
        </p:spPr>
        <p:txBody>
          <a:bodyPr anchor="b">
            <a:noAutofit/>
          </a:bodyPr>
          <a:lstStyle>
            <a:lvl1pPr algn="l">
              <a:lnSpc>
                <a:spcPct val="80000"/>
              </a:lnSpc>
              <a:defRPr sz="8000" spc="-120" baseline="0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00634" y="4198409"/>
            <a:ext cx="6921151" cy="1645920"/>
          </a:xfrm>
        </p:spPr>
        <p:txBody>
          <a:bodyPr>
            <a:normAutofit/>
          </a:bodyPr>
          <a:lstStyle>
            <a:lvl1pPr marL="0" indent="0" algn="l">
              <a:buNone/>
              <a:defRPr sz="2800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75000"/>
                  </a:srgb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75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0000"/>
                  </a:srgb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52687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45256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2628" y="767419"/>
            <a:ext cx="8085582" cy="3355848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8000" b="0" baseline="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0634" y="4187275"/>
            <a:ext cx="6919722" cy="1645920"/>
          </a:xfrm>
        </p:spPr>
        <p:txBody>
          <a:bodyPr anchor="t">
            <a:normAutofit/>
          </a:bodyPr>
          <a:lstStyle>
            <a:lvl1pPr marL="0" indent="0">
              <a:buNone/>
              <a:defRPr sz="280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77975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07492" y="1993392"/>
            <a:ext cx="3806190" cy="3767328"/>
          </a:xfrm>
        </p:spPr>
        <p:txBody>
          <a:bodyPr/>
          <a:lstStyle>
            <a:lvl1pPr>
              <a:defRPr sz="2200"/>
            </a:lvl1pPr>
            <a:lvl2pPr>
              <a:defRPr sz="1900"/>
            </a:lvl2pPr>
            <a:lvl3pPr>
              <a:defRPr sz="1700"/>
            </a:lvl3pPr>
            <a:lvl4pPr>
              <a:defRPr sz="15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7738" y="1993392"/>
            <a:ext cx="3806190" cy="3767328"/>
          </a:xfrm>
        </p:spPr>
        <p:txBody>
          <a:bodyPr/>
          <a:lstStyle>
            <a:lvl1pPr>
              <a:defRPr sz="2200"/>
            </a:lvl1pPr>
            <a:lvl2pPr>
              <a:defRPr sz="1900"/>
            </a:lvl2pPr>
            <a:lvl3pPr>
              <a:defRPr sz="1700"/>
            </a:lvl3pPr>
            <a:lvl4pPr>
              <a:defRPr sz="15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64829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7492" y="2032000"/>
            <a:ext cx="3806190" cy="723400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7492" y="2736150"/>
            <a:ext cx="3806190" cy="32004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66310" y="2029968"/>
            <a:ext cx="3806190" cy="722376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66310" y="2734056"/>
            <a:ext cx="3806190" cy="32004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7046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52446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37906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715000" y="0"/>
            <a:ext cx="3429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6196053" y="542282"/>
            <a:ext cx="2537460" cy="1920240"/>
          </a:xfrm>
        </p:spPr>
        <p:txBody>
          <a:bodyPr anchor="b">
            <a:noAutofit/>
          </a:bodyPr>
          <a:lstStyle>
            <a:lvl1pPr>
              <a:lnSpc>
                <a:spcPct val="85000"/>
              </a:lnSpc>
              <a:defRPr sz="3600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" y="762000"/>
            <a:ext cx="4572000" cy="4572000"/>
          </a:xfrm>
        </p:spPr>
        <p:txBody>
          <a:bodyPr/>
          <a:lstStyle>
            <a:lvl1pPr>
              <a:defRPr sz="2200"/>
            </a:lvl1pPr>
            <a:lvl2pPr>
              <a:defRPr sz="1900"/>
            </a:lvl2pPr>
            <a:lvl3pPr>
              <a:defRPr sz="1700"/>
            </a:lvl3pPr>
            <a:lvl4pPr>
              <a:defRPr sz="15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06987" y="2511813"/>
            <a:ext cx="2548890" cy="3126987"/>
          </a:xfrm>
        </p:spPr>
        <p:txBody>
          <a:bodyPr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500">
                <a:solidFill>
                  <a:srgbClr val="404040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4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0000"/>
                  </a:srgb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01333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6918" y="5418668"/>
            <a:ext cx="8085582" cy="613283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9144000" cy="5330952"/>
          </a:xfrm>
          <a:solidFill>
            <a:schemeClr val="accent1">
              <a:lumMod val="40000"/>
              <a:lumOff val="60000"/>
            </a:schemeClr>
          </a:solidFill>
        </p:spPr>
        <p:txBody>
          <a:bodyPr anchor="t"/>
          <a:lstStyle>
            <a:lvl1pPr marL="0" indent="0" algn="ctr">
              <a:spcBef>
                <a:spcPts val="800"/>
              </a:spcBef>
              <a:buNone/>
              <a:defRPr sz="3200">
                <a:solidFill>
                  <a:srgbClr val="4D4D4D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7492" y="5909735"/>
            <a:ext cx="6922008" cy="5334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spcBef>
                <a:spcPts val="1200"/>
              </a:spcBef>
              <a:buNone/>
              <a:defRPr sz="14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75000"/>
                  </a:srgb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75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0000"/>
                  </a:srgb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278105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45200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7963" y="695325"/>
            <a:ext cx="1971675" cy="48006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78644" y="714376"/>
            <a:ext cx="5800725" cy="540067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79669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2919" y="499533"/>
            <a:ext cx="8079581" cy="16581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7206" y="1993393"/>
            <a:ext cx="8065294" cy="37661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4350" y="6412447"/>
            <a:ext cx="30861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>
                <a:solidFill>
                  <a:schemeClr val="tx1">
                    <a:alpha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14350" y="6554697"/>
            <a:ext cx="37719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 cap="all" baseline="0">
                <a:solidFill>
                  <a:schemeClr val="tx1">
                    <a:alpha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41193" y="5829748"/>
            <a:ext cx="2194560" cy="139703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0" b="0">
                <a:ln>
                  <a:noFill/>
                </a:ln>
                <a:solidFill>
                  <a:schemeClr val="accent1">
                    <a:alpha val="20000"/>
                  </a:schemeClr>
                </a:solidFill>
                <a:latin typeface="+mj-lt"/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74417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1" r:id="rId1"/>
    <p:sldLayoutId id="2147483852" r:id="rId2"/>
    <p:sldLayoutId id="2147483853" r:id="rId3"/>
    <p:sldLayoutId id="2147483854" r:id="rId4"/>
    <p:sldLayoutId id="2147483855" r:id="rId5"/>
    <p:sldLayoutId id="2147483856" r:id="rId6"/>
    <p:sldLayoutId id="2147483857" r:id="rId7"/>
    <p:sldLayoutId id="2147483858" r:id="rId8"/>
    <p:sldLayoutId id="2147483859" r:id="rId9"/>
    <p:sldLayoutId id="2147483860" r:id="rId10"/>
    <p:sldLayoutId id="214748386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800" kern="1200" spc="-12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85000"/>
        </a:lnSpc>
        <a:spcBef>
          <a:spcPts val="13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274320" indent="-3429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548640" indent="-54864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0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822960" indent="-82296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097280" indent="-109728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2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4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16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18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webmd.com/parenting/what-is-attachment-parenting?utm_source=chatgpt.com" TargetMode="External"/><Relationship Id="rId3" Type="http://schemas.openxmlformats.org/officeDocument/2006/relationships/hyperlink" Target="https://doi.org/10.1111/j.1756-2589.2009.00025.x" TargetMode="External"/><Relationship Id="rId7" Type="http://schemas.openxmlformats.org/officeDocument/2006/relationships/hyperlink" Target="https://doi.org/10.3126/tutaj.v10i1.74328" TargetMode="External"/><Relationship Id="rId2" Type="http://schemas.openxmlformats.org/officeDocument/2006/relationships/hyperlink" Target="https://doi.org/10.1177/23779608211009000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oi.org/10.1080/19424620.2010.531051" TargetMode="External"/><Relationship Id="rId5" Type="http://schemas.openxmlformats.org/officeDocument/2006/relationships/hyperlink" Target="https://doi.org/10.1017/S0954579413000692" TargetMode="External"/><Relationship Id="rId4" Type="http://schemas.openxmlformats.org/officeDocument/2006/relationships/hyperlink" Target="https://doi.org/10.1007/s10567-021-00377-x" TargetMode="External"/><Relationship Id="rId9" Type="http://schemas.openxmlformats.org/officeDocument/2006/relationships/hyperlink" Target="https://doi.org/10.1186/2195-7819-9-1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8E7CFAA6-1DBB-43B0-BD82-2FB83CF4E4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9724" y="639763"/>
            <a:ext cx="2960998" cy="549275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85000"/>
              </a:lnSpc>
            </a:pPr>
            <a:r>
              <a:rPr lang="en-US">
                <a:solidFill>
                  <a:srgbClr val="FFFFFF"/>
                </a:solidFill>
              </a:rPr>
              <a:t>Amira’s Case and Bowlby’s Attachment Theory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9E13708B-D2E3-41E3-BD49-F910056473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728492" y="2211346"/>
            <a:ext cx="0" cy="2349584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/>
          <p:cNvSpPr txBox="1"/>
          <p:nvPr/>
        </p:nvSpPr>
        <p:spPr>
          <a:xfrm>
            <a:off x="3966261" y="639764"/>
            <a:ext cx="4606524" cy="549274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182880" defTabSz="914400">
              <a:lnSpc>
                <a:spcPct val="85000"/>
              </a:lnSpc>
              <a:spcBef>
                <a:spcPts val="1000"/>
              </a:spcBef>
              <a:buClr>
                <a:schemeClr val="tx1">
                  <a:lumMod val="85000"/>
                  <a:lumOff val="15000"/>
                </a:schemeClr>
              </a:buClr>
              <a:buSzPct val="85000"/>
              <a:buFont typeface="Arial" pitchFamily="34" charset="0"/>
              <a:buChar char=" "/>
            </a:pPr>
            <a:endParaRPr lang="en-US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defTabSz="914400">
              <a:lnSpc>
                <a:spcPct val="85000"/>
              </a:lnSpc>
              <a:spcBef>
                <a:spcPts val="1000"/>
              </a:spcBef>
              <a:buClr>
                <a:schemeClr val="tx1">
                  <a:lumMod val="85000"/>
                  <a:lumOff val="15000"/>
                </a:schemeClr>
              </a:buClr>
              <a:buSzPct val="85000"/>
              <a:buFont typeface="Arial" pitchFamily="34" charset="0"/>
              <a:buChar char=" "/>
              <a:defRPr sz="2000">
                <a:solidFill>
                  <a:srgbClr val="000000"/>
                </a:solidFill>
                <a:latin typeface="Arial"/>
              </a:defRPr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Hello everyone, my name is </a:t>
            </a:r>
            <a:r>
              <a:rPr lang="en-US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Kundimba</a:t>
            </a: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n-US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Massake</a:t>
            </a: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Nadine.</a:t>
            </a:r>
            <a:b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This presentation is for my Assessment 1 Individual Presentation under the module:</a:t>
            </a:r>
            <a:b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My topic today is Amira’s Case and Bowlby’s Attachment Theory.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Rectangle 40">
            <a:extLst>
              <a:ext uri="{FF2B5EF4-FFF2-40B4-BE49-F238E27FC236}">
                <a16:creationId xmlns:a16="http://schemas.microsoft.com/office/drawing/2014/main" id="{B1CCD5EF-766D-43B9-A25D-19122E5FB1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2601" y="643467"/>
            <a:ext cx="3008121" cy="5571066"/>
          </a:xfrm>
          <a:prstGeom prst="rect">
            <a:avLst/>
          </a:prstGeom>
          <a:solidFill>
            <a:schemeClr val="accent1"/>
          </a:solidFill>
          <a:ln cap="sq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FD9699C9-77F1-4E33-A750-CB78C7EA29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4645" y="809244"/>
            <a:ext cx="2763774" cy="5239512"/>
          </a:xfrm>
          <a:prstGeom prst="rect">
            <a:avLst/>
          </a:prstGeom>
          <a:noFill/>
          <a:ln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969" y="1031634"/>
            <a:ext cx="2526323" cy="484477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85000"/>
              </a:lnSpc>
            </a:pPr>
            <a:r>
              <a:rPr lang="en-US" sz="3800">
                <a:solidFill>
                  <a:srgbClr val="FFFFFF"/>
                </a:solidFill>
              </a:rPr>
              <a:t>Introduction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967343" y="1031634"/>
            <a:ext cx="4605442" cy="474623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182880" defTabSz="914400">
              <a:lnSpc>
                <a:spcPct val="85000"/>
              </a:lnSpc>
              <a:spcBef>
                <a:spcPts val="1000"/>
              </a:spcBef>
              <a:buClr>
                <a:schemeClr val="tx1">
                  <a:lumMod val="85000"/>
                  <a:lumOff val="15000"/>
                </a:schemeClr>
              </a:buClr>
              <a:buSzPct val="85000"/>
              <a:buFont typeface="Arial" pitchFamily="34" charset="0"/>
              <a:buChar char=" "/>
            </a:pPr>
            <a:endParaRPr lang="en-US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indent="-182880" defTabSz="914400">
              <a:lnSpc>
                <a:spcPct val="85000"/>
              </a:lnSpc>
              <a:spcBef>
                <a:spcPts val="1000"/>
              </a:spcBef>
              <a:buClr>
                <a:schemeClr val="tx1">
                  <a:lumMod val="85000"/>
                  <a:lumOff val="15000"/>
                </a:schemeClr>
              </a:buClr>
              <a:buSzPct val="85000"/>
              <a:buFont typeface="Arial" pitchFamily="34" charset="0"/>
              <a:buChar char=" "/>
              <a:defRPr sz="2000">
                <a:solidFill>
                  <a:srgbClr val="000000"/>
                </a:solidFill>
                <a:latin typeface="Arial"/>
              </a:defRPr>
            </a:pPr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</a:rPr>
              <a:t>Amira is a three-year-old girl who has just started attending nursery.</a:t>
            </a:r>
            <a:br>
              <a:rPr lang="en-US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</a:rPr>
              <a:t>She becomes very anxious when her carers leave, speaks very little, and struggles to join in with other children.</a:t>
            </a:r>
            <a:br>
              <a:rPr lang="en-US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</a:rPr>
              <a:t>These behaviours reflect how she is managing emotionally and socially in her new surroundings.</a:t>
            </a:r>
            <a:br>
              <a:rPr lang="en-US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</a:rPr>
              <a:t>In this presentation, I will explain Bowlby’s Attachment Theory, link it to Amira’s case, and explore how both biological and environmental factors influence her behaviour.</a:t>
            </a:r>
            <a:br>
              <a:rPr lang="en-US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</a:rPr>
              <a:t>I will also suggest some practical ways to help Amira feel more comfortable and confident in her nursery setting.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B1CCD5EF-766D-43B9-A25D-19122E5FB1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2600" y="643467"/>
            <a:ext cx="8178799" cy="1989682"/>
          </a:xfrm>
          <a:prstGeom prst="rect">
            <a:avLst/>
          </a:prstGeom>
          <a:solidFill>
            <a:schemeClr val="accent1"/>
          </a:solidFill>
          <a:ln cap="sq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D9699C9-77F1-4E33-A750-CB78C7EA29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4646" y="806204"/>
            <a:ext cx="7934706" cy="1664208"/>
          </a:xfrm>
          <a:prstGeom prst="rect">
            <a:avLst/>
          </a:prstGeom>
          <a:noFill/>
          <a:ln cap="sq">
            <a:solidFill>
              <a:schemeClr val="bg1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3884" y="1059736"/>
            <a:ext cx="7530175" cy="122813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85000"/>
              </a:lnSpc>
            </a:pPr>
            <a:r>
              <a:rPr lang="en-US" sz="5400">
                <a:solidFill>
                  <a:srgbClr val="FFFFFF"/>
                </a:solidFill>
              </a:rPr>
              <a:t>Who is Amira?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803884" y="2973313"/>
            <a:ext cx="7530175" cy="290309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182880" defTabSz="914400">
              <a:lnSpc>
                <a:spcPct val="85000"/>
              </a:lnSpc>
              <a:spcBef>
                <a:spcPts val="1000"/>
              </a:spcBef>
              <a:buClr>
                <a:schemeClr val="accent1"/>
              </a:buClr>
              <a:buSzPct val="85000"/>
              <a:buFont typeface="Arial" pitchFamily="34" charset="0"/>
              <a:buChar char=" "/>
            </a:pPr>
            <a:endParaRPr lang="en-US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defTabSz="914400">
              <a:lnSpc>
                <a:spcPct val="85000"/>
              </a:lnSpc>
              <a:spcBef>
                <a:spcPts val="1000"/>
              </a:spcBef>
              <a:buClr>
                <a:schemeClr val="accent1"/>
              </a:buClr>
              <a:buSzPct val="85000"/>
              <a:defRPr sz="2000">
                <a:solidFill>
                  <a:srgbClr val="000000"/>
                </a:solidFill>
                <a:latin typeface="Arial"/>
              </a:defRPr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Before looking at the theory, let’s focus on Amira.</a:t>
            </a:r>
            <a:b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She is new to the nursery, so everything is unfamiliar — new people, new routines, and new sounds.</a:t>
            </a:r>
            <a:b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When her carers leave, she clings to them or cries because she isn’t yet sure they will return.</a:t>
            </a:r>
            <a:b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Amira speaks very little, which makes it harder for her to share her feelings.</a:t>
            </a:r>
            <a:b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Her hesitation to play with others isn’t bad </a:t>
            </a:r>
            <a:r>
              <a:rPr lang="en-US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behaviour</a:t>
            </a: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— it shows that she feels unsure and needs reassurance and care.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110524E9-E361-435E-93CC-D891398D1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D6F6937-3B5A-4391-9F37-58A571B362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044310" cy="68580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2918" y="996624"/>
            <a:ext cx="2295699" cy="487978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85000"/>
              </a:lnSpc>
            </a:pPr>
            <a:r>
              <a:rPr lang="en-US" sz="2900">
                <a:solidFill>
                  <a:srgbClr val="FFFFFF"/>
                </a:solidFill>
              </a:rPr>
              <a:t>Understanding Bowlby’s Attachment Theory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962AC3C-FEB4-4C6A-8CA6-D570CD009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41299" cy="6858000"/>
          </a:xfrm>
          <a:prstGeom prst="rect">
            <a:avLst/>
          </a:prstGeom>
          <a:solidFill>
            <a:schemeClr val="accent4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3526910" y="996625"/>
            <a:ext cx="5045875" cy="486475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182880" defTabSz="914400">
              <a:lnSpc>
                <a:spcPct val="85000"/>
              </a:lnSpc>
              <a:spcBef>
                <a:spcPts val="1000"/>
              </a:spcBef>
              <a:buClr>
                <a:schemeClr val="tx1">
                  <a:lumMod val="85000"/>
                  <a:lumOff val="15000"/>
                </a:schemeClr>
              </a:buClr>
              <a:buSzPct val="85000"/>
              <a:buFont typeface="Arial" pitchFamily="34" charset="0"/>
              <a:buChar char=" "/>
            </a:pPr>
            <a:endParaRPr lang="en-US" dirty="0"/>
          </a:p>
          <a:p>
            <a:pPr defTabSz="914400">
              <a:lnSpc>
                <a:spcPct val="85000"/>
              </a:lnSpc>
              <a:spcBef>
                <a:spcPts val="1000"/>
              </a:spcBef>
              <a:buClr>
                <a:schemeClr val="tx1">
                  <a:lumMod val="85000"/>
                  <a:lumOff val="15000"/>
                </a:schemeClr>
              </a:buClr>
              <a:buSzPct val="85000"/>
              <a:defRPr sz="2000">
                <a:solidFill>
                  <a:srgbClr val="000000"/>
                </a:solidFill>
                <a:latin typeface="Arial"/>
              </a:defRPr>
            </a:pPr>
            <a:r>
              <a:rPr lang="en-US" dirty="0"/>
              <a:t>John Bowlby believed that babies are born with an instinct to stay close to their caregivers to stay safe.</a:t>
            </a:r>
            <a:br>
              <a:rPr lang="en-US" dirty="0"/>
            </a:br>
            <a:r>
              <a:rPr lang="en-US" dirty="0"/>
              <a:t>When care is consistent and loving, children feel secure and confident to explore.</a:t>
            </a:r>
            <a:br>
              <a:rPr lang="en-US" dirty="0"/>
            </a:br>
            <a:r>
              <a:rPr lang="en-US" dirty="0"/>
              <a:t>But if care is inconsistent or absent, they may become anxious, clingy, or withdrawn.</a:t>
            </a:r>
            <a:br>
              <a:rPr lang="en-US" dirty="0"/>
            </a:br>
            <a:r>
              <a:rPr lang="en-US" dirty="0"/>
              <a:t>Bowlby said that early experiences build an internal working </a:t>
            </a:r>
            <a:r>
              <a:rPr lang="en-US" dirty="0" err="1"/>
              <a:t>model,a</a:t>
            </a:r>
            <a:r>
              <a:rPr lang="en-US" dirty="0"/>
              <a:t> mental framework that shapes how children see themselves and others.</a:t>
            </a:r>
            <a:br>
              <a:rPr lang="en-US" dirty="0"/>
            </a:br>
            <a:r>
              <a:rPr lang="en-US" dirty="0"/>
              <a:t>If care is warm and reliable, children learn that people can be trusted. If not, they may expect rejection or fear (Bell, 2009; Ali, Letourneau &amp; </a:t>
            </a:r>
            <a:r>
              <a:rPr lang="en-US" dirty="0" err="1"/>
              <a:t>Benzies</a:t>
            </a:r>
            <a:r>
              <a:rPr lang="en-US" dirty="0"/>
              <a:t>, 2021).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B1CCD5EF-766D-43B9-A25D-19122E5FB1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2601" y="643467"/>
            <a:ext cx="3008121" cy="5571066"/>
          </a:xfrm>
          <a:prstGeom prst="rect">
            <a:avLst/>
          </a:prstGeom>
          <a:solidFill>
            <a:schemeClr val="accent1"/>
          </a:solidFill>
          <a:ln cap="sq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D9699C9-77F1-4E33-A750-CB78C7EA29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4645" y="809244"/>
            <a:ext cx="2763774" cy="5239512"/>
          </a:xfrm>
          <a:prstGeom prst="rect">
            <a:avLst/>
          </a:prstGeom>
          <a:noFill/>
          <a:ln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969" y="1031634"/>
            <a:ext cx="2526323" cy="484477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85000"/>
              </a:lnSpc>
            </a:pPr>
            <a:r>
              <a:rPr lang="en-US" sz="5400">
                <a:solidFill>
                  <a:srgbClr val="FFFFFF"/>
                </a:solidFill>
              </a:rPr>
              <a:t>Key Ideas in Bowlby’s Theory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967343" y="1031634"/>
            <a:ext cx="4605442" cy="474623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85000"/>
              </a:lnSpc>
              <a:spcAft>
                <a:spcPts val="600"/>
              </a:spcAft>
              <a:buFont typeface="Arial" pitchFamily="34" charset="0"/>
              <a:buChar char=" "/>
            </a:pPr>
            <a:endParaRPr lang="en-US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defTabSz="914400">
              <a:lnSpc>
                <a:spcPct val="85000"/>
              </a:lnSpc>
              <a:spcAft>
                <a:spcPts val="600"/>
              </a:spcAft>
              <a:buFont typeface="Arial" pitchFamily="34" charset="0"/>
              <a:buChar char=" "/>
              <a:defRPr sz="2000">
                <a:solidFill>
                  <a:srgbClr val="000000"/>
                </a:solidFill>
                <a:latin typeface="Arial"/>
              </a:defRPr>
            </a:pPr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</a:rPr>
              <a:t>To understand Bowlby’s work, let’s look at four main ideas:</a:t>
            </a:r>
            <a:br>
              <a:rPr lang="en-US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</a:rPr>
              <a:t>• Secure Base: A caregiver gives a child confidence to explore safely.</a:t>
            </a:r>
            <a:br>
              <a:rPr lang="en-US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</a:rPr>
              <a:t>• Safe Haven: The caregiver provides comfort when the child is upset.</a:t>
            </a:r>
            <a:br>
              <a:rPr lang="en-US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</a:rPr>
              <a:t>• Separation Anxiety: It’s normal for young children to feel distress when away from loved ones.</a:t>
            </a:r>
            <a:br>
              <a:rPr lang="en-US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</a:rPr>
              <a:t>• Internal Working Model: Early bonds influence future relationships.</a:t>
            </a:r>
            <a:br>
              <a:rPr lang="en-US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</a:rPr>
              <a:t>These ideas help explain Amira’s reactions and emotional needs (Cassidy, Jones &amp; Shaver, 2013).</a:t>
            </a:r>
          </a:p>
          <a:p>
            <a:pPr defTabSz="914400">
              <a:lnSpc>
                <a:spcPct val="85000"/>
              </a:lnSpc>
              <a:spcAft>
                <a:spcPts val="600"/>
              </a:spcAft>
              <a:buFont typeface="Arial" pitchFamily="34" charset="0"/>
              <a:buChar char=" "/>
              <a:defRPr sz="2000">
                <a:solidFill>
                  <a:srgbClr val="000000"/>
                </a:solidFill>
                <a:latin typeface="Arial"/>
              </a:defRPr>
            </a:pPr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</a:rPr>
              <a:t>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AD6F6937-3B5A-4391-9F37-58A571B362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04431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2918" y="936711"/>
            <a:ext cx="2241198" cy="498457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85000"/>
              </a:lnSpc>
            </a:pPr>
            <a:r>
              <a:rPr lang="en-US" sz="3800">
                <a:solidFill>
                  <a:srgbClr val="FFFFFF"/>
                </a:solidFill>
              </a:rPr>
              <a:t>Applying the Theory to Amira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460791" y="936711"/>
            <a:ext cx="5111994" cy="498457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85000"/>
              </a:lnSpc>
              <a:spcAft>
                <a:spcPts val="600"/>
              </a:spcAft>
              <a:buFont typeface="Arial" pitchFamily="34" charset="0"/>
              <a:buChar char=" "/>
            </a:pPr>
            <a:endParaRPr lang="en-US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defTabSz="914400">
              <a:lnSpc>
                <a:spcPct val="85000"/>
              </a:lnSpc>
              <a:spcAft>
                <a:spcPts val="600"/>
              </a:spcAft>
              <a:defRPr sz="2000">
                <a:solidFill>
                  <a:srgbClr val="000000"/>
                </a:solidFill>
                <a:latin typeface="Arial"/>
              </a:defRPr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Bowlby’s theory helps us understand that Amira’s anxiety shows she hasn’t yet built a strong attachment with her new carers.</a:t>
            </a:r>
            <a:b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She might not trust yet that they’ll come back once they leave.</a:t>
            </a:r>
            <a:b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Because her speech is limited, it’s hard for her to express emotions or ask for comfort.</a:t>
            </a:r>
            <a:b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Instead of viewing her as shy or uncooperative, we can see her </a:t>
            </a:r>
            <a:r>
              <a:rPr lang="en-US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behaviour</a:t>
            </a: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as her way of seeking security and reassurance (Bosmans et al., 2022).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1CCD5EF-766D-43B9-A25D-19122E5FB1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2600" y="643467"/>
            <a:ext cx="8178799" cy="1989682"/>
          </a:xfrm>
          <a:prstGeom prst="rect">
            <a:avLst/>
          </a:prstGeom>
          <a:solidFill>
            <a:schemeClr val="accent1"/>
          </a:solidFill>
          <a:ln cap="sq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D9699C9-77F1-4E33-A750-CB78C7EA29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4646" y="806204"/>
            <a:ext cx="7934706" cy="1664208"/>
          </a:xfrm>
          <a:prstGeom prst="rect">
            <a:avLst/>
          </a:prstGeom>
          <a:noFill/>
          <a:ln cap="sq">
            <a:solidFill>
              <a:schemeClr val="bg1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3884" y="1059736"/>
            <a:ext cx="7530175" cy="122813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85000"/>
              </a:lnSpc>
            </a:pPr>
            <a:r>
              <a:rPr lang="en-US" sz="5000">
                <a:solidFill>
                  <a:srgbClr val="FFFFFF"/>
                </a:solidFill>
              </a:rPr>
              <a:t>Understanding Her Behaviour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803884" y="2973313"/>
            <a:ext cx="7530175" cy="290309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defTabSz="914400">
              <a:lnSpc>
                <a:spcPct val="85000"/>
              </a:lnSpc>
              <a:spcAft>
                <a:spcPts val="600"/>
              </a:spcAft>
              <a:buFont typeface="Arial" pitchFamily="34" charset="0"/>
              <a:buChar char=" "/>
            </a:pPr>
            <a:endParaRPr lang="en-US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defTabSz="914400">
              <a:lnSpc>
                <a:spcPct val="85000"/>
              </a:lnSpc>
              <a:spcAft>
                <a:spcPts val="600"/>
              </a:spcAft>
              <a:defRPr sz="2000">
                <a:solidFill>
                  <a:srgbClr val="000000"/>
                </a:solidFill>
                <a:latin typeface="Arial"/>
              </a:defRPr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Amira’s worry isn’t just about being apart — it’s about trust.</a:t>
            </a:r>
            <a:b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She may naturally have a cautious temperament or find it difficult to adapt to change.</a:t>
            </a:r>
            <a:b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Her limited communication skills also make it harder to show her emotions.</a:t>
            </a:r>
            <a:b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She needs consistent care, patience, and predictable routines to feel safe.</a:t>
            </a:r>
            <a:b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When adults </a:t>
            </a:r>
            <a:r>
              <a:rPr lang="en-US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recognise</a:t>
            </a: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this, they can respond to her more gently and supportively.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2918" y="499533"/>
            <a:ext cx="5336382" cy="165819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85000"/>
              </a:lnSpc>
            </a:pPr>
            <a:r>
              <a:rPr lang="en-US" sz="5400">
                <a:solidFill>
                  <a:srgbClr val="4A5E75"/>
                </a:solidFill>
              </a:rPr>
              <a:t>Practical Ways to Support Amira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07492" y="2011680"/>
            <a:ext cx="5157812" cy="37661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defTabSz="914400">
              <a:lnSpc>
                <a:spcPct val="85000"/>
              </a:lnSpc>
              <a:spcAft>
                <a:spcPts val="600"/>
              </a:spcAft>
              <a:buFont typeface="Arial" pitchFamily="34" charset="0"/>
              <a:buChar char=" "/>
            </a:pPr>
            <a:endParaRPr lang="en-US" sz="15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defTabSz="914400">
              <a:lnSpc>
                <a:spcPct val="85000"/>
              </a:lnSpc>
              <a:spcAft>
                <a:spcPts val="600"/>
              </a:spcAft>
              <a:buFont typeface="Arial" pitchFamily="34" charset="0"/>
              <a:buChar char=" "/>
              <a:defRPr sz="2000">
                <a:solidFill>
                  <a:srgbClr val="000000"/>
                </a:solidFill>
                <a:latin typeface="Arial"/>
              </a:defRPr>
            </a:pPr>
            <a:r>
              <a:rPr lang="en-US" sz="15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There are a few helpful strategies to support Amira’s emotional wellbeing:</a:t>
            </a:r>
            <a:br>
              <a:rPr lang="en-US" sz="15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sz="15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1. Key Person: Give her one regular carer she sees daily to build trust.</a:t>
            </a:r>
            <a:br>
              <a:rPr lang="en-US" sz="15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sz="15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2. Gradual Separation: Allow her carers to stay for short times until she feels secure.</a:t>
            </a:r>
            <a:br>
              <a:rPr lang="en-US" sz="15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sz="15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3. Comfort Items: A soft toy or family photo can help her feel connected.</a:t>
            </a:r>
            <a:br>
              <a:rPr lang="en-US" sz="15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sz="15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4. Support Communication: Use short sentences, gestures, or picture cards to help her talk.</a:t>
            </a:r>
            <a:br>
              <a:rPr lang="en-US" sz="15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sz="15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5. Small Group Play: Start with smaller play groups to boost her confidence.</a:t>
            </a:r>
            <a:br>
              <a:rPr lang="en-US" sz="15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sz="15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These small, steady steps can help Amira feel emotionally safe (Taylor, 2025).</a:t>
            </a:r>
          </a:p>
        </p:txBody>
      </p:sp>
      <p:pic>
        <p:nvPicPr>
          <p:cNvPr id="5" name="Picture 4" descr="Baby toys">
            <a:extLst>
              <a:ext uri="{FF2B5EF4-FFF2-40B4-BE49-F238E27FC236}">
                <a16:creationId xmlns:a16="http://schemas.microsoft.com/office/drawing/2014/main" id="{DED72108-51AD-8593-9D9A-DD485367023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5508" r="1191"/>
          <a:stretch>
            <a:fillRect/>
          </a:stretch>
        </p:blipFill>
        <p:spPr>
          <a:xfrm>
            <a:off x="6085902" y="10"/>
            <a:ext cx="3058098" cy="6864408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1CCD5EF-766D-43B9-A25D-19122E5FB1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2600" y="643467"/>
            <a:ext cx="8178799" cy="1989682"/>
          </a:xfrm>
          <a:prstGeom prst="rect">
            <a:avLst/>
          </a:prstGeom>
          <a:solidFill>
            <a:schemeClr val="accent1"/>
          </a:solidFill>
          <a:ln cap="sq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D9699C9-77F1-4E33-A750-CB78C7EA29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4646" y="806204"/>
            <a:ext cx="7934706" cy="1664208"/>
          </a:xfrm>
          <a:prstGeom prst="rect">
            <a:avLst/>
          </a:prstGeom>
          <a:noFill/>
          <a:ln cap="sq">
            <a:solidFill>
              <a:schemeClr val="bg1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3884" y="1059736"/>
            <a:ext cx="7530175" cy="122813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85000"/>
              </a:lnSpc>
            </a:pPr>
            <a:r>
              <a:rPr lang="en-US" sz="4200">
                <a:solidFill>
                  <a:srgbClr val="FFFFFF"/>
                </a:solidFill>
              </a:rPr>
              <a:t>Biological and Environmental Factors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803884" y="2973313"/>
            <a:ext cx="7530175" cy="290309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defTabSz="914400">
              <a:lnSpc>
                <a:spcPct val="85000"/>
              </a:lnSpc>
              <a:spcAft>
                <a:spcPts val="600"/>
              </a:spcAft>
              <a:buFont typeface="Arial" pitchFamily="34" charset="0"/>
              <a:buChar char=" "/>
            </a:pPr>
            <a:endParaRPr lang="en-US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defTabSz="914400">
              <a:lnSpc>
                <a:spcPct val="85000"/>
              </a:lnSpc>
              <a:spcAft>
                <a:spcPts val="600"/>
              </a:spcAft>
              <a:buFont typeface="Arial" pitchFamily="34" charset="0"/>
              <a:buChar char=" "/>
              <a:defRPr sz="2000">
                <a:solidFill>
                  <a:srgbClr val="000000"/>
                </a:solidFill>
                <a:latin typeface="Arial"/>
              </a:defRPr>
            </a:pPr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</a:rPr>
              <a:t>Amira’s reactions may come from both biological and environmental influences.</a:t>
            </a:r>
            <a:br>
              <a:rPr lang="en-US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</a:rPr>
              <a:t>Biologically, she may have a more sensitive or cautious nature.</a:t>
            </a:r>
            <a:br>
              <a:rPr lang="en-US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</a:rPr>
              <a:t>If her language development is slower, it might affect how confident she feels socially.</a:t>
            </a:r>
            <a:br>
              <a:rPr lang="en-US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</a:rPr>
              <a:t>Environmentally, she is coping with big changes — new people, new routines, and possibly cultural adjustments.</a:t>
            </a:r>
            <a:br>
              <a:rPr lang="en-US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</a:rPr>
              <a:t>By considering both nature and nurture, we can better understand her emotional needs (Levitt, 2013).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507492" y="643467"/>
            <a:ext cx="4676901" cy="558429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85000"/>
              </a:lnSpc>
              <a:spcAft>
                <a:spcPts val="600"/>
              </a:spcAft>
              <a:buFont typeface="Arial" pitchFamily="34" charset="0"/>
              <a:buChar char=" "/>
            </a:pPr>
            <a:endParaRPr lang="en-US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defTabSz="914400">
              <a:lnSpc>
                <a:spcPct val="85000"/>
              </a:lnSpc>
              <a:spcAft>
                <a:spcPts val="600"/>
              </a:spcAft>
              <a:defRPr sz="2000">
                <a:solidFill>
                  <a:srgbClr val="000000"/>
                </a:solidFill>
                <a:latin typeface="Arial"/>
              </a:defRPr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Bowlby’s theory is very valuable in understanding how emotional bonds form.</a:t>
            </a:r>
            <a:b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It influenced nursery practices, such as the key person approach, to ensure children have a secure base.</a:t>
            </a:r>
            <a:b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However, Bowlby mainly focused on the mother–child relationship, which doesn’t always fit modern families.</a:t>
            </a:r>
            <a:b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Also, not every child who faces separation struggles — many cope well with strong support systems.</a:t>
            </a:r>
            <a:b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Later studies, especially by Mary Ainsworth, expanded on Bowlby’s work and identified different attachment styles, showing that children’s relationships can vary widely (Cook &amp; </a:t>
            </a:r>
            <a:r>
              <a:rPr lang="en-US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Roggman</a:t>
            </a: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, 2010; Khadka, 2025).</a:t>
            </a:r>
          </a:p>
          <a:p>
            <a:pPr defTabSz="914400">
              <a:lnSpc>
                <a:spcPct val="85000"/>
              </a:lnSpc>
              <a:spcAft>
                <a:spcPts val="600"/>
              </a:spcAft>
              <a:buFont typeface="Arial" pitchFamily="34" charset="0"/>
              <a:buChar char=" "/>
              <a:defRPr sz="2000">
                <a:solidFill>
                  <a:srgbClr val="000000"/>
                </a:solidFill>
                <a:latin typeface="Arial"/>
              </a:defRPr>
            </a:pPr>
            <a:endParaRPr lang="en-US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7218665-EA77-40EC-8172-4F17E2DEDB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6994" y="0"/>
            <a:ext cx="3477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49593" y="643467"/>
            <a:ext cx="2511806" cy="558429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85000"/>
              </a:lnSpc>
            </a:pPr>
            <a:r>
              <a:rPr lang="en-US" sz="3500">
                <a:solidFill>
                  <a:srgbClr val="FFFFFF"/>
                </a:solidFill>
              </a:rPr>
              <a:t>Strengths and Weaknesses of Bowlby’s Theory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1CCD5EF-766D-43B9-A25D-19122E5FB1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2600" y="643467"/>
            <a:ext cx="8178799" cy="1989682"/>
          </a:xfrm>
          <a:prstGeom prst="rect">
            <a:avLst/>
          </a:prstGeom>
          <a:solidFill>
            <a:schemeClr val="accent1"/>
          </a:solidFill>
          <a:ln cap="sq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D9699C9-77F1-4E33-A750-CB78C7EA29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4646" y="806204"/>
            <a:ext cx="7934706" cy="1664208"/>
          </a:xfrm>
          <a:prstGeom prst="rect">
            <a:avLst/>
          </a:prstGeom>
          <a:noFill/>
          <a:ln cap="sq">
            <a:solidFill>
              <a:schemeClr val="bg1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3884" y="1059736"/>
            <a:ext cx="7530175" cy="122813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85000"/>
              </a:lnSpc>
            </a:pPr>
            <a:r>
              <a:rPr lang="en-US" sz="4200">
                <a:solidFill>
                  <a:srgbClr val="FFFFFF"/>
                </a:solidFill>
              </a:rPr>
              <a:t>Importance in Early Years Practice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803884" y="2973313"/>
            <a:ext cx="7530175" cy="290309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defTabSz="914400">
              <a:lnSpc>
                <a:spcPct val="85000"/>
              </a:lnSpc>
              <a:spcAft>
                <a:spcPts val="600"/>
              </a:spcAft>
              <a:buFont typeface="Arial" pitchFamily="34" charset="0"/>
              <a:buChar char=" "/>
            </a:pPr>
            <a:endParaRPr lang="en-US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defTabSz="914400">
              <a:lnSpc>
                <a:spcPct val="85000"/>
              </a:lnSpc>
              <a:spcAft>
                <a:spcPts val="600"/>
              </a:spcAft>
              <a:buFont typeface="Arial" pitchFamily="34" charset="0"/>
              <a:buChar char=" "/>
              <a:defRPr sz="2000">
                <a:solidFill>
                  <a:srgbClr val="000000"/>
                </a:solidFill>
                <a:latin typeface="Arial"/>
              </a:defRPr>
            </a:pPr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</a:rPr>
              <a:t>Attachment theory still shapes how children are cared for today.</a:t>
            </a:r>
            <a:br>
              <a:rPr lang="en-US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</a:rPr>
              <a:t>It reminds practitioners to look beyond behaviour and focus on emotional needs first.</a:t>
            </a:r>
            <a:br>
              <a:rPr lang="en-US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</a:rPr>
              <a:t>When children feel safe, valued, and understood, they can explore, learn, and build friendships.</a:t>
            </a:r>
            <a:br>
              <a:rPr lang="en-US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</a:rPr>
              <a:t>This approach encourages empathy, patience, and consistent care in early years settings.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EC090937-65B6-4E69-8A51-DC43F550C2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527" y="1059893"/>
            <a:ext cx="2596672" cy="473821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85000"/>
              </a:lnSpc>
            </a:pPr>
            <a:r>
              <a:rPr lang="en-US" sz="4600"/>
              <a:t>Conclusion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8EF8026-88C8-40AD-89D3-AB638002A6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90722" y="0"/>
            <a:ext cx="565327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3810505" y="1059894"/>
            <a:ext cx="4762281" cy="47179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85000"/>
              </a:lnSpc>
              <a:spcAft>
                <a:spcPts val="600"/>
              </a:spcAft>
              <a:buFont typeface="Arial" pitchFamily="34" charset="0"/>
              <a:buChar char=" "/>
            </a:pPr>
            <a:endParaRPr lang="en-US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defTabSz="914400">
              <a:lnSpc>
                <a:spcPct val="85000"/>
              </a:lnSpc>
              <a:spcAft>
                <a:spcPts val="600"/>
              </a:spcAft>
              <a:defRPr sz="2000">
                <a:solidFill>
                  <a:srgbClr val="000000"/>
                </a:solidFill>
                <a:latin typeface="Arial"/>
              </a:defRPr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In summary, Bowlby’s theory helps explain why Amira feels anxious and hesitant.</a:t>
            </a:r>
            <a:b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It shows that emotional security is key to learning and confidence.</a:t>
            </a:r>
            <a:b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By offering consistent care, comfort, and gentle encouragement, Amira can gradually develop trust and independence.</a:t>
            </a:r>
            <a:b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Although the theory has some limits, it still guides good practice in childcare.</a:t>
            </a:r>
            <a:b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Children must feel safe, loved, and understood to grow and thrive.</a:t>
            </a:r>
            <a:b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Thank you for listening.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C090937-65B6-4E69-8A51-DC43F550C2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8EF8026-88C8-40AD-89D3-AB638002A6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90722" y="0"/>
            <a:ext cx="565327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1CC2BEA-BB52-B8AD-1068-013077141E36}"/>
              </a:ext>
            </a:extLst>
          </p:cNvPr>
          <p:cNvSpPr txBox="1"/>
          <p:nvPr/>
        </p:nvSpPr>
        <p:spPr>
          <a:xfrm>
            <a:off x="3810505" y="1059894"/>
            <a:ext cx="4762281" cy="47179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85000"/>
              </a:lnSpc>
              <a:spcAft>
                <a:spcPts val="800"/>
              </a:spcAft>
              <a:buFont typeface="Arial" pitchFamily="34" charset="0"/>
              <a:buChar char=" "/>
            </a:pPr>
            <a:r>
              <a:rPr lang="en-US" sz="700" b="1">
                <a:solidFill>
                  <a:schemeClr val="tx1">
                    <a:lumMod val="85000"/>
                    <a:lumOff val="15000"/>
                  </a:schemeClr>
                </a:solidFill>
                <a:effectLst/>
              </a:rPr>
              <a:t>References</a:t>
            </a:r>
            <a:endParaRPr lang="en-US" sz="700">
              <a:solidFill>
                <a:schemeClr val="tx1">
                  <a:lumMod val="85000"/>
                  <a:lumOff val="15000"/>
                </a:schemeClr>
              </a:solidFill>
              <a:effectLst/>
            </a:endParaRPr>
          </a:p>
          <a:p>
            <a:pPr defTabSz="914400">
              <a:lnSpc>
                <a:spcPct val="85000"/>
              </a:lnSpc>
              <a:spcAft>
                <a:spcPts val="800"/>
              </a:spcAft>
              <a:buFont typeface="Arial" pitchFamily="34" charset="0"/>
              <a:buChar char=" "/>
            </a:pPr>
            <a:r>
              <a:rPr lang="en-US" sz="700">
                <a:solidFill>
                  <a:schemeClr val="tx1">
                    <a:lumMod val="85000"/>
                    <a:lumOff val="15000"/>
                  </a:schemeClr>
                </a:solidFill>
                <a:effectLst/>
              </a:rPr>
              <a:t>Ali, E., Letourneau, N. &amp; Benzies, K. (2021) ‘Parent–child attachment: A principle-based concept analysis’, </a:t>
            </a:r>
            <a:r>
              <a:rPr lang="en-US" sz="700" i="1">
                <a:solidFill>
                  <a:schemeClr val="tx1">
                    <a:lumMod val="85000"/>
                    <a:lumOff val="15000"/>
                  </a:schemeClr>
                </a:solidFill>
                <a:effectLst/>
              </a:rPr>
              <a:t>SAGE Open Nursing</a:t>
            </a:r>
            <a:r>
              <a:rPr lang="en-US" sz="700">
                <a:solidFill>
                  <a:schemeClr val="tx1">
                    <a:lumMod val="85000"/>
                    <a:lumOff val="15000"/>
                  </a:schemeClr>
                </a:solidFill>
                <a:effectLst/>
              </a:rPr>
              <a:t>, 7, p. 23779608211009000. Available at: </a:t>
            </a:r>
            <a:r>
              <a:rPr lang="en-US" sz="700" u="sng">
                <a:solidFill>
                  <a:schemeClr val="tx1">
                    <a:lumMod val="85000"/>
                    <a:lumOff val="15000"/>
                  </a:schemeClr>
                </a:solidFill>
                <a:effectLst/>
                <a:hlinkClick r:id="rId2"/>
              </a:rPr>
              <a:t>https://doi.org/10.1177/23779608211009000</a:t>
            </a:r>
            <a:r>
              <a:rPr lang="en-US" sz="700">
                <a:solidFill>
                  <a:schemeClr val="tx1">
                    <a:lumMod val="85000"/>
                    <a:lumOff val="15000"/>
                  </a:schemeClr>
                </a:solidFill>
                <a:effectLst/>
              </a:rPr>
              <a:t> (Accessed: 09 November 2025).</a:t>
            </a:r>
          </a:p>
          <a:p>
            <a:pPr defTabSz="914400">
              <a:lnSpc>
                <a:spcPct val="85000"/>
              </a:lnSpc>
              <a:spcAft>
                <a:spcPts val="800"/>
              </a:spcAft>
              <a:buFont typeface="Arial" pitchFamily="34" charset="0"/>
              <a:buChar char=" "/>
            </a:pPr>
            <a:r>
              <a:rPr lang="en-US" sz="700">
                <a:solidFill>
                  <a:schemeClr val="tx1">
                    <a:lumMod val="85000"/>
                    <a:lumOff val="15000"/>
                  </a:schemeClr>
                </a:solidFill>
                <a:effectLst/>
              </a:rPr>
              <a:t> </a:t>
            </a:r>
          </a:p>
          <a:p>
            <a:pPr defTabSz="914400">
              <a:lnSpc>
                <a:spcPct val="85000"/>
              </a:lnSpc>
              <a:spcAft>
                <a:spcPts val="800"/>
              </a:spcAft>
              <a:buFont typeface="Arial" pitchFamily="34" charset="0"/>
              <a:buChar char=" "/>
            </a:pPr>
            <a:r>
              <a:rPr lang="en-US" sz="700">
                <a:solidFill>
                  <a:schemeClr val="tx1">
                    <a:lumMod val="85000"/>
                    <a:lumOff val="15000"/>
                  </a:schemeClr>
                </a:solidFill>
                <a:effectLst/>
              </a:rPr>
              <a:t>Bell, D. C. (2009) ‘Attachment without fear’, </a:t>
            </a:r>
            <a:r>
              <a:rPr lang="en-US" sz="700" i="1">
                <a:solidFill>
                  <a:schemeClr val="tx1">
                    <a:lumMod val="85000"/>
                    <a:lumOff val="15000"/>
                  </a:schemeClr>
                </a:solidFill>
                <a:effectLst/>
              </a:rPr>
              <a:t>Journal of Family Theory &amp; Review</a:t>
            </a:r>
            <a:r>
              <a:rPr lang="en-US" sz="700">
                <a:solidFill>
                  <a:schemeClr val="tx1">
                    <a:lumMod val="85000"/>
                    <a:lumOff val="15000"/>
                  </a:schemeClr>
                </a:solidFill>
                <a:effectLst/>
              </a:rPr>
              <a:t>, 1(4), pp. 177–197. Available at: </a:t>
            </a:r>
            <a:r>
              <a:rPr lang="en-US" sz="700" u="sng">
                <a:solidFill>
                  <a:schemeClr val="tx1">
                    <a:lumMod val="85000"/>
                    <a:lumOff val="15000"/>
                  </a:schemeClr>
                </a:solidFill>
                <a:effectLst/>
                <a:hlinkClick r:id="rId3"/>
              </a:rPr>
              <a:t>https://doi.org/10.1111/j.1756-2589.2009.00025.x</a:t>
            </a:r>
            <a:r>
              <a:rPr lang="en-US" sz="700">
                <a:solidFill>
                  <a:schemeClr val="tx1">
                    <a:lumMod val="85000"/>
                    <a:lumOff val="15000"/>
                  </a:schemeClr>
                </a:solidFill>
                <a:effectLst/>
              </a:rPr>
              <a:t> (Accessed: 09 November 2025).</a:t>
            </a:r>
          </a:p>
          <a:p>
            <a:pPr defTabSz="914400">
              <a:lnSpc>
                <a:spcPct val="85000"/>
              </a:lnSpc>
              <a:spcAft>
                <a:spcPts val="800"/>
              </a:spcAft>
              <a:buFont typeface="Arial" pitchFamily="34" charset="0"/>
              <a:buChar char=" "/>
            </a:pPr>
            <a:r>
              <a:rPr lang="en-US" sz="700">
                <a:solidFill>
                  <a:schemeClr val="tx1">
                    <a:lumMod val="85000"/>
                    <a:lumOff val="15000"/>
                  </a:schemeClr>
                </a:solidFill>
                <a:effectLst/>
              </a:rPr>
              <a:t> </a:t>
            </a:r>
          </a:p>
          <a:p>
            <a:pPr defTabSz="914400">
              <a:lnSpc>
                <a:spcPct val="85000"/>
              </a:lnSpc>
              <a:spcAft>
                <a:spcPts val="800"/>
              </a:spcAft>
              <a:buFont typeface="Arial" pitchFamily="34" charset="0"/>
              <a:buChar char=" "/>
            </a:pPr>
            <a:r>
              <a:rPr lang="en-US" sz="700">
                <a:solidFill>
                  <a:schemeClr val="tx1">
                    <a:lumMod val="85000"/>
                    <a:lumOff val="15000"/>
                  </a:schemeClr>
                </a:solidFill>
                <a:effectLst/>
              </a:rPr>
              <a:t>Bosmans, G., Van Vlierberghe, L., Bakermans-Kranenburg, M. J., Kobak, R., Hermans, D. &amp; van IJzendoorn, M. H. (2022) ‘A learning theory approach to attachment theory: Exploring clinical applications’, </a:t>
            </a:r>
            <a:r>
              <a:rPr lang="en-US" sz="700" i="1">
                <a:solidFill>
                  <a:schemeClr val="tx1">
                    <a:lumMod val="85000"/>
                    <a:lumOff val="15000"/>
                  </a:schemeClr>
                </a:solidFill>
                <a:effectLst/>
              </a:rPr>
              <a:t>Clinical Child and Family Psychology Review</a:t>
            </a:r>
            <a:r>
              <a:rPr lang="en-US" sz="700">
                <a:solidFill>
                  <a:schemeClr val="tx1">
                    <a:lumMod val="85000"/>
                    <a:lumOff val="15000"/>
                  </a:schemeClr>
                </a:solidFill>
                <a:effectLst/>
              </a:rPr>
              <a:t>, 25(3), pp. 591–612. Available at: </a:t>
            </a:r>
            <a:r>
              <a:rPr lang="en-US" sz="700" u="sng">
                <a:solidFill>
                  <a:schemeClr val="tx1">
                    <a:lumMod val="85000"/>
                    <a:lumOff val="15000"/>
                  </a:schemeClr>
                </a:solidFill>
                <a:effectLst/>
                <a:hlinkClick r:id="rId4"/>
              </a:rPr>
              <a:t>https://doi.org/10.1007/s10567-021-00377-x</a:t>
            </a:r>
            <a:r>
              <a:rPr lang="en-US" sz="700">
                <a:solidFill>
                  <a:schemeClr val="tx1">
                    <a:lumMod val="85000"/>
                    <a:lumOff val="15000"/>
                  </a:schemeClr>
                </a:solidFill>
                <a:effectLst/>
              </a:rPr>
              <a:t> (Accessed: 09 November 2025).</a:t>
            </a:r>
          </a:p>
          <a:p>
            <a:pPr defTabSz="914400">
              <a:lnSpc>
                <a:spcPct val="85000"/>
              </a:lnSpc>
              <a:spcAft>
                <a:spcPts val="800"/>
              </a:spcAft>
              <a:buFont typeface="Arial" pitchFamily="34" charset="0"/>
              <a:buChar char=" "/>
            </a:pPr>
            <a:r>
              <a:rPr lang="en-US" sz="700">
                <a:solidFill>
                  <a:schemeClr val="tx1">
                    <a:lumMod val="85000"/>
                    <a:lumOff val="15000"/>
                  </a:schemeClr>
                </a:solidFill>
                <a:effectLst/>
              </a:rPr>
              <a:t> </a:t>
            </a:r>
          </a:p>
          <a:p>
            <a:pPr defTabSz="914400">
              <a:lnSpc>
                <a:spcPct val="85000"/>
              </a:lnSpc>
              <a:spcAft>
                <a:spcPts val="800"/>
              </a:spcAft>
              <a:buFont typeface="Arial" pitchFamily="34" charset="0"/>
              <a:buChar char=" "/>
            </a:pPr>
            <a:r>
              <a:rPr lang="en-US" sz="700">
                <a:solidFill>
                  <a:schemeClr val="tx1">
                    <a:lumMod val="85000"/>
                    <a:lumOff val="15000"/>
                  </a:schemeClr>
                </a:solidFill>
                <a:effectLst/>
              </a:rPr>
              <a:t>Cassidy, J., Jones, J. D. &amp; Shaver, P. R. (2013) ‘Contributions of attachment theory and research: A framework for future research, translation, and policy’, </a:t>
            </a:r>
            <a:r>
              <a:rPr lang="en-US" sz="700" i="1">
                <a:solidFill>
                  <a:schemeClr val="tx1">
                    <a:lumMod val="85000"/>
                    <a:lumOff val="15000"/>
                  </a:schemeClr>
                </a:solidFill>
                <a:effectLst/>
              </a:rPr>
              <a:t>Development and Psychopathology</a:t>
            </a:r>
            <a:r>
              <a:rPr lang="en-US" sz="700">
                <a:solidFill>
                  <a:schemeClr val="tx1">
                    <a:lumMod val="85000"/>
                    <a:lumOff val="15000"/>
                  </a:schemeClr>
                </a:solidFill>
                <a:effectLst/>
              </a:rPr>
              <a:t>, 25(4 Pt 2), pp. 1415–1434. Available at: </a:t>
            </a:r>
            <a:r>
              <a:rPr lang="en-US" sz="700" u="sng">
                <a:solidFill>
                  <a:schemeClr val="tx1">
                    <a:lumMod val="85000"/>
                    <a:lumOff val="15000"/>
                  </a:schemeClr>
                </a:solidFill>
                <a:effectLst/>
                <a:hlinkClick r:id="rId5"/>
              </a:rPr>
              <a:t>https://doi.org/10.1017/S0954579413000692</a:t>
            </a:r>
            <a:r>
              <a:rPr lang="en-US" sz="700">
                <a:solidFill>
                  <a:schemeClr val="tx1">
                    <a:lumMod val="85000"/>
                    <a:lumOff val="15000"/>
                  </a:schemeClr>
                </a:solidFill>
                <a:effectLst/>
              </a:rPr>
              <a:t> (Accessed: 09 November 2025).</a:t>
            </a:r>
          </a:p>
          <a:p>
            <a:pPr defTabSz="914400">
              <a:lnSpc>
                <a:spcPct val="85000"/>
              </a:lnSpc>
              <a:spcAft>
                <a:spcPts val="800"/>
              </a:spcAft>
              <a:buFont typeface="Arial" pitchFamily="34" charset="0"/>
              <a:buChar char=" "/>
            </a:pPr>
            <a:r>
              <a:rPr lang="en-US" sz="700">
                <a:solidFill>
                  <a:schemeClr val="tx1">
                    <a:lumMod val="85000"/>
                    <a:lumOff val="15000"/>
                  </a:schemeClr>
                </a:solidFill>
                <a:effectLst/>
              </a:rPr>
              <a:t> </a:t>
            </a:r>
          </a:p>
          <a:p>
            <a:pPr defTabSz="914400">
              <a:lnSpc>
                <a:spcPct val="85000"/>
              </a:lnSpc>
              <a:spcAft>
                <a:spcPts val="800"/>
              </a:spcAft>
              <a:buFont typeface="Arial" pitchFamily="34" charset="0"/>
              <a:buChar char=" "/>
            </a:pPr>
            <a:r>
              <a:rPr lang="en-US" sz="700">
                <a:solidFill>
                  <a:schemeClr val="tx1">
                    <a:lumMod val="85000"/>
                    <a:lumOff val="15000"/>
                  </a:schemeClr>
                </a:solidFill>
                <a:effectLst/>
              </a:rPr>
              <a:t>Cook, G. A. &amp; Roggman, L. A. (2010) ‘Three-generation attachment: How grandmothers and mothers contribute to children’s attachment security’, </a:t>
            </a:r>
            <a:r>
              <a:rPr lang="en-US" sz="700" i="1">
                <a:solidFill>
                  <a:schemeClr val="tx1">
                    <a:lumMod val="85000"/>
                    <a:lumOff val="15000"/>
                  </a:schemeClr>
                </a:solidFill>
                <a:effectLst/>
              </a:rPr>
              <a:t>Family Science</a:t>
            </a:r>
            <a:r>
              <a:rPr lang="en-US" sz="700">
                <a:solidFill>
                  <a:schemeClr val="tx1">
                    <a:lumMod val="85000"/>
                    <a:lumOff val="15000"/>
                  </a:schemeClr>
                </a:solidFill>
                <a:effectLst/>
              </a:rPr>
              <a:t>, 1(2), pp. 112–122. Available at: </a:t>
            </a:r>
            <a:r>
              <a:rPr lang="en-US" sz="700" u="sng">
                <a:solidFill>
                  <a:schemeClr val="tx1">
                    <a:lumMod val="85000"/>
                    <a:lumOff val="15000"/>
                  </a:schemeClr>
                </a:solidFill>
                <a:effectLst/>
                <a:hlinkClick r:id="rId6"/>
              </a:rPr>
              <a:t>https://doi.org/10.1080/19424620.2010.531051</a:t>
            </a:r>
            <a:r>
              <a:rPr lang="en-US" sz="700">
                <a:solidFill>
                  <a:schemeClr val="tx1">
                    <a:lumMod val="85000"/>
                    <a:lumOff val="15000"/>
                  </a:schemeClr>
                </a:solidFill>
                <a:effectLst/>
              </a:rPr>
              <a:t> (Accessed: 09 November 2025).</a:t>
            </a:r>
          </a:p>
          <a:p>
            <a:pPr defTabSz="914400">
              <a:lnSpc>
                <a:spcPct val="85000"/>
              </a:lnSpc>
              <a:spcAft>
                <a:spcPts val="800"/>
              </a:spcAft>
              <a:buFont typeface="Arial" pitchFamily="34" charset="0"/>
              <a:buChar char=" "/>
            </a:pPr>
            <a:r>
              <a:rPr lang="en-US" sz="700">
                <a:solidFill>
                  <a:schemeClr val="tx1">
                    <a:lumMod val="85000"/>
                    <a:lumOff val="15000"/>
                  </a:schemeClr>
                </a:solidFill>
                <a:effectLst/>
              </a:rPr>
              <a:t> </a:t>
            </a:r>
          </a:p>
          <a:p>
            <a:pPr defTabSz="914400">
              <a:lnSpc>
                <a:spcPct val="85000"/>
              </a:lnSpc>
              <a:spcAft>
                <a:spcPts val="800"/>
              </a:spcAft>
              <a:buFont typeface="Arial" pitchFamily="34" charset="0"/>
              <a:buChar char=" "/>
            </a:pPr>
            <a:r>
              <a:rPr lang="en-US" sz="700">
                <a:solidFill>
                  <a:schemeClr val="tx1">
                    <a:lumMod val="85000"/>
                    <a:lumOff val="15000"/>
                  </a:schemeClr>
                </a:solidFill>
                <a:effectLst/>
              </a:rPr>
              <a:t>Khadka, C. (2025) ‘The evolution of attachment theory: From Bowlby to modern perspectives’, </a:t>
            </a:r>
            <a:r>
              <a:rPr lang="en-US" sz="700" i="1">
                <a:solidFill>
                  <a:schemeClr val="tx1">
                    <a:lumMod val="85000"/>
                    <a:lumOff val="15000"/>
                  </a:schemeClr>
                </a:solidFill>
                <a:effectLst/>
              </a:rPr>
              <a:t>TUTA Journal</a:t>
            </a:r>
            <a:r>
              <a:rPr lang="en-US" sz="700">
                <a:solidFill>
                  <a:schemeClr val="tx1">
                    <a:lumMod val="85000"/>
                    <a:lumOff val="15000"/>
                  </a:schemeClr>
                </a:solidFill>
                <a:effectLst/>
              </a:rPr>
              <a:t>, 10(1), pp. 1–10. Available at: </a:t>
            </a:r>
            <a:r>
              <a:rPr lang="en-US" sz="700" u="sng">
                <a:solidFill>
                  <a:schemeClr val="tx1">
                    <a:lumMod val="85000"/>
                    <a:lumOff val="15000"/>
                  </a:schemeClr>
                </a:solidFill>
                <a:effectLst/>
                <a:hlinkClick r:id="rId7"/>
              </a:rPr>
              <a:t>https://doi.org/10.3126/tutaj.v10i1.74328</a:t>
            </a:r>
            <a:r>
              <a:rPr lang="en-US" sz="700">
                <a:solidFill>
                  <a:schemeClr val="tx1">
                    <a:lumMod val="85000"/>
                    <a:lumOff val="15000"/>
                  </a:schemeClr>
                </a:solidFill>
                <a:effectLst/>
              </a:rPr>
              <a:t> (Accessed: 09 November 2025).</a:t>
            </a:r>
          </a:p>
          <a:p>
            <a:pPr defTabSz="914400">
              <a:lnSpc>
                <a:spcPct val="85000"/>
              </a:lnSpc>
              <a:spcAft>
                <a:spcPts val="800"/>
              </a:spcAft>
              <a:buFont typeface="Arial" pitchFamily="34" charset="0"/>
              <a:buChar char=" "/>
            </a:pPr>
            <a:r>
              <a:rPr lang="en-US" sz="700">
                <a:solidFill>
                  <a:schemeClr val="tx1">
                    <a:lumMod val="85000"/>
                    <a:lumOff val="15000"/>
                  </a:schemeClr>
                </a:solidFill>
                <a:effectLst/>
              </a:rPr>
              <a:t> </a:t>
            </a:r>
          </a:p>
          <a:p>
            <a:pPr defTabSz="914400">
              <a:lnSpc>
                <a:spcPct val="85000"/>
              </a:lnSpc>
              <a:spcAft>
                <a:spcPts val="800"/>
              </a:spcAft>
              <a:buFont typeface="Arial" pitchFamily="34" charset="0"/>
              <a:buChar char=" "/>
            </a:pPr>
            <a:r>
              <a:rPr lang="en-US" sz="700">
                <a:solidFill>
                  <a:schemeClr val="tx1">
                    <a:lumMod val="85000"/>
                    <a:lumOff val="15000"/>
                  </a:schemeClr>
                </a:solidFill>
                <a:effectLst/>
              </a:rPr>
              <a:t>Taylor, R. B. (2025) ‘What is attachment parenting?’, </a:t>
            </a:r>
            <a:r>
              <a:rPr lang="en-US" sz="700" i="1">
                <a:solidFill>
                  <a:schemeClr val="tx1">
                    <a:lumMod val="85000"/>
                    <a:lumOff val="15000"/>
                  </a:schemeClr>
                </a:solidFill>
                <a:effectLst/>
              </a:rPr>
              <a:t>WebMD</a:t>
            </a:r>
            <a:r>
              <a:rPr lang="en-US" sz="700">
                <a:solidFill>
                  <a:schemeClr val="tx1">
                    <a:lumMod val="85000"/>
                    <a:lumOff val="15000"/>
                  </a:schemeClr>
                </a:solidFill>
                <a:effectLst/>
              </a:rPr>
              <a:t>. Available at: </a:t>
            </a:r>
            <a:r>
              <a:rPr lang="en-US" sz="700" u="sng">
                <a:solidFill>
                  <a:schemeClr val="tx1">
                    <a:lumMod val="85000"/>
                    <a:lumOff val="15000"/>
                  </a:schemeClr>
                </a:solidFill>
                <a:effectLst/>
                <a:hlinkClick r:id="rId8"/>
              </a:rPr>
              <a:t>https://www.webmd.com/parenting/what-is-attachment-parenting</a:t>
            </a:r>
            <a:r>
              <a:rPr lang="en-US" sz="700">
                <a:solidFill>
                  <a:schemeClr val="tx1">
                    <a:lumMod val="85000"/>
                    <a:lumOff val="15000"/>
                  </a:schemeClr>
                </a:solidFill>
                <a:effectLst/>
              </a:rPr>
              <a:t> (Accessed: 09 November 2025).</a:t>
            </a:r>
          </a:p>
          <a:p>
            <a:pPr defTabSz="914400">
              <a:lnSpc>
                <a:spcPct val="85000"/>
              </a:lnSpc>
              <a:spcAft>
                <a:spcPts val="800"/>
              </a:spcAft>
              <a:buFont typeface="Arial" pitchFamily="34" charset="0"/>
              <a:buChar char=" "/>
            </a:pPr>
            <a:r>
              <a:rPr lang="en-US" sz="700">
                <a:solidFill>
                  <a:schemeClr val="tx1">
                    <a:lumMod val="85000"/>
                    <a:lumOff val="15000"/>
                  </a:schemeClr>
                </a:solidFill>
                <a:effectLst/>
              </a:rPr>
              <a:t> </a:t>
            </a:r>
          </a:p>
          <a:p>
            <a:pPr defTabSz="914400">
              <a:lnSpc>
                <a:spcPct val="85000"/>
              </a:lnSpc>
              <a:spcAft>
                <a:spcPts val="800"/>
              </a:spcAft>
              <a:buFont typeface="Arial" pitchFamily="34" charset="0"/>
              <a:buChar char=" "/>
            </a:pPr>
            <a:r>
              <a:rPr lang="en-US" sz="700">
                <a:solidFill>
                  <a:schemeClr val="tx1">
                    <a:lumMod val="85000"/>
                    <a:lumOff val="15000"/>
                  </a:schemeClr>
                </a:solidFill>
                <a:effectLst/>
              </a:rPr>
              <a:t>Levitt, M. (2013) ‘Perceptions of nature, nurture and behaviour’, </a:t>
            </a:r>
            <a:r>
              <a:rPr lang="en-US" sz="700" i="1">
                <a:solidFill>
                  <a:schemeClr val="tx1">
                    <a:lumMod val="85000"/>
                    <a:lumOff val="15000"/>
                  </a:schemeClr>
                </a:solidFill>
                <a:effectLst/>
              </a:rPr>
              <a:t>Life Sciences, Society and Policy</a:t>
            </a:r>
            <a:r>
              <a:rPr lang="en-US" sz="700">
                <a:solidFill>
                  <a:schemeClr val="tx1">
                    <a:lumMod val="85000"/>
                    <a:lumOff val="15000"/>
                  </a:schemeClr>
                </a:solidFill>
                <a:effectLst/>
              </a:rPr>
              <a:t>, 9, p. 13. Available at: </a:t>
            </a:r>
            <a:r>
              <a:rPr lang="en-US" sz="700" u="sng">
                <a:solidFill>
                  <a:schemeClr val="tx1">
                    <a:lumMod val="85000"/>
                    <a:lumOff val="15000"/>
                  </a:schemeClr>
                </a:solidFill>
                <a:effectLst/>
                <a:hlinkClick r:id="rId9"/>
              </a:rPr>
              <a:t>https://doi.org/10.1186/2195-7819-9-13</a:t>
            </a:r>
            <a:r>
              <a:rPr lang="en-US" sz="700">
                <a:solidFill>
                  <a:schemeClr val="tx1">
                    <a:lumMod val="85000"/>
                    <a:lumOff val="15000"/>
                  </a:schemeClr>
                </a:solidFill>
                <a:effectLst/>
              </a:rPr>
              <a:t> (Accessed: 09 November).</a:t>
            </a:r>
          </a:p>
        </p:txBody>
      </p:sp>
    </p:spTree>
    <p:extLst>
      <p:ext uri="{BB962C8B-B14F-4D97-AF65-F5344CB8AC3E}">
        <p14:creationId xmlns:p14="http://schemas.microsoft.com/office/powerpoint/2010/main" val="230769985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Metropolitan">
  <a:themeElements>
    <a:clrScheme name="Metropolitan">
      <a:dk1>
        <a:sysClr val="windowText" lastClr="000000"/>
      </a:dk1>
      <a:lt1>
        <a:sysClr val="window" lastClr="FFFFFF"/>
      </a:lt1>
      <a:dk2>
        <a:srgbClr val="162F33"/>
      </a:dk2>
      <a:lt2>
        <a:srgbClr val="EAF0E0"/>
      </a:lt2>
      <a:accent1>
        <a:srgbClr val="50B4C8"/>
      </a:accent1>
      <a:accent2>
        <a:srgbClr val="A8B97F"/>
      </a:accent2>
      <a:accent3>
        <a:srgbClr val="9B9256"/>
      </a:accent3>
      <a:accent4>
        <a:srgbClr val="657689"/>
      </a:accent4>
      <a:accent5>
        <a:srgbClr val="7A855D"/>
      </a:accent5>
      <a:accent6>
        <a:srgbClr val="84AC9D"/>
      </a:accent6>
      <a:hlink>
        <a:srgbClr val="2370CD"/>
      </a:hlink>
      <a:folHlink>
        <a:srgbClr val="877589"/>
      </a:folHlink>
    </a:clrScheme>
    <a:fontScheme name="Metropolitan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etropolita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00000"/>
                <a:lumMod val="110000"/>
              </a:schemeClr>
            </a:gs>
            <a:gs pos="50000">
              <a:schemeClr val="phClr">
                <a:tint val="75000"/>
                <a:satMod val="101000"/>
                <a:lumMod val="105000"/>
              </a:schemeClr>
            </a:gs>
            <a:gs pos="100000">
              <a:schemeClr val="phClr">
                <a:tint val="82000"/>
                <a:satMod val="104000"/>
                <a:lumMod val="105000"/>
              </a:schemeClr>
            </a:gs>
          </a:gsLst>
          <a:lin ang="27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80000"/>
                <a:satMod val="100000"/>
                <a:lumMod val="99000"/>
              </a:schemeClr>
            </a:gs>
          </a:gsLst>
          <a:lin ang="27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solidFill>
          <a:schemeClr val="phClr">
            <a:shade val="95000"/>
            <a:satMod val="17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tropolitan" id="{4C5440D6-04D2-4954-96CF-F251137069B2}" vid="{79CFCA13-9412-4290-BB4B-85112F88857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TM03457491[[fn=Metropolitan]]</Template>
  <TotalTime>28</TotalTime>
  <Words>1559</Words>
  <Application>Microsoft Office PowerPoint</Application>
  <PresentationFormat>On-screen Show (4:3)</PresentationFormat>
  <Paragraphs>53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6" baseType="lpstr">
      <vt:lpstr>Arial</vt:lpstr>
      <vt:lpstr>Calibri Light</vt:lpstr>
      <vt:lpstr>Metropolitan</vt:lpstr>
      <vt:lpstr>Amira’s Case and Bowlby’s Attachment Theory</vt:lpstr>
      <vt:lpstr>Introduction</vt:lpstr>
      <vt:lpstr>Who is Amira?</vt:lpstr>
      <vt:lpstr>Understanding Bowlby’s Attachment Theory</vt:lpstr>
      <vt:lpstr>Key Ideas in Bowlby’s Theory</vt:lpstr>
      <vt:lpstr>Applying the Theory to Amira</vt:lpstr>
      <vt:lpstr>Understanding Her Behaviour</vt:lpstr>
      <vt:lpstr>Practical Ways to Support Amira</vt:lpstr>
      <vt:lpstr>Biological and Environmental Factors</vt:lpstr>
      <vt:lpstr>Strengths and Weaknesses of Bowlby’s Theory</vt:lpstr>
      <vt:lpstr>Importance in Early Years Practice</vt:lpstr>
      <vt:lpstr>Conclusion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Lenge, Roger</cp:lastModifiedBy>
  <cp:revision>3</cp:revision>
  <dcterms:created xsi:type="dcterms:W3CDTF">2013-01-27T09:14:16Z</dcterms:created>
  <dcterms:modified xsi:type="dcterms:W3CDTF">2025-11-09T19:51:10Z</dcterms:modified>
  <cp:category/>
</cp:coreProperties>
</file>