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ink/ink1.xml" ContentType="application/inkml+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Override PartName="/ppt/slides/slide110.xml" ContentType="application/vnd.openxmlformats-officedocument.presentationml.slide+xml"/>
  <Override PartName="/ppt/slideLayouts/slideLayout210.xml" ContentType="application/vnd.openxmlformats-officedocument.presentationml.slideLayout+xml"/>
  <Override PartName="/ppt/slideMasters/slideMaster10.xml" ContentType="application/vnd.openxmlformats-officedocument.presentationml.slideMaster+xml"/>
  <Override PartName="/ppt/slideLayouts/slideLayout80.xml" ContentType="application/vnd.openxmlformats-officedocument.presentationml.slideLayout+xml"/>
  <Override PartName="/ppt/slideLayouts/slideLayout130.xml" ContentType="application/vnd.openxmlformats-officedocument.presentationml.slideLayout+xml"/>
  <Override PartName="/ppt/slideLayouts/slideLayout32.xml" ContentType="application/vnd.openxmlformats-officedocument.presentationml.slideLayout+xml"/>
  <Override PartName="/ppt/slideLayouts/slideLayout70.xml" ContentType="application/vnd.openxmlformats-officedocument.presentationml.slideLayout+xml"/>
  <Override PartName="/ppt/slideLayouts/slideLayout120.xml" ContentType="application/vnd.openxmlformats-officedocument.presentationml.slideLayout+xml"/>
  <Override PartName="/ppt/theme/theme10.xml" ContentType="application/vnd.openxmlformats-officedocument.theme+xml"/>
  <Override PartName="/ppt/slideLayouts/slideLayout160.xml" ContentType="application/vnd.openxmlformats-officedocument.presentationml.slideLayout+xml"/>
  <Override PartName="/ppt/slideLayouts/slideLayout110.xml" ContentType="application/vnd.openxmlformats-officedocument.presentationml.slideLayout+xml"/>
  <Override PartName="/ppt/slideLayouts/slideLayout60.xml" ContentType="application/vnd.openxmlformats-officedocument.presentationml.slideLayout+xml"/>
  <Override PartName="/ppt/slideLayouts/slideLayout111.xml" ContentType="application/vnd.openxmlformats-officedocument.presentationml.slideLayout+xml"/>
  <Override PartName="/ppt/slideLayouts/slideLayout50.xml" ContentType="application/vnd.openxmlformats-officedocument.presentationml.slideLayout+xml"/>
  <Override PartName="/ppt/slideLayouts/slideLayout150.xml" ContentType="application/vnd.openxmlformats-officedocument.presentationml.slideLayout+xml"/>
  <Override PartName="/ppt/slideLayouts/slideLayout100.xml" ContentType="application/vnd.openxmlformats-officedocument.presentationml.slideLayout+xml"/>
  <Override PartName="/ppt/slideLayouts/slideLayout40.xml" ContentType="application/vnd.openxmlformats-officedocument.presentationml.slideLayout+xml"/>
  <Override PartName="/ppt/slideLayouts/slideLayout90.xml" ContentType="application/vnd.openxmlformats-officedocument.presentationml.slideLayout+xml"/>
  <Override PartName="/ppt/slideLayouts/slideLayout14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1" r:id="rId1"/>
  </p:sldMasterIdLst>
  <p:notesMasterIdLst>
    <p:notesMasterId r:id="rId40"/>
  </p:notesMasterIdLst>
  <p:handoutMasterIdLst>
    <p:handoutMasterId r:id="rId41"/>
  </p:handoutMasterIdLst>
  <p:sldIdLst>
    <p:sldId id="256" r:id="rId2"/>
    <p:sldId id="276" r:id="rId3"/>
    <p:sldId id="286" r:id="rId4"/>
    <p:sldId id="287" r:id="rId5"/>
    <p:sldId id="279" r:id="rId6"/>
    <p:sldId id="265" r:id="rId7"/>
    <p:sldId id="274" r:id="rId8"/>
    <p:sldId id="288" r:id="rId9"/>
    <p:sldId id="289" r:id="rId10"/>
    <p:sldId id="291" r:id="rId11"/>
    <p:sldId id="257" r:id="rId12"/>
    <p:sldId id="258" r:id="rId13"/>
    <p:sldId id="259" r:id="rId14"/>
    <p:sldId id="260" r:id="rId15"/>
    <p:sldId id="261" r:id="rId16"/>
    <p:sldId id="267" r:id="rId17"/>
    <p:sldId id="262" r:id="rId18"/>
    <p:sldId id="266" r:id="rId19"/>
    <p:sldId id="263" r:id="rId20"/>
    <p:sldId id="264" r:id="rId21"/>
    <p:sldId id="293" r:id="rId22"/>
    <p:sldId id="295" r:id="rId23"/>
    <p:sldId id="297" r:id="rId24"/>
    <p:sldId id="299" r:id="rId25"/>
    <p:sldId id="284" r:id="rId26"/>
    <p:sldId id="278" r:id="rId27"/>
    <p:sldId id="285" r:id="rId28"/>
    <p:sldId id="301" r:id="rId29"/>
    <p:sldId id="303" r:id="rId30"/>
    <p:sldId id="280" r:id="rId31"/>
    <p:sldId id="305" r:id="rId32"/>
    <p:sldId id="307" r:id="rId33"/>
    <p:sldId id="290" r:id="rId34"/>
    <p:sldId id="309" r:id="rId35"/>
    <p:sldId id="292" r:id="rId36"/>
    <p:sldId id="311" r:id="rId37"/>
    <p:sldId id="282" r:id="rId38"/>
    <p:sldId id="283"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A5EE6"/>
    <a:srgbClr val="132BDC"/>
    <a:srgbClr val="DCE0FC"/>
    <a:srgbClr val="FDF200"/>
    <a:srgbClr val="80FBE5"/>
    <a:srgbClr val="3CF3D1"/>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26"/>
  </p:normalViewPr>
  <p:slideViewPr>
    <p:cSldViewPr snapToGrid="0">
      <p:cViewPr varScale="1">
        <p:scale>
          <a:sx n="68" d="100"/>
          <a:sy n="68" d="100"/>
        </p:scale>
        <p:origin x="48" y="315"/>
      </p:cViewPr>
      <p:guideLst/>
    </p:cSldViewPr>
  </p:slideViewPr>
  <p:notesTextViewPr>
    <p:cViewPr>
      <p:scale>
        <a:sx n="1" d="1"/>
        <a:sy n="1" d="1"/>
      </p:scale>
      <p:origin x="0" y="0"/>
    </p:cViewPr>
  </p:notesTextViewPr>
  <p:notesViewPr>
    <p:cSldViewPr snapToGrid="0">
      <p:cViewPr varScale="1">
        <p:scale>
          <a:sx n="137" d="100"/>
          <a:sy n="137" d="100"/>
        </p:scale>
        <p:origin x="6744" y="2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47" Type="http://schemas.microsoft.com/office/2018/10/relationships/authors" Targe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29.png"/><Relationship Id="rId7" Type="http://schemas.openxmlformats.org/officeDocument/2006/relationships/image" Target="../media/image11.png"/><Relationship Id="rId12" Type="http://schemas.openxmlformats.org/officeDocument/2006/relationships/image" Target="../media/image36.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5.png"/><Relationship Id="rId5" Type="http://schemas.openxmlformats.org/officeDocument/2006/relationships/image" Target="../media/image31.png"/><Relationship Id="rId10" Type="http://schemas.openxmlformats.org/officeDocument/2006/relationships/image" Target="../media/image34.svg"/><Relationship Id="rId4" Type="http://schemas.openxmlformats.org/officeDocument/2006/relationships/image" Target="../media/image30.svg"/><Relationship Id="rId9" Type="http://schemas.openxmlformats.org/officeDocument/2006/relationships/image" Target="../media/image3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29.png"/><Relationship Id="rId7" Type="http://schemas.openxmlformats.org/officeDocument/2006/relationships/image" Target="../media/image11.png"/><Relationship Id="rId12" Type="http://schemas.openxmlformats.org/officeDocument/2006/relationships/image" Target="../media/image36.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5.png"/><Relationship Id="rId5" Type="http://schemas.openxmlformats.org/officeDocument/2006/relationships/image" Target="../media/image31.png"/><Relationship Id="rId10" Type="http://schemas.openxmlformats.org/officeDocument/2006/relationships/image" Target="../media/image34.svg"/><Relationship Id="rId4" Type="http://schemas.openxmlformats.org/officeDocument/2006/relationships/image" Target="../media/image30.svg"/><Relationship Id="rId9" Type="http://schemas.openxmlformats.org/officeDocument/2006/relationships/image" Target="../media/image33.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CCAFF010-5B61-4E92-A20F-B9E92AA1816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9D33C80-C20E-4677-9538-58BED361515C}">
      <dgm:prSet/>
      <dgm:spPr/>
      <dgm:t>
        <a:bodyPr/>
        <a:lstStyle/>
        <a:p>
          <a:r>
            <a:rPr lang="en-GB" b="1" i="0"/>
            <a:t>The care agency needs to include digital technologies for enhancing operational efficiency </a:t>
          </a:r>
          <a:endParaRPr lang="en-US"/>
        </a:p>
      </dgm:t>
    </dgm:pt>
    <dgm:pt modelId="{BD7FE77B-8910-4A78-99ED-C890636511DD}" type="parTrans" cxnId="{6EEE345D-F8EC-4366-A5C2-1E43E6EF08D1}">
      <dgm:prSet/>
      <dgm:spPr/>
      <dgm:t>
        <a:bodyPr/>
        <a:lstStyle/>
        <a:p>
          <a:endParaRPr lang="en-US"/>
        </a:p>
      </dgm:t>
    </dgm:pt>
    <dgm:pt modelId="{C5A47726-3454-4071-A88B-8005CA729D11}" type="sibTrans" cxnId="{6EEE345D-F8EC-4366-A5C2-1E43E6EF08D1}">
      <dgm:prSet/>
      <dgm:spPr/>
      <dgm:t>
        <a:bodyPr/>
        <a:lstStyle/>
        <a:p>
          <a:endParaRPr lang="en-US"/>
        </a:p>
      </dgm:t>
    </dgm:pt>
    <dgm:pt modelId="{F8156F95-9B1A-4940-8E9D-299936D0292F}">
      <dgm:prSet/>
      <dgm:spPr/>
      <dgm:t>
        <a:bodyPr/>
        <a:lstStyle/>
        <a:p>
          <a:r>
            <a:rPr lang="en-GB" b="1" i="0"/>
            <a:t>By adopting Microsoft PowerPoint, Greenfield Home Carey Agency focused on improving the service-providing systems</a:t>
          </a:r>
          <a:endParaRPr lang="en-US"/>
        </a:p>
      </dgm:t>
    </dgm:pt>
    <dgm:pt modelId="{6066D6F1-C1CC-4099-BE53-780E650FC072}" type="parTrans" cxnId="{36FDDE58-1FA7-4A46-96E1-EC3EAC1F306B}">
      <dgm:prSet/>
      <dgm:spPr/>
      <dgm:t>
        <a:bodyPr/>
        <a:lstStyle/>
        <a:p>
          <a:endParaRPr lang="en-US"/>
        </a:p>
      </dgm:t>
    </dgm:pt>
    <dgm:pt modelId="{98E3E38C-81B4-46CD-888F-37CF5C50830A}" type="sibTrans" cxnId="{36FDDE58-1FA7-4A46-96E1-EC3EAC1F306B}">
      <dgm:prSet/>
      <dgm:spPr/>
      <dgm:t>
        <a:bodyPr/>
        <a:lstStyle/>
        <a:p>
          <a:endParaRPr lang="en-US"/>
        </a:p>
      </dgm:t>
    </dgm:pt>
    <dgm:pt modelId="{D2C68EFC-3F5F-4C27-838E-65EA5A10A7FD}">
      <dgm:prSet/>
      <dgm:spPr/>
      <dgm:t>
        <a:bodyPr/>
        <a:lstStyle/>
        <a:p>
          <a:r>
            <a:rPr lang="en-GB" b="1" i="0"/>
            <a:t>The benefits and limitations of Microsoft PowerPoint are explored here, along with</a:t>
          </a:r>
          <a:endParaRPr lang="en-US"/>
        </a:p>
      </dgm:t>
    </dgm:pt>
    <dgm:pt modelId="{1FF6B53E-8A04-40E0-86E9-786383651862}" type="parTrans" cxnId="{FAE7DDDB-B784-4EAE-9377-FA7B17C02CB2}">
      <dgm:prSet/>
      <dgm:spPr/>
      <dgm:t>
        <a:bodyPr/>
        <a:lstStyle/>
        <a:p>
          <a:endParaRPr lang="en-US"/>
        </a:p>
      </dgm:t>
    </dgm:pt>
    <dgm:pt modelId="{5A7E4BCB-1233-4014-92C8-FED573D44912}" type="sibTrans" cxnId="{FAE7DDDB-B784-4EAE-9377-FA7B17C02CB2}">
      <dgm:prSet/>
      <dgm:spPr/>
      <dgm:t>
        <a:bodyPr/>
        <a:lstStyle/>
        <a:p>
          <a:endParaRPr lang="en-US"/>
        </a:p>
      </dgm:t>
    </dgm:pt>
    <dgm:pt modelId="{D0C22E56-459A-4F76-9076-70929EAFDEE4}" type="pres">
      <dgm:prSet presAssocID="{CCAFF010-5B61-4E92-A20F-B9E92AA18162}" presName="root" presStyleCnt="0">
        <dgm:presLayoutVars>
          <dgm:dir/>
          <dgm:resizeHandles val="exact"/>
        </dgm:presLayoutVars>
      </dgm:prSet>
      <dgm:spPr/>
    </dgm:pt>
    <dgm:pt modelId="{FF09740A-7E5E-4CB9-AA97-DF42C3C1BE0F}" type="pres">
      <dgm:prSet presAssocID="{E9D33C80-C20E-4677-9538-58BED361515C}" presName="compNode" presStyleCnt="0"/>
      <dgm:spPr/>
    </dgm:pt>
    <dgm:pt modelId="{42F24FA6-9E70-4C28-9337-65F378093BD4}" type="pres">
      <dgm:prSet presAssocID="{E9D33C80-C20E-4677-9538-58BED361515C}" presName="bgRect" presStyleLbl="bgShp" presStyleIdx="0" presStyleCnt="3"/>
      <dgm:spPr/>
    </dgm:pt>
    <dgm:pt modelId="{98C25471-FDDC-4D09-B703-0D0DAE92DFD1}" type="pres">
      <dgm:prSet presAssocID="{E9D33C80-C20E-4677-9538-58BED361515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F007718B-9CC0-443B-9DB0-DD25B299ECBC}" type="pres">
      <dgm:prSet presAssocID="{E9D33C80-C20E-4677-9538-58BED361515C}" presName="spaceRect" presStyleCnt="0"/>
      <dgm:spPr/>
    </dgm:pt>
    <dgm:pt modelId="{F9C46E04-7B3F-4DAA-BA95-577B3CD83263}" type="pres">
      <dgm:prSet presAssocID="{E9D33C80-C20E-4677-9538-58BED361515C}" presName="parTx" presStyleLbl="revTx" presStyleIdx="0" presStyleCnt="3">
        <dgm:presLayoutVars>
          <dgm:chMax val="0"/>
          <dgm:chPref val="0"/>
        </dgm:presLayoutVars>
      </dgm:prSet>
      <dgm:spPr/>
    </dgm:pt>
    <dgm:pt modelId="{1F6899DE-9E02-401A-A6CB-8F3E128C4B4E}" type="pres">
      <dgm:prSet presAssocID="{C5A47726-3454-4071-A88B-8005CA729D11}" presName="sibTrans" presStyleCnt="0"/>
      <dgm:spPr/>
    </dgm:pt>
    <dgm:pt modelId="{9C698545-66C8-43D5-AE48-83058D11636E}" type="pres">
      <dgm:prSet presAssocID="{F8156F95-9B1A-4940-8E9D-299936D0292F}" presName="compNode" presStyleCnt="0"/>
      <dgm:spPr/>
    </dgm:pt>
    <dgm:pt modelId="{17223453-D69B-4F6D-8452-BF4662819690}" type="pres">
      <dgm:prSet presAssocID="{F8156F95-9B1A-4940-8E9D-299936D0292F}" presName="bgRect" presStyleLbl="bgShp" presStyleIdx="1" presStyleCnt="3"/>
      <dgm:spPr/>
    </dgm:pt>
    <dgm:pt modelId="{AF48F58F-76B4-49DC-A5E8-3A2BB31835F0}" type="pres">
      <dgm:prSet presAssocID="{F8156F95-9B1A-4940-8E9D-299936D0292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1A174525-B3BF-4592-AF3B-F7CF8D648129}" type="pres">
      <dgm:prSet presAssocID="{F8156F95-9B1A-4940-8E9D-299936D0292F}" presName="spaceRect" presStyleCnt="0"/>
      <dgm:spPr/>
    </dgm:pt>
    <dgm:pt modelId="{B7F51290-035B-4A96-A622-C4D26E2396FF}" type="pres">
      <dgm:prSet presAssocID="{F8156F95-9B1A-4940-8E9D-299936D0292F}" presName="parTx" presStyleLbl="revTx" presStyleIdx="1" presStyleCnt="3">
        <dgm:presLayoutVars>
          <dgm:chMax val="0"/>
          <dgm:chPref val="0"/>
        </dgm:presLayoutVars>
      </dgm:prSet>
      <dgm:spPr/>
    </dgm:pt>
    <dgm:pt modelId="{07828E9E-EB6E-4C17-AF57-02E62C477BDD}" type="pres">
      <dgm:prSet presAssocID="{98E3E38C-81B4-46CD-888F-37CF5C50830A}" presName="sibTrans" presStyleCnt="0"/>
      <dgm:spPr/>
    </dgm:pt>
    <dgm:pt modelId="{DBFC80D9-690C-4F19-8D4D-786F1BB435E9}" type="pres">
      <dgm:prSet presAssocID="{D2C68EFC-3F5F-4C27-838E-65EA5A10A7FD}" presName="compNode" presStyleCnt="0"/>
      <dgm:spPr/>
    </dgm:pt>
    <dgm:pt modelId="{197FC75A-6084-42D4-9E68-7A9F1C9C9A23}" type="pres">
      <dgm:prSet presAssocID="{D2C68EFC-3F5F-4C27-838E-65EA5A10A7FD}" presName="bgRect" presStyleLbl="bgShp" presStyleIdx="2" presStyleCnt="3"/>
      <dgm:spPr/>
    </dgm:pt>
    <dgm:pt modelId="{EE051255-A563-4572-BBED-B32F5FE3C5B4}" type="pres">
      <dgm:prSet presAssocID="{D2C68EFC-3F5F-4C27-838E-65EA5A10A7F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E66F40A2-C259-4C14-AD3D-63A600D66F6A}" type="pres">
      <dgm:prSet presAssocID="{D2C68EFC-3F5F-4C27-838E-65EA5A10A7FD}" presName="spaceRect" presStyleCnt="0"/>
      <dgm:spPr/>
    </dgm:pt>
    <dgm:pt modelId="{24DD8A55-D09D-4048-8DEC-A5448B834CC6}" type="pres">
      <dgm:prSet presAssocID="{D2C68EFC-3F5F-4C27-838E-65EA5A10A7FD}" presName="parTx" presStyleLbl="revTx" presStyleIdx="2" presStyleCnt="3">
        <dgm:presLayoutVars>
          <dgm:chMax val="0"/>
          <dgm:chPref val="0"/>
        </dgm:presLayoutVars>
      </dgm:prSet>
      <dgm:spPr/>
    </dgm:pt>
  </dgm:ptLst>
  <dgm:cxnLst>
    <dgm:cxn modelId="{6EEE345D-F8EC-4366-A5C2-1E43E6EF08D1}" srcId="{CCAFF010-5B61-4E92-A20F-B9E92AA18162}" destId="{E9D33C80-C20E-4677-9538-58BED361515C}" srcOrd="0" destOrd="0" parTransId="{BD7FE77B-8910-4A78-99ED-C890636511DD}" sibTransId="{C5A47726-3454-4071-A88B-8005CA729D11}"/>
    <dgm:cxn modelId="{0DE3594F-0B4D-4A8E-AFD2-0EEE58739D2B}" type="presOf" srcId="{E9D33C80-C20E-4677-9538-58BED361515C}" destId="{F9C46E04-7B3F-4DAA-BA95-577B3CD83263}" srcOrd="0" destOrd="0" presId="urn:microsoft.com/office/officeart/2018/2/layout/IconVerticalSolidList"/>
    <dgm:cxn modelId="{0DD30451-EDE0-4023-A8CF-A7455BEBC427}" type="presOf" srcId="{F8156F95-9B1A-4940-8E9D-299936D0292F}" destId="{B7F51290-035B-4A96-A622-C4D26E2396FF}" srcOrd="0" destOrd="0" presId="urn:microsoft.com/office/officeart/2018/2/layout/IconVerticalSolidList"/>
    <dgm:cxn modelId="{602A1072-E0CE-4C2B-8AFA-7A22B908F4E9}" type="presOf" srcId="{CCAFF010-5B61-4E92-A20F-B9E92AA18162}" destId="{D0C22E56-459A-4F76-9076-70929EAFDEE4}" srcOrd="0" destOrd="0" presId="urn:microsoft.com/office/officeart/2018/2/layout/IconVerticalSolidList"/>
    <dgm:cxn modelId="{36FDDE58-1FA7-4A46-96E1-EC3EAC1F306B}" srcId="{CCAFF010-5B61-4E92-A20F-B9E92AA18162}" destId="{F8156F95-9B1A-4940-8E9D-299936D0292F}" srcOrd="1" destOrd="0" parTransId="{6066D6F1-C1CC-4099-BE53-780E650FC072}" sibTransId="{98E3E38C-81B4-46CD-888F-37CF5C50830A}"/>
    <dgm:cxn modelId="{04EDAA85-67B0-4043-A1A3-AF917297110D}" type="presOf" srcId="{D2C68EFC-3F5F-4C27-838E-65EA5A10A7FD}" destId="{24DD8A55-D09D-4048-8DEC-A5448B834CC6}" srcOrd="0" destOrd="0" presId="urn:microsoft.com/office/officeart/2018/2/layout/IconVerticalSolidList"/>
    <dgm:cxn modelId="{FAE7DDDB-B784-4EAE-9377-FA7B17C02CB2}" srcId="{CCAFF010-5B61-4E92-A20F-B9E92AA18162}" destId="{D2C68EFC-3F5F-4C27-838E-65EA5A10A7FD}" srcOrd="2" destOrd="0" parTransId="{1FF6B53E-8A04-40E0-86E9-786383651862}" sibTransId="{5A7E4BCB-1233-4014-92C8-FED573D44912}"/>
    <dgm:cxn modelId="{F24BB8EC-A412-4AA5-9FC1-73A80E504629}" type="presParOf" srcId="{D0C22E56-459A-4F76-9076-70929EAFDEE4}" destId="{FF09740A-7E5E-4CB9-AA97-DF42C3C1BE0F}" srcOrd="0" destOrd="0" presId="urn:microsoft.com/office/officeart/2018/2/layout/IconVerticalSolidList"/>
    <dgm:cxn modelId="{2D4CB840-7860-4988-B146-68B93AB9F5B3}" type="presParOf" srcId="{FF09740A-7E5E-4CB9-AA97-DF42C3C1BE0F}" destId="{42F24FA6-9E70-4C28-9337-65F378093BD4}" srcOrd="0" destOrd="0" presId="urn:microsoft.com/office/officeart/2018/2/layout/IconVerticalSolidList"/>
    <dgm:cxn modelId="{1AF75034-DDE7-477B-9C96-72D1BF0A7EB7}" type="presParOf" srcId="{FF09740A-7E5E-4CB9-AA97-DF42C3C1BE0F}" destId="{98C25471-FDDC-4D09-B703-0D0DAE92DFD1}" srcOrd="1" destOrd="0" presId="urn:microsoft.com/office/officeart/2018/2/layout/IconVerticalSolidList"/>
    <dgm:cxn modelId="{90F336E0-DC69-4592-A9A7-3C47C89D0383}" type="presParOf" srcId="{FF09740A-7E5E-4CB9-AA97-DF42C3C1BE0F}" destId="{F007718B-9CC0-443B-9DB0-DD25B299ECBC}" srcOrd="2" destOrd="0" presId="urn:microsoft.com/office/officeart/2018/2/layout/IconVerticalSolidList"/>
    <dgm:cxn modelId="{BE69FB53-C8B2-4E80-9936-DA74734C1137}" type="presParOf" srcId="{FF09740A-7E5E-4CB9-AA97-DF42C3C1BE0F}" destId="{F9C46E04-7B3F-4DAA-BA95-577B3CD83263}" srcOrd="3" destOrd="0" presId="urn:microsoft.com/office/officeart/2018/2/layout/IconVerticalSolidList"/>
    <dgm:cxn modelId="{57AD8EAF-9F1A-416F-B256-1ED4ABCD5819}" type="presParOf" srcId="{D0C22E56-459A-4F76-9076-70929EAFDEE4}" destId="{1F6899DE-9E02-401A-A6CB-8F3E128C4B4E}" srcOrd="1" destOrd="0" presId="urn:microsoft.com/office/officeart/2018/2/layout/IconVerticalSolidList"/>
    <dgm:cxn modelId="{B61D6EDF-BD98-4E7C-80E2-30966947197F}" type="presParOf" srcId="{D0C22E56-459A-4F76-9076-70929EAFDEE4}" destId="{9C698545-66C8-43D5-AE48-83058D11636E}" srcOrd="2" destOrd="0" presId="urn:microsoft.com/office/officeart/2018/2/layout/IconVerticalSolidList"/>
    <dgm:cxn modelId="{5143D40A-F30A-4040-BD5C-614940E4D624}" type="presParOf" srcId="{9C698545-66C8-43D5-AE48-83058D11636E}" destId="{17223453-D69B-4F6D-8452-BF4662819690}" srcOrd="0" destOrd="0" presId="urn:microsoft.com/office/officeart/2018/2/layout/IconVerticalSolidList"/>
    <dgm:cxn modelId="{7214A706-433F-41B4-B8DB-084681E1A29F}" type="presParOf" srcId="{9C698545-66C8-43D5-AE48-83058D11636E}" destId="{AF48F58F-76B4-49DC-A5E8-3A2BB31835F0}" srcOrd="1" destOrd="0" presId="urn:microsoft.com/office/officeart/2018/2/layout/IconVerticalSolidList"/>
    <dgm:cxn modelId="{AA6066E8-8D49-4C91-B693-71F198F0D5B1}" type="presParOf" srcId="{9C698545-66C8-43D5-AE48-83058D11636E}" destId="{1A174525-B3BF-4592-AF3B-F7CF8D648129}" srcOrd="2" destOrd="0" presId="urn:microsoft.com/office/officeart/2018/2/layout/IconVerticalSolidList"/>
    <dgm:cxn modelId="{FF283076-6ECE-4FA0-9338-F4DDBDB121DD}" type="presParOf" srcId="{9C698545-66C8-43D5-AE48-83058D11636E}" destId="{B7F51290-035B-4A96-A622-C4D26E2396FF}" srcOrd="3" destOrd="0" presId="urn:microsoft.com/office/officeart/2018/2/layout/IconVerticalSolidList"/>
    <dgm:cxn modelId="{F859FDD6-CDCD-405F-BCEA-F05957206BF3}" type="presParOf" srcId="{D0C22E56-459A-4F76-9076-70929EAFDEE4}" destId="{07828E9E-EB6E-4C17-AF57-02E62C477BDD}" srcOrd="3" destOrd="0" presId="urn:microsoft.com/office/officeart/2018/2/layout/IconVerticalSolidList"/>
    <dgm:cxn modelId="{09FD5E33-80E8-4C2F-A8C4-FDE6E15FF8FB}" type="presParOf" srcId="{D0C22E56-459A-4F76-9076-70929EAFDEE4}" destId="{DBFC80D9-690C-4F19-8D4D-786F1BB435E9}" srcOrd="4" destOrd="0" presId="urn:microsoft.com/office/officeart/2018/2/layout/IconVerticalSolidList"/>
    <dgm:cxn modelId="{FB3E0D98-F769-4B55-9973-53D640D81F14}" type="presParOf" srcId="{DBFC80D9-690C-4F19-8D4D-786F1BB435E9}" destId="{197FC75A-6084-42D4-9E68-7A9F1C9C9A23}" srcOrd="0" destOrd="0" presId="urn:microsoft.com/office/officeart/2018/2/layout/IconVerticalSolidList"/>
    <dgm:cxn modelId="{79CFC54F-930E-475F-B3C5-C92244B50C06}" type="presParOf" srcId="{DBFC80D9-690C-4F19-8D4D-786F1BB435E9}" destId="{EE051255-A563-4572-BBED-B32F5FE3C5B4}" srcOrd="1" destOrd="0" presId="urn:microsoft.com/office/officeart/2018/2/layout/IconVerticalSolidList"/>
    <dgm:cxn modelId="{7B3877B8-9F99-4607-867D-5A6B18F20755}" type="presParOf" srcId="{DBFC80D9-690C-4F19-8D4D-786F1BB435E9}" destId="{E66F40A2-C259-4C14-AD3D-63A600D66F6A}" srcOrd="2" destOrd="0" presId="urn:microsoft.com/office/officeart/2018/2/layout/IconVerticalSolidList"/>
    <dgm:cxn modelId="{505B8D6D-6665-4224-B6CB-249AFDF8B152}" type="presParOf" srcId="{DBFC80D9-690C-4F19-8D4D-786F1BB435E9}" destId="{24DD8A55-D09D-4048-8DEC-A5448B834CC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F93456-3EA5-496F-BA09-6689AE95AA0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E2372C3-E95F-4B92-ADF8-4F35E07B37FD}">
      <dgm:prSet/>
      <dgm:spPr/>
      <dgm:t>
        <a:bodyPr/>
        <a:lstStyle/>
        <a:p>
          <a:pPr>
            <a:lnSpc>
              <a:spcPct val="100000"/>
            </a:lnSpc>
          </a:pPr>
          <a:r>
            <a:rPr lang="en-GB" b="1" i="0" baseline="0"/>
            <a:t>Though MS PowerPoint has massive benefits, it is also necessary to have strategic plans for overcoming the limitations (Olden and Erwin, 2023)</a:t>
          </a:r>
          <a:endParaRPr lang="en-US"/>
        </a:p>
      </dgm:t>
    </dgm:pt>
    <dgm:pt modelId="{51B0460C-630A-432B-A131-A332FE9D8AF0}" type="parTrans" cxnId="{02FE3DDC-28FA-4289-A365-9767FBC8DD13}">
      <dgm:prSet/>
      <dgm:spPr/>
      <dgm:t>
        <a:bodyPr/>
        <a:lstStyle/>
        <a:p>
          <a:endParaRPr lang="en-US"/>
        </a:p>
      </dgm:t>
    </dgm:pt>
    <dgm:pt modelId="{12E9D31D-C940-4124-BABA-5CC5E0163C87}" type="sibTrans" cxnId="{02FE3DDC-28FA-4289-A365-9767FBC8DD13}">
      <dgm:prSet/>
      <dgm:spPr/>
      <dgm:t>
        <a:bodyPr/>
        <a:lstStyle/>
        <a:p>
          <a:endParaRPr lang="en-US"/>
        </a:p>
      </dgm:t>
    </dgm:pt>
    <dgm:pt modelId="{FA075A49-FCB0-4723-A5AC-43B67E3920DF}">
      <dgm:prSet/>
      <dgm:spPr/>
      <dgm:t>
        <a:bodyPr/>
        <a:lstStyle/>
        <a:p>
          <a:pPr>
            <a:lnSpc>
              <a:spcPct val="100000"/>
            </a:lnSpc>
          </a:pPr>
          <a:r>
            <a:rPr lang="en-GB" b="1" i="0" baseline="0"/>
            <a:t>Without having sufficient knowledge, it is not possible to understand the information in the slides</a:t>
          </a:r>
          <a:endParaRPr lang="en-US"/>
        </a:p>
      </dgm:t>
    </dgm:pt>
    <dgm:pt modelId="{E25913D4-253B-479B-AF3C-E3770E1743CA}" type="parTrans" cxnId="{A65FD51B-F69C-422A-AB9B-88AEA19FF590}">
      <dgm:prSet/>
      <dgm:spPr/>
      <dgm:t>
        <a:bodyPr/>
        <a:lstStyle/>
        <a:p>
          <a:endParaRPr lang="en-US"/>
        </a:p>
      </dgm:t>
    </dgm:pt>
    <dgm:pt modelId="{398B0728-AE56-4882-8847-49A0C5A70532}" type="sibTrans" cxnId="{A65FD51B-F69C-422A-AB9B-88AEA19FF590}">
      <dgm:prSet/>
      <dgm:spPr/>
      <dgm:t>
        <a:bodyPr/>
        <a:lstStyle/>
        <a:p>
          <a:endParaRPr lang="en-US"/>
        </a:p>
      </dgm:t>
    </dgm:pt>
    <dgm:pt modelId="{5F0CD7E1-CBA3-443B-B473-7E157A3C5E06}">
      <dgm:prSet/>
      <dgm:spPr/>
      <dgm:t>
        <a:bodyPr/>
        <a:lstStyle/>
        <a:p>
          <a:pPr>
            <a:lnSpc>
              <a:spcPct val="100000"/>
            </a:lnSpc>
          </a:pPr>
          <a:r>
            <a:rPr lang="en-GB" b="1" i="0" baseline="0"/>
            <a:t>Every staff member should have access to a computer or tablets, which may not be possible </a:t>
          </a:r>
          <a:endParaRPr lang="en-US"/>
        </a:p>
      </dgm:t>
    </dgm:pt>
    <dgm:pt modelId="{E1D1984F-ADF3-41C9-8F08-D23B3A28BBFC}" type="parTrans" cxnId="{9A70BFE6-6CEB-4E3A-819E-5746AA90B92F}">
      <dgm:prSet/>
      <dgm:spPr/>
      <dgm:t>
        <a:bodyPr/>
        <a:lstStyle/>
        <a:p>
          <a:endParaRPr lang="en-US"/>
        </a:p>
      </dgm:t>
    </dgm:pt>
    <dgm:pt modelId="{99AA7693-5794-48A4-A893-11B2F236AA3F}" type="sibTrans" cxnId="{9A70BFE6-6CEB-4E3A-819E-5746AA90B92F}">
      <dgm:prSet/>
      <dgm:spPr/>
      <dgm:t>
        <a:bodyPr/>
        <a:lstStyle/>
        <a:p>
          <a:endParaRPr lang="en-US"/>
        </a:p>
      </dgm:t>
    </dgm:pt>
    <dgm:pt modelId="{C966CA54-2C13-40D4-B95F-407479B367E3}" type="pres">
      <dgm:prSet presAssocID="{98F93456-3EA5-496F-BA09-6689AE95AA09}" presName="root" presStyleCnt="0">
        <dgm:presLayoutVars>
          <dgm:dir/>
          <dgm:resizeHandles val="exact"/>
        </dgm:presLayoutVars>
      </dgm:prSet>
      <dgm:spPr/>
    </dgm:pt>
    <dgm:pt modelId="{95063894-CD88-4554-90FC-67BECABB360B}" type="pres">
      <dgm:prSet presAssocID="{2E2372C3-E95F-4B92-ADF8-4F35E07B37FD}" presName="compNode" presStyleCnt="0"/>
      <dgm:spPr/>
    </dgm:pt>
    <dgm:pt modelId="{6A7C39D0-D22E-423E-BFD3-356FA9786330}" type="pres">
      <dgm:prSet presAssocID="{2E2372C3-E95F-4B92-ADF8-4F35E07B37F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401DFB7A-B5BB-4CCA-AC12-D06CA73BB448}" type="pres">
      <dgm:prSet presAssocID="{2E2372C3-E95F-4B92-ADF8-4F35E07B37FD}" presName="spaceRect" presStyleCnt="0"/>
      <dgm:spPr/>
    </dgm:pt>
    <dgm:pt modelId="{9CFB4084-C122-4475-9A9A-F3909D6AFC4B}" type="pres">
      <dgm:prSet presAssocID="{2E2372C3-E95F-4B92-ADF8-4F35E07B37FD}" presName="textRect" presStyleLbl="revTx" presStyleIdx="0" presStyleCnt="3">
        <dgm:presLayoutVars>
          <dgm:chMax val="1"/>
          <dgm:chPref val="1"/>
        </dgm:presLayoutVars>
      </dgm:prSet>
      <dgm:spPr/>
    </dgm:pt>
    <dgm:pt modelId="{B0390E72-5CA9-4C0E-9FE0-BE3FB50E4BFB}" type="pres">
      <dgm:prSet presAssocID="{12E9D31D-C940-4124-BABA-5CC5E0163C87}" presName="sibTrans" presStyleCnt="0"/>
      <dgm:spPr/>
    </dgm:pt>
    <dgm:pt modelId="{D1B454D1-3A29-4095-9259-BB07AFBD8591}" type="pres">
      <dgm:prSet presAssocID="{FA075A49-FCB0-4723-A5AC-43B67E3920DF}" presName="compNode" presStyleCnt="0"/>
      <dgm:spPr/>
    </dgm:pt>
    <dgm:pt modelId="{C5C35688-6C72-4E8A-8A7B-8E72DAAEF40C}" type="pres">
      <dgm:prSet presAssocID="{FA075A49-FCB0-4723-A5AC-43B67E3920D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23040DD8-0C54-402A-AA5A-E36B618BF1C1}" type="pres">
      <dgm:prSet presAssocID="{FA075A49-FCB0-4723-A5AC-43B67E3920DF}" presName="spaceRect" presStyleCnt="0"/>
      <dgm:spPr/>
    </dgm:pt>
    <dgm:pt modelId="{00F552E3-F63A-46CA-A1BB-D46FA148060D}" type="pres">
      <dgm:prSet presAssocID="{FA075A49-FCB0-4723-A5AC-43B67E3920DF}" presName="textRect" presStyleLbl="revTx" presStyleIdx="1" presStyleCnt="3">
        <dgm:presLayoutVars>
          <dgm:chMax val="1"/>
          <dgm:chPref val="1"/>
        </dgm:presLayoutVars>
      </dgm:prSet>
      <dgm:spPr/>
    </dgm:pt>
    <dgm:pt modelId="{43151034-261E-4AE0-BBB2-9A681BE555D0}" type="pres">
      <dgm:prSet presAssocID="{398B0728-AE56-4882-8847-49A0C5A70532}" presName="sibTrans" presStyleCnt="0"/>
      <dgm:spPr/>
    </dgm:pt>
    <dgm:pt modelId="{B75DBF6D-421A-4053-B7E1-A3BA43D1AF75}" type="pres">
      <dgm:prSet presAssocID="{5F0CD7E1-CBA3-443B-B473-7E157A3C5E06}" presName="compNode" presStyleCnt="0"/>
      <dgm:spPr/>
    </dgm:pt>
    <dgm:pt modelId="{C702D752-1CF8-48A2-AD5F-7B2F2EAD8A3D}" type="pres">
      <dgm:prSet presAssocID="{5F0CD7E1-CBA3-443B-B473-7E157A3C5E0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ablet"/>
        </a:ext>
      </dgm:extLst>
    </dgm:pt>
    <dgm:pt modelId="{2CD880B6-70C5-4135-874F-15F79E663282}" type="pres">
      <dgm:prSet presAssocID="{5F0CD7E1-CBA3-443B-B473-7E157A3C5E06}" presName="spaceRect" presStyleCnt="0"/>
      <dgm:spPr/>
    </dgm:pt>
    <dgm:pt modelId="{CFE66817-8138-4686-B665-4D888DC8B034}" type="pres">
      <dgm:prSet presAssocID="{5F0CD7E1-CBA3-443B-B473-7E157A3C5E06}" presName="textRect" presStyleLbl="revTx" presStyleIdx="2" presStyleCnt="3">
        <dgm:presLayoutVars>
          <dgm:chMax val="1"/>
          <dgm:chPref val="1"/>
        </dgm:presLayoutVars>
      </dgm:prSet>
      <dgm:spPr/>
    </dgm:pt>
  </dgm:ptLst>
  <dgm:cxnLst>
    <dgm:cxn modelId="{13173A09-631A-4144-9021-5BE56B909DCB}" type="presOf" srcId="{5F0CD7E1-CBA3-443B-B473-7E157A3C5E06}" destId="{CFE66817-8138-4686-B665-4D888DC8B034}" srcOrd="0" destOrd="0" presId="urn:microsoft.com/office/officeart/2018/2/layout/IconLabelList"/>
    <dgm:cxn modelId="{A65FD51B-F69C-422A-AB9B-88AEA19FF590}" srcId="{98F93456-3EA5-496F-BA09-6689AE95AA09}" destId="{FA075A49-FCB0-4723-A5AC-43B67E3920DF}" srcOrd="1" destOrd="0" parTransId="{E25913D4-253B-479B-AF3C-E3770E1743CA}" sibTransId="{398B0728-AE56-4882-8847-49A0C5A70532}"/>
    <dgm:cxn modelId="{9262C85C-374A-452F-9D23-51D7605949D2}" type="presOf" srcId="{98F93456-3EA5-496F-BA09-6689AE95AA09}" destId="{C966CA54-2C13-40D4-B95F-407479B367E3}" srcOrd="0" destOrd="0" presId="urn:microsoft.com/office/officeart/2018/2/layout/IconLabelList"/>
    <dgm:cxn modelId="{40108BA7-F0EA-4222-AD6E-1E5A685E089E}" type="presOf" srcId="{2E2372C3-E95F-4B92-ADF8-4F35E07B37FD}" destId="{9CFB4084-C122-4475-9A9A-F3909D6AFC4B}" srcOrd="0" destOrd="0" presId="urn:microsoft.com/office/officeart/2018/2/layout/IconLabelList"/>
    <dgm:cxn modelId="{725DB9CF-BE98-4DD5-B423-5066F7756752}" type="presOf" srcId="{FA075A49-FCB0-4723-A5AC-43B67E3920DF}" destId="{00F552E3-F63A-46CA-A1BB-D46FA148060D}" srcOrd="0" destOrd="0" presId="urn:microsoft.com/office/officeart/2018/2/layout/IconLabelList"/>
    <dgm:cxn modelId="{02FE3DDC-28FA-4289-A365-9767FBC8DD13}" srcId="{98F93456-3EA5-496F-BA09-6689AE95AA09}" destId="{2E2372C3-E95F-4B92-ADF8-4F35E07B37FD}" srcOrd="0" destOrd="0" parTransId="{51B0460C-630A-432B-A131-A332FE9D8AF0}" sibTransId="{12E9D31D-C940-4124-BABA-5CC5E0163C87}"/>
    <dgm:cxn modelId="{9A70BFE6-6CEB-4E3A-819E-5746AA90B92F}" srcId="{98F93456-3EA5-496F-BA09-6689AE95AA09}" destId="{5F0CD7E1-CBA3-443B-B473-7E157A3C5E06}" srcOrd="2" destOrd="0" parTransId="{E1D1984F-ADF3-41C9-8F08-D23B3A28BBFC}" sibTransId="{99AA7693-5794-48A4-A893-11B2F236AA3F}"/>
    <dgm:cxn modelId="{189DC7D6-47C2-4BF2-A289-8BDBC376E501}" type="presParOf" srcId="{C966CA54-2C13-40D4-B95F-407479B367E3}" destId="{95063894-CD88-4554-90FC-67BECABB360B}" srcOrd="0" destOrd="0" presId="urn:microsoft.com/office/officeart/2018/2/layout/IconLabelList"/>
    <dgm:cxn modelId="{6724A107-BADB-4D12-8796-DD9D6492BB7F}" type="presParOf" srcId="{95063894-CD88-4554-90FC-67BECABB360B}" destId="{6A7C39D0-D22E-423E-BFD3-356FA9786330}" srcOrd="0" destOrd="0" presId="urn:microsoft.com/office/officeart/2018/2/layout/IconLabelList"/>
    <dgm:cxn modelId="{D6311A51-2A4B-4BA2-94DD-A4CA6855BA98}" type="presParOf" srcId="{95063894-CD88-4554-90FC-67BECABB360B}" destId="{401DFB7A-B5BB-4CCA-AC12-D06CA73BB448}" srcOrd="1" destOrd="0" presId="urn:microsoft.com/office/officeart/2018/2/layout/IconLabelList"/>
    <dgm:cxn modelId="{A6747CDE-F6A7-4531-A535-6CE26F3E45A6}" type="presParOf" srcId="{95063894-CD88-4554-90FC-67BECABB360B}" destId="{9CFB4084-C122-4475-9A9A-F3909D6AFC4B}" srcOrd="2" destOrd="0" presId="urn:microsoft.com/office/officeart/2018/2/layout/IconLabelList"/>
    <dgm:cxn modelId="{D1ABCDE9-4F41-40CB-A7DB-FEDDDBDE3452}" type="presParOf" srcId="{C966CA54-2C13-40D4-B95F-407479B367E3}" destId="{B0390E72-5CA9-4C0E-9FE0-BE3FB50E4BFB}" srcOrd="1" destOrd="0" presId="urn:microsoft.com/office/officeart/2018/2/layout/IconLabelList"/>
    <dgm:cxn modelId="{876BA335-E10F-4AF4-96A2-C8BF3F3A0314}" type="presParOf" srcId="{C966CA54-2C13-40D4-B95F-407479B367E3}" destId="{D1B454D1-3A29-4095-9259-BB07AFBD8591}" srcOrd="2" destOrd="0" presId="urn:microsoft.com/office/officeart/2018/2/layout/IconLabelList"/>
    <dgm:cxn modelId="{87377EC2-577C-4E1D-A6EE-160AF1FA2B16}" type="presParOf" srcId="{D1B454D1-3A29-4095-9259-BB07AFBD8591}" destId="{C5C35688-6C72-4E8A-8A7B-8E72DAAEF40C}" srcOrd="0" destOrd="0" presId="urn:microsoft.com/office/officeart/2018/2/layout/IconLabelList"/>
    <dgm:cxn modelId="{45731973-943D-4285-A389-CF4F8B276E20}" type="presParOf" srcId="{D1B454D1-3A29-4095-9259-BB07AFBD8591}" destId="{23040DD8-0C54-402A-AA5A-E36B618BF1C1}" srcOrd="1" destOrd="0" presId="urn:microsoft.com/office/officeart/2018/2/layout/IconLabelList"/>
    <dgm:cxn modelId="{24704F7E-D56A-4A44-9DC4-78D78F5F10B3}" type="presParOf" srcId="{D1B454D1-3A29-4095-9259-BB07AFBD8591}" destId="{00F552E3-F63A-46CA-A1BB-D46FA148060D}" srcOrd="2" destOrd="0" presId="urn:microsoft.com/office/officeart/2018/2/layout/IconLabelList"/>
    <dgm:cxn modelId="{1F556CA1-F389-42CE-A0EA-F5AE4EFF8E55}" type="presParOf" srcId="{C966CA54-2C13-40D4-B95F-407479B367E3}" destId="{43151034-261E-4AE0-BBB2-9A681BE555D0}" srcOrd="3" destOrd="0" presId="urn:microsoft.com/office/officeart/2018/2/layout/IconLabelList"/>
    <dgm:cxn modelId="{9B9C3E8C-B26D-4524-A916-40262978115E}" type="presParOf" srcId="{C966CA54-2C13-40D4-B95F-407479B367E3}" destId="{B75DBF6D-421A-4053-B7E1-A3BA43D1AF75}" srcOrd="4" destOrd="0" presId="urn:microsoft.com/office/officeart/2018/2/layout/IconLabelList"/>
    <dgm:cxn modelId="{4F7F60E3-390C-480E-87F1-5C5E2900C5D6}" type="presParOf" srcId="{B75DBF6D-421A-4053-B7E1-A3BA43D1AF75}" destId="{C702D752-1CF8-48A2-AD5F-7B2F2EAD8A3D}" srcOrd="0" destOrd="0" presId="urn:microsoft.com/office/officeart/2018/2/layout/IconLabelList"/>
    <dgm:cxn modelId="{36731F4E-53DA-4A42-BFC7-309C32332BFE}" type="presParOf" srcId="{B75DBF6D-421A-4053-B7E1-A3BA43D1AF75}" destId="{2CD880B6-70C5-4135-874F-15F79E663282}" srcOrd="1" destOrd="0" presId="urn:microsoft.com/office/officeart/2018/2/layout/IconLabelList"/>
    <dgm:cxn modelId="{03648C91-86A4-4E94-B7B9-AA90F9A373DC}" type="presParOf" srcId="{B75DBF6D-421A-4053-B7E1-A3BA43D1AF75}" destId="{CFE66817-8138-4686-B665-4D888DC8B03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39264E-00C8-4561-9EF3-24820E050A19}"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1B287F-A10C-4815-AA09-6949D94818D5}">
      <dgm:prSet/>
      <dgm:spPr/>
      <dgm:t>
        <a:bodyPr/>
        <a:lstStyle/>
        <a:p>
          <a:pPr>
            <a:defRPr cap="all"/>
          </a:pPr>
          <a:r>
            <a:rPr lang="en-GB" b="1" i="0"/>
            <a:t>Microsoft PowerPoint has numerous advantages in operating tasks effectively and getting the best outcomes in every sector</a:t>
          </a:r>
          <a:endParaRPr lang="en-US"/>
        </a:p>
      </dgm:t>
    </dgm:pt>
    <dgm:pt modelId="{974475ED-79CC-46CA-B5CC-E8EA1AC1A431}" type="parTrans" cxnId="{EAF6F747-9BAA-4F96-997D-3893CC06E974}">
      <dgm:prSet/>
      <dgm:spPr/>
      <dgm:t>
        <a:bodyPr/>
        <a:lstStyle/>
        <a:p>
          <a:endParaRPr lang="en-US"/>
        </a:p>
      </dgm:t>
    </dgm:pt>
    <dgm:pt modelId="{1713E2FD-8761-4389-9DC8-5A33EC11BB20}" type="sibTrans" cxnId="{EAF6F747-9BAA-4F96-997D-3893CC06E974}">
      <dgm:prSet/>
      <dgm:spPr/>
      <dgm:t>
        <a:bodyPr/>
        <a:lstStyle/>
        <a:p>
          <a:endParaRPr lang="en-US"/>
        </a:p>
      </dgm:t>
    </dgm:pt>
    <dgm:pt modelId="{74C69CCA-366D-4141-9678-49DB7DFA30D6}">
      <dgm:prSet/>
      <dgm:spPr/>
      <dgm:t>
        <a:bodyPr/>
        <a:lstStyle/>
        <a:p>
          <a:pPr>
            <a:defRPr cap="all"/>
          </a:pPr>
          <a:r>
            <a:rPr lang="en-GB" b="1" i="0"/>
            <a:t>Greenfield can get the staff more collaborative and productive by adopting MS PowerPoint </a:t>
          </a:r>
          <a:endParaRPr lang="en-US"/>
        </a:p>
      </dgm:t>
    </dgm:pt>
    <dgm:pt modelId="{E256F853-59B3-424E-B757-F0C6CDA00FFD}" type="parTrans" cxnId="{A02FD105-4593-4A1A-9B8D-67EB64DB7CEF}">
      <dgm:prSet/>
      <dgm:spPr/>
      <dgm:t>
        <a:bodyPr/>
        <a:lstStyle/>
        <a:p>
          <a:endParaRPr lang="en-US"/>
        </a:p>
      </dgm:t>
    </dgm:pt>
    <dgm:pt modelId="{76A4F328-1BB8-4FDF-ACC5-7EB6B0FAF351}" type="sibTrans" cxnId="{A02FD105-4593-4A1A-9B8D-67EB64DB7CEF}">
      <dgm:prSet/>
      <dgm:spPr/>
      <dgm:t>
        <a:bodyPr/>
        <a:lstStyle/>
        <a:p>
          <a:endParaRPr lang="en-US"/>
        </a:p>
      </dgm:t>
    </dgm:pt>
    <dgm:pt modelId="{37BD385E-5A2C-400A-A13E-7CC4DCF11225}">
      <dgm:prSet/>
      <dgm:spPr/>
      <dgm:t>
        <a:bodyPr/>
        <a:lstStyle/>
        <a:p>
          <a:pPr>
            <a:defRPr cap="all"/>
          </a:pPr>
          <a:r>
            <a:rPr lang="en-GB" b="1" i="0"/>
            <a:t>The improvement of the communication approach will be very supportive in avoiding</a:t>
          </a:r>
          <a:endParaRPr lang="en-US"/>
        </a:p>
      </dgm:t>
    </dgm:pt>
    <dgm:pt modelId="{74886009-2D7F-4700-8AD7-EA4ED3C0377D}" type="parTrans" cxnId="{7467CB04-4F46-4536-9D4B-A3EAD5115707}">
      <dgm:prSet/>
      <dgm:spPr/>
      <dgm:t>
        <a:bodyPr/>
        <a:lstStyle/>
        <a:p>
          <a:endParaRPr lang="en-US"/>
        </a:p>
      </dgm:t>
    </dgm:pt>
    <dgm:pt modelId="{4C5A53ED-43BB-4B85-8F95-6A1132D7E785}" type="sibTrans" cxnId="{7467CB04-4F46-4536-9D4B-A3EAD5115707}">
      <dgm:prSet/>
      <dgm:spPr/>
      <dgm:t>
        <a:bodyPr/>
        <a:lstStyle/>
        <a:p>
          <a:endParaRPr lang="en-US"/>
        </a:p>
      </dgm:t>
    </dgm:pt>
    <dgm:pt modelId="{2054A4AB-DB54-41F2-9D1D-993050D489AF}" type="pres">
      <dgm:prSet presAssocID="{DD39264E-00C8-4561-9EF3-24820E050A19}" presName="root" presStyleCnt="0">
        <dgm:presLayoutVars>
          <dgm:dir/>
          <dgm:resizeHandles val="exact"/>
        </dgm:presLayoutVars>
      </dgm:prSet>
      <dgm:spPr/>
    </dgm:pt>
    <dgm:pt modelId="{79F0A60C-161E-478D-BA07-507B172B96F1}" type="pres">
      <dgm:prSet presAssocID="{AC1B287F-A10C-4815-AA09-6949D94818D5}" presName="compNode" presStyleCnt="0"/>
      <dgm:spPr/>
    </dgm:pt>
    <dgm:pt modelId="{7F814133-DF4A-4DA5-BEA3-5ED03AEC8BA1}" type="pres">
      <dgm:prSet presAssocID="{AC1B287F-A10C-4815-AA09-6949D94818D5}" presName="iconBgRect" presStyleLbl="bgShp" presStyleIdx="0" presStyleCnt="3"/>
      <dgm:spPr/>
    </dgm:pt>
    <dgm:pt modelId="{5292608B-7381-4397-A77D-C29FF856382F}" type="pres">
      <dgm:prSet presAssocID="{AC1B287F-A10C-4815-AA09-6949D94818D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6349E193-55A7-428D-9994-F44E72A37010}" type="pres">
      <dgm:prSet presAssocID="{AC1B287F-A10C-4815-AA09-6949D94818D5}" presName="spaceRect" presStyleCnt="0"/>
      <dgm:spPr/>
    </dgm:pt>
    <dgm:pt modelId="{F28DFD0D-2C90-4710-B639-B8579765D2E6}" type="pres">
      <dgm:prSet presAssocID="{AC1B287F-A10C-4815-AA09-6949D94818D5}" presName="textRect" presStyleLbl="revTx" presStyleIdx="0" presStyleCnt="3">
        <dgm:presLayoutVars>
          <dgm:chMax val="1"/>
          <dgm:chPref val="1"/>
        </dgm:presLayoutVars>
      </dgm:prSet>
      <dgm:spPr/>
    </dgm:pt>
    <dgm:pt modelId="{464EB49E-04DB-4FA5-9145-88AE03572D74}" type="pres">
      <dgm:prSet presAssocID="{1713E2FD-8761-4389-9DC8-5A33EC11BB20}" presName="sibTrans" presStyleCnt="0"/>
      <dgm:spPr/>
    </dgm:pt>
    <dgm:pt modelId="{A1F60B8D-4AE9-4294-B1BF-37CA40BB0CCA}" type="pres">
      <dgm:prSet presAssocID="{74C69CCA-366D-4141-9678-49DB7DFA30D6}" presName="compNode" presStyleCnt="0"/>
      <dgm:spPr/>
    </dgm:pt>
    <dgm:pt modelId="{96FE5D6A-CF11-4AF2-AF75-C69C99FB6C32}" type="pres">
      <dgm:prSet presAssocID="{74C69CCA-366D-4141-9678-49DB7DFA30D6}" presName="iconBgRect" presStyleLbl="bgShp" presStyleIdx="1" presStyleCnt="3"/>
      <dgm:spPr/>
    </dgm:pt>
    <dgm:pt modelId="{27B23039-5FD0-49EA-89FC-794F840C9E10}" type="pres">
      <dgm:prSet presAssocID="{74C69CCA-366D-4141-9678-49DB7DFA30D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1D1C51AD-027C-4728-9839-0BFCD13136AE}" type="pres">
      <dgm:prSet presAssocID="{74C69CCA-366D-4141-9678-49DB7DFA30D6}" presName="spaceRect" presStyleCnt="0"/>
      <dgm:spPr/>
    </dgm:pt>
    <dgm:pt modelId="{AD7A9B48-584C-47C9-A053-6316D0871B0D}" type="pres">
      <dgm:prSet presAssocID="{74C69CCA-366D-4141-9678-49DB7DFA30D6}" presName="textRect" presStyleLbl="revTx" presStyleIdx="1" presStyleCnt="3">
        <dgm:presLayoutVars>
          <dgm:chMax val="1"/>
          <dgm:chPref val="1"/>
        </dgm:presLayoutVars>
      </dgm:prSet>
      <dgm:spPr/>
    </dgm:pt>
    <dgm:pt modelId="{09A3ABE6-00C0-47F5-B8D8-F979B94C46AE}" type="pres">
      <dgm:prSet presAssocID="{76A4F328-1BB8-4FDF-ACC5-7EB6B0FAF351}" presName="sibTrans" presStyleCnt="0"/>
      <dgm:spPr/>
    </dgm:pt>
    <dgm:pt modelId="{BB7FBE7B-9742-4903-B976-1D60045DD55E}" type="pres">
      <dgm:prSet presAssocID="{37BD385E-5A2C-400A-A13E-7CC4DCF11225}" presName="compNode" presStyleCnt="0"/>
      <dgm:spPr/>
    </dgm:pt>
    <dgm:pt modelId="{25E0555D-17B3-4780-B4C1-F0A470D9FA43}" type="pres">
      <dgm:prSet presAssocID="{37BD385E-5A2C-400A-A13E-7CC4DCF11225}" presName="iconBgRect" presStyleLbl="bgShp" presStyleIdx="2" presStyleCnt="3"/>
      <dgm:spPr/>
    </dgm:pt>
    <dgm:pt modelId="{033314AE-78A4-4783-841D-F4A3AEC0872B}" type="pres">
      <dgm:prSet presAssocID="{37BD385E-5A2C-400A-A13E-7CC4DCF1122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12CC8138-6C3F-4C4C-9CCB-4FAA0F0966D3}" type="pres">
      <dgm:prSet presAssocID="{37BD385E-5A2C-400A-A13E-7CC4DCF11225}" presName="spaceRect" presStyleCnt="0"/>
      <dgm:spPr/>
    </dgm:pt>
    <dgm:pt modelId="{FD0B0CAC-B378-4774-B43A-5B252A2B55D5}" type="pres">
      <dgm:prSet presAssocID="{37BD385E-5A2C-400A-A13E-7CC4DCF11225}" presName="textRect" presStyleLbl="revTx" presStyleIdx="2" presStyleCnt="3">
        <dgm:presLayoutVars>
          <dgm:chMax val="1"/>
          <dgm:chPref val="1"/>
        </dgm:presLayoutVars>
      </dgm:prSet>
      <dgm:spPr/>
    </dgm:pt>
  </dgm:ptLst>
  <dgm:cxnLst>
    <dgm:cxn modelId="{7467CB04-4F46-4536-9D4B-A3EAD5115707}" srcId="{DD39264E-00C8-4561-9EF3-24820E050A19}" destId="{37BD385E-5A2C-400A-A13E-7CC4DCF11225}" srcOrd="2" destOrd="0" parTransId="{74886009-2D7F-4700-8AD7-EA4ED3C0377D}" sibTransId="{4C5A53ED-43BB-4B85-8F95-6A1132D7E785}"/>
    <dgm:cxn modelId="{A02FD105-4593-4A1A-9B8D-67EB64DB7CEF}" srcId="{DD39264E-00C8-4561-9EF3-24820E050A19}" destId="{74C69CCA-366D-4141-9678-49DB7DFA30D6}" srcOrd="1" destOrd="0" parTransId="{E256F853-59B3-424E-B757-F0C6CDA00FFD}" sibTransId="{76A4F328-1BB8-4FDF-ACC5-7EB6B0FAF351}"/>
    <dgm:cxn modelId="{EA86F72C-F119-4022-913D-0A6BC0F3ED97}" type="presOf" srcId="{37BD385E-5A2C-400A-A13E-7CC4DCF11225}" destId="{FD0B0CAC-B378-4774-B43A-5B252A2B55D5}" srcOrd="0" destOrd="0" presId="urn:microsoft.com/office/officeart/2018/5/layout/IconCircleLabelList"/>
    <dgm:cxn modelId="{D81A3861-FB79-444A-BCDD-77A3A96E0568}" type="presOf" srcId="{AC1B287F-A10C-4815-AA09-6949D94818D5}" destId="{F28DFD0D-2C90-4710-B639-B8579765D2E6}" srcOrd="0" destOrd="0" presId="urn:microsoft.com/office/officeart/2018/5/layout/IconCircleLabelList"/>
    <dgm:cxn modelId="{EAF6F747-9BAA-4F96-997D-3893CC06E974}" srcId="{DD39264E-00C8-4561-9EF3-24820E050A19}" destId="{AC1B287F-A10C-4815-AA09-6949D94818D5}" srcOrd="0" destOrd="0" parTransId="{974475ED-79CC-46CA-B5CC-E8EA1AC1A431}" sibTransId="{1713E2FD-8761-4389-9DC8-5A33EC11BB20}"/>
    <dgm:cxn modelId="{B5973478-8CCE-4D40-9B26-05244385E65E}" type="presOf" srcId="{74C69CCA-366D-4141-9678-49DB7DFA30D6}" destId="{AD7A9B48-584C-47C9-A053-6316D0871B0D}" srcOrd="0" destOrd="0" presId="urn:microsoft.com/office/officeart/2018/5/layout/IconCircleLabelList"/>
    <dgm:cxn modelId="{12786AB8-D9DE-41D6-899D-13284E6A0A75}" type="presOf" srcId="{DD39264E-00C8-4561-9EF3-24820E050A19}" destId="{2054A4AB-DB54-41F2-9D1D-993050D489AF}" srcOrd="0" destOrd="0" presId="urn:microsoft.com/office/officeart/2018/5/layout/IconCircleLabelList"/>
    <dgm:cxn modelId="{63FF0275-6308-4D54-AA46-0003B55F5B1E}" type="presParOf" srcId="{2054A4AB-DB54-41F2-9D1D-993050D489AF}" destId="{79F0A60C-161E-478D-BA07-507B172B96F1}" srcOrd="0" destOrd="0" presId="urn:microsoft.com/office/officeart/2018/5/layout/IconCircleLabelList"/>
    <dgm:cxn modelId="{FFED0BB0-45D5-439D-AD44-C08D4E01CA4B}" type="presParOf" srcId="{79F0A60C-161E-478D-BA07-507B172B96F1}" destId="{7F814133-DF4A-4DA5-BEA3-5ED03AEC8BA1}" srcOrd="0" destOrd="0" presId="urn:microsoft.com/office/officeart/2018/5/layout/IconCircleLabelList"/>
    <dgm:cxn modelId="{F9077526-3297-4067-B426-029BAAF2D464}" type="presParOf" srcId="{79F0A60C-161E-478D-BA07-507B172B96F1}" destId="{5292608B-7381-4397-A77D-C29FF856382F}" srcOrd="1" destOrd="0" presId="urn:microsoft.com/office/officeart/2018/5/layout/IconCircleLabelList"/>
    <dgm:cxn modelId="{D916754F-325E-4A88-B79C-969613CBB8D4}" type="presParOf" srcId="{79F0A60C-161E-478D-BA07-507B172B96F1}" destId="{6349E193-55A7-428D-9994-F44E72A37010}" srcOrd="2" destOrd="0" presId="urn:microsoft.com/office/officeart/2018/5/layout/IconCircleLabelList"/>
    <dgm:cxn modelId="{837E9C7F-1040-4500-B70D-A1AE894E6598}" type="presParOf" srcId="{79F0A60C-161E-478D-BA07-507B172B96F1}" destId="{F28DFD0D-2C90-4710-B639-B8579765D2E6}" srcOrd="3" destOrd="0" presId="urn:microsoft.com/office/officeart/2018/5/layout/IconCircleLabelList"/>
    <dgm:cxn modelId="{F4D495C6-C84C-4FDE-A3AE-D5A4EEF70966}" type="presParOf" srcId="{2054A4AB-DB54-41F2-9D1D-993050D489AF}" destId="{464EB49E-04DB-4FA5-9145-88AE03572D74}" srcOrd="1" destOrd="0" presId="urn:microsoft.com/office/officeart/2018/5/layout/IconCircleLabelList"/>
    <dgm:cxn modelId="{6AF09AB5-AFAC-421E-85B7-70FA8A650312}" type="presParOf" srcId="{2054A4AB-DB54-41F2-9D1D-993050D489AF}" destId="{A1F60B8D-4AE9-4294-B1BF-37CA40BB0CCA}" srcOrd="2" destOrd="0" presId="urn:microsoft.com/office/officeart/2018/5/layout/IconCircleLabelList"/>
    <dgm:cxn modelId="{E448218E-020F-4F10-B0EF-AC4B41F2A3BF}" type="presParOf" srcId="{A1F60B8D-4AE9-4294-B1BF-37CA40BB0CCA}" destId="{96FE5D6A-CF11-4AF2-AF75-C69C99FB6C32}" srcOrd="0" destOrd="0" presId="urn:microsoft.com/office/officeart/2018/5/layout/IconCircleLabelList"/>
    <dgm:cxn modelId="{3BE2778D-FC06-4AB6-9F2B-A364E562A400}" type="presParOf" srcId="{A1F60B8D-4AE9-4294-B1BF-37CA40BB0CCA}" destId="{27B23039-5FD0-49EA-89FC-794F840C9E10}" srcOrd="1" destOrd="0" presId="urn:microsoft.com/office/officeart/2018/5/layout/IconCircleLabelList"/>
    <dgm:cxn modelId="{00E7EBF4-E43E-43E0-8603-66635A051F31}" type="presParOf" srcId="{A1F60B8D-4AE9-4294-B1BF-37CA40BB0CCA}" destId="{1D1C51AD-027C-4728-9839-0BFCD13136AE}" srcOrd="2" destOrd="0" presId="urn:microsoft.com/office/officeart/2018/5/layout/IconCircleLabelList"/>
    <dgm:cxn modelId="{48D5EBF4-DD9C-4FA0-9D7B-D4B571F5651B}" type="presParOf" srcId="{A1F60B8D-4AE9-4294-B1BF-37CA40BB0CCA}" destId="{AD7A9B48-584C-47C9-A053-6316D0871B0D}" srcOrd="3" destOrd="0" presId="urn:microsoft.com/office/officeart/2018/5/layout/IconCircleLabelList"/>
    <dgm:cxn modelId="{D61F16E5-873A-403C-9FC8-700CE085A933}" type="presParOf" srcId="{2054A4AB-DB54-41F2-9D1D-993050D489AF}" destId="{09A3ABE6-00C0-47F5-B8D8-F979B94C46AE}" srcOrd="3" destOrd="0" presId="urn:microsoft.com/office/officeart/2018/5/layout/IconCircleLabelList"/>
    <dgm:cxn modelId="{9C08433F-1AF4-4769-9162-D479D1E0394D}" type="presParOf" srcId="{2054A4AB-DB54-41F2-9D1D-993050D489AF}" destId="{BB7FBE7B-9742-4903-B976-1D60045DD55E}" srcOrd="4" destOrd="0" presId="urn:microsoft.com/office/officeart/2018/5/layout/IconCircleLabelList"/>
    <dgm:cxn modelId="{F3CF6D43-C0B8-4D03-B0B1-6762F9F65091}" type="presParOf" srcId="{BB7FBE7B-9742-4903-B976-1D60045DD55E}" destId="{25E0555D-17B3-4780-B4C1-F0A470D9FA43}" srcOrd="0" destOrd="0" presId="urn:microsoft.com/office/officeart/2018/5/layout/IconCircleLabelList"/>
    <dgm:cxn modelId="{63F31570-EC02-4950-A1B4-ED3836474E7B}" type="presParOf" srcId="{BB7FBE7B-9742-4903-B976-1D60045DD55E}" destId="{033314AE-78A4-4783-841D-F4A3AEC0872B}" srcOrd="1" destOrd="0" presId="urn:microsoft.com/office/officeart/2018/5/layout/IconCircleLabelList"/>
    <dgm:cxn modelId="{E2EF025F-D422-4B54-B83D-0C6FC376110B}" type="presParOf" srcId="{BB7FBE7B-9742-4903-B976-1D60045DD55E}" destId="{12CC8138-6C3F-4C4C-9CCB-4FAA0F0966D3}" srcOrd="2" destOrd="0" presId="urn:microsoft.com/office/officeart/2018/5/layout/IconCircleLabelList"/>
    <dgm:cxn modelId="{79D5A685-44AB-49CE-B187-CDBFD0945033}" type="presParOf" srcId="{BB7FBE7B-9742-4903-B976-1D60045DD55E}" destId="{FD0B0CAC-B378-4774-B43A-5B252A2B55D5}"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dirty="0"/>
            <a:t>Evaluate Productivity tools</a:t>
          </a:r>
          <a:endParaRPr lang="en-US" dirty="0"/>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24FA6-9E70-4C28-9337-65F378093BD4}">
      <dsp:nvSpPr>
        <dsp:cNvPr id="0" name=""/>
        <dsp:cNvSpPr/>
      </dsp:nvSpPr>
      <dsp:spPr>
        <a:xfrm>
          <a:off x="0" y="640"/>
          <a:ext cx="6391275" cy="14986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25471-FDDC-4D09-B703-0D0DAE92DFD1}">
      <dsp:nvSpPr>
        <dsp:cNvPr id="0" name=""/>
        <dsp:cNvSpPr/>
      </dsp:nvSpPr>
      <dsp:spPr>
        <a:xfrm>
          <a:off x="453352" y="337845"/>
          <a:ext cx="824278" cy="8242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C46E04-7B3F-4DAA-BA95-577B3CD83263}">
      <dsp:nvSpPr>
        <dsp:cNvPr id="0" name=""/>
        <dsp:cNvSpPr/>
      </dsp:nvSpPr>
      <dsp:spPr>
        <a:xfrm>
          <a:off x="1730984" y="640"/>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889000">
            <a:lnSpc>
              <a:spcPct val="90000"/>
            </a:lnSpc>
            <a:spcBef>
              <a:spcPct val="0"/>
            </a:spcBef>
            <a:spcAft>
              <a:spcPct val="35000"/>
            </a:spcAft>
            <a:buNone/>
          </a:pPr>
          <a:r>
            <a:rPr lang="en-GB" sz="2000" b="1" i="0" kern="1200"/>
            <a:t>The care agency needs to include digital technologies for enhancing operational efficiency </a:t>
          </a:r>
          <a:endParaRPr lang="en-US" sz="2000" kern="1200"/>
        </a:p>
      </dsp:txBody>
      <dsp:txXfrm>
        <a:off x="1730984" y="640"/>
        <a:ext cx="4660290" cy="1498687"/>
      </dsp:txXfrm>
    </dsp:sp>
    <dsp:sp modelId="{17223453-D69B-4F6D-8452-BF4662819690}">
      <dsp:nvSpPr>
        <dsp:cNvPr id="0" name=""/>
        <dsp:cNvSpPr/>
      </dsp:nvSpPr>
      <dsp:spPr>
        <a:xfrm>
          <a:off x="0" y="1873999"/>
          <a:ext cx="6391275" cy="149868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48F58F-76B4-49DC-A5E8-3A2BB31835F0}">
      <dsp:nvSpPr>
        <dsp:cNvPr id="0" name=""/>
        <dsp:cNvSpPr/>
      </dsp:nvSpPr>
      <dsp:spPr>
        <a:xfrm>
          <a:off x="453352" y="2211204"/>
          <a:ext cx="824278" cy="8242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F51290-035B-4A96-A622-C4D26E2396FF}">
      <dsp:nvSpPr>
        <dsp:cNvPr id="0" name=""/>
        <dsp:cNvSpPr/>
      </dsp:nvSpPr>
      <dsp:spPr>
        <a:xfrm>
          <a:off x="1730984" y="187399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889000">
            <a:lnSpc>
              <a:spcPct val="90000"/>
            </a:lnSpc>
            <a:spcBef>
              <a:spcPct val="0"/>
            </a:spcBef>
            <a:spcAft>
              <a:spcPct val="35000"/>
            </a:spcAft>
            <a:buNone/>
          </a:pPr>
          <a:r>
            <a:rPr lang="en-GB" sz="2000" b="1" i="0" kern="1200"/>
            <a:t>By adopting Microsoft PowerPoint, Greenfield Home Carey Agency focused on improving the service-providing systems</a:t>
          </a:r>
          <a:endParaRPr lang="en-US" sz="2000" kern="1200"/>
        </a:p>
      </dsp:txBody>
      <dsp:txXfrm>
        <a:off x="1730984" y="1873999"/>
        <a:ext cx="4660290" cy="1498687"/>
      </dsp:txXfrm>
    </dsp:sp>
    <dsp:sp modelId="{197FC75A-6084-42D4-9E68-7A9F1C9C9A23}">
      <dsp:nvSpPr>
        <dsp:cNvPr id="0" name=""/>
        <dsp:cNvSpPr/>
      </dsp:nvSpPr>
      <dsp:spPr>
        <a:xfrm>
          <a:off x="0" y="3747359"/>
          <a:ext cx="6391275" cy="149868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051255-A563-4572-BBED-B32F5FE3C5B4}">
      <dsp:nvSpPr>
        <dsp:cNvPr id="0" name=""/>
        <dsp:cNvSpPr/>
      </dsp:nvSpPr>
      <dsp:spPr>
        <a:xfrm>
          <a:off x="453352" y="4084563"/>
          <a:ext cx="824278" cy="8242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DD8A55-D09D-4048-8DEC-A5448B834CC6}">
      <dsp:nvSpPr>
        <dsp:cNvPr id="0" name=""/>
        <dsp:cNvSpPr/>
      </dsp:nvSpPr>
      <dsp:spPr>
        <a:xfrm>
          <a:off x="1730984" y="374735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889000">
            <a:lnSpc>
              <a:spcPct val="90000"/>
            </a:lnSpc>
            <a:spcBef>
              <a:spcPct val="0"/>
            </a:spcBef>
            <a:spcAft>
              <a:spcPct val="35000"/>
            </a:spcAft>
            <a:buNone/>
          </a:pPr>
          <a:r>
            <a:rPr lang="en-GB" sz="2000" b="1" i="0" kern="1200"/>
            <a:t>The benefits and limitations of Microsoft PowerPoint are explored here, along with</a:t>
          </a:r>
          <a:endParaRPr lang="en-US" sz="2000" kern="1200"/>
        </a:p>
      </dsp:txBody>
      <dsp:txXfrm>
        <a:off x="1730984" y="3747359"/>
        <a:ext cx="4660290" cy="14986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C39D0-D22E-423E-BFD3-356FA9786330}">
      <dsp:nvSpPr>
        <dsp:cNvPr id="0" name=""/>
        <dsp:cNvSpPr/>
      </dsp:nvSpPr>
      <dsp:spPr>
        <a:xfrm>
          <a:off x="964919" y="1105958"/>
          <a:ext cx="1257390" cy="12573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FB4084-C122-4475-9A9A-F3909D6AFC4B}">
      <dsp:nvSpPr>
        <dsp:cNvPr id="0" name=""/>
        <dsp:cNvSpPr/>
      </dsp:nvSpPr>
      <dsp:spPr>
        <a:xfrm>
          <a:off x="196514" y="2712509"/>
          <a:ext cx="27942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i="0" kern="1200" baseline="0"/>
            <a:t>Though MS PowerPoint has massive benefits, it is also necessary to have strategic plans for overcoming the limitations (Olden and Erwin, 2023)</a:t>
          </a:r>
          <a:endParaRPr lang="en-US" sz="1100" kern="1200"/>
        </a:p>
      </dsp:txBody>
      <dsp:txXfrm>
        <a:off x="196514" y="2712509"/>
        <a:ext cx="2794200" cy="720000"/>
      </dsp:txXfrm>
    </dsp:sp>
    <dsp:sp modelId="{C5C35688-6C72-4E8A-8A7B-8E72DAAEF40C}">
      <dsp:nvSpPr>
        <dsp:cNvPr id="0" name=""/>
        <dsp:cNvSpPr/>
      </dsp:nvSpPr>
      <dsp:spPr>
        <a:xfrm>
          <a:off x="4248105" y="1105958"/>
          <a:ext cx="1257390" cy="12573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F552E3-F63A-46CA-A1BB-D46FA148060D}">
      <dsp:nvSpPr>
        <dsp:cNvPr id="0" name=""/>
        <dsp:cNvSpPr/>
      </dsp:nvSpPr>
      <dsp:spPr>
        <a:xfrm>
          <a:off x="3479700" y="2712509"/>
          <a:ext cx="27942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i="0" kern="1200" baseline="0"/>
            <a:t>Without having sufficient knowledge, it is not possible to understand the information in the slides</a:t>
          </a:r>
          <a:endParaRPr lang="en-US" sz="1100" kern="1200"/>
        </a:p>
      </dsp:txBody>
      <dsp:txXfrm>
        <a:off x="3479700" y="2712509"/>
        <a:ext cx="2794200" cy="720000"/>
      </dsp:txXfrm>
    </dsp:sp>
    <dsp:sp modelId="{C702D752-1CF8-48A2-AD5F-7B2F2EAD8A3D}">
      <dsp:nvSpPr>
        <dsp:cNvPr id="0" name=""/>
        <dsp:cNvSpPr/>
      </dsp:nvSpPr>
      <dsp:spPr>
        <a:xfrm>
          <a:off x="7531290" y="1105958"/>
          <a:ext cx="1257390" cy="12573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E66817-8138-4686-B665-4D888DC8B034}">
      <dsp:nvSpPr>
        <dsp:cNvPr id="0" name=""/>
        <dsp:cNvSpPr/>
      </dsp:nvSpPr>
      <dsp:spPr>
        <a:xfrm>
          <a:off x="6762885" y="2712509"/>
          <a:ext cx="27942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i="0" kern="1200" baseline="0"/>
            <a:t>Every staff member should have access to a computer or tablets, which may not be possible </a:t>
          </a:r>
          <a:endParaRPr lang="en-US" sz="1100" kern="1200"/>
        </a:p>
      </dsp:txBody>
      <dsp:txXfrm>
        <a:off x="6762885" y="2712509"/>
        <a:ext cx="27942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814133-DF4A-4DA5-BEA3-5ED03AEC8BA1}">
      <dsp:nvSpPr>
        <dsp:cNvPr id="0" name=""/>
        <dsp:cNvSpPr/>
      </dsp:nvSpPr>
      <dsp:spPr>
        <a:xfrm>
          <a:off x="566941" y="203841"/>
          <a:ext cx="1749937" cy="17499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92608B-7381-4397-A77D-C29FF856382F}">
      <dsp:nvSpPr>
        <dsp:cNvPr id="0" name=""/>
        <dsp:cNvSpPr/>
      </dsp:nvSpPr>
      <dsp:spPr>
        <a:xfrm>
          <a:off x="939879" y="576778"/>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28DFD0D-2C90-4710-B639-B8579765D2E6}">
      <dsp:nvSpPr>
        <dsp:cNvPr id="0" name=""/>
        <dsp:cNvSpPr/>
      </dsp:nvSpPr>
      <dsp:spPr>
        <a:xfrm>
          <a:off x="7535" y="2498841"/>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0" kern="1200"/>
            <a:t>Microsoft PowerPoint has numerous advantages in operating tasks effectively and getting the best outcomes in every sector</a:t>
          </a:r>
          <a:endParaRPr lang="en-US" sz="1100" kern="1200"/>
        </a:p>
      </dsp:txBody>
      <dsp:txXfrm>
        <a:off x="7535" y="2498841"/>
        <a:ext cx="2868750" cy="720000"/>
      </dsp:txXfrm>
    </dsp:sp>
    <dsp:sp modelId="{96FE5D6A-CF11-4AF2-AF75-C69C99FB6C32}">
      <dsp:nvSpPr>
        <dsp:cNvPr id="0" name=""/>
        <dsp:cNvSpPr/>
      </dsp:nvSpPr>
      <dsp:spPr>
        <a:xfrm>
          <a:off x="3937722" y="203841"/>
          <a:ext cx="1749937" cy="17499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B23039-5FD0-49EA-89FC-794F840C9E10}">
      <dsp:nvSpPr>
        <dsp:cNvPr id="0" name=""/>
        <dsp:cNvSpPr/>
      </dsp:nvSpPr>
      <dsp:spPr>
        <a:xfrm>
          <a:off x="4310660" y="576778"/>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7A9B48-584C-47C9-A053-6316D0871B0D}">
      <dsp:nvSpPr>
        <dsp:cNvPr id="0" name=""/>
        <dsp:cNvSpPr/>
      </dsp:nvSpPr>
      <dsp:spPr>
        <a:xfrm>
          <a:off x="3378316" y="2498841"/>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0" kern="1200"/>
            <a:t>Greenfield can get the staff more collaborative and productive by adopting MS PowerPoint </a:t>
          </a:r>
          <a:endParaRPr lang="en-US" sz="1100" kern="1200"/>
        </a:p>
      </dsp:txBody>
      <dsp:txXfrm>
        <a:off x="3378316" y="2498841"/>
        <a:ext cx="2868750" cy="720000"/>
      </dsp:txXfrm>
    </dsp:sp>
    <dsp:sp modelId="{25E0555D-17B3-4780-B4C1-F0A470D9FA43}">
      <dsp:nvSpPr>
        <dsp:cNvPr id="0" name=""/>
        <dsp:cNvSpPr/>
      </dsp:nvSpPr>
      <dsp:spPr>
        <a:xfrm>
          <a:off x="7308504" y="203841"/>
          <a:ext cx="1749937" cy="17499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3314AE-78A4-4783-841D-F4A3AEC0872B}">
      <dsp:nvSpPr>
        <dsp:cNvPr id="0" name=""/>
        <dsp:cNvSpPr/>
      </dsp:nvSpPr>
      <dsp:spPr>
        <a:xfrm>
          <a:off x="7681441" y="576778"/>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D0B0CAC-B378-4774-B43A-5B252A2B55D5}">
      <dsp:nvSpPr>
        <dsp:cNvPr id="0" name=""/>
        <dsp:cNvSpPr/>
      </dsp:nvSpPr>
      <dsp:spPr>
        <a:xfrm>
          <a:off x="6749097" y="2498841"/>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0" kern="1200"/>
            <a:t>The improvement of the communication approach will be very supportive in avoiding</a:t>
          </a:r>
          <a:endParaRPr lang="en-US" sz="1100" kern="1200"/>
        </a:p>
      </dsp:txBody>
      <dsp:txXfrm>
        <a:off x="6749097" y="2498841"/>
        <a:ext cx="2868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Introduction and Case study context</a:t>
          </a:r>
          <a:endParaRPr lang="en-US" sz="13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Evaluate Productivity tools</a:t>
          </a:r>
          <a:endParaRPr lang="en-US" sz="1300" kern="1200" dirty="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Evaluate Co0mmunication Tools</a:t>
          </a:r>
          <a:endParaRPr lang="en-US" sz="13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Design digital safety action plan</a:t>
          </a:r>
          <a:endParaRPr lang="en-US" sz="13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Conclusion</a:t>
          </a:r>
          <a:endParaRPr lang="en-US" sz="13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References</a:t>
          </a:r>
          <a:endParaRPr lang="en-US" sz="1300" kern="1200"/>
        </a:p>
      </dsp:txBody>
      <dsp:txXfrm>
        <a:off x="9326989" y="2056930"/>
        <a:ext cx="1587304" cy="63492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F14A1CB-5452-AC70-7D60-1A44C62C56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D16B759-0F79-F999-E975-D9DBEDB8A51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B9E520-E069-0742-BD97-ED28BB08EC53}" type="datetimeFigureOut">
              <a:rPr lang="en-US" smtClean="0"/>
              <a:t>3/15/2026</a:t>
            </a:fld>
            <a:endParaRPr lang="en-US" dirty="0"/>
          </a:p>
        </p:txBody>
      </p:sp>
      <p:sp>
        <p:nvSpPr>
          <p:cNvPr id="4" name="Footer Placeholder 3">
            <a:extLst>
              <a:ext uri="{FF2B5EF4-FFF2-40B4-BE49-F238E27FC236}">
                <a16:creationId xmlns:a16="http://schemas.microsoft.com/office/drawing/2014/main" id="{989A7C7E-774B-6207-364F-BAC51DF08F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99ACE22-8537-7305-26E3-E0E0AF83D50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7B964BE-1CD1-1943-8CAA-B6D417321F15}" type="slidenum">
              <a:rPr lang="en-US" smtClean="0"/>
              <a:t>‹#›</a:t>
            </a:fld>
            <a:endParaRPr lang="en-US" dirty="0"/>
          </a:p>
        </p:txBody>
      </p:sp>
    </p:spTree>
    <p:extLst>
      <p:ext uri="{BB962C8B-B14F-4D97-AF65-F5344CB8AC3E}">
        <p14:creationId xmlns:p14="http://schemas.microsoft.com/office/powerpoint/2010/main" val="4254500374"/>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3-01T16:54:43.751"/>
    </inkml:context>
    <inkml:brush xml:id="br0">
      <inkml:brushProperty name="width" value="0.025" units="cm"/>
      <inkml:brushProperty name="height" value="0.025" units="cm"/>
    </inkml:brush>
  </inkml:definitions>
  <inkml:trace contextRef="#ctx0" brushRef="#br0">0 0 1592 0 0,'3'5'-296'0'0,"3"1"48"0"0,4 0 72 0 0,-1 2 72 0 0,2-2 32 0 0,2 0-616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85F30-A497-F84E-BC49-B57AB2B760AA}" type="datetimeFigureOut">
              <a:rPr lang="en-US" smtClean="0"/>
              <a:t>3/15/2026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7D3E5B-4BED-B24C-9674-6B6454D04561}" type="slidenum">
              <a:rPr lang="en-US" smtClean="0"/>
              <a:t>‹#›</a:t>
            </a:fld>
            <a:endParaRPr lang="en-US" dirty="0"/>
          </a:p>
        </p:txBody>
      </p:sp>
    </p:spTree>
    <p:extLst>
      <p:ext uri="{BB962C8B-B14F-4D97-AF65-F5344CB8AC3E}">
        <p14:creationId xmlns:p14="http://schemas.microsoft.com/office/powerpoint/2010/main" val="676233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care agency needs to include digital technologies for enhancing operational efficiency to deliver faster and more effective services to patients with different issues (</a:t>
            </a:r>
            <a:r>
              <a:rPr lang="en-GB" sz="1200" kern="1200" dirty="0" err="1">
                <a:solidFill>
                  <a:schemeClr val="tx1"/>
                </a:solidFill>
                <a:effectLst/>
                <a:latin typeface="+mn-lt"/>
                <a:ea typeface="+mn-ea"/>
                <a:cs typeface="+mn-cs"/>
              </a:rPr>
              <a:t>Osipov</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Skryl</a:t>
            </a:r>
            <a:r>
              <a:rPr lang="en-GB" sz="1200" kern="1200" dirty="0">
                <a:solidFill>
                  <a:schemeClr val="tx1"/>
                </a:solidFill>
                <a:effectLst/>
                <a:latin typeface="+mn-lt"/>
                <a:ea typeface="+mn-ea"/>
                <a:cs typeface="+mn-cs"/>
              </a:rPr>
              <a:t>, 2021). By adopting Microsoft PowerPoint, Greenfield Home Carey Agency focused on improving the service-providing systems, which are explored in this presentation. The benefits and limitations of Microsoft PowerPoint are explored here, along with the assessment of current methods used by the staff of the care home. </a:t>
            </a:r>
          </a:p>
        </p:txBody>
      </p:sp>
      <p:sp>
        <p:nvSpPr>
          <p:cNvPr id="4" name="Slide Number Placeholder 3"/>
          <p:cNvSpPr>
            <a:spLocks noGrp="1"/>
          </p:cNvSpPr>
          <p:nvPr>
            <p:ph type="sldNum" sz="quarter" idx="10"/>
          </p:nvPr>
        </p:nvSpPr>
        <p:spPr/>
        <p:txBody>
          <a:bodyPr/>
          <a:lstStyle/>
          <a:p>
            <a:fld id="{8D7D3E5B-4BED-B24C-9674-6B6454D04561}" type="slidenum">
              <a:rPr lang="en-US" smtClean="0"/>
              <a:t>2</a:t>
            </a:fld>
            <a:endParaRPr lang="en-US" dirty="0"/>
          </a:p>
        </p:txBody>
      </p:sp>
    </p:spTree>
    <p:extLst>
      <p:ext uri="{BB962C8B-B14F-4D97-AF65-F5344CB8AC3E}">
        <p14:creationId xmlns:p14="http://schemas.microsoft.com/office/powerpoint/2010/main" val="3713220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staff of Greenfield uses traditional methods for communicating, sharing information, and decision-making (</a:t>
            </a:r>
            <a:r>
              <a:rPr lang="en-GB" sz="1200" kern="1200" dirty="0" err="1">
                <a:solidFill>
                  <a:schemeClr val="tx1"/>
                </a:solidFill>
                <a:effectLst/>
                <a:latin typeface="+mn-lt"/>
                <a:ea typeface="+mn-ea"/>
                <a:cs typeface="+mn-cs"/>
              </a:rPr>
              <a:t>Opara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Azubuike</a:t>
            </a:r>
            <a:r>
              <a:rPr lang="en-GB" sz="1200" kern="1200" dirty="0">
                <a:solidFill>
                  <a:schemeClr val="tx1"/>
                </a:solidFill>
                <a:effectLst/>
                <a:latin typeface="+mn-lt"/>
                <a:ea typeface="+mn-ea"/>
                <a:cs typeface="+mn-cs"/>
              </a:rPr>
              <a:t>, 2019). The staff got the guidance through printed manuals, and they had to follow the direction of the leaders, which was presented verbally. They do not get any visual instruction for delivering the services to the patients and experience a lot of complications. Sharing the information and making it understandable was more complicated than the traditional process. The information in long documents is responsible for the wastage of time, and most of the time, the inexperienced staff fail to understand their roles and responsibilities in them. For tackling any emergency case, the staffs more complications as they have to read the long documents (</a:t>
            </a:r>
            <a:r>
              <a:rPr lang="en-GB" sz="1200" kern="1200" dirty="0" err="1">
                <a:solidFill>
                  <a:schemeClr val="tx1"/>
                </a:solidFill>
                <a:effectLst/>
                <a:latin typeface="+mn-lt"/>
                <a:ea typeface="+mn-ea"/>
                <a:cs typeface="+mn-cs"/>
              </a:rPr>
              <a:t>Abdulkadir</a:t>
            </a:r>
            <a:r>
              <a:rPr lang="en-GB" sz="1200" kern="1200" dirty="0">
                <a:solidFill>
                  <a:schemeClr val="tx1"/>
                </a:solidFill>
                <a:effectLst/>
                <a:latin typeface="+mn-lt"/>
                <a:ea typeface="+mn-ea"/>
                <a:cs typeface="+mn-cs"/>
              </a:rPr>
              <a:t> et al., 2024). The traditional approach has numerous limitations that need to be overcome to meet the demands of the people with diverse issues. </a:t>
            </a:r>
          </a:p>
        </p:txBody>
      </p:sp>
      <p:sp>
        <p:nvSpPr>
          <p:cNvPr id="4" name="Slide Number Placeholder 3"/>
          <p:cNvSpPr>
            <a:spLocks noGrp="1"/>
          </p:cNvSpPr>
          <p:nvPr>
            <p:ph type="sldNum" sz="quarter" idx="10"/>
          </p:nvPr>
        </p:nvSpPr>
        <p:spPr/>
        <p:txBody>
          <a:bodyPr/>
          <a:lstStyle/>
          <a:p>
            <a:fld id="{8D7D3E5B-4BED-B24C-9674-6B6454D04561}" type="slidenum">
              <a:rPr lang="en-US" smtClean="0"/>
              <a:t>3</a:t>
            </a:fld>
            <a:endParaRPr lang="en-US" dirty="0"/>
          </a:p>
        </p:txBody>
      </p:sp>
    </p:spTree>
    <p:extLst>
      <p:ext uri="{BB962C8B-B14F-4D97-AF65-F5344CB8AC3E}">
        <p14:creationId xmlns:p14="http://schemas.microsoft.com/office/powerpoint/2010/main" val="4179830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Microsoft PowerPoint can contribute to the enhancement of work efficiency and accuracy (Shams et al., 2020). It can be very effective in the care-providing sector to offer the fastest and standard services to individuals with diverse issues. The communication approach can be developed massively that can enhance the performance of the staff of Greenfield to overcome the ongoing issues. The information can be presented with structural slides to enable every staff member to understand their roles and provide collaborative efforts for solving the issues of the patients (</a:t>
            </a:r>
            <a:r>
              <a:rPr lang="en-GB" sz="1200" kern="1200" dirty="0" err="1">
                <a:solidFill>
                  <a:schemeClr val="tx1"/>
                </a:solidFill>
                <a:effectLst/>
                <a:latin typeface="+mn-lt"/>
                <a:ea typeface="+mn-ea"/>
                <a:cs typeface="+mn-cs"/>
              </a:rPr>
              <a:t>Rosyiddin</a:t>
            </a:r>
            <a:r>
              <a:rPr lang="en-GB" sz="1200" kern="1200" dirty="0">
                <a:solidFill>
                  <a:schemeClr val="tx1"/>
                </a:solidFill>
                <a:effectLst/>
                <a:latin typeface="+mn-lt"/>
                <a:ea typeface="+mn-ea"/>
                <a:cs typeface="+mn-cs"/>
              </a:rPr>
              <a:t> et al., 2023). It can be possible to deliver the information and guidance faster, where the visual guidance can be very effective in understanding faster, which enhances staff collaboration. It is possible to make standard guidance for patients with pictures to ensure that the patients can understand and practice in their daily lives. The newcomers can understand their responsibilities if the organisations share the prepared PowerPoint slides prepared with all of the necessary information for the newcomers (Das et al., 2025). So, it is not necessary to spend extra time on staff training. In these ways, MS PowerPoint can contribute to the improvement of work efficiency in Greenfield. </a:t>
            </a:r>
          </a:p>
        </p:txBody>
      </p:sp>
      <p:sp>
        <p:nvSpPr>
          <p:cNvPr id="4" name="Slide Number Placeholder 3"/>
          <p:cNvSpPr>
            <a:spLocks noGrp="1"/>
          </p:cNvSpPr>
          <p:nvPr>
            <p:ph type="sldNum" sz="quarter" idx="10"/>
          </p:nvPr>
        </p:nvSpPr>
        <p:spPr/>
        <p:txBody>
          <a:bodyPr/>
          <a:lstStyle/>
          <a:p>
            <a:fld id="{8D7D3E5B-4BED-B24C-9674-6B6454D04561}" type="slidenum">
              <a:rPr lang="en-US" smtClean="0"/>
              <a:t>4</a:t>
            </a:fld>
            <a:endParaRPr lang="en-US" dirty="0"/>
          </a:p>
        </p:txBody>
      </p:sp>
    </p:spTree>
    <p:extLst>
      <p:ext uri="{BB962C8B-B14F-4D97-AF65-F5344CB8AC3E}">
        <p14:creationId xmlns:p14="http://schemas.microsoft.com/office/powerpoint/2010/main" val="24396319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popularity of MS PowerPoint has increased due to its numerous benefits that can reduce complications and enhance performance (</a:t>
            </a:r>
            <a:r>
              <a:rPr lang="en-GB" sz="1200" kern="1200" dirty="0" err="1">
                <a:solidFill>
                  <a:schemeClr val="tx1"/>
                </a:solidFill>
                <a:effectLst/>
                <a:latin typeface="+mn-lt"/>
                <a:ea typeface="+mn-ea"/>
                <a:cs typeface="+mn-cs"/>
              </a:rPr>
              <a:t>Kotzias</a:t>
            </a:r>
            <a:r>
              <a:rPr lang="en-GB" sz="1200" kern="1200" dirty="0">
                <a:solidFill>
                  <a:schemeClr val="tx1"/>
                </a:solidFill>
                <a:effectLst/>
                <a:latin typeface="+mn-lt"/>
                <a:ea typeface="+mn-ea"/>
                <a:cs typeface="+mn-cs"/>
              </a:rPr>
              <a:t> et al., 2023). Greenfield can obtain various advantages by using MS PowerPoint more effectively, which can be the most effective way to ensure the best services to the patients. The tool can be used for structured and clear communication to provide the services more effectively without making any mistakes to solve the issues of the patients. The information can be presented in organised slides to enable the staff to understand it at the earliest time and to collaborate effectively. It can improve the team dynamics as everyone can understand their roles after getting standard PowerPoint files where the key points can be presented by using bullet points, headings, or visual elements. Any kind of instruction for the staff or patients can share attractive way that can be understandable by everyone (Joseph, 2025). The slides with visual elements can make it more attractive to the patients to get their collaboration for producing standard care plans and solving their issues permanently. The professional documents can be shared throughout the teams for the enhancement of operational efficiency. Greenfield will not need to waste any time offering training to the new staff, and it will be possible to improve performance by sharing the guidance through PowerPoint (</a:t>
            </a:r>
            <a:r>
              <a:rPr lang="en-GB" sz="1200" kern="1200" dirty="0" err="1">
                <a:solidFill>
                  <a:schemeClr val="tx1"/>
                </a:solidFill>
                <a:effectLst/>
                <a:latin typeface="+mn-lt"/>
                <a:ea typeface="+mn-ea"/>
                <a:cs typeface="+mn-cs"/>
              </a:rPr>
              <a:t>Deokar</a:t>
            </a:r>
            <a:r>
              <a:rPr lang="en-GB" sz="1200" kern="1200" dirty="0">
                <a:solidFill>
                  <a:schemeClr val="tx1"/>
                </a:solidFill>
                <a:effectLst/>
                <a:latin typeface="+mn-lt"/>
                <a:ea typeface="+mn-ea"/>
                <a:cs typeface="+mn-cs"/>
              </a:rPr>
              <a:t> et al., 2021). Moreover, MS PowerPoint can be a very important factor in operating tasks in the same direction and getting everyone collaborative for attaining the shared goals. </a:t>
            </a:r>
          </a:p>
        </p:txBody>
      </p:sp>
      <p:sp>
        <p:nvSpPr>
          <p:cNvPr id="4" name="Slide Number Placeholder 3"/>
          <p:cNvSpPr>
            <a:spLocks noGrp="1"/>
          </p:cNvSpPr>
          <p:nvPr>
            <p:ph type="sldNum" sz="quarter" idx="10"/>
          </p:nvPr>
        </p:nvSpPr>
        <p:spPr/>
        <p:txBody>
          <a:bodyPr/>
          <a:lstStyle/>
          <a:p>
            <a:fld id="{8D7D3E5B-4BED-B24C-9674-6B6454D04561}" type="slidenum">
              <a:rPr lang="en-US" smtClean="0"/>
              <a:t>5</a:t>
            </a:fld>
            <a:endParaRPr lang="en-US" dirty="0"/>
          </a:p>
        </p:txBody>
      </p:sp>
    </p:spTree>
    <p:extLst>
      <p:ext uri="{BB962C8B-B14F-4D97-AF65-F5344CB8AC3E}">
        <p14:creationId xmlns:p14="http://schemas.microsoft.com/office/powerpoint/2010/main" val="2023730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Though MS PowerPoint has massive benefits, it is also necessary to have strategic plans for overcoming the limitations (Olden and Erwin, 2023). Without having effective plans for overcoming the limitations, Greenfield will not be able to attain the desired results by using the tool. First of all, it is necessary to ensure that the staff have enough experience to use the tool properly. Without having sufficient knowledge, it is not possible to understand the information in the slides. Besides, the experience of the staff is also another major factor to benefit from the tool. As the information is shared in simple sentences or brief bullet points, avoiding detailed information can be the reason for misunderstanding, which can reduce team dynamics. Every staff member should have access to a computer or tablets, which may not be possible to ensure for everyone, especially during the period of community care services. These limitations can be possible to overcome by taking necessary action at the earliest time, which can contribute to bringing massive benefits. </a:t>
            </a:r>
          </a:p>
        </p:txBody>
      </p:sp>
      <p:sp>
        <p:nvSpPr>
          <p:cNvPr id="4" name="Slide Number Placeholder 3"/>
          <p:cNvSpPr>
            <a:spLocks noGrp="1"/>
          </p:cNvSpPr>
          <p:nvPr>
            <p:ph type="sldNum" sz="quarter" idx="10"/>
          </p:nvPr>
        </p:nvSpPr>
        <p:spPr/>
        <p:txBody>
          <a:bodyPr/>
          <a:lstStyle/>
          <a:p>
            <a:fld id="{8D7D3E5B-4BED-B24C-9674-6B6454D04561}" type="slidenum">
              <a:rPr lang="en-US" smtClean="0"/>
              <a:t>6</a:t>
            </a:fld>
            <a:endParaRPr lang="en-US" dirty="0"/>
          </a:p>
        </p:txBody>
      </p:sp>
    </p:spTree>
    <p:extLst>
      <p:ext uri="{BB962C8B-B14F-4D97-AF65-F5344CB8AC3E}">
        <p14:creationId xmlns:p14="http://schemas.microsoft.com/office/powerpoint/2010/main" val="27756925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Microsoft PowerPoint has numerous advantages in operating tasks effectively and getting the best outcomes in every sector. Greenfield can get the staff more collaborative and productive by adopting MS PowerPoint in place of the traditional process. The improvement of the communication approach will be very supportive in avoiding the wastage of time to deliver the best services to the patients. But it has to have strategic plans to overcome the limitations to attain such kind of benefits and fulfil the demands of diverse patients. </a:t>
            </a:r>
          </a:p>
        </p:txBody>
      </p:sp>
      <p:sp>
        <p:nvSpPr>
          <p:cNvPr id="4" name="Slide Number Placeholder 3"/>
          <p:cNvSpPr>
            <a:spLocks noGrp="1"/>
          </p:cNvSpPr>
          <p:nvPr>
            <p:ph type="sldNum" sz="quarter" idx="5"/>
          </p:nvPr>
        </p:nvSpPr>
        <p:spPr/>
        <p:txBody>
          <a:bodyPr/>
          <a:lstStyle/>
          <a:p>
            <a:fld id="{8D7D3E5B-4BED-B24C-9674-6B6454D04561}" type="slidenum">
              <a:rPr lang="en-US" smtClean="0"/>
              <a:t>7</a:t>
            </a:fld>
            <a:endParaRPr lang="en-US" dirty="0"/>
          </a:p>
        </p:txBody>
      </p:sp>
    </p:spTree>
    <p:extLst>
      <p:ext uri="{BB962C8B-B14F-4D97-AF65-F5344CB8AC3E}">
        <p14:creationId xmlns:p14="http://schemas.microsoft.com/office/powerpoint/2010/main" val="3257358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954852-D28A-4448-8333-8F2510A724E8}" type="slidenum">
              <a:rPr lang="en-GB" smtClean="0"/>
              <a:t>16</a:t>
            </a:fld>
            <a:endParaRPr lang="en-GB"/>
          </a:p>
        </p:txBody>
      </p:sp>
    </p:spTree>
    <p:extLst>
      <p:ext uri="{BB962C8B-B14F-4D97-AF65-F5344CB8AC3E}">
        <p14:creationId xmlns:p14="http://schemas.microsoft.com/office/powerpoint/2010/main" val="7978327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AD6EE87-EBD5-4F12-A48A-63ACA297AC8F}" type="datetimeFigureOut">
              <a:rPr lang="en-US" smtClean="0"/>
              <a:t>3/15/2026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4FAB73BC-B049-4115-A692-8D63A059BFB8}" type="slidenum">
              <a:rPr lang="en-US" smtClean="0"/>
              <a:t>‹#›</a:t>
            </a:fld>
            <a:endParaRPr lang="en-US" dirty="0"/>
          </a:p>
        </p:txBody>
      </p:sp>
      <p:sp>
        <p:nvSpPr>
          <p:cNvPr id="6" name="Freeform 15">
            <a:extLst>
              <a:ext uri="{FF2B5EF4-FFF2-40B4-BE49-F238E27FC236}">
                <a16:creationId xmlns:a16="http://schemas.microsoft.com/office/drawing/2014/main" id="{2A1EC116-113D-219B-16CD-488CF23035F6}"/>
              </a:ext>
            </a:extLst>
          </p:cNvPr>
          <p:cNvSpPr/>
          <p:nvPr userDrawn="1"/>
        </p:nvSpPr>
        <p:spPr>
          <a:xfrm>
            <a:off x="3127386" y="1976768"/>
            <a:ext cx="6929120" cy="4877511"/>
          </a:xfrm>
          <a:custGeom>
            <a:avLst/>
            <a:gdLst>
              <a:gd name="connsiteX0" fmla="*/ 3464560 w 6929120"/>
              <a:gd name="connsiteY0" fmla="*/ 0 h 4877511"/>
              <a:gd name="connsiteX1" fmla="*/ 6929120 w 6929120"/>
              <a:gd name="connsiteY1" fmla="*/ 3464560 h 4877511"/>
              <a:gd name="connsiteX2" fmla="*/ 6656858 w 6929120"/>
              <a:gd name="connsiteY2" fmla="*/ 4813124 h 4877511"/>
              <a:gd name="connsiteX3" fmla="*/ 6625841 w 6929120"/>
              <a:gd name="connsiteY3" fmla="*/ 4877511 h 4877511"/>
              <a:gd name="connsiteX4" fmla="*/ 303280 w 6929120"/>
              <a:gd name="connsiteY4" fmla="*/ 4877511 h 4877511"/>
              <a:gd name="connsiteX5" fmla="*/ 272263 w 6929120"/>
              <a:gd name="connsiteY5" fmla="*/ 4813124 h 4877511"/>
              <a:gd name="connsiteX6" fmla="*/ 0 w 6929120"/>
              <a:gd name="connsiteY6" fmla="*/ 3464560 h 4877511"/>
              <a:gd name="connsiteX7" fmla="*/ 3464560 w 6929120"/>
              <a:gd name="connsiteY7" fmla="*/ 0 h 487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29120" h="4877511">
                <a:moveTo>
                  <a:pt x="3464560" y="0"/>
                </a:moveTo>
                <a:cubicBezTo>
                  <a:pt x="5377984" y="0"/>
                  <a:pt x="6929120" y="1551136"/>
                  <a:pt x="6929120" y="3464560"/>
                </a:cubicBezTo>
                <a:cubicBezTo>
                  <a:pt x="6929120" y="3942916"/>
                  <a:pt x="6832174" y="4398629"/>
                  <a:pt x="6656858" y="4813124"/>
                </a:cubicBezTo>
                <a:lnTo>
                  <a:pt x="6625841" y="4877511"/>
                </a:lnTo>
                <a:lnTo>
                  <a:pt x="303280" y="4877511"/>
                </a:lnTo>
                <a:lnTo>
                  <a:pt x="272263" y="4813124"/>
                </a:lnTo>
                <a:cubicBezTo>
                  <a:pt x="96946" y="4398629"/>
                  <a:pt x="0" y="3942916"/>
                  <a:pt x="0" y="3464560"/>
                </a:cubicBezTo>
                <a:cubicBezTo>
                  <a:pt x="0" y="1551136"/>
                  <a:pt x="1551136" y="0"/>
                  <a:pt x="346456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pic>
        <p:nvPicPr>
          <p:cNvPr id="8" name="Picture 7" descr="Gap between two buildings against the blue sky">
            <a:extLst>
              <a:ext uri="{FF2B5EF4-FFF2-40B4-BE49-F238E27FC236}">
                <a16:creationId xmlns:a16="http://schemas.microsoft.com/office/drawing/2014/main" id="{2F0F0713-D1A7-6F01-6895-36439DE29926}"/>
              </a:ext>
            </a:extLst>
          </p:cNvPr>
          <p:cNvPicPr>
            <a:picLocks noChangeAspect="1"/>
          </p:cNvPicPr>
          <p:nvPr userDrawn="1"/>
        </p:nvPicPr>
        <p:blipFill rotWithShape="1">
          <a:blip r:embed="rId3" cstate="print">
            <a:extLst>
              <a:ext uri="{BEBA8EAE-BF5A-486C-A8C5-ECC9F3942E4B}">
                <a14:imgProps xmlns:a14="http://schemas.microsoft.com/office/drawing/2010/main">
                  <a14:imgLayer r:embed="rId4">
                    <a14:imgEffect>
                      <a14:colorTemperature colorTemp="10546"/>
                    </a14:imgEffect>
                    <a14:imgEffect>
                      <a14:saturation sat="0"/>
                    </a14:imgEffect>
                    <a14:imgEffect>
                      <a14:brightnessContrast bright="-34000" contrast="60000"/>
                    </a14:imgEffect>
                  </a14:imgLayer>
                </a14:imgProps>
              </a:ext>
              <a:ext uri="{28A0092B-C50C-407E-A947-70E740481C1C}">
                <a14:useLocalDpi xmlns:a14="http://schemas.microsoft.com/office/drawing/2010/main"/>
              </a:ext>
            </a:extLst>
          </a:blip>
          <a:srcRect t="2550" b="8386"/>
          <a:stretch/>
        </p:blipFill>
        <p:spPr>
          <a:xfrm>
            <a:off x="760411" y="0"/>
            <a:ext cx="11431589" cy="6858000"/>
          </a:xfrm>
          <a:prstGeom prst="rect">
            <a:avLst/>
          </a:prstGeom>
        </p:spPr>
      </p:pic>
    </p:spTree>
    <p:extLst>
      <p:ext uri="{BB962C8B-B14F-4D97-AF65-F5344CB8AC3E}">
        <p14:creationId xmlns:p14="http://schemas.microsoft.com/office/powerpoint/2010/main" val="2778002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smtClean="0"/>
              <a:t>3/15/2026</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908404268"/>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smtClean="0"/>
              <a:t>3/15/2026</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035223639"/>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smtClean="0"/>
              <a:t>3/15/2026</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393417997"/>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smtClean="0"/>
              <a:t>3/15/2026</a:t>
            </a:fld>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77428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smtClean="0"/>
              <a:t>3/15/2026</a:t>
            </a:fld>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434319933"/>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smtClean="0"/>
              <a:t>3/15/2026</a:t>
            </a:fld>
            <a:endParaRPr lang="en-US" dirty="0"/>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288402647"/>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smtClean="0"/>
              <a:t>3/15/2026</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062353921"/>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smtClean="0"/>
              <a:t>3/15/2026</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10880779"/>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0298CD5-6C1E-4009-B41F-6DF62E31D3BE}" type="datetimeFigureOut">
              <a:rPr lang="en-US" smtClean="0"/>
              <a:pPr/>
              <a:t>3/15/2026</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398117199"/>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3/15/2026</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468678336"/>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3/15/2026</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192246930"/>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3/15/2026</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1085112572"/>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0298CD5-6C1E-4009-B41F-6DF62E31D3BE}" type="datetimeFigureOut">
              <a:rPr lang="en-US" smtClean="0"/>
              <a:pPr/>
              <a:t>3/15/2026</a:t>
            </a:fld>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076342870"/>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0298CD5-6C1E-4009-B41F-6DF62E31D3BE}" type="datetimeFigureOut">
              <a:rPr lang="en-US" smtClean="0"/>
              <a:pPr/>
              <a:t>3/15/2026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913002945"/>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CD73815-2707-4475-8F1A-B873CB631BB4}" type="datetimeFigureOut">
              <a:rPr lang="en-US" smtClean="0"/>
              <a:t>3/15/2026</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123747230"/>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2A4AFB99-0EAB-4182-AFF8-E214C82A68F6}" type="datetimeFigureOut">
              <a:rPr lang="en-US" smtClean="0"/>
              <a:t>3/15/2026</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235070612"/>
      </p:ext>
    </p:extLst>
  </p:cSld>
  <p:clrMapOvr>
    <a:masterClrMapping/>
  </p:clrMapOvr>
  <p:hf hdr="0" dt="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DE39F4-E652-D021-FAC3-9A057954548D}"/>
              </a:ext>
            </a:extLst>
          </p:cNvPr>
          <p:cNvSpPr/>
          <p:nvPr userDrawn="1"/>
        </p:nvSpPr>
        <p:spPr>
          <a:xfrm>
            <a:off x="0" y="0"/>
            <a:ext cx="453347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2" name="Title 21">
            <a:extLst>
              <a:ext uri="{FF2B5EF4-FFF2-40B4-BE49-F238E27FC236}">
                <a16:creationId xmlns:a16="http://schemas.microsoft.com/office/drawing/2014/main" id="{993F1580-C478-6F3E-90EC-651483EF7BEF}"/>
              </a:ext>
            </a:extLst>
          </p:cNvPr>
          <p:cNvSpPr>
            <a:spLocks noGrp="1"/>
          </p:cNvSpPr>
          <p:nvPr>
            <p:ph type="title" hasCustomPrompt="1"/>
          </p:nvPr>
        </p:nvSpPr>
        <p:spPr>
          <a:xfrm>
            <a:off x="847384" y="884981"/>
            <a:ext cx="10506416" cy="1128519"/>
          </a:xfrm>
        </p:spPr>
        <p:txBody>
          <a:bodyPr lIns="0" tIns="0" rIns="0" bIns="0" anchor="t">
            <a:noAutofit/>
          </a:bodyPr>
          <a:lstStyle>
            <a:lvl1pPr>
              <a:defRPr sz="3600" baseline="0">
                <a:solidFill>
                  <a:schemeClr val="tx1"/>
                </a:solidFill>
              </a:defRPr>
            </a:lvl1pPr>
          </a:lstStyle>
          <a:p>
            <a:r>
              <a:rPr lang="en-US" dirty="0"/>
              <a:t>CLICK TO EDIT MASTER TITLE STYLE</a:t>
            </a:r>
          </a:p>
        </p:txBody>
      </p:sp>
      <p:sp>
        <p:nvSpPr>
          <p:cNvPr id="9" name="Picture Placeholder 8">
            <a:extLst>
              <a:ext uri="{FF2B5EF4-FFF2-40B4-BE49-F238E27FC236}">
                <a16:creationId xmlns:a16="http://schemas.microsoft.com/office/drawing/2014/main" id="{6763DD79-6EE3-B8D8-0CBF-2151E3515904}"/>
              </a:ext>
            </a:extLst>
          </p:cNvPr>
          <p:cNvSpPr>
            <a:spLocks noGrp="1"/>
          </p:cNvSpPr>
          <p:nvPr>
            <p:ph type="pic" sz="quarter" idx="11"/>
          </p:nvPr>
        </p:nvSpPr>
        <p:spPr>
          <a:xfrm>
            <a:off x="846438" y="2090460"/>
            <a:ext cx="4729163" cy="3271838"/>
          </a:xfrm>
          <a:custGeom>
            <a:avLst/>
            <a:gdLst>
              <a:gd name="connsiteX0" fmla="*/ 0 w 4729163"/>
              <a:gd name="connsiteY0" fmla="*/ 0 h 3271838"/>
              <a:gd name="connsiteX1" fmla="*/ 4729163 w 4729163"/>
              <a:gd name="connsiteY1" fmla="*/ 0 h 3271838"/>
              <a:gd name="connsiteX2" fmla="*/ 4729163 w 4729163"/>
              <a:gd name="connsiteY2" fmla="*/ 1519113 h 3271838"/>
              <a:gd name="connsiteX3" fmla="*/ 4674888 w 4729163"/>
              <a:gd name="connsiteY3" fmla="*/ 1524585 h 3271838"/>
              <a:gd name="connsiteX4" fmla="*/ 4145679 w 4729163"/>
              <a:gd name="connsiteY4" fmla="*/ 2173901 h 3271838"/>
              <a:gd name="connsiteX5" fmla="*/ 4674888 w 4729163"/>
              <a:gd name="connsiteY5" fmla="*/ 2823218 h 3271838"/>
              <a:gd name="connsiteX6" fmla="*/ 4729163 w 4729163"/>
              <a:gd name="connsiteY6" fmla="*/ 2828689 h 3271838"/>
              <a:gd name="connsiteX7" fmla="*/ 4729163 w 4729163"/>
              <a:gd name="connsiteY7" fmla="*/ 3271838 h 3271838"/>
              <a:gd name="connsiteX8" fmla="*/ 0 w 4729163"/>
              <a:gd name="connsiteY8" fmla="*/ 3271838 h 3271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29163" h="3271838">
                <a:moveTo>
                  <a:pt x="0" y="0"/>
                </a:moveTo>
                <a:lnTo>
                  <a:pt x="4729163" y="0"/>
                </a:lnTo>
                <a:lnTo>
                  <a:pt x="4729163" y="1519113"/>
                </a:lnTo>
                <a:lnTo>
                  <a:pt x="4674888" y="1524585"/>
                </a:lnTo>
                <a:cubicBezTo>
                  <a:pt x="4372869" y="1586387"/>
                  <a:pt x="4145679" y="1853613"/>
                  <a:pt x="4145679" y="2173901"/>
                </a:cubicBezTo>
                <a:cubicBezTo>
                  <a:pt x="4145679" y="2494190"/>
                  <a:pt x="4372869" y="2761416"/>
                  <a:pt x="4674888" y="2823218"/>
                </a:cubicBezTo>
                <a:lnTo>
                  <a:pt x="4729163" y="2828689"/>
                </a:lnTo>
                <a:lnTo>
                  <a:pt x="4729163" y="3271838"/>
                </a:lnTo>
                <a:lnTo>
                  <a:pt x="0" y="3271838"/>
                </a:lnTo>
                <a:close/>
              </a:path>
            </a:pathLst>
          </a:custGeom>
          <a:solidFill>
            <a:schemeClr val="accent1">
              <a:lumMod val="20000"/>
              <a:lumOff val="80000"/>
            </a:schemeClr>
          </a:solidFill>
        </p:spPr>
        <p:txBody>
          <a:bodyPr wrap="square" anchor="ctr">
            <a:noAutofit/>
          </a:bodyPr>
          <a:lstStyle>
            <a:lvl1pPr algn="ctr">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978650" y="2087562"/>
            <a:ext cx="4375150" cy="3891067"/>
          </a:xfrm>
        </p:spPr>
        <p:txBody>
          <a:bodyPr lIns="0" tIns="0" rIns="0" bIns="0">
            <a:no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Oval 9">
            <a:extLst>
              <a:ext uri="{FF2B5EF4-FFF2-40B4-BE49-F238E27FC236}">
                <a16:creationId xmlns:a16="http://schemas.microsoft.com/office/drawing/2014/main" id="{AE3A22C8-6F2C-1CDE-8309-91BEE025D4F6}"/>
              </a:ext>
              <a:ext uri="{C183D7F6-B498-43B3-948B-1728B52AA6E4}">
                <adec:decorative xmlns:adec="http://schemas.microsoft.com/office/drawing/2017/decorative" val="1"/>
              </a:ext>
            </a:extLst>
          </p:cNvPr>
          <p:cNvSpPr/>
          <p:nvPr userDrawn="1"/>
        </p:nvSpPr>
        <p:spPr>
          <a:xfrm>
            <a:off x="4992117" y="3601579"/>
            <a:ext cx="1325563" cy="1325563"/>
          </a:xfrm>
          <a:prstGeom prst="ellipse">
            <a:avLst/>
          </a:prstGeom>
          <a:solidFill>
            <a:schemeClr val="accent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2" name="Footer Placeholder 1">
            <a:extLst>
              <a:ext uri="{FF2B5EF4-FFF2-40B4-BE49-F238E27FC236}">
                <a16:creationId xmlns:a16="http://schemas.microsoft.com/office/drawing/2014/main" id="{6CD6503F-0A61-068C-55A7-DCFF406FB31E}"/>
              </a:ext>
            </a:extLst>
          </p:cNvPr>
          <p:cNvSpPr>
            <a:spLocks noGrp="1"/>
          </p:cNvSpPr>
          <p:nvPr>
            <p:ph type="ftr" sz="quarter" idx="12"/>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CCAB612C-940F-4C41-D28D-9328F1524163}"/>
              </a:ext>
            </a:extLst>
          </p:cNvPr>
          <p:cNvSpPr>
            <a:spLocks noGrp="1"/>
          </p:cNvSpPr>
          <p:nvPr>
            <p:ph type="sldNum" sz="quarter" idx="13"/>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5686692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pic>
        <p:nvPicPr>
          <p:cNvPr id="37" name="Picture 36" descr="A picture containing accessory&#10;&#10;Description automatically generated">
            <a:extLst>
              <a:ext uri="{FF2B5EF4-FFF2-40B4-BE49-F238E27FC236}">
                <a16:creationId xmlns:a16="http://schemas.microsoft.com/office/drawing/2014/main" id="{C36ADBF6-BB82-4096-70C0-7517A47A412F}"/>
              </a:ext>
            </a:extLst>
          </p:cNvPr>
          <p:cNvPicPr>
            <a:picLocks noChangeAspect="1"/>
          </p:cNvPicPr>
          <p:nvPr userDrawn="1"/>
        </p:nvPicPr>
        <p:blipFill>
          <a:blip r:embed="rId2" cstate="print">
            <a:grayscl/>
            <a:extLst>
              <a:ext uri="{BEBA8EAE-BF5A-486C-A8C5-ECC9F3942E4B}">
                <a14:imgProps xmlns:a14="http://schemas.microsoft.com/office/drawing/2010/main">
                  <a14:imgLayer r:embed="rId3">
                    <a14:imgEffect>
                      <a14:colorTemperature colorTemp="4700"/>
                    </a14:imgEffect>
                    <a14:imgEffect>
                      <a14:saturation sat="33000"/>
                    </a14:imgEffect>
                    <a14:imgEffect>
                      <a14:brightnessContrast contrast="40000"/>
                    </a14:imgEffect>
                  </a14:imgLayer>
                </a14:imgProps>
              </a:ext>
              <a:ext uri="{28A0092B-C50C-407E-A947-70E740481C1C}">
                <a14:useLocalDpi xmlns:a14="http://schemas.microsoft.com/office/drawing/2010/main"/>
              </a:ext>
            </a:extLst>
          </a:blip>
          <a:srcRect r="21975" b="1533"/>
          <a:stretch>
            <a:fillRect/>
          </a:stretch>
        </p:blipFill>
        <p:spPr>
          <a:xfrm rot="8325578">
            <a:off x="-1775001" y="-1607470"/>
            <a:ext cx="10567962" cy="8905077"/>
          </a:xfrm>
          <a:custGeom>
            <a:avLst/>
            <a:gdLst>
              <a:gd name="connsiteX0" fmla="*/ 6047036 w 10567962"/>
              <a:gd name="connsiteY0" fmla="*/ 8905077 h 8905077"/>
              <a:gd name="connsiteX1" fmla="*/ 0 w 10567962"/>
              <a:gd name="connsiteY1" fmla="*/ 3603767 h 8905077"/>
              <a:gd name="connsiteX2" fmla="*/ 0 w 10567962"/>
              <a:gd name="connsiteY2" fmla="*/ 0 h 8905077"/>
              <a:gd name="connsiteX3" fmla="*/ 6292508 w 10567962"/>
              <a:gd name="connsiteY3" fmla="*/ 0 h 8905077"/>
              <a:gd name="connsiteX4" fmla="*/ 10567962 w 10567962"/>
              <a:gd name="connsiteY4" fmla="*/ 3748201 h 8905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67962" h="8905077">
                <a:moveTo>
                  <a:pt x="6047036" y="8905077"/>
                </a:moveTo>
                <a:lnTo>
                  <a:pt x="0" y="3603767"/>
                </a:lnTo>
                <a:lnTo>
                  <a:pt x="0" y="0"/>
                </a:lnTo>
                <a:lnTo>
                  <a:pt x="6292508" y="0"/>
                </a:lnTo>
                <a:lnTo>
                  <a:pt x="10567962" y="3748201"/>
                </a:lnTo>
                <a:close/>
              </a:path>
            </a:pathLst>
          </a:custGeom>
        </p:spPr>
      </p:pic>
      <p:sp>
        <p:nvSpPr>
          <p:cNvPr id="14" name="Freeform 13">
            <a:extLst>
              <a:ext uri="{FF2B5EF4-FFF2-40B4-BE49-F238E27FC236}">
                <a16:creationId xmlns:a16="http://schemas.microsoft.com/office/drawing/2014/main" id="{FA127B08-9EC5-3FDF-B7CC-DF3587255E18}"/>
              </a:ext>
            </a:extLst>
          </p:cNvPr>
          <p:cNvSpPr/>
          <p:nvPr userDrawn="1"/>
        </p:nvSpPr>
        <p:spPr>
          <a:xfrm>
            <a:off x="925160" y="4144752"/>
            <a:ext cx="4788322" cy="2713249"/>
          </a:xfrm>
          <a:custGeom>
            <a:avLst/>
            <a:gdLst>
              <a:gd name="connsiteX0" fmla="*/ 2394161 w 4788322"/>
              <a:gd name="connsiteY0" fmla="*/ 0 h 2713249"/>
              <a:gd name="connsiteX1" fmla="*/ 4788322 w 4788322"/>
              <a:gd name="connsiteY1" fmla="*/ 2394161 h 2713249"/>
              <a:gd name="connsiteX2" fmla="*/ 4775962 w 4788322"/>
              <a:gd name="connsiteY2" fmla="*/ 2638950 h 2713249"/>
              <a:gd name="connsiteX3" fmla="*/ 4764622 w 4788322"/>
              <a:gd name="connsiteY3" fmla="*/ 2713249 h 2713249"/>
              <a:gd name="connsiteX4" fmla="*/ 23700 w 4788322"/>
              <a:gd name="connsiteY4" fmla="*/ 2713249 h 2713249"/>
              <a:gd name="connsiteX5" fmla="*/ 12361 w 4788322"/>
              <a:gd name="connsiteY5" fmla="*/ 2638950 h 2713249"/>
              <a:gd name="connsiteX6" fmla="*/ 0 w 4788322"/>
              <a:gd name="connsiteY6" fmla="*/ 2394161 h 2713249"/>
              <a:gd name="connsiteX7" fmla="*/ 2394161 w 4788322"/>
              <a:gd name="connsiteY7" fmla="*/ 0 h 27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88322" h="2713249">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10" name="Title 1">
            <a:extLst>
              <a:ext uri="{FF2B5EF4-FFF2-40B4-BE49-F238E27FC236}">
                <a16:creationId xmlns:a16="http://schemas.microsoft.com/office/drawing/2014/main" id="{0651D38D-DD64-4914-C669-30AA47A5AF3A}"/>
              </a:ext>
            </a:extLst>
          </p:cNvPr>
          <p:cNvSpPr>
            <a:spLocks noGrp="1"/>
          </p:cNvSpPr>
          <p:nvPr>
            <p:ph type="title" hasCustomPrompt="1"/>
          </p:nvPr>
        </p:nvSpPr>
        <p:spPr>
          <a:xfrm>
            <a:off x="5413445" y="2043946"/>
            <a:ext cx="6034216" cy="1439604"/>
          </a:xfrm>
        </p:spPr>
        <p:txBody>
          <a:bodyPr lIns="0" tIns="0" rIns="0" bIns="0" anchor="b">
            <a:noAutofit/>
          </a:bodyPr>
          <a:lstStyle>
            <a:lvl1pPr>
              <a:defRPr sz="3600" cap="all" baseline="0"/>
            </a:lvl1pPr>
          </a:lstStyle>
          <a:p>
            <a:r>
              <a:rPr lang="en-US" dirty="0"/>
              <a:t>CLICK TO EDIT MASTER TITLE STYLE</a:t>
            </a:r>
          </a:p>
        </p:txBody>
      </p:sp>
      <p:sp>
        <p:nvSpPr>
          <p:cNvPr id="12" name="Subtitle 2">
            <a:extLst>
              <a:ext uri="{FF2B5EF4-FFF2-40B4-BE49-F238E27FC236}">
                <a16:creationId xmlns:a16="http://schemas.microsoft.com/office/drawing/2014/main" id="{5A8DA7F4-A65E-7F16-9966-719CC1CE28D2}"/>
              </a:ext>
            </a:extLst>
          </p:cNvPr>
          <p:cNvSpPr>
            <a:spLocks noGrp="1"/>
          </p:cNvSpPr>
          <p:nvPr>
            <p:ph type="subTitle" idx="1" hasCustomPrompt="1"/>
          </p:nvPr>
        </p:nvSpPr>
        <p:spPr>
          <a:xfrm>
            <a:off x="5413445" y="3469262"/>
            <a:ext cx="6034216" cy="1085641"/>
          </a:xfrm>
        </p:spPr>
        <p:txBody>
          <a:bodyPr lIns="0" tIns="0" rIns="0" bIns="0">
            <a:noAutofit/>
          </a:bodyPr>
          <a:lstStyle>
            <a:lvl1pPr marL="0" indent="0" algn="l">
              <a:buNone/>
              <a:defRPr sz="2000" cap="all" spc="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 name="Footer Placeholder 1">
            <a:extLst>
              <a:ext uri="{FF2B5EF4-FFF2-40B4-BE49-F238E27FC236}">
                <a16:creationId xmlns:a16="http://schemas.microsoft.com/office/drawing/2014/main" id="{E21B6B04-886C-2862-3BD4-97071FCAD7CA}"/>
              </a:ext>
            </a:extLst>
          </p:cNvPr>
          <p:cNvSpPr>
            <a:spLocks noGrp="1"/>
          </p:cNvSpPr>
          <p:nvPr>
            <p:ph type="ftr" sz="quarter" idx="10"/>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AE0F1657-AAC1-699F-C320-E5260E380642}"/>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16570970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AB86DE8E-78DF-CA66-5AED-C7FF0CCF03CD}"/>
              </a:ext>
              <a:ext uri="{C183D7F6-B498-43B3-948B-1728B52AA6E4}">
                <adec:decorative xmlns:adec="http://schemas.microsoft.com/office/drawing/2017/decorative" val="1"/>
              </a:ext>
            </a:extLst>
          </p:cNvPr>
          <p:cNvSpPr/>
          <p:nvPr userDrawn="1"/>
        </p:nvSpPr>
        <p:spPr>
          <a:xfrm>
            <a:off x="2817383" y="4010866"/>
            <a:ext cx="5056094" cy="2847135"/>
          </a:xfrm>
          <a:custGeom>
            <a:avLst/>
            <a:gdLst>
              <a:gd name="connsiteX0" fmla="*/ 2528047 w 5056094"/>
              <a:gd name="connsiteY0" fmla="*/ 0 h 2847135"/>
              <a:gd name="connsiteX1" fmla="*/ 5056094 w 5056094"/>
              <a:gd name="connsiteY1" fmla="*/ 2528047 h 2847135"/>
              <a:gd name="connsiteX2" fmla="*/ 5043042 w 5056094"/>
              <a:gd name="connsiteY2" fmla="*/ 2786525 h 2847135"/>
              <a:gd name="connsiteX3" fmla="*/ 5033792 w 5056094"/>
              <a:gd name="connsiteY3" fmla="*/ 2847135 h 2847135"/>
              <a:gd name="connsiteX4" fmla="*/ 22302 w 5056094"/>
              <a:gd name="connsiteY4" fmla="*/ 2847135 h 2847135"/>
              <a:gd name="connsiteX5" fmla="*/ 13052 w 5056094"/>
              <a:gd name="connsiteY5" fmla="*/ 2786525 h 2847135"/>
              <a:gd name="connsiteX6" fmla="*/ 0 w 5056094"/>
              <a:gd name="connsiteY6" fmla="*/ 2528047 h 2847135"/>
              <a:gd name="connsiteX7" fmla="*/ 2528047 w 5056094"/>
              <a:gd name="connsiteY7" fmla="*/ 0 h 284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56094" h="2847135">
                <a:moveTo>
                  <a:pt x="2528047" y="0"/>
                </a:moveTo>
                <a:cubicBezTo>
                  <a:pt x="3924249" y="0"/>
                  <a:pt x="5056094" y="1131845"/>
                  <a:pt x="5056094" y="2528047"/>
                </a:cubicBezTo>
                <a:cubicBezTo>
                  <a:pt x="5056094" y="2615310"/>
                  <a:pt x="5051673" y="2701540"/>
                  <a:pt x="5043042" y="2786525"/>
                </a:cubicBezTo>
                <a:lnTo>
                  <a:pt x="5033792" y="2847135"/>
                </a:lnTo>
                <a:lnTo>
                  <a:pt x="22302" y="2847135"/>
                </a:lnTo>
                <a:lnTo>
                  <a:pt x="13052" y="2786525"/>
                </a:lnTo>
                <a:cubicBezTo>
                  <a:pt x="4422" y="2701540"/>
                  <a:pt x="0" y="2615310"/>
                  <a:pt x="0" y="2528047"/>
                </a:cubicBezTo>
                <a:cubicBezTo>
                  <a:pt x="0" y="1131845"/>
                  <a:pt x="1131845" y="0"/>
                  <a:pt x="2528047" y="0"/>
                </a:cubicBezTo>
                <a:close/>
              </a:path>
            </a:pathLst>
          </a:custGeom>
          <a:solidFill>
            <a:schemeClr val="accent1">
              <a:alpha val="8969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pic>
        <p:nvPicPr>
          <p:cNvPr id="12" name="Picture 11" descr="Modern house with cubic design">
            <a:extLst>
              <a:ext uri="{FF2B5EF4-FFF2-40B4-BE49-F238E27FC236}">
                <a16:creationId xmlns:a16="http://schemas.microsoft.com/office/drawing/2014/main" id="{FE966628-FEAF-3BD3-2DC4-23A466ABB935}"/>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0"/>
                    </a14:imgEffect>
                    <a14:imgEffect>
                      <a14:brightnessContrast bright="12000" contrast="-17000"/>
                    </a14:imgEffect>
                  </a14:imgLayer>
                </a14:imgProps>
              </a:ext>
              <a:ext uri="{28A0092B-C50C-407E-A947-70E740481C1C}">
                <a14:useLocalDpi xmlns:a14="http://schemas.microsoft.com/office/drawing/2010/main"/>
              </a:ext>
            </a:extLst>
          </a:blip>
          <a:srcRect b="23487"/>
          <a:stretch/>
        </p:blipFill>
        <p:spPr>
          <a:xfrm>
            <a:off x="2531165" y="2125402"/>
            <a:ext cx="9279835" cy="4732598"/>
          </a:xfrm>
          <a:prstGeom prst="rect">
            <a:avLst/>
          </a:prstGeom>
        </p:spPr>
      </p:pic>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1228500" y="1155320"/>
            <a:ext cx="8244113" cy="970081"/>
          </a:xfrm>
        </p:spPr>
        <p:txBody>
          <a:bodyPr lIns="0" tIns="0" rIns="0" bIns="0" anchor="t">
            <a:noAutofit/>
          </a:bodyPr>
          <a:lstStyle>
            <a:lvl1pPr>
              <a:lnSpc>
                <a:spcPct val="100000"/>
              </a:lnSpc>
              <a:defRPr sz="3000" b="0" i="0" spc="0" baseline="0">
                <a:latin typeface="+mn-lt"/>
              </a:defRPr>
            </a:lvl1pPr>
          </a:lstStyle>
          <a:p>
            <a:r>
              <a:rPr lang="en-US" dirty="0"/>
              <a:t>CLICK TO EDIT MASTER TITLE STYLE</a:t>
            </a:r>
          </a:p>
        </p:txBody>
      </p:sp>
      <p:sp>
        <p:nvSpPr>
          <p:cNvPr id="8" name="Subtitle 2">
            <a:extLst>
              <a:ext uri="{FF2B5EF4-FFF2-40B4-BE49-F238E27FC236}">
                <a16:creationId xmlns:a16="http://schemas.microsoft.com/office/drawing/2014/main" id="{304A311B-BF0E-4ABD-250E-58093E12EC36}"/>
              </a:ext>
            </a:extLst>
          </p:cNvPr>
          <p:cNvSpPr>
            <a:spLocks noGrp="1"/>
          </p:cNvSpPr>
          <p:nvPr>
            <p:ph type="subTitle" idx="1" hasCustomPrompt="1"/>
          </p:nvPr>
        </p:nvSpPr>
        <p:spPr>
          <a:xfrm>
            <a:off x="1228500" y="2229358"/>
            <a:ext cx="7044643" cy="559184"/>
          </a:xfrm>
        </p:spPr>
        <p:txBody>
          <a:bodyPr lIns="0" tIns="0" rIns="0" bIns="0">
            <a:noAutofit/>
          </a:bodyPr>
          <a:lstStyle>
            <a:lvl1pPr marL="0" indent="0" algn="l">
              <a:buNone/>
              <a:defRPr sz="1800" b="1" spc="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3" name="Footer Placeholder 2">
            <a:extLst>
              <a:ext uri="{FF2B5EF4-FFF2-40B4-BE49-F238E27FC236}">
                <a16:creationId xmlns:a16="http://schemas.microsoft.com/office/drawing/2014/main" id="{2C310569-B083-466A-F24B-8C44360B4EC2}"/>
              </a:ext>
            </a:extLst>
          </p:cNvPr>
          <p:cNvSpPr>
            <a:spLocks noGrp="1"/>
          </p:cNvSpPr>
          <p:nvPr>
            <p:ph type="ftr" sz="quarter" idx="10"/>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75FB78C1-0CD8-FD34-E7BB-B8F6E296A443}"/>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11961817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Content with Caption">
    <p:spTree>
      <p:nvGrpSpPr>
        <p:cNvPr id="1" name=""/>
        <p:cNvGrpSpPr/>
        <p:nvPr/>
      </p:nvGrpSpPr>
      <p:grpSpPr>
        <a:xfrm>
          <a:off x="0" y="0"/>
          <a:ext cx="0" cy="0"/>
          <a:chOff x="0" y="0"/>
          <a:chExt cx="0" cy="0"/>
        </a:xfrm>
      </p:grpSpPr>
      <p:sp>
        <p:nvSpPr>
          <p:cNvPr id="11" name="Title 21">
            <a:extLst>
              <a:ext uri="{FF2B5EF4-FFF2-40B4-BE49-F238E27FC236}">
                <a16:creationId xmlns:a16="http://schemas.microsoft.com/office/drawing/2014/main" id="{3995F526-330B-DAB7-25A1-EFA47C9C8033}"/>
              </a:ext>
            </a:extLst>
          </p:cNvPr>
          <p:cNvSpPr>
            <a:spLocks noGrp="1"/>
          </p:cNvSpPr>
          <p:nvPr>
            <p:ph type="title" hasCustomPrompt="1"/>
          </p:nvPr>
        </p:nvSpPr>
        <p:spPr>
          <a:xfrm>
            <a:off x="847384" y="884982"/>
            <a:ext cx="5744335" cy="979204"/>
          </a:xfrm>
        </p:spPr>
        <p:txBody>
          <a:bodyPr lIns="0" tIns="0" rIns="0" bIns="0" anchor="t">
            <a:noAutofit/>
          </a:bodyPr>
          <a:lstStyle>
            <a:lvl1pPr>
              <a:defRPr sz="3600" cap="all" baseline="0"/>
            </a:lvl1pPr>
          </a:lstStyle>
          <a:p>
            <a:r>
              <a:rPr lang="en-US" dirty="0"/>
              <a:t>CLICK TO EDIT MASTER TITLE</a:t>
            </a:r>
          </a:p>
        </p:txBody>
      </p:sp>
      <p:sp>
        <p:nvSpPr>
          <p:cNvPr id="15" name="Text Placeholder 28">
            <a:extLst>
              <a:ext uri="{FF2B5EF4-FFF2-40B4-BE49-F238E27FC236}">
                <a16:creationId xmlns:a16="http://schemas.microsoft.com/office/drawing/2014/main" id="{93B8605C-A60E-DE47-5851-9BF04601C891}"/>
              </a:ext>
            </a:extLst>
          </p:cNvPr>
          <p:cNvSpPr>
            <a:spLocks noGrp="1"/>
          </p:cNvSpPr>
          <p:nvPr>
            <p:ph type="body" sz="quarter" idx="31" hasCustomPrompt="1"/>
          </p:nvPr>
        </p:nvSpPr>
        <p:spPr>
          <a:xfrm>
            <a:off x="852790" y="1864186"/>
            <a:ext cx="5753520" cy="631867"/>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40" name="Text Placeholder 28">
            <a:extLst>
              <a:ext uri="{FF2B5EF4-FFF2-40B4-BE49-F238E27FC236}">
                <a16:creationId xmlns:a16="http://schemas.microsoft.com/office/drawing/2014/main" id="{7B436DCE-21AD-38E2-5C66-1BA09385112D}"/>
              </a:ext>
            </a:extLst>
          </p:cNvPr>
          <p:cNvSpPr>
            <a:spLocks noGrp="1"/>
          </p:cNvSpPr>
          <p:nvPr>
            <p:ph type="body" sz="quarter" idx="29" hasCustomPrompt="1"/>
          </p:nvPr>
        </p:nvSpPr>
        <p:spPr>
          <a:xfrm>
            <a:off x="851805" y="2553205"/>
            <a:ext cx="5257800" cy="1311566"/>
          </a:xfrm>
        </p:spPr>
        <p:txBody>
          <a:bodyPr vert="horz" lIns="0" tIns="0" rIns="0" bIns="0" rtlCol="0">
            <a:noAutofit/>
          </a:bodyPr>
          <a:lstStyle>
            <a:lvl1pPr marL="0" indent="0">
              <a:buFont typeface="Arial" panose="020B0604020202020204" pitchFamily="34" charset="0"/>
              <a:buChar char="•"/>
              <a:defRPr lang="en-US" sz="1400" spc="0" baseline="0" dirty="0"/>
            </a:lvl1pPr>
          </a:lstStyle>
          <a:p>
            <a:pPr marL="285750" lvl="0" indent="-285750">
              <a:lnSpc>
                <a:spcPct val="100000"/>
              </a:lnSpc>
              <a:spcBef>
                <a:spcPts val="0"/>
              </a:spcBef>
            </a:pPr>
            <a:r>
              <a:rPr lang="en-US" dirty="0"/>
              <a:t>Second level</a:t>
            </a:r>
          </a:p>
          <a:p>
            <a:pPr marL="285750" lvl="0" indent="-285750">
              <a:lnSpc>
                <a:spcPct val="100000"/>
              </a:lnSpc>
              <a:spcBef>
                <a:spcPts val="0"/>
              </a:spcBef>
            </a:pPr>
            <a:endParaRPr lang="en-US" dirty="0"/>
          </a:p>
        </p:txBody>
      </p:sp>
      <p:sp>
        <p:nvSpPr>
          <p:cNvPr id="20" name="Text Placeholder 28">
            <a:extLst>
              <a:ext uri="{FF2B5EF4-FFF2-40B4-BE49-F238E27FC236}">
                <a16:creationId xmlns:a16="http://schemas.microsoft.com/office/drawing/2014/main" id="{3A8FAFF0-E023-1B32-CC58-E8ABA8632D2E}"/>
              </a:ext>
            </a:extLst>
          </p:cNvPr>
          <p:cNvSpPr>
            <a:spLocks noGrp="1"/>
          </p:cNvSpPr>
          <p:nvPr>
            <p:ph type="body" sz="quarter" idx="33" hasCustomPrompt="1"/>
          </p:nvPr>
        </p:nvSpPr>
        <p:spPr>
          <a:xfrm>
            <a:off x="852790" y="4057317"/>
            <a:ext cx="5753520" cy="631867"/>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19" name="Text Placeholder 28">
            <a:extLst>
              <a:ext uri="{FF2B5EF4-FFF2-40B4-BE49-F238E27FC236}">
                <a16:creationId xmlns:a16="http://schemas.microsoft.com/office/drawing/2014/main" id="{B73215FA-B8EB-7DD7-837F-F76B74F83728}"/>
              </a:ext>
            </a:extLst>
          </p:cNvPr>
          <p:cNvSpPr>
            <a:spLocks noGrp="1"/>
          </p:cNvSpPr>
          <p:nvPr>
            <p:ph type="body" sz="quarter" idx="32" hasCustomPrompt="1"/>
          </p:nvPr>
        </p:nvSpPr>
        <p:spPr>
          <a:xfrm>
            <a:off x="851805" y="4746336"/>
            <a:ext cx="5257800" cy="1311566"/>
          </a:xfrm>
        </p:spPr>
        <p:txBody>
          <a:bodyPr vert="horz" lIns="0" tIns="0" rIns="0" bIns="0" rtlCol="0">
            <a:noAutofit/>
          </a:bodyPr>
          <a:lstStyle>
            <a:lvl1pPr marL="0" indent="0">
              <a:buFont typeface="Arial" panose="020B0604020202020204" pitchFamily="34" charset="0"/>
              <a:buChar char="•"/>
              <a:defRPr lang="en-US" sz="1400" spc="0" baseline="0" dirty="0"/>
            </a:lvl1pPr>
          </a:lstStyle>
          <a:p>
            <a:pPr marL="285750" lvl="0" indent="-285750">
              <a:lnSpc>
                <a:spcPct val="100000"/>
              </a:lnSpc>
              <a:spcBef>
                <a:spcPts val="0"/>
              </a:spcBef>
            </a:pPr>
            <a:r>
              <a:rPr lang="en-US" dirty="0"/>
              <a:t>Second level</a:t>
            </a:r>
          </a:p>
          <a:p>
            <a:pPr marL="285750" lvl="0" indent="-285750">
              <a:lnSpc>
                <a:spcPct val="100000"/>
              </a:lnSpc>
              <a:spcBef>
                <a:spcPts val="0"/>
              </a:spcBef>
            </a:pPr>
            <a:endParaRPr lang="en-US" dirty="0"/>
          </a:p>
        </p:txBody>
      </p:sp>
      <p:sp>
        <p:nvSpPr>
          <p:cNvPr id="32" name="Rectangle 31">
            <a:extLst>
              <a:ext uri="{FF2B5EF4-FFF2-40B4-BE49-F238E27FC236}">
                <a16:creationId xmlns:a16="http://schemas.microsoft.com/office/drawing/2014/main" id="{4AED9AA9-2FB1-B400-47C0-803090B07B01}"/>
              </a:ext>
            </a:extLst>
          </p:cNvPr>
          <p:cNvSpPr/>
          <p:nvPr userDrawn="1"/>
        </p:nvSpPr>
        <p:spPr>
          <a:xfrm>
            <a:off x="7793831" y="810843"/>
            <a:ext cx="3091172" cy="5597912"/>
          </a:xfrm>
          <a:prstGeom prst="rect">
            <a:avLst/>
          </a:prstGeom>
          <a:solidFill>
            <a:schemeClr val="accent1">
              <a:alpha val="9323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8" name="Picture Placeholder 17">
            <a:extLst>
              <a:ext uri="{FF2B5EF4-FFF2-40B4-BE49-F238E27FC236}">
                <a16:creationId xmlns:a16="http://schemas.microsoft.com/office/drawing/2014/main" id="{C39E8D03-897F-C49F-D816-03B8BD63013D}"/>
              </a:ext>
            </a:extLst>
          </p:cNvPr>
          <p:cNvSpPr>
            <a:spLocks noGrp="1"/>
          </p:cNvSpPr>
          <p:nvPr>
            <p:ph type="pic" sz="quarter" idx="10"/>
          </p:nvPr>
        </p:nvSpPr>
        <p:spPr>
          <a:xfrm>
            <a:off x="7214510" y="1066373"/>
            <a:ext cx="2243137" cy="4929188"/>
          </a:xfrm>
          <a:solidFill>
            <a:schemeClr val="accent1">
              <a:lumMod val="20000"/>
              <a:lumOff val="80000"/>
            </a:schemeClr>
          </a:solidFill>
        </p:spPr>
        <p:txBody>
          <a:bodyPr anchor="ctr">
            <a:noAutofit/>
          </a:bodyPr>
          <a:lstStyle>
            <a:lvl1pPr algn="ctr">
              <a:defRPr/>
            </a:lvl1pPr>
          </a:lstStyle>
          <a:p>
            <a:r>
              <a:rPr lang="en-US"/>
              <a:t>Click icon to add picture</a:t>
            </a:r>
            <a:endParaRPr lang="en-US" dirty="0"/>
          </a:p>
        </p:txBody>
      </p:sp>
      <p:sp>
        <p:nvSpPr>
          <p:cNvPr id="22" name="Picture Placeholder 17">
            <a:extLst>
              <a:ext uri="{FF2B5EF4-FFF2-40B4-BE49-F238E27FC236}">
                <a16:creationId xmlns:a16="http://schemas.microsoft.com/office/drawing/2014/main" id="{DE571619-8CCB-E378-472D-84C8ED7F8AC4}"/>
              </a:ext>
            </a:extLst>
          </p:cNvPr>
          <p:cNvSpPr>
            <a:spLocks noGrp="1"/>
          </p:cNvSpPr>
          <p:nvPr>
            <p:ph type="pic" sz="quarter" idx="13"/>
          </p:nvPr>
        </p:nvSpPr>
        <p:spPr>
          <a:xfrm>
            <a:off x="9791099" y="1066373"/>
            <a:ext cx="1672682" cy="2278993"/>
          </a:xfrm>
          <a:solidFill>
            <a:schemeClr val="accent1">
              <a:lumMod val="20000"/>
              <a:lumOff val="80000"/>
            </a:schemeClr>
          </a:solidFill>
        </p:spPr>
        <p:txBody>
          <a:bodyPr anchor="ctr">
            <a:noAutofit/>
          </a:bodyPr>
          <a:lstStyle>
            <a:lvl1pPr algn="ctr">
              <a:defRPr/>
            </a:lvl1pPr>
          </a:lstStyle>
          <a:p>
            <a:r>
              <a:rPr lang="en-US"/>
              <a:t>Click icon to add picture</a:t>
            </a:r>
            <a:endParaRPr lang="en-US" dirty="0"/>
          </a:p>
        </p:txBody>
      </p:sp>
      <p:sp>
        <p:nvSpPr>
          <p:cNvPr id="23" name="Picture Placeholder 17">
            <a:extLst>
              <a:ext uri="{FF2B5EF4-FFF2-40B4-BE49-F238E27FC236}">
                <a16:creationId xmlns:a16="http://schemas.microsoft.com/office/drawing/2014/main" id="{4A772672-1696-B0AC-34A7-37560F101DFE}"/>
              </a:ext>
            </a:extLst>
          </p:cNvPr>
          <p:cNvSpPr>
            <a:spLocks noGrp="1"/>
          </p:cNvSpPr>
          <p:nvPr>
            <p:ph type="pic" sz="quarter" idx="14"/>
          </p:nvPr>
        </p:nvSpPr>
        <p:spPr>
          <a:xfrm>
            <a:off x="9791099" y="3716568"/>
            <a:ext cx="1672682" cy="2278993"/>
          </a:xfrm>
          <a:solidFill>
            <a:schemeClr val="accent1">
              <a:lumMod val="20000"/>
              <a:lumOff val="80000"/>
            </a:schemeClr>
          </a:solidFill>
        </p:spPr>
        <p:txBody>
          <a:bodyPr anchor="ctr">
            <a:noAutofit/>
          </a:bodyPr>
          <a:lstStyle>
            <a:lvl1pPr algn="ctr">
              <a:defRPr/>
            </a:lvl1pPr>
          </a:lstStyle>
          <a:p>
            <a:r>
              <a:rPr lang="en-US"/>
              <a:t>Click icon to add picture</a:t>
            </a:r>
            <a:endParaRPr lang="en-US" dirty="0"/>
          </a:p>
        </p:txBody>
      </p:sp>
      <p:sp>
        <p:nvSpPr>
          <p:cNvPr id="2" name="Footer Placeholder 1">
            <a:extLst>
              <a:ext uri="{FF2B5EF4-FFF2-40B4-BE49-F238E27FC236}">
                <a16:creationId xmlns:a16="http://schemas.microsoft.com/office/drawing/2014/main" id="{5A615220-DA65-3A8D-609D-95B6D86B192A}"/>
              </a:ext>
            </a:extLst>
          </p:cNvPr>
          <p:cNvSpPr>
            <a:spLocks noGrp="1"/>
          </p:cNvSpPr>
          <p:nvPr>
            <p:ph type="ftr" sz="quarter" idx="34"/>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6AC2A57F-F2BF-F3B3-9D45-5DCD2608D80C}"/>
              </a:ext>
            </a:extLst>
          </p:cNvPr>
          <p:cNvSpPr>
            <a:spLocks noGrp="1"/>
          </p:cNvSpPr>
          <p:nvPr>
            <p:ph type="sldNum" sz="quarter" idx="35"/>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0326521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5" name="Title 21">
            <a:extLst>
              <a:ext uri="{FF2B5EF4-FFF2-40B4-BE49-F238E27FC236}">
                <a16:creationId xmlns:a16="http://schemas.microsoft.com/office/drawing/2014/main" id="{592F592C-CC3F-8FC0-DAF8-24019474CAB1}"/>
              </a:ext>
            </a:extLst>
          </p:cNvPr>
          <p:cNvSpPr>
            <a:spLocks noGrp="1"/>
          </p:cNvSpPr>
          <p:nvPr>
            <p:ph type="title" hasCustomPrompt="1"/>
          </p:nvPr>
        </p:nvSpPr>
        <p:spPr>
          <a:xfrm>
            <a:off x="847384" y="884982"/>
            <a:ext cx="5744335" cy="979204"/>
          </a:xfrm>
        </p:spPr>
        <p:txBody>
          <a:bodyPr lIns="0" tIns="0" rIns="0" bIns="0" anchor="t">
            <a:noAutofit/>
          </a:bodyPr>
          <a:lstStyle>
            <a:lvl1pPr>
              <a:defRPr sz="3600" baseline="0">
                <a:latin typeface="+mj-lt"/>
              </a:defRPr>
            </a:lvl1pPr>
          </a:lstStyle>
          <a:p>
            <a:r>
              <a:rPr lang="en-US" dirty="0"/>
              <a:t>CLICK TO EDIT MASTER TITLE</a:t>
            </a:r>
          </a:p>
        </p:txBody>
      </p:sp>
      <p:sp>
        <p:nvSpPr>
          <p:cNvPr id="13" name="Text Placeholder 2">
            <a:extLst>
              <a:ext uri="{FF2B5EF4-FFF2-40B4-BE49-F238E27FC236}">
                <a16:creationId xmlns:a16="http://schemas.microsoft.com/office/drawing/2014/main" id="{ED5AF112-F5BD-9AA8-0E64-A6972333DDB1}"/>
              </a:ext>
            </a:extLst>
          </p:cNvPr>
          <p:cNvSpPr>
            <a:spLocks noGrp="1"/>
          </p:cNvSpPr>
          <p:nvPr>
            <p:ph type="body" idx="1"/>
          </p:nvPr>
        </p:nvSpPr>
        <p:spPr>
          <a:xfrm>
            <a:off x="855915" y="2046038"/>
            <a:ext cx="4831207" cy="3568139"/>
          </a:xfrm>
        </p:spPr>
        <p:txBody>
          <a:bodyPr lIns="0" tIns="0" rIns="0" bIns="0">
            <a:no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Picture Placeholder 8">
            <a:extLst>
              <a:ext uri="{FF2B5EF4-FFF2-40B4-BE49-F238E27FC236}">
                <a16:creationId xmlns:a16="http://schemas.microsoft.com/office/drawing/2014/main" id="{DD9A5508-A146-4C36-FF14-5B78325C526D}"/>
              </a:ext>
            </a:extLst>
          </p:cNvPr>
          <p:cNvSpPr>
            <a:spLocks noGrp="1"/>
          </p:cNvSpPr>
          <p:nvPr>
            <p:ph type="pic" sz="quarter" idx="12"/>
          </p:nvPr>
        </p:nvSpPr>
        <p:spPr>
          <a:xfrm>
            <a:off x="7868966" y="1112838"/>
            <a:ext cx="3475649" cy="4975225"/>
          </a:xfrm>
          <a:solidFill>
            <a:schemeClr val="accent1">
              <a:lumMod val="20000"/>
              <a:lumOff val="80000"/>
            </a:schemeClr>
          </a:solidFill>
        </p:spPr>
        <p:txBody>
          <a:bodyPr anchor="ctr"/>
          <a:lstStyle>
            <a:lvl1pPr algn="ctr">
              <a:defRPr/>
            </a:lvl1pPr>
          </a:lstStyle>
          <a:p>
            <a:r>
              <a:rPr lang="en-US"/>
              <a:t>Click icon to add picture</a:t>
            </a:r>
            <a:endParaRPr lang="en-US" dirty="0"/>
          </a:p>
        </p:txBody>
      </p:sp>
      <p:sp>
        <p:nvSpPr>
          <p:cNvPr id="14" name="Text Placeholder 10">
            <a:extLst>
              <a:ext uri="{FF2B5EF4-FFF2-40B4-BE49-F238E27FC236}">
                <a16:creationId xmlns:a16="http://schemas.microsoft.com/office/drawing/2014/main" id="{104F5115-4987-5C8E-E191-E06A29A553D3}"/>
              </a:ext>
            </a:extLst>
          </p:cNvPr>
          <p:cNvSpPr>
            <a:spLocks noGrp="1"/>
          </p:cNvSpPr>
          <p:nvPr>
            <p:ph type="body" sz="quarter" idx="13"/>
          </p:nvPr>
        </p:nvSpPr>
        <p:spPr>
          <a:xfrm>
            <a:off x="7010733" y="2803273"/>
            <a:ext cx="2121408" cy="2121408"/>
          </a:xfrm>
          <a:prstGeom prst="ellipse">
            <a:avLst/>
          </a:prstGeom>
          <a:solidFill>
            <a:schemeClr val="accent1">
              <a:alpha val="72000"/>
            </a:schemeClr>
          </a:solidFill>
        </p:spPr>
        <p:txBody>
          <a:bodyPr/>
          <a:lstStyle>
            <a:lvl1pPr>
              <a:defRPr sz="300">
                <a:solidFill>
                  <a:schemeClr val="accent1">
                    <a:alpha val="0"/>
                  </a:schemeClr>
                </a:solidFill>
              </a:defRPr>
            </a:lvl1pPr>
          </a:lstStyle>
          <a:p>
            <a:pPr lvl="0"/>
            <a:r>
              <a:rPr lang="en-US"/>
              <a:t>Click to edit Master text styles</a:t>
            </a:r>
          </a:p>
        </p:txBody>
      </p:sp>
      <p:sp>
        <p:nvSpPr>
          <p:cNvPr id="15" name="Text Placeholder 10">
            <a:extLst>
              <a:ext uri="{FF2B5EF4-FFF2-40B4-BE49-F238E27FC236}">
                <a16:creationId xmlns:a16="http://schemas.microsoft.com/office/drawing/2014/main" id="{1EA969D2-43E7-374C-2BD3-3ED94ADEAE97}"/>
              </a:ext>
            </a:extLst>
          </p:cNvPr>
          <p:cNvSpPr>
            <a:spLocks noGrp="1"/>
          </p:cNvSpPr>
          <p:nvPr>
            <p:ph type="body" sz="quarter" idx="14"/>
          </p:nvPr>
        </p:nvSpPr>
        <p:spPr>
          <a:xfrm>
            <a:off x="11258537" y="4711495"/>
            <a:ext cx="192024" cy="1033272"/>
          </a:xfrm>
          <a:prstGeom prst="rect">
            <a:avLst/>
          </a:prstGeom>
          <a:solidFill>
            <a:schemeClr val="accent1">
              <a:alpha val="83000"/>
            </a:schemeClr>
          </a:solidFill>
        </p:spPr>
        <p:txBody>
          <a:bodyPr/>
          <a:lstStyle>
            <a:lvl1pPr>
              <a:defRPr sz="300">
                <a:solidFill>
                  <a:schemeClr val="accent1">
                    <a:alpha val="0"/>
                  </a:schemeClr>
                </a:solidFill>
              </a:defRPr>
            </a:lvl1pPr>
          </a:lstStyle>
          <a:p>
            <a:pPr lvl="0"/>
            <a:r>
              <a:rPr lang="en-US"/>
              <a:t>Click to edit Master text styles</a:t>
            </a:r>
          </a:p>
        </p:txBody>
      </p:sp>
      <p:sp>
        <p:nvSpPr>
          <p:cNvPr id="3" name="Footer Placeholder 2">
            <a:extLst>
              <a:ext uri="{FF2B5EF4-FFF2-40B4-BE49-F238E27FC236}">
                <a16:creationId xmlns:a16="http://schemas.microsoft.com/office/drawing/2014/main" id="{8DE7E217-DB17-AA1B-8753-DBFDF42AB32F}"/>
              </a:ext>
            </a:extLst>
          </p:cNvPr>
          <p:cNvSpPr>
            <a:spLocks noGrp="1"/>
          </p:cNvSpPr>
          <p:nvPr>
            <p:ph type="ftr" sz="quarter" idx="10"/>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CD6FA3F1-16D7-20B8-B929-59317A576C99}"/>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1527668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EBC0340-3AAE-A39F-0BAF-0E7430611152}"/>
              </a:ext>
            </a:extLst>
          </p:cNvPr>
          <p:cNvSpPr/>
          <p:nvPr userDrawn="1"/>
        </p:nvSpPr>
        <p:spPr>
          <a:xfrm>
            <a:off x="3127386" y="1976768"/>
            <a:ext cx="6929120" cy="4877511"/>
          </a:xfrm>
          <a:custGeom>
            <a:avLst/>
            <a:gdLst>
              <a:gd name="connsiteX0" fmla="*/ 3464560 w 6929120"/>
              <a:gd name="connsiteY0" fmla="*/ 0 h 4877511"/>
              <a:gd name="connsiteX1" fmla="*/ 6929120 w 6929120"/>
              <a:gd name="connsiteY1" fmla="*/ 3464560 h 4877511"/>
              <a:gd name="connsiteX2" fmla="*/ 6656858 w 6929120"/>
              <a:gd name="connsiteY2" fmla="*/ 4813124 h 4877511"/>
              <a:gd name="connsiteX3" fmla="*/ 6625841 w 6929120"/>
              <a:gd name="connsiteY3" fmla="*/ 4877511 h 4877511"/>
              <a:gd name="connsiteX4" fmla="*/ 303280 w 6929120"/>
              <a:gd name="connsiteY4" fmla="*/ 4877511 h 4877511"/>
              <a:gd name="connsiteX5" fmla="*/ 272263 w 6929120"/>
              <a:gd name="connsiteY5" fmla="*/ 4813124 h 4877511"/>
              <a:gd name="connsiteX6" fmla="*/ 0 w 6929120"/>
              <a:gd name="connsiteY6" fmla="*/ 3464560 h 4877511"/>
              <a:gd name="connsiteX7" fmla="*/ 3464560 w 6929120"/>
              <a:gd name="connsiteY7" fmla="*/ 0 h 487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29120" h="4877511">
                <a:moveTo>
                  <a:pt x="3464560" y="0"/>
                </a:moveTo>
                <a:cubicBezTo>
                  <a:pt x="5377984" y="0"/>
                  <a:pt x="6929120" y="1551136"/>
                  <a:pt x="6929120" y="3464560"/>
                </a:cubicBezTo>
                <a:cubicBezTo>
                  <a:pt x="6929120" y="3942916"/>
                  <a:pt x="6832174" y="4398629"/>
                  <a:pt x="6656858" y="4813124"/>
                </a:cubicBezTo>
                <a:lnTo>
                  <a:pt x="6625841" y="4877511"/>
                </a:lnTo>
                <a:lnTo>
                  <a:pt x="303280" y="4877511"/>
                </a:lnTo>
                <a:lnTo>
                  <a:pt x="272263" y="4813124"/>
                </a:lnTo>
                <a:cubicBezTo>
                  <a:pt x="96946" y="4398629"/>
                  <a:pt x="0" y="3942916"/>
                  <a:pt x="0" y="3464560"/>
                </a:cubicBezTo>
                <a:cubicBezTo>
                  <a:pt x="0" y="1551136"/>
                  <a:pt x="1551136" y="0"/>
                  <a:pt x="346456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pic>
        <p:nvPicPr>
          <p:cNvPr id="10" name="Picture 9" descr="Gap between two buildings against the blue sky">
            <a:extLst>
              <a:ext uri="{FF2B5EF4-FFF2-40B4-BE49-F238E27FC236}">
                <a16:creationId xmlns:a16="http://schemas.microsoft.com/office/drawing/2014/main" id="{C40F96A3-9DAF-4D22-64AD-CEC023D28D98}"/>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colorTemperature colorTemp="10546"/>
                    </a14:imgEffect>
                    <a14:imgEffect>
                      <a14:saturation sat="0"/>
                    </a14:imgEffect>
                    <a14:imgEffect>
                      <a14:brightnessContrast bright="-34000" contrast="60000"/>
                    </a14:imgEffect>
                  </a14:imgLayer>
                </a14:imgProps>
              </a:ext>
              <a:ext uri="{28A0092B-C50C-407E-A947-70E740481C1C}">
                <a14:useLocalDpi xmlns:a14="http://schemas.microsoft.com/office/drawing/2010/main"/>
              </a:ext>
            </a:extLst>
          </a:blip>
          <a:srcRect t="2550" b="8386"/>
          <a:stretch/>
        </p:blipFill>
        <p:spPr>
          <a:xfrm>
            <a:off x="760411" y="0"/>
            <a:ext cx="11431589" cy="6858000"/>
          </a:xfrm>
          <a:prstGeom prst="rect">
            <a:avLst/>
          </a:prstGeom>
        </p:spPr>
      </p:pic>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816768" y="633753"/>
            <a:ext cx="7414940" cy="578325"/>
          </a:xfrm>
        </p:spPr>
        <p:txBody>
          <a:bodyPr lIns="0" tIns="0" rIns="0" bIns="0">
            <a:noAutofit/>
          </a:bodyPr>
          <a:lstStyle>
            <a:lvl1pPr marL="0" indent="0" algn="l">
              <a:buNone/>
              <a:defRPr sz="2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816768" y="1313284"/>
            <a:ext cx="6226593" cy="3427502"/>
          </a:xfrm>
        </p:spPr>
        <p:txBody>
          <a:bodyPr lIns="0" tIns="0" rIns="0" bIns="0" anchor="t">
            <a:noAutofit/>
          </a:bodyPr>
          <a:lstStyle>
            <a:lvl1pPr algn="l">
              <a:defRPr sz="4500" cap="all" baseline="0"/>
            </a:lvl1pPr>
          </a:lstStyle>
          <a:p>
            <a:r>
              <a:rPr lang="en-US" dirty="0"/>
              <a:t>CLICK TO EDIT MASTER 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6696222" y="654637"/>
            <a:ext cx="4834517" cy="2774361"/>
          </a:xfrm>
        </p:spPr>
        <p:txBody>
          <a:bodyPr lIns="0" tIns="0" rIns="0" bIns="0" anchor="b">
            <a:noAutofit/>
          </a:bodyPr>
          <a:lstStyle>
            <a:lvl1pPr>
              <a:defRPr sz="3600" cap="all" baseline="0"/>
            </a:lvl1pPr>
          </a:lstStyle>
          <a:p>
            <a:r>
              <a:rPr lang="en-US" dirty="0"/>
              <a:t>CLICK TO EDIT MASTER TITLE STYLE</a:t>
            </a:r>
          </a:p>
        </p:txBody>
      </p:sp>
      <p:sp>
        <p:nvSpPr>
          <p:cNvPr id="5" name="Picture Placeholder 4">
            <a:extLst>
              <a:ext uri="{FF2B5EF4-FFF2-40B4-BE49-F238E27FC236}">
                <a16:creationId xmlns:a16="http://schemas.microsoft.com/office/drawing/2014/main" id="{346650F3-FE62-E3A1-C1F7-6A7E767D0045}"/>
              </a:ext>
            </a:extLst>
          </p:cNvPr>
          <p:cNvSpPr>
            <a:spLocks noGrp="1"/>
          </p:cNvSpPr>
          <p:nvPr>
            <p:ph type="pic" sz="quarter" idx="10"/>
          </p:nvPr>
        </p:nvSpPr>
        <p:spPr>
          <a:xfrm>
            <a:off x="1395412" y="653461"/>
            <a:ext cx="4597556" cy="5549900"/>
          </a:xfrm>
        </p:spPr>
        <p:txBody>
          <a:bodyPr/>
          <a:lstStyle/>
          <a:p>
            <a:r>
              <a:rPr lang="en-US"/>
              <a:t>Click icon to add picture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6696221" y="3429000"/>
            <a:ext cx="4834517" cy="2774361"/>
          </a:xfrm>
        </p:spPr>
        <p:txBody>
          <a:bodyPr lIns="0" tIns="0" rIns="0" bIns="0">
            <a:noAutofit/>
          </a:bodyPr>
          <a:lstStyle>
            <a:lvl1pPr marL="0" indent="0">
              <a:buNone/>
              <a:defRPr sz="20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EDIT MASTER TEXT STYLES</a:t>
            </a:r>
          </a:p>
        </p:txBody>
      </p:sp>
    </p:spTree>
    <p:extLst>
      <p:ext uri="{BB962C8B-B14F-4D97-AF65-F5344CB8AC3E}">
        <p14:creationId xmlns:p14="http://schemas.microsoft.com/office/powerpoint/2010/main" val="27822712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168" y="1828800"/>
            <a:ext cx="10126362" cy="435133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hasCustomPrompt="1"/>
          </p:nvPr>
        </p:nvSpPr>
        <p:spPr>
          <a:xfrm>
            <a:off x="846879" y="884902"/>
            <a:ext cx="4567228" cy="1877976"/>
          </a:xfrm>
        </p:spPr>
        <p:txBody>
          <a:bodyPr lIns="0" tIns="0" rIns="0" bIns="0">
            <a:noAutofit/>
          </a:bodyPr>
          <a:lstStyle>
            <a:lvl1pPr>
              <a:defRPr sz="3600" baseline="0"/>
            </a:lvl1pPr>
          </a:lstStyle>
          <a:p>
            <a:r>
              <a:rPr lang="en-US" dirty="0"/>
              <a:t>CLICK TO EDIT MASTER TITLE STYLE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5572125" y="409576"/>
            <a:ext cx="5789913" cy="6067424"/>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reeform 5" descr="Man looking up at skyscrapers">
            <a:extLst>
              <a:ext uri="{FF2B5EF4-FFF2-40B4-BE49-F238E27FC236}">
                <a16:creationId xmlns:a16="http://schemas.microsoft.com/office/drawing/2014/main" id="{7BCB4311-6C5C-4FCF-5824-E1C8254AC360}"/>
              </a:ext>
            </a:extLst>
          </p:cNvPr>
          <p:cNvSpPr/>
          <p:nvPr userDrawn="1"/>
        </p:nvSpPr>
        <p:spPr>
          <a:xfrm rot="2329651">
            <a:off x="-532604" y="2895950"/>
            <a:ext cx="5658498" cy="5088743"/>
          </a:xfrm>
          <a:custGeom>
            <a:avLst/>
            <a:gdLst>
              <a:gd name="connsiteX0" fmla="*/ 1041364 w 5658498"/>
              <a:gd name="connsiteY0" fmla="*/ 660618 h 5088743"/>
              <a:gd name="connsiteX1" fmla="*/ 2881574 w 5658498"/>
              <a:gd name="connsiteY1" fmla="*/ 0 h 5088743"/>
              <a:gd name="connsiteX2" fmla="*/ 5644500 w 5658498"/>
              <a:gd name="connsiteY2" fmla="*/ 2032703 h 5088743"/>
              <a:gd name="connsiteX3" fmla="*/ 5658498 w 5658498"/>
              <a:gd name="connsiteY3" fmla="*/ 2087143 h 5088743"/>
              <a:gd name="connsiteX4" fmla="*/ 1928931 w 5658498"/>
              <a:gd name="connsiteY4" fmla="*/ 5088743 h 5088743"/>
              <a:gd name="connsiteX5" fmla="*/ 0 w 5658498"/>
              <a:gd name="connsiteY5" fmla="*/ 2691993 h 5088743"/>
              <a:gd name="connsiteX6" fmla="*/ 7450 w 5658498"/>
              <a:gd name="connsiteY6" fmla="*/ 2560795 h 5088743"/>
              <a:gd name="connsiteX7" fmla="*/ 1041364 w 5658498"/>
              <a:gd name="connsiteY7" fmla="*/ 660618 h 508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58498" h="5088743">
                <a:moveTo>
                  <a:pt x="1041364" y="660618"/>
                </a:moveTo>
                <a:cubicBezTo>
                  <a:pt x="1541443" y="247916"/>
                  <a:pt x="2182557" y="0"/>
                  <a:pt x="2881574" y="0"/>
                </a:cubicBezTo>
                <a:cubicBezTo>
                  <a:pt x="4179749" y="0"/>
                  <a:pt x="5278215" y="855058"/>
                  <a:pt x="5644500" y="2032703"/>
                </a:cubicBezTo>
                <a:lnTo>
                  <a:pt x="5658498" y="2087143"/>
                </a:lnTo>
                <a:lnTo>
                  <a:pt x="1928931" y="5088743"/>
                </a:lnTo>
                <a:lnTo>
                  <a:pt x="0" y="2691993"/>
                </a:lnTo>
                <a:lnTo>
                  <a:pt x="7450" y="2560795"/>
                </a:lnTo>
                <a:cubicBezTo>
                  <a:pt x="94683" y="1797754"/>
                  <a:pt x="478776" y="1124908"/>
                  <a:pt x="1041364" y="660618"/>
                </a:cubicBezTo>
                <a:close/>
              </a:path>
            </a:pathLst>
          </a:custGeom>
          <a:blipFill dpi="0" rotWithShape="1">
            <a:blip r:embed="rId2" cstate="print">
              <a:extLst>
                <a:ext uri="{BEBA8EAE-BF5A-486C-A8C5-ECC9F3942E4B}">
                  <a14:imgProps xmlns:a14="http://schemas.microsoft.com/office/drawing/2010/main">
                    <a14:imgLayer r:embed="rId3">
                      <a14:imgEffect>
                        <a14:saturation sat="0"/>
                      </a14:imgEffect>
                      <a14:imgEffect>
                        <a14:brightnessContrast bright="8000" contrast="-25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Oval 4">
            <a:extLst>
              <a:ext uri="{FF2B5EF4-FFF2-40B4-BE49-F238E27FC236}">
                <a16:creationId xmlns:a16="http://schemas.microsoft.com/office/drawing/2014/main" id="{3B5704EA-7A65-5CC2-D428-F28396B06208}"/>
              </a:ext>
            </a:extLst>
          </p:cNvPr>
          <p:cNvSpPr/>
          <p:nvPr userDrawn="1"/>
        </p:nvSpPr>
        <p:spPr>
          <a:xfrm>
            <a:off x="356461" y="2238899"/>
            <a:ext cx="1411557" cy="1411557"/>
          </a:xfrm>
          <a:prstGeom prst="ellipse">
            <a:avLst/>
          </a:prstGeom>
          <a:solidFill>
            <a:schemeClr val="accent1">
              <a:alpha val="7607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lumMod val="75000"/>
                </a:schemeClr>
              </a:solidFill>
            </a:endParaRPr>
          </a:p>
        </p:txBody>
      </p:sp>
      <p:sp>
        <p:nvSpPr>
          <p:cNvPr id="3" name="Footer Placeholder 2">
            <a:extLst>
              <a:ext uri="{FF2B5EF4-FFF2-40B4-BE49-F238E27FC236}">
                <a16:creationId xmlns:a16="http://schemas.microsoft.com/office/drawing/2014/main" id="{EF04B56E-067D-C824-6EEB-3CCE57E4B5BA}"/>
              </a:ext>
            </a:extLst>
          </p:cNvPr>
          <p:cNvSpPr>
            <a:spLocks noGrp="1"/>
          </p:cNvSpPr>
          <p:nvPr>
            <p:ph type="ftr" sz="quarter" idx="10"/>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915DB247-3AE7-BCCA-E0CC-BC0FD69A7E6D}"/>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8402317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849880" y="1781357"/>
            <a:ext cx="5157787" cy="823912"/>
          </a:xfrm>
        </p:spPr>
        <p:txBody>
          <a:bodyPr lIns="0" tIns="0" rIns="0" bIns="0" anchor="b">
            <a:noAutofit/>
          </a:bodyPr>
          <a:lstStyle>
            <a:lvl1pPr marL="0" indent="0">
              <a:buNone/>
              <a:defRPr sz="24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849880" y="2605269"/>
            <a:ext cx="5157787" cy="368458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6182292" y="1781357"/>
            <a:ext cx="5183188" cy="823912"/>
          </a:xfrm>
        </p:spPr>
        <p:txBody>
          <a:bodyPr lIns="0" tIns="0" rIns="0" bIns="0" anchor="b">
            <a:noAutofit/>
          </a:bodyPr>
          <a:lstStyle>
            <a:lvl1pPr marL="0" indent="0">
              <a:buNone/>
              <a:defRPr sz="24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182292" y="2605269"/>
            <a:ext cx="5183188" cy="368458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1">
            <a:extLst>
              <a:ext uri="{FF2B5EF4-FFF2-40B4-BE49-F238E27FC236}">
                <a16:creationId xmlns:a16="http://schemas.microsoft.com/office/drawing/2014/main" id="{2EEB52FD-12DF-7F90-E06C-0C83CEB26F24}"/>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2" name="Footer Placeholder 1">
            <a:extLst>
              <a:ext uri="{FF2B5EF4-FFF2-40B4-BE49-F238E27FC236}">
                <a16:creationId xmlns:a16="http://schemas.microsoft.com/office/drawing/2014/main" id="{EB5B760E-02DF-5B11-D744-D98DE8A01E9E}"/>
              </a:ext>
            </a:extLst>
          </p:cNvPr>
          <p:cNvSpPr>
            <a:spLocks noGrp="1"/>
          </p:cNvSpPr>
          <p:nvPr>
            <p:ph type="ftr" sz="quarter" idx="10"/>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0CBFEC7-DD3B-F9AE-2192-83960534DE75}"/>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4227E488-456A-A645-EEF4-38AAED9C5ED1}"/>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850327" y="1747520"/>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21" name="Text Placeholder 20">
            <a:extLst>
              <a:ext uri="{FF2B5EF4-FFF2-40B4-BE49-F238E27FC236}">
                <a16:creationId xmlns:a16="http://schemas.microsoft.com/office/drawing/2014/main" id="{F4825303-FCCD-E705-1213-BF7CF16DF7F6}"/>
              </a:ext>
            </a:extLst>
          </p:cNvPr>
          <p:cNvSpPr>
            <a:spLocks noGrp="1"/>
          </p:cNvSpPr>
          <p:nvPr>
            <p:ph type="body" sz="quarter" idx="17" hasCustomPrompt="1"/>
          </p:nvPr>
        </p:nvSpPr>
        <p:spPr>
          <a:xfrm>
            <a:off x="850326"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9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985524" y="5567730"/>
            <a:ext cx="1943837" cy="347662"/>
          </a:xfrm>
        </p:spPr>
        <p:txBody>
          <a:bodyPr vert="horz" lIns="0" tIns="0" rIns="0" bIns="0" rtlCol="0">
            <a:noAutofit/>
          </a:bodyPr>
          <a:lstStyle>
            <a:lvl1pPr>
              <a:defRPr lang="en-US" sz="1200" spc="20" baseline="0" dirty="0">
                <a:solidFill>
                  <a:schemeClr val="tx1"/>
                </a:solidFill>
              </a:defRPr>
            </a:lvl1pPr>
          </a:lstStyle>
          <a:p>
            <a:pPr marL="0" lvl="0" indent="0">
              <a:lnSpc>
                <a:spcPct val="100000"/>
              </a:lnSpc>
              <a:spcBef>
                <a:spcPts val="0"/>
              </a:spcBef>
              <a:buNone/>
            </a:pPr>
            <a:r>
              <a:rPr lang="en-US" dirty="0"/>
              <a:t>Title</a:t>
            </a:r>
          </a:p>
        </p:txBody>
      </p:sp>
      <p:sp>
        <p:nvSpPr>
          <p:cNvPr id="25" name="Picture Placeholder 23">
            <a:extLst>
              <a:ext uri="{FF2B5EF4-FFF2-40B4-BE49-F238E27FC236}">
                <a16:creationId xmlns:a16="http://schemas.microsoft.com/office/drawing/2014/main" id="{EA9E795C-FED0-FB6B-2D18-0BDABCA2C5BB}"/>
              </a:ext>
            </a:extLst>
          </p:cNvPr>
          <p:cNvSpPr>
            <a:spLocks noGrp="1"/>
          </p:cNvSpPr>
          <p:nvPr>
            <p:ph type="pic" sz="quarter" idx="26"/>
          </p:nvPr>
        </p:nvSpPr>
        <p:spPr>
          <a:xfrm>
            <a:off x="3489968"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37" name="Text Placeholder 36">
            <a:extLst>
              <a:ext uri="{FF2B5EF4-FFF2-40B4-BE49-F238E27FC236}">
                <a16:creationId xmlns:a16="http://schemas.microsoft.com/office/drawing/2014/main" id="{BF18F814-0B06-5B49-EC7F-2FFDDB498FF6}"/>
              </a:ext>
            </a:extLst>
          </p:cNvPr>
          <p:cNvSpPr>
            <a:spLocks noGrp="1"/>
          </p:cNvSpPr>
          <p:nvPr>
            <p:ph type="body" sz="quarter" idx="34" hasCustomPrompt="1"/>
          </p:nvPr>
        </p:nvSpPr>
        <p:spPr>
          <a:xfrm>
            <a:off x="3489968"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9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tx1"/>
                </a:solidFill>
                <a:latin typeface="+mn-lt"/>
              </a:defRPr>
            </a:lvl1pPr>
          </a:lstStyle>
          <a:p>
            <a:pPr lvl="0"/>
            <a:r>
              <a:rPr lang="en-US" dirty="0"/>
              <a:t>Name</a:t>
            </a:r>
          </a:p>
        </p:txBody>
      </p:sp>
      <p:sp>
        <p:nvSpPr>
          <p:cNvPr id="28" name="Text Placeholder 28">
            <a:extLst>
              <a:ext uri="{FF2B5EF4-FFF2-40B4-BE49-F238E27FC236}">
                <a16:creationId xmlns:a16="http://schemas.microsoft.com/office/drawing/2014/main" id="{518B0AC6-8555-9EC9-31D5-2D41E9278A30}"/>
              </a:ext>
            </a:extLst>
          </p:cNvPr>
          <p:cNvSpPr>
            <a:spLocks noGrp="1"/>
          </p:cNvSpPr>
          <p:nvPr>
            <p:ph type="body" sz="quarter" idx="29" hasCustomPrompt="1"/>
          </p:nvPr>
        </p:nvSpPr>
        <p:spPr>
          <a:xfrm>
            <a:off x="3631421" y="5584541"/>
            <a:ext cx="1943837" cy="347662"/>
          </a:xfrm>
        </p:spPr>
        <p:txBody>
          <a:bodyPr vert="horz" lIns="0" tIns="0" rIns="0" bIns="0" rtlCol="0">
            <a:noAutofit/>
          </a:bodyPr>
          <a:lstStyle>
            <a:lvl1pPr>
              <a:defRPr lang="en-US" sz="1200" spc="20" baseline="0" dirty="0">
                <a:solidFill>
                  <a:schemeClr val="tx1"/>
                </a:solidFill>
              </a:defRPr>
            </a:lvl1pPr>
          </a:lstStyle>
          <a:p>
            <a:pPr marL="0" lvl="0" indent="0">
              <a:lnSpc>
                <a:spcPct val="100000"/>
              </a:lnSpc>
              <a:spcBef>
                <a:spcPts val="0"/>
              </a:spcBef>
              <a:buNone/>
            </a:pPr>
            <a:r>
              <a:rPr lang="en-US" dirty="0"/>
              <a:t>Title</a:t>
            </a:r>
          </a:p>
        </p:txBody>
      </p:sp>
      <p:sp>
        <p:nvSpPr>
          <p:cNvPr id="26" name="Picture Placeholder 23">
            <a:extLst>
              <a:ext uri="{FF2B5EF4-FFF2-40B4-BE49-F238E27FC236}">
                <a16:creationId xmlns:a16="http://schemas.microsoft.com/office/drawing/2014/main" id="{1026B989-CBAD-BCCA-CE61-AC5ABC3F8752}"/>
              </a:ext>
            </a:extLst>
          </p:cNvPr>
          <p:cNvSpPr>
            <a:spLocks noGrp="1"/>
          </p:cNvSpPr>
          <p:nvPr>
            <p:ph type="pic" sz="quarter" idx="27"/>
          </p:nvPr>
        </p:nvSpPr>
        <p:spPr>
          <a:xfrm>
            <a:off x="6139567"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38" name="Text Placeholder 37">
            <a:extLst>
              <a:ext uri="{FF2B5EF4-FFF2-40B4-BE49-F238E27FC236}">
                <a16:creationId xmlns:a16="http://schemas.microsoft.com/office/drawing/2014/main" id="{3A6E4A81-98BC-4A0B-637E-A8A4EF704A29}"/>
              </a:ext>
            </a:extLst>
          </p:cNvPr>
          <p:cNvSpPr>
            <a:spLocks noGrp="1"/>
          </p:cNvSpPr>
          <p:nvPr>
            <p:ph type="body" sz="quarter" idx="35" hasCustomPrompt="1"/>
          </p:nvPr>
        </p:nvSpPr>
        <p:spPr>
          <a:xfrm>
            <a:off x="6139567"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9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tx1"/>
                </a:solidFill>
                <a:latin typeface="+mn-lt"/>
              </a:defRPr>
            </a:lvl1pPr>
          </a:lstStyle>
          <a:p>
            <a:pPr lvl="0"/>
            <a:r>
              <a:rPr lang="en-US" dirty="0"/>
              <a:t>Name</a:t>
            </a:r>
          </a:p>
        </p:txBody>
      </p:sp>
      <p:sp>
        <p:nvSpPr>
          <p:cNvPr id="34" name="Text Placeholder 28">
            <a:extLst>
              <a:ext uri="{FF2B5EF4-FFF2-40B4-BE49-F238E27FC236}">
                <a16:creationId xmlns:a16="http://schemas.microsoft.com/office/drawing/2014/main" id="{671F3A8D-7485-35BA-4D51-752E669CD51B}"/>
              </a:ext>
            </a:extLst>
          </p:cNvPr>
          <p:cNvSpPr>
            <a:spLocks noGrp="1"/>
          </p:cNvSpPr>
          <p:nvPr>
            <p:ph type="body" sz="quarter" idx="31" hasCustomPrompt="1"/>
          </p:nvPr>
        </p:nvSpPr>
        <p:spPr>
          <a:xfrm>
            <a:off x="6260967" y="5584541"/>
            <a:ext cx="1943837" cy="347662"/>
          </a:xfrm>
        </p:spPr>
        <p:txBody>
          <a:bodyPr vert="horz" lIns="0" tIns="0" rIns="0" bIns="0" rtlCol="0">
            <a:noAutofit/>
          </a:bodyPr>
          <a:lstStyle>
            <a:lvl1pPr>
              <a:defRPr lang="en-US" sz="1200" spc="20" baseline="0" dirty="0">
                <a:solidFill>
                  <a:schemeClr val="tx1"/>
                </a:solidFill>
              </a:defRPr>
            </a:lvl1pPr>
          </a:lstStyle>
          <a:p>
            <a:pPr marL="0" lvl="0" indent="0">
              <a:lnSpc>
                <a:spcPct val="100000"/>
              </a:lnSpc>
              <a:spcBef>
                <a:spcPts val="0"/>
              </a:spcBef>
              <a:buNone/>
            </a:pPr>
            <a:r>
              <a:rPr lang="en-US" dirty="0"/>
              <a:t>Title</a:t>
            </a:r>
          </a:p>
        </p:txBody>
      </p:sp>
      <p:sp>
        <p:nvSpPr>
          <p:cNvPr id="24" name="Picture Placeholder 23">
            <a:extLst>
              <a:ext uri="{FF2B5EF4-FFF2-40B4-BE49-F238E27FC236}">
                <a16:creationId xmlns:a16="http://schemas.microsoft.com/office/drawing/2014/main" id="{EC3EE756-2FF0-64E0-D905-235B8973F7D5}"/>
              </a:ext>
            </a:extLst>
          </p:cNvPr>
          <p:cNvSpPr>
            <a:spLocks noGrp="1"/>
          </p:cNvSpPr>
          <p:nvPr>
            <p:ph type="pic" sz="quarter" idx="25"/>
          </p:nvPr>
        </p:nvSpPr>
        <p:spPr>
          <a:xfrm>
            <a:off x="8755158"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39" name="Text Placeholder 38">
            <a:extLst>
              <a:ext uri="{FF2B5EF4-FFF2-40B4-BE49-F238E27FC236}">
                <a16:creationId xmlns:a16="http://schemas.microsoft.com/office/drawing/2014/main" id="{35068E76-B8E5-A95C-FAAC-7F43B2481D14}"/>
              </a:ext>
            </a:extLst>
          </p:cNvPr>
          <p:cNvSpPr>
            <a:spLocks noGrp="1"/>
          </p:cNvSpPr>
          <p:nvPr>
            <p:ph type="body" sz="quarter" idx="36" hasCustomPrompt="1"/>
          </p:nvPr>
        </p:nvSpPr>
        <p:spPr>
          <a:xfrm>
            <a:off x="8755158"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9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tx1"/>
                </a:solidFill>
                <a:latin typeface="+mn-lt"/>
              </a:defRPr>
            </a:lvl1pPr>
          </a:lstStyle>
          <a:p>
            <a:pPr lvl="0"/>
            <a:r>
              <a:rPr lang="en-US" dirty="0"/>
              <a:t>Name</a:t>
            </a:r>
          </a:p>
        </p:txBody>
      </p:sp>
      <p:sp>
        <p:nvSpPr>
          <p:cNvPr id="36" name="Text Placeholder 28">
            <a:extLst>
              <a:ext uri="{FF2B5EF4-FFF2-40B4-BE49-F238E27FC236}">
                <a16:creationId xmlns:a16="http://schemas.microsoft.com/office/drawing/2014/main" id="{5985B1DB-E488-ABA9-E8FB-18D2006DCE09}"/>
              </a:ext>
            </a:extLst>
          </p:cNvPr>
          <p:cNvSpPr>
            <a:spLocks noGrp="1"/>
          </p:cNvSpPr>
          <p:nvPr>
            <p:ph type="body" sz="quarter" idx="33" hasCustomPrompt="1"/>
          </p:nvPr>
        </p:nvSpPr>
        <p:spPr>
          <a:xfrm>
            <a:off x="8890513" y="5584541"/>
            <a:ext cx="1943837" cy="347662"/>
          </a:xfrm>
        </p:spPr>
        <p:txBody>
          <a:bodyPr vert="horz" lIns="0" tIns="0" rIns="0" bIns="0" rtlCol="0">
            <a:noAutofit/>
          </a:bodyPr>
          <a:lstStyle>
            <a:lvl1pPr>
              <a:defRPr lang="en-US" sz="1200" spc="20" baseline="0" dirty="0">
                <a:solidFill>
                  <a:schemeClr val="tx1"/>
                </a:solidFill>
              </a:defRPr>
            </a:lvl1pPr>
          </a:lstStyle>
          <a:p>
            <a:pPr marL="0" lvl="0" indent="0">
              <a:lnSpc>
                <a:spcPct val="100000"/>
              </a:lnSpc>
              <a:spcBef>
                <a:spcPts val="0"/>
              </a:spcBef>
              <a:buNone/>
            </a:pPr>
            <a:r>
              <a:rPr lang="en-US" dirty="0"/>
              <a:t>Title</a:t>
            </a:r>
          </a:p>
        </p:txBody>
      </p:sp>
      <p:sp>
        <p:nvSpPr>
          <p:cNvPr id="4" name="Footer Placeholder 3">
            <a:extLst>
              <a:ext uri="{FF2B5EF4-FFF2-40B4-BE49-F238E27FC236}">
                <a16:creationId xmlns:a16="http://schemas.microsoft.com/office/drawing/2014/main" id="{D6FC1105-93C5-0E50-1656-271A54E5D97D}"/>
              </a:ext>
            </a:extLst>
          </p:cNvPr>
          <p:cNvSpPr>
            <a:spLocks noGrp="1"/>
          </p:cNvSpPr>
          <p:nvPr>
            <p:ph type="ftr" sz="quarter" idx="37"/>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E134F48D-1D23-34DB-1FB6-07EEB752692C}"/>
              </a:ext>
            </a:extLst>
          </p:cNvPr>
          <p:cNvSpPr>
            <a:spLocks noGrp="1"/>
          </p:cNvSpPr>
          <p:nvPr>
            <p:ph type="sldNum" sz="quarter" idx="38"/>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1" name="Title 1">
            <a:extLst>
              <a:ext uri="{FF2B5EF4-FFF2-40B4-BE49-F238E27FC236}">
                <a16:creationId xmlns:a16="http://schemas.microsoft.com/office/drawing/2014/main" id="{8D869122-E2BC-ED44-681B-43F70BEF81AF}"/>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8" name="Picture Placeholder 23">
            <a:extLst>
              <a:ext uri="{FF2B5EF4-FFF2-40B4-BE49-F238E27FC236}">
                <a16:creationId xmlns:a16="http://schemas.microsoft.com/office/drawing/2014/main" id="{255CBD6C-C281-8722-27D4-3D2CC5788A07}"/>
              </a:ext>
            </a:extLst>
          </p:cNvPr>
          <p:cNvSpPr>
            <a:spLocks noGrp="1"/>
          </p:cNvSpPr>
          <p:nvPr>
            <p:ph type="pic" sz="quarter" idx="13"/>
          </p:nvPr>
        </p:nvSpPr>
        <p:spPr>
          <a:xfrm>
            <a:off x="1090665" y="1650517"/>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34" name="Text Placeholder 33">
            <a:extLst>
              <a:ext uri="{FF2B5EF4-FFF2-40B4-BE49-F238E27FC236}">
                <a16:creationId xmlns:a16="http://schemas.microsoft.com/office/drawing/2014/main" id="{F1774C4E-7344-8232-3750-E424576E1D73}"/>
              </a:ext>
            </a:extLst>
          </p:cNvPr>
          <p:cNvSpPr>
            <a:spLocks noGrp="1"/>
          </p:cNvSpPr>
          <p:nvPr>
            <p:ph type="body" sz="quarter" idx="37" hasCustomPrompt="1"/>
          </p:nvPr>
        </p:nvSpPr>
        <p:spPr>
          <a:xfrm>
            <a:off x="1088136"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30" name="Text Placeholder 28">
            <a:extLst>
              <a:ext uri="{FF2B5EF4-FFF2-40B4-BE49-F238E27FC236}">
                <a16:creationId xmlns:a16="http://schemas.microsoft.com/office/drawing/2014/main" id="{1CE5D490-4727-FFF1-4BFF-A3DED42ECA3F}"/>
              </a:ext>
            </a:extLst>
          </p:cNvPr>
          <p:cNvSpPr>
            <a:spLocks noGrp="1"/>
          </p:cNvSpPr>
          <p:nvPr>
            <p:ph type="body" sz="quarter" idx="22" hasCustomPrompt="1"/>
          </p:nvPr>
        </p:nvSpPr>
        <p:spPr>
          <a:xfrm>
            <a:off x="1185312" y="3587657"/>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18" name="Picture Placeholder 23">
            <a:extLst>
              <a:ext uri="{FF2B5EF4-FFF2-40B4-BE49-F238E27FC236}">
                <a16:creationId xmlns:a16="http://schemas.microsoft.com/office/drawing/2014/main" id="{53802057-01C6-8655-30FA-091AC26925F4}"/>
              </a:ext>
            </a:extLst>
          </p:cNvPr>
          <p:cNvSpPr>
            <a:spLocks noGrp="1"/>
          </p:cNvSpPr>
          <p:nvPr>
            <p:ph type="pic" sz="quarter" idx="15"/>
          </p:nvPr>
        </p:nvSpPr>
        <p:spPr>
          <a:xfrm>
            <a:off x="3638242" y="1656748"/>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0" name="Text Placeholder 39">
            <a:extLst>
              <a:ext uri="{FF2B5EF4-FFF2-40B4-BE49-F238E27FC236}">
                <a16:creationId xmlns:a16="http://schemas.microsoft.com/office/drawing/2014/main" id="{69E47AF5-CB74-C3EB-76CA-1CA76678E2D5}"/>
              </a:ext>
            </a:extLst>
          </p:cNvPr>
          <p:cNvSpPr>
            <a:spLocks noGrp="1"/>
          </p:cNvSpPr>
          <p:nvPr>
            <p:ph type="body" sz="quarter" idx="38" hasCustomPrompt="1"/>
          </p:nvPr>
        </p:nvSpPr>
        <p:spPr>
          <a:xfrm>
            <a:off x="3636236"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36" name="Text Placeholder 28">
            <a:extLst>
              <a:ext uri="{FF2B5EF4-FFF2-40B4-BE49-F238E27FC236}">
                <a16:creationId xmlns:a16="http://schemas.microsoft.com/office/drawing/2014/main" id="{890DFA6A-3356-DE98-022D-0DA202FBFD7E}"/>
              </a:ext>
            </a:extLst>
          </p:cNvPr>
          <p:cNvSpPr>
            <a:spLocks noGrp="1"/>
          </p:cNvSpPr>
          <p:nvPr>
            <p:ph type="body" sz="quarter" idx="26" hasCustomPrompt="1"/>
          </p:nvPr>
        </p:nvSpPr>
        <p:spPr>
          <a:xfrm>
            <a:off x="3734201" y="3589774"/>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19" name="Picture Placeholder 23">
            <a:extLst>
              <a:ext uri="{FF2B5EF4-FFF2-40B4-BE49-F238E27FC236}">
                <a16:creationId xmlns:a16="http://schemas.microsoft.com/office/drawing/2014/main" id="{4EB02CDB-488A-8142-CAF9-8E37FFF7C07D}"/>
              </a:ext>
            </a:extLst>
          </p:cNvPr>
          <p:cNvSpPr>
            <a:spLocks noGrp="1"/>
          </p:cNvSpPr>
          <p:nvPr>
            <p:ph type="pic" sz="quarter" idx="16"/>
          </p:nvPr>
        </p:nvSpPr>
        <p:spPr>
          <a:xfrm>
            <a:off x="6185819" y="166297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3" name="Text Placeholder 42">
            <a:extLst>
              <a:ext uri="{FF2B5EF4-FFF2-40B4-BE49-F238E27FC236}">
                <a16:creationId xmlns:a16="http://schemas.microsoft.com/office/drawing/2014/main" id="{4F3265D0-915B-E319-A154-B81C7A2C5B94}"/>
              </a:ext>
            </a:extLst>
          </p:cNvPr>
          <p:cNvSpPr>
            <a:spLocks noGrp="1"/>
          </p:cNvSpPr>
          <p:nvPr>
            <p:ph type="body" sz="quarter" idx="39" hasCustomPrompt="1"/>
          </p:nvPr>
        </p:nvSpPr>
        <p:spPr>
          <a:xfrm>
            <a:off x="6183813"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39" name="Text Placeholder 28">
            <a:extLst>
              <a:ext uri="{FF2B5EF4-FFF2-40B4-BE49-F238E27FC236}">
                <a16:creationId xmlns:a16="http://schemas.microsoft.com/office/drawing/2014/main" id="{CC0A1957-087D-BAC8-2FD3-C7879A14D683}"/>
              </a:ext>
            </a:extLst>
          </p:cNvPr>
          <p:cNvSpPr>
            <a:spLocks noGrp="1"/>
          </p:cNvSpPr>
          <p:nvPr>
            <p:ph type="body" sz="quarter" idx="28" hasCustomPrompt="1"/>
          </p:nvPr>
        </p:nvSpPr>
        <p:spPr>
          <a:xfrm>
            <a:off x="6283090" y="3594007"/>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17" name="Picture Placeholder 23">
            <a:extLst>
              <a:ext uri="{FF2B5EF4-FFF2-40B4-BE49-F238E27FC236}">
                <a16:creationId xmlns:a16="http://schemas.microsoft.com/office/drawing/2014/main" id="{C0FA0782-5A43-CA2A-3152-A02B9D5D744A}"/>
              </a:ext>
            </a:extLst>
          </p:cNvPr>
          <p:cNvSpPr>
            <a:spLocks noGrp="1"/>
          </p:cNvSpPr>
          <p:nvPr>
            <p:ph type="pic" sz="quarter" idx="14"/>
          </p:nvPr>
        </p:nvSpPr>
        <p:spPr>
          <a:xfrm>
            <a:off x="8733396" y="166920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6" name="Text Placeholder 45">
            <a:extLst>
              <a:ext uri="{FF2B5EF4-FFF2-40B4-BE49-F238E27FC236}">
                <a16:creationId xmlns:a16="http://schemas.microsoft.com/office/drawing/2014/main" id="{D922E682-729B-97DE-1956-5B8FDDB7A7B0}"/>
              </a:ext>
            </a:extLst>
          </p:cNvPr>
          <p:cNvSpPr>
            <a:spLocks noGrp="1"/>
          </p:cNvSpPr>
          <p:nvPr>
            <p:ph type="body" sz="quarter" idx="40" hasCustomPrompt="1"/>
          </p:nvPr>
        </p:nvSpPr>
        <p:spPr>
          <a:xfrm>
            <a:off x="8731390"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42" name="Text Placeholder 28">
            <a:extLst>
              <a:ext uri="{FF2B5EF4-FFF2-40B4-BE49-F238E27FC236}">
                <a16:creationId xmlns:a16="http://schemas.microsoft.com/office/drawing/2014/main" id="{8A2E2333-661F-499A-4099-13003D5327DE}"/>
              </a:ext>
            </a:extLst>
          </p:cNvPr>
          <p:cNvSpPr>
            <a:spLocks noGrp="1"/>
          </p:cNvSpPr>
          <p:nvPr>
            <p:ph type="body" sz="quarter" idx="30" hasCustomPrompt="1"/>
          </p:nvPr>
        </p:nvSpPr>
        <p:spPr>
          <a:xfrm>
            <a:off x="8831978" y="3591891"/>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24" name="Picture Placeholder 23">
            <a:extLst>
              <a:ext uri="{FF2B5EF4-FFF2-40B4-BE49-F238E27FC236}">
                <a16:creationId xmlns:a16="http://schemas.microsoft.com/office/drawing/2014/main" id="{BC2B0E64-6036-C50A-4B09-3307E136D0DB}"/>
              </a:ext>
            </a:extLst>
          </p:cNvPr>
          <p:cNvSpPr>
            <a:spLocks noGrp="1"/>
          </p:cNvSpPr>
          <p:nvPr>
            <p:ph type="pic" sz="quarter" idx="17"/>
          </p:nvPr>
        </p:nvSpPr>
        <p:spPr>
          <a:xfrm>
            <a:off x="1090665" y="4221285"/>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9" name="Text Placeholder 48">
            <a:extLst>
              <a:ext uri="{FF2B5EF4-FFF2-40B4-BE49-F238E27FC236}">
                <a16:creationId xmlns:a16="http://schemas.microsoft.com/office/drawing/2014/main" id="{B1360129-7F80-B48D-D46B-A111F17E47B4}"/>
              </a:ext>
            </a:extLst>
          </p:cNvPr>
          <p:cNvSpPr>
            <a:spLocks noGrp="1"/>
          </p:cNvSpPr>
          <p:nvPr>
            <p:ph type="body" sz="quarter" idx="41" hasCustomPrompt="1"/>
          </p:nvPr>
        </p:nvSpPr>
        <p:spPr>
          <a:xfrm>
            <a:off x="1088136"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33" name="Text Placeholder 28">
            <a:extLst>
              <a:ext uri="{FF2B5EF4-FFF2-40B4-BE49-F238E27FC236}">
                <a16:creationId xmlns:a16="http://schemas.microsoft.com/office/drawing/2014/main" id="{34A00EE2-7DE2-BF48-E0C1-81C2158B4107}"/>
              </a:ext>
            </a:extLst>
          </p:cNvPr>
          <p:cNvSpPr>
            <a:spLocks noGrp="1"/>
          </p:cNvSpPr>
          <p:nvPr>
            <p:ph type="body" sz="quarter" idx="24" hasCustomPrompt="1"/>
          </p:nvPr>
        </p:nvSpPr>
        <p:spPr>
          <a:xfrm>
            <a:off x="1185312" y="6150401"/>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26" name="Picture Placeholder 23">
            <a:extLst>
              <a:ext uri="{FF2B5EF4-FFF2-40B4-BE49-F238E27FC236}">
                <a16:creationId xmlns:a16="http://schemas.microsoft.com/office/drawing/2014/main" id="{90EE9725-A8CC-5A72-59F1-663EECC9FDF7}"/>
              </a:ext>
            </a:extLst>
          </p:cNvPr>
          <p:cNvSpPr>
            <a:spLocks noGrp="1"/>
          </p:cNvSpPr>
          <p:nvPr>
            <p:ph type="pic" sz="quarter" idx="19"/>
          </p:nvPr>
        </p:nvSpPr>
        <p:spPr>
          <a:xfrm>
            <a:off x="3638242" y="4218973"/>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874C74F1-405C-C6EE-A607-2236B9B08E00}"/>
              </a:ext>
            </a:extLst>
          </p:cNvPr>
          <p:cNvSpPr>
            <a:spLocks noGrp="1"/>
          </p:cNvSpPr>
          <p:nvPr>
            <p:ph type="body" sz="quarter" idx="42" hasCustomPrompt="1"/>
          </p:nvPr>
        </p:nvSpPr>
        <p:spPr>
          <a:xfrm>
            <a:off x="3636236"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45" name="Text Placeholder 28">
            <a:extLst>
              <a:ext uri="{FF2B5EF4-FFF2-40B4-BE49-F238E27FC236}">
                <a16:creationId xmlns:a16="http://schemas.microsoft.com/office/drawing/2014/main" id="{F3B25311-1AE4-31EC-9514-AD4642A2B4F9}"/>
              </a:ext>
            </a:extLst>
          </p:cNvPr>
          <p:cNvSpPr>
            <a:spLocks noGrp="1"/>
          </p:cNvSpPr>
          <p:nvPr>
            <p:ph type="body" sz="quarter" idx="32" hasCustomPrompt="1"/>
          </p:nvPr>
        </p:nvSpPr>
        <p:spPr>
          <a:xfrm>
            <a:off x="3734201" y="6151618"/>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27" name="Picture Placeholder 23">
            <a:extLst>
              <a:ext uri="{FF2B5EF4-FFF2-40B4-BE49-F238E27FC236}">
                <a16:creationId xmlns:a16="http://schemas.microsoft.com/office/drawing/2014/main" id="{EA14E23B-F3B1-C7A2-B03A-1CEABC2E4CF2}"/>
              </a:ext>
            </a:extLst>
          </p:cNvPr>
          <p:cNvSpPr>
            <a:spLocks noGrp="1"/>
          </p:cNvSpPr>
          <p:nvPr>
            <p:ph type="pic" sz="quarter" idx="20"/>
          </p:nvPr>
        </p:nvSpPr>
        <p:spPr>
          <a:xfrm>
            <a:off x="6185819" y="422012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53" name="Text Placeholder 52">
            <a:extLst>
              <a:ext uri="{FF2B5EF4-FFF2-40B4-BE49-F238E27FC236}">
                <a16:creationId xmlns:a16="http://schemas.microsoft.com/office/drawing/2014/main" id="{3914135F-F251-D319-FE2A-787B519F9071}"/>
              </a:ext>
            </a:extLst>
          </p:cNvPr>
          <p:cNvSpPr>
            <a:spLocks noGrp="1"/>
          </p:cNvSpPr>
          <p:nvPr>
            <p:ph type="body" sz="quarter" idx="43" hasCustomPrompt="1"/>
          </p:nvPr>
        </p:nvSpPr>
        <p:spPr>
          <a:xfrm>
            <a:off x="6183813"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48" name="Text Placeholder 28">
            <a:extLst>
              <a:ext uri="{FF2B5EF4-FFF2-40B4-BE49-F238E27FC236}">
                <a16:creationId xmlns:a16="http://schemas.microsoft.com/office/drawing/2014/main" id="{A39619BE-B308-86FC-D02B-5B8AE1C8BF91}"/>
              </a:ext>
            </a:extLst>
          </p:cNvPr>
          <p:cNvSpPr>
            <a:spLocks noGrp="1"/>
          </p:cNvSpPr>
          <p:nvPr>
            <p:ph type="body" sz="quarter" idx="34" hasCustomPrompt="1"/>
          </p:nvPr>
        </p:nvSpPr>
        <p:spPr>
          <a:xfrm>
            <a:off x="6283090" y="6149184"/>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25" name="Picture Placeholder 23">
            <a:extLst>
              <a:ext uri="{FF2B5EF4-FFF2-40B4-BE49-F238E27FC236}">
                <a16:creationId xmlns:a16="http://schemas.microsoft.com/office/drawing/2014/main" id="{D44FC776-875A-9EAD-435C-F5D0F3DF3852}"/>
              </a:ext>
            </a:extLst>
          </p:cNvPr>
          <p:cNvSpPr>
            <a:spLocks noGrp="1"/>
          </p:cNvSpPr>
          <p:nvPr>
            <p:ph type="pic" sz="quarter" idx="18"/>
          </p:nvPr>
        </p:nvSpPr>
        <p:spPr>
          <a:xfrm>
            <a:off x="8733396" y="4222440"/>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54" name="Text Placeholder 53">
            <a:extLst>
              <a:ext uri="{FF2B5EF4-FFF2-40B4-BE49-F238E27FC236}">
                <a16:creationId xmlns:a16="http://schemas.microsoft.com/office/drawing/2014/main" id="{B9DED069-060F-0176-B4A9-26120A147B76}"/>
              </a:ext>
            </a:extLst>
          </p:cNvPr>
          <p:cNvSpPr>
            <a:spLocks noGrp="1"/>
          </p:cNvSpPr>
          <p:nvPr>
            <p:ph type="body" sz="quarter" idx="44" hasCustomPrompt="1"/>
          </p:nvPr>
        </p:nvSpPr>
        <p:spPr>
          <a:xfrm>
            <a:off x="8731390"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51" name="Text Placeholder 28">
            <a:extLst>
              <a:ext uri="{FF2B5EF4-FFF2-40B4-BE49-F238E27FC236}">
                <a16:creationId xmlns:a16="http://schemas.microsoft.com/office/drawing/2014/main" id="{4AD10861-EBBA-146D-C4EC-C0252F808B53}"/>
              </a:ext>
            </a:extLst>
          </p:cNvPr>
          <p:cNvSpPr>
            <a:spLocks noGrp="1"/>
          </p:cNvSpPr>
          <p:nvPr>
            <p:ph type="body" sz="quarter" idx="36" hasCustomPrompt="1"/>
          </p:nvPr>
        </p:nvSpPr>
        <p:spPr>
          <a:xfrm>
            <a:off x="8831978" y="6152835"/>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2" name="Footer Placeholder 1">
            <a:extLst>
              <a:ext uri="{FF2B5EF4-FFF2-40B4-BE49-F238E27FC236}">
                <a16:creationId xmlns:a16="http://schemas.microsoft.com/office/drawing/2014/main" id="{58B2A1B4-8B38-9645-3655-35A4232B984C}"/>
              </a:ext>
            </a:extLst>
          </p:cNvPr>
          <p:cNvSpPr>
            <a:spLocks noGrp="1"/>
          </p:cNvSpPr>
          <p:nvPr>
            <p:ph type="ftr" sz="quarter" idx="45"/>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FFD77F83-709B-A595-838B-A50CBBA8DB76}"/>
              </a:ext>
            </a:extLst>
          </p:cNvPr>
          <p:cNvSpPr>
            <a:spLocks noGrp="1"/>
          </p:cNvSpPr>
          <p:nvPr>
            <p:ph type="sldNum" sz="quarter" idx="46"/>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821385B8-472C-422F-2A52-C71336190A24}"/>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2" name="Oval 1">
            <a:extLst>
              <a:ext uri="{FF2B5EF4-FFF2-40B4-BE49-F238E27FC236}">
                <a16:creationId xmlns:a16="http://schemas.microsoft.com/office/drawing/2014/main" id="{9DE7CA9C-8486-4EA1-8701-DB28FF478598}"/>
              </a:ext>
            </a:extLst>
          </p:cNvPr>
          <p:cNvSpPr/>
          <p:nvPr userDrawn="1"/>
        </p:nvSpPr>
        <p:spPr>
          <a:xfrm>
            <a:off x="2060160"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6" name="Picture Placeholder 13">
            <a:extLst>
              <a:ext uri="{FF2B5EF4-FFF2-40B4-BE49-F238E27FC236}">
                <a16:creationId xmlns:a16="http://schemas.microsoft.com/office/drawing/2014/main" id="{5C378C59-971F-BF38-742D-D95B205A12CA}"/>
              </a:ext>
            </a:extLst>
          </p:cNvPr>
          <p:cNvSpPr>
            <a:spLocks noGrp="1"/>
          </p:cNvSpPr>
          <p:nvPr>
            <p:ph type="pic" sz="quarter" idx="32"/>
          </p:nvPr>
        </p:nvSpPr>
        <p:spPr>
          <a:xfrm>
            <a:off x="1540257" y="2001750"/>
            <a:ext cx="1159161" cy="1036101"/>
          </a:xfrm>
          <a:noFill/>
        </p:spPr>
        <p:txBody>
          <a:bodyPr anchor="ctr">
            <a:noAutofit/>
          </a:bodyPr>
          <a:lstStyle>
            <a:lvl1pPr algn="ctr">
              <a:defRPr sz="1600"/>
            </a:lvl1pPr>
          </a:lstStyle>
          <a:p>
            <a:r>
              <a:rPr lang="en-US"/>
              <a:t>Click icon to add picture</a:t>
            </a:r>
            <a:endParaRPr lang="en-US" dirty="0"/>
          </a:p>
        </p:txBody>
      </p:sp>
      <p:sp>
        <p:nvSpPr>
          <p:cNvPr id="21" name="Subtitle 2">
            <a:extLst>
              <a:ext uri="{FF2B5EF4-FFF2-40B4-BE49-F238E27FC236}">
                <a16:creationId xmlns:a16="http://schemas.microsoft.com/office/drawing/2014/main" id="{3BAF3E19-6FBE-8CBB-4079-33F65C860D3F}"/>
              </a:ext>
            </a:extLst>
          </p:cNvPr>
          <p:cNvSpPr>
            <a:spLocks noGrp="1"/>
          </p:cNvSpPr>
          <p:nvPr>
            <p:ph type="subTitle" idx="1" hasCustomPrompt="1"/>
          </p:nvPr>
        </p:nvSpPr>
        <p:spPr>
          <a:xfrm>
            <a:off x="844257" y="3029583"/>
            <a:ext cx="2940863" cy="1002007"/>
          </a:xfrm>
        </p:spPr>
        <p:txBody>
          <a:bodyPr anchor="b">
            <a:noAutofit/>
          </a:bodyPr>
          <a:lstStyle>
            <a:lvl1pPr marL="0" indent="0" algn="l">
              <a:lnSpc>
                <a:spcPct val="100000"/>
              </a:lnSpc>
              <a:buNone/>
              <a:defRPr sz="2000" b="1" i="0" cap="all" spc="300" baseline="0">
                <a:latin typeface="+mj-lt"/>
                <a:cs typeface="Arial Black"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2" name="Content Placeholder 2">
            <a:extLst>
              <a:ext uri="{FF2B5EF4-FFF2-40B4-BE49-F238E27FC236}">
                <a16:creationId xmlns:a16="http://schemas.microsoft.com/office/drawing/2014/main" id="{16C42666-9F54-E92B-0327-85CCBAD21F0A}"/>
              </a:ext>
            </a:extLst>
          </p:cNvPr>
          <p:cNvSpPr>
            <a:spLocks noGrp="1"/>
          </p:cNvSpPr>
          <p:nvPr>
            <p:ph idx="10" hasCustomPrompt="1"/>
          </p:nvPr>
        </p:nvSpPr>
        <p:spPr>
          <a:xfrm>
            <a:off x="844257" y="4053021"/>
            <a:ext cx="2944737" cy="2284667"/>
          </a:xfrm>
        </p:spPr>
        <p:txBody>
          <a:bodyPr lIns="0" tIns="0" r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Oval 2">
            <a:extLst>
              <a:ext uri="{FF2B5EF4-FFF2-40B4-BE49-F238E27FC236}">
                <a16:creationId xmlns:a16="http://schemas.microsoft.com/office/drawing/2014/main" id="{FCFF2E1B-0868-370D-4DD5-C9FAA608FAF8}"/>
              </a:ext>
            </a:extLst>
          </p:cNvPr>
          <p:cNvSpPr/>
          <p:nvPr userDrawn="1"/>
        </p:nvSpPr>
        <p:spPr>
          <a:xfrm>
            <a:off x="5617535"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4" name="Picture Placeholder 13">
            <a:extLst>
              <a:ext uri="{FF2B5EF4-FFF2-40B4-BE49-F238E27FC236}">
                <a16:creationId xmlns:a16="http://schemas.microsoft.com/office/drawing/2014/main" id="{0B4A9B4F-A838-18BA-A205-674E6E13EB45}"/>
              </a:ext>
            </a:extLst>
          </p:cNvPr>
          <p:cNvSpPr>
            <a:spLocks noGrp="1"/>
          </p:cNvSpPr>
          <p:nvPr>
            <p:ph type="pic" sz="quarter" idx="30"/>
          </p:nvPr>
        </p:nvSpPr>
        <p:spPr>
          <a:xfrm>
            <a:off x="5107541" y="2001750"/>
            <a:ext cx="1159161" cy="1036101"/>
          </a:xfrm>
          <a:noFill/>
        </p:spPr>
        <p:txBody>
          <a:bodyPr anchor="ctr">
            <a:noAutofit/>
          </a:bodyPr>
          <a:lstStyle>
            <a:lvl1pPr algn="ctr">
              <a:defRPr sz="1600"/>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35959781-AA1F-7789-57AC-F3583B408E73}"/>
              </a:ext>
            </a:extLst>
          </p:cNvPr>
          <p:cNvSpPr>
            <a:spLocks noGrp="1"/>
          </p:cNvSpPr>
          <p:nvPr>
            <p:ph type="body" sz="quarter" idx="28" hasCustomPrompt="1"/>
          </p:nvPr>
        </p:nvSpPr>
        <p:spPr>
          <a:xfrm>
            <a:off x="4617227" y="3064120"/>
            <a:ext cx="2940864" cy="988902"/>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24" name="Content Placeholder 2">
            <a:extLst>
              <a:ext uri="{FF2B5EF4-FFF2-40B4-BE49-F238E27FC236}">
                <a16:creationId xmlns:a16="http://schemas.microsoft.com/office/drawing/2014/main" id="{73AFA26A-367B-C958-6FDA-30DC18B38549}"/>
              </a:ext>
            </a:extLst>
          </p:cNvPr>
          <p:cNvSpPr>
            <a:spLocks noGrp="1"/>
          </p:cNvSpPr>
          <p:nvPr>
            <p:ph idx="12" hasCustomPrompt="1"/>
          </p:nvPr>
        </p:nvSpPr>
        <p:spPr>
          <a:xfrm>
            <a:off x="4617226" y="4066126"/>
            <a:ext cx="2944737" cy="2284667"/>
          </a:xfrm>
        </p:spPr>
        <p:txBody>
          <a:bodyPr t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Oval 3">
            <a:extLst>
              <a:ext uri="{FF2B5EF4-FFF2-40B4-BE49-F238E27FC236}">
                <a16:creationId xmlns:a16="http://schemas.microsoft.com/office/drawing/2014/main" id="{BE993317-B15E-4278-C4C8-D2C8F54AED79}"/>
              </a:ext>
            </a:extLst>
          </p:cNvPr>
          <p:cNvSpPr/>
          <p:nvPr userDrawn="1"/>
        </p:nvSpPr>
        <p:spPr>
          <a:xfrm>
            <a:off x="8836567"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5" name="Picture Placeholder 13">
            <a:extLst>
              <a:ext uri="{FF2B5EF4-FFF2-40B4-BE49-F238E27FC236}">
                <a16:creationId xmlns:a16="http://schemas.microsoft.com/office/drawing/2014/main" id="{320E0A84-9337-4401-9D13-157978C60776}"/>
              </a:ext>
            </a:extLst>
          </p:cNvPr>
          <p:cNvSpPr>
            <a:spLocks noGrp="1"/>
          </p:cNvSpPr>
          <p:nvPr>
            <p:ph type="pic" sz="quarter" idx="31"/>
          </p:nvPr>
        </p:nvSpPr>
        <p:spPr>
          <a:xfrm>
            <a:off x="8333421" y="2004710"/>
            <a:ext cx="1159161" cy="1036101"/>
          </a:xfrm>
          <a:noFill/>
        </p:spPr>
        <p:txBody>
          <a:bodyPr anchor="ctr">
            <a:noAutofit/>
          </a:bodyPr>
          <a:lstStyle>
            <a:lvl1pPr algn="ctr">
              <a:defRPr sz="1600"/>
            </a:lvl1pPr>
          </a:lstStyle>
          <a:p>
            <a:r>
              <a:rPr lang="en-US"/>
              <a:t>Click icon to add picture</a:t>
            </a:r>
            <a:endParaRPr lang="en-US" dirty="0"/>
          </a:p>
        </p:txBody>
      </p:sp>
      <p:sp>
        <p:nvSpPr>
          <p:cNvPr id="32" name="Text Placeholder 28">
            <a:extLst>
              <a:ext uri="{FF2B5EF4-FFF2-40B4-BE49-F238E27FC236}">
                <a16:creationId xmlns:a16="http://schemas.microsoft.com/office/drawing/2014/main" id="{AC8F3009-6B00-DF9F-8517-05A826556634}"/>
              </a:ext>
            </a:extLst>
          </p:cNvPr>
          <p:cNvSpPr>
            <a:spLocks noGrp="1"/>
          </p:cNvSpPr>
          <p:nvPr>
            <p:ph type="body" sz="quarter" idx="29" hasCustomPrompt="1"/>
          </p:nvPr>
        </p:nvSpPr>
        <p:spPr>
          <a:xfrm>
            <a:off x="8403008" y="3029583"/>
            <a:ext cx="2940864" cy="988902"/>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23" name="Content Placeholder 2">
            <a:extLst>
              <a:ext uri="{FF2B5EF4-FFF2-40B4-BE49-F238E27FC236}">
                <a16:creationId xmlns:a16="http://schemas.microsoft.com/office/drawing/2014/main" id="{B51E11FB-D524-5781-B4B3-F6E5484F19F3}"/>
              </a:ext>
            </a:extLst>
          </p:cNvPr>
          <p:cNvSpPr>
            <a:spLocks noGrp="1"/>
          </p:cNvSpPr>
          <p:nvPr>
            <p:ph idx="11" hasCustomPrompt="1"/>
          </p:nvPr>
        </p:nvSpPr>
        <p:spPr>
          <a:xfrm>
            <a:off x="8398539" y="4031589"/>
            <a:ext cx="2944737" cy="2284667"/>
          </a:xfrm>
        </p:spPr>
        <p:txBody>
          <a:bodyPr t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466B1E6-E67B-3B07-B464-6C782D2D21E7}"/>
              </a:ext>
            </a:extLst>
          </p:cNvPr>
          <p:cNvSpPr>
            <a:spLocks noGrp="1"/>
          </p:cNvSpPr>
          <p:nvPr>
            <p:ph type="ftr" sz="quarter" idx="33"/>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2B63D2A3-D5E9-1D68-8AB2-1DB5C21E9126}"/>
              </a:ext>
            </a:extLst>
          </p:cNvPr>
          <p:cNvSpPr>
            <a:spLocks noGrp="1"/>
          </p:cNvSpPr>
          <p:nvPr>
            <p:ph type="sldNum" sz="quarter" idx="34"/>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3" name="Picture 2" descr="Large walking intersection with one lone person">
            <a:extLst>
              <a:ext uri="{FF2B5EF4-FFF2-40B4-BE49-F238E27FC236}">
                <a16:creationId xmlns:a16="http://schemas.microsoft.com/office/drawing/2014/main" id="{09010683-ED2B-BF6C-90F9-AF09D38DB67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0"/>
                    </a14:imgEffect>
                    <a14:imgEffect>
                      <a14:brightnessContrast bright="27000" contrast="5000"/>
                    </a14:imgEffect>
                  </a14:imgLayer>
                </a14:imgProps>
              </a:ext>
              <a:ext uri="{28A0092B-C50C-407E-A947-70E740481C1C}">
                <a14:useLocalDpi xmlns:a14="http://schemas.microsoft.com/office/drawing/2010/main"/>
              </a:ext>
            </a:extLst>
          </a:blip>
          <a:srcRect/>
          <a:stretch/>
        </p:blipFill>
        <p:spPr>
          <a:xfrm>
            <a:off x="0" y="1"/>
            <a:ext cx="11811000" cy="6858000"/>
          </a:xfrm>
          <a:prstGeom prst="rect">
            <a:avLst/>
          </a:prstGeom>
        </p:spPr>
      </p:pic>
      <p:sp>
        <p:nvSpPr>
          <p:cNvPr id="13" name="Freeform 12">
            <a:extLst>
              <a:ext uri="{FF2B5EF4-FFF2-40B4-BE49-F238E27FC236}">
                <a16:creationId xmlns:a16="http://schemas.microsoft.com/office/drawing/2014/main" id="{C7A66511-B85E-197E-52D6-398E0BABD4A3}"/>
              </a:ext>
            </a:extLst>
          </p:cNvPr>
          <p:cNvSpPr/>
          <p:nvPr userDrawn="1"/>
        </p:nvSpPr>
        <p:spPr>
          <a:xfrm>
            <a:off x="777819" y="0"/>
            <a:ext cx="8272488" cy="6858000"/>
          </a:xfrm>
          <a:custGeom>
            <a:avLst/>
            <a:gdLst>
              <a:gd name="connsiteX0" fmla="*/ 2449074 w 8272488"/>
              <a:gd name="connsiteY0" fmla="*/ 0 h 6858000"/>
              <a:gd name="connsiteX1" fmla="*/ 5823415 w 8272488"/>
              <a:gd name="connsiteY1" fmla="*/ 0 h 6858000"/>
              <a:gd name="connsiteX2" fmla="*/ 5929477 w 8272488"/>
              <a:gd name="connsiteY2" fmla="*/ 47950 h 6858000"/>
              <a:gd name="connsiteX3" fmla="*/ 8272488 w 8272488"/>
              <a:gd name="connsiteY3" fmla="*/ 3776315 h 6858000"/>
              <a:gd name="connsiteX4" fmla="*/ 7025715 w 8272488"/>
              <a:gd name="connsiteY4" fmla="*/ 6735959 h 6858000"/>
              <a:gd name="connsiteX5" fmla="*/ 6893036 w 8272488"/>
              <a:gd name="connsiteY5" fmla="*/ 6858000 h 6858000"/>
              <a:gd name="connsiteX6" fmla="*/ 1379452 w 8272488"/>
              <a:gd name="connsiteY6" fmla="*/ 6858000 h 6858000"/>
              <a:gd name="connsiteX7" fmla="*/ 1246773 w 8272488"/>
              <a:gd name="connsiteY7" fmla="*/ 6735959 h 6858000"/>
              <a:gd name="connsiteX8" fmla="*/ 0 w 8272488"/>
              <a:gd name="connsiteY8" fmla="*/ 3776315 h 6858000"/>
              <a:gd name="connsiteX9" fmla="*/ 2343012 w 8272488"/>
              <a:gd name="connsiteY9" fmla="*/ 479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72488" h="6858000">
                <a:moveTo>
                  <a:pt x="2449074" y="0"/>
                </a:moveTo>
                <a:lnTo>
                  <a:pt x="5823415" y="0"/>
                </a:lnTo>
                <a:lnTo>
                  <a:pt x="5929477" y="47950"/>
                </a:lnTo>
                <a:cubicBezTo>
                  <a:pt x="7315814" y="715956"/>
                  <a:pt x="8272488" y="2134414"/>
                  <a:pt x="8272488" y="3776315"/>
                </a:cubicBezTo>
                <a:cubicBezTo>
                  <a:pt x="8272488" y="4936354"/>
                  <a:pt x="7794942" y="5984857"/>
                  <a:pt x="7025715" y="6735959"/>
                </a:cubicBezTo>
                <a:lnTo>
                  <a:pt x="6893036" y="6858000"/>
                </a:lnTo>
                <a:lnTo>
                  <a:pt x="1379452" y="6858000"/>
                </a:lnTo>
                <a:lnTo>
                  <a:pt x="1246773" y="6735959"/>
                </a:lnTo>
                <a:cubicBezTo>
                  <a:pt x="477546" y="5984857"/>
                  <a:pt x="0" y="4936354"/>
                  <a:pt x="0" y="3776315"/>
                </a:cubicBezTo>
                <a:cubicBezTo>
                  <a:pt x="0" y="2134414"/>
                  <a:pt x="956674" y="715956"/>
                  <a:pt x="2343012" y="47950"/>
                </a:cubicBezTo>
                <a:close/>
              </a:path>
            </a:pathLst>
          </a:custGeom>
          <a:solidFill>
            <a:schemeClr val="accent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2" name="Title 1">
            <a:extLst>
              <a:ext uri="{FF2B5EF4-FFF2-40B4-BE49-F238E27FC236}">
                <a16:creationId xmlns:a16="http://schemas.microsoft.com/office/drawing/2014/main" id="{71A36714-0A6D-7D0D-3336-B8081C409BA0}"/>
              </a:ext>
            </a:extLst>
          </p:cNvPr>
          <p:cNvSpPr>
            <a:spLocks noGrp="1"/>
          </p:cNvSpPr>
          <p:nvPr>
            <p:ph type="title" hasCustomPrompt="1"/>
          </p:nvPr>
        </p:nvSpPr>
        <p:spPr>
          <a:xfrm>
            <a:off x="1907196" y="2188196"/>
            <a:ext cx="5985159" cy="1594507"/>
          </a:xfrm>
        </p:spPr>
        <p:txBody>
          <a:bodyPr lIns="0" tIns="0" rIns="0" bIns="0" anchor="b">
            <a:noAutofit/>
          </a:bodyPr>
          <a:lstStyle>
            <a:lvl1pPr>
              <a:defRPr sz="3600" b="1" i="0" baseline="0">
                <a:solidFill>
                  <a:schemeClr val="tx1"/>
                </a:solidFill>
                <a:latin typeface="+mj-lt"/>
                <a:cs typeface="Arial Black" panose="020B0604020202020204" pitchFamily="34" charset="0"/>
              </a:defRPr>
            </a:lvl1pPr>
          </a:lstStyle>
          <a:p>
            <a:r>
              <a:rPr lang="en-US" dirty="0"/>
              <a:t>CLICK TO EDIT MASTER TITLE STYLE</a:t>
            </a:r>
          </a:p>
        </p:txBody>
      </p:sp>
      <p:sp>
        <p:nvSpPr>
          <p:cNvPr id="11" name="Text Placeholder 2">
            <a:extLst>
              <a:ext uri="{FF2B5EF4-FFF2-40B4-BE49-F238E27FC236}">
                <a16:creationId xmlns:a16="http://schemas.microsoft.com/office/drawing/2014/main" id="{CFA9DBC5-E4A8-5230-9CE1-902849869495}"/>
              </a:ext>
            </a:extLst>
          </p:cNvPr>
          <p:cNvSpPr>
            <a:spLocks noGrp="1"/>
          </p:cNvSpPr>
          <p:nvPr>
            <p:ph type="body" idx="1"/>
          </p:nvPr>
        </p:nvSpPr>
        <p:spPr>
          <a:xfrm>
            <a:off x="1907196" y="3790988"/>
            <a:ext cx="5444517" cy="1731890"/>
          </a:xfrm>
        </p:spPr>
        <p:txBody>
          <a:bodyPr lIns="0" tIns="0" rIns="0" bIns="0" anchor="t">
            <a:noAutofit/>
          </a:bodyPr>
          <a:lstStyle>
            <a:lvl1pPr marL="0" indent="0">
              <a:buNone/>
              <a:defRPr sz="1800" b="0" i="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Rectangle 9">
            <a:extLst>
              <a:ext uri="{FF2B5EF4-FFF2-40B4-BE49-F238E27FC236}">
                <a16:creationId xmlns:a16="http://schemas.microsoft.com/office/drawing/2014/main" id="{829F29DD-6F0C-B005-FD16-89C061AE31C9}"/>
              </a:ext>
            </a:extLst>
          </p:cNvPr>
          <p:cNvSpPr/>
          <p:nvPr userDrawn="1"/>
        </p:nvSpPr>
        <p:spPr>
          <a:xfrm>
            <a:off x="10408059" y="1151133"/>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2" name="Rectangle 11">
            <a:extLst>
              <a:ext uri="{FF2B5EF4-FFF2-40B4-BE49-F238E27FC236}">
                <a16:creationId xmlns:a16="http://schemas.microsoft.com/office/drawing/2014/main" id="{67980795-C54D-B27A-60D2-8758CAF840E2}"/>
              </a:ext>
            </a:extLst>
          </p:cNvPr>
          <p:cNvSpPr/>
          <p:nvPr userDrawn="1"/>
        </p:nvSpPr>
        <p:spPr>
          <a:xfrm>
            <a:off x="10987993" y="114070"/>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4" name="Footer Placeholder 3">
            <a:extLst>
              <a:ext uri="{FF2B5EF4-FFF2-40B4-BE49-F238E27FC236}">
                <a16:creationId xmlns:a16="http://schemas.microsoft.com/office/drawing/2014/main" id="{7B05DD54-AC6C-8FD6-3ABF-282F1F124B40}"/>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22CBBA03-8EAF-9651-6DC8-7316BA1FE5F7}"/>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527203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87488630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94C089-3582-44F6-A52C-A0943213FCFA}"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39647693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94C089-3582-44F6-A52C-A0943213FCFA}"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10794050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94C089-3582-44F6-A52C-A0943213FCFA}" type="datetimeFigureOut">
              <a:rPr lang="en-GB" smtClean="0"/>
              <a:t>08/03/2026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1332780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4C089-3582-44F6-A52C-A0943213FCFA}" type="datetimeFigureOut">
              <a:rPr lang="en-GB" smtClean="0"/>
              <a:t>08/03/2026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70109594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48829474"/>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19305218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106641693"/>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096178362"/>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60923973"/>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829958983"/>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51041833"/>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096518524"/>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445498665"/>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292149531"/>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10781044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80.xml"/><Relationship Id="rId13" Type="http://schemas.openxmlformats.org/officeDocument/2006/relationships/slideLayout" Target="../slideLayouts/slideLayout130.xml"/><Relationship Id="rId3" Type="http://schemas.openxmlformats.org/officeDocument/2006/relationships/slideLayout" Target="../slideLayouts/slideLayout32.xml"/><Relationship Id="rId7" Type="http://schemas.openxmlformats.org/officeDocument/2006/relationships/slideLayout" Target="../slideLayouts/slideLayout70.xml"/><Relationship Id="rId12" Type="http://schemas.openxmlformats.org/officeDocument/2006/relationships/slideLayout" Target="../slideLayouts/slideLayout120.xml"/><Relationship Id="rId17" Type="http://schemas.openxmlformats.org/officeDocument/2006/relationships/theme" Target="../theme/theme10.xml"/><Relationship Id="rId2" Type="http://schemas.openxmlformats.org/officeDocument/2006/relationships/slideLayout" Target="../slideLayouts/slideLayout210.xml"/><Relationship Id="rId16" Type="http://schemas.openxmlformats.org/officeDocument/2006/relationships/slideLayout" Target="../slideLayouts/slideLayout160.xml"/><Relationship Id="rId1" Type="http://schemas.openxmlformats.org/officeDocument/2006/relationships/slideLayout" Target="../slideLayouts/slideLayout110.xml"/><Relationship Id="rId6" Type="http://schemas.openxmlformats.org/officeDocument/2006/relationships/slideLayout" Target="../slideLayouts/slideLayout60.xml"/><Relationship Id="rId11" Type="http://schemas.openxmlformats.org/officeDocument/2006/relationships/slideLayout" Target="../slideLayouts/slideLayout111.xml"/><Relationship Id="rId5" Type="http://schemas.openxmlformats.org/officeDocument/2006/relationships/slideLayout" Target="../slideLayouts/slideLayout50.xml"/><Relationship Id="rId15" Type="http://schemas.openxmlformats.org/officeDocument/2006/relationships/slideLayout" Target="../slideLayouts/slideLayout150.xml"/><Relationship Id="rId10" Type="http://schemas.openxmlformats.org/officeDocument/2006/relationships/slideLayout" Target="../slideLayouts/slideLayout100.xml"/><Relationship Id="rId4" Type="http://schemas.openxmlformats.org/officeDocument/2006/relationships/slideLayout" Target="../slideLayouts/slideLayout40.xml"/><Relationship Id="rId9" Type="http://schemas.openxmlformats.org/officeDocument/2006/relationships/slideLayout" Target="../slideLayouts/slideLayout90.xml"/><Relationship Id="rId14" Type="http://schemas.openxmlformats.org/officeDocument/2006/relationships/slideLayout" Target="../slideLayouts/slideLayout14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3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90298CD5-6C1E-4009-B41F-6DF62E31D3BE}" type="datetimeFigureOut">
              <a:rPr lang="en-US" smtClean="0"/>
              <a:pPr/>
              <a:t>3/15/2026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Presentation Title</a:t>
            </a:r>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9A01C0A-2BB6-49E7-91A3-DCB9F9F59583}" type="slidenum">
              <a:rPr lang="en-US" smtClean="0"/>
              <a:pPr/>
              <a:t>‹#›</a:t>
            </a:fld>
            <a:endParaRPr lang="en-US" dirty="0"/>
          </a:p>
        </p:txBody>
      </p:sp>
      <p:sp>
        <p:nvSpPr>
          <p:cNvPr id="9" name="Rectangle 8">
            <a:extLst>
              <a:ext uri="{FF2B5EF4-FFF2-40B4-BE49-F238E27FC236}">
                <a16:creationId xmlns:a16="http://schemas.microsoft.com/office/drawing/2014/main" id="{F786DF2D-4706-F00A-58EB-859A645B032F}"/>
              </a:ext>
            </a:extLst>
          </p:cNvPr>
          <p:cNvSpPr/>
          <p:nvPr userDrawn="1"/>
        </p:nvSpPr>
        <p:spPr>
          <a:xfrm rot="5400000" flipH="1" flipV="1">
            <a:off x="8570975" y="3236976"/>
            <a:ext cx="6858000" cy="384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66868439"/>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 id="2147483719" r:id="rId18"/>
    <p:sldLayoutId id="2147483720" r:id="rId19"/>
    <p:sldLayoutId id="2147483721" r:id="rId20"/>
    <p:sldLayoutId id="2147483722" r:id="rId21"/>
    <p:sldLayoutId id="2147483723" r:id="rId22"/>
    <p:sldLayoutId id="2147483649" r:id="rId23"/>
    <p:sldLayoutId id="2147483650" r:id="rId24"/>
    <p:sldLayoutId id="2147483652" r:id="rId25"/>
    <p:sldLayoutId id="2147483665" r:id="rId26"/>
    <p:sldLayoutId id="2147483653" r:id="rId27"/>
    <p:sldLayoutId id="2147483658" r:id="rId28"/>
    <p:sldLayoutId id="2147483655" r:id="rId29"/>
    <p:sldLayoutId id="2147483657" r:id="rId30"/>
    <p:sldLayoutId id="2147483663" r:id="rId31"/>
  </p:sldLayoutIdLst>
  <p:hf hd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094C089-3582-44F6-A52C-A0943213FCFA}" type="datetimeFigureOut">
              <a:rPr lang="en-GB" smtClean="0"/>
              <a:t>08/03/2026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29642861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theknowledgeacademy.com/offers/microsoft-word-certification-training-cours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 Target="slide110.xml"/><Relationship Id="rId2" Type="http://schemas.openxmlformats.org/officeDocument/2006/relationships/image" Target="../media/image39.png"/><Relationship Id="rId1" Type="http://schemas.openxmlformats.org/officeDocument/2006/relationships/slideLayout" Target="../slideLayouts/slideLayout2.xml"/><Relationship Id="rId4" Type="http://schemas.openxmlformats.org/officeDocument/2006/relationships/image" Target="../media/image310.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hyperlink" Target="https://www.cqc.org.uk/" TargetMode="External"/><Relationship Id="rId1" Type="http://schemas.openxmlformats.org/officeDocument/2006/relationships/slideLayout" Target="../slideLayouts/slideLayout2.xml"/><Relationship Id="rId5" Type="http://schemas.openxmlformats.org/officeDocument/2006/relationships/hyperlink" Target="https://www.england.nhs.uk/" TargetMode="External"/><Relationship Id="rId4" Type="http://schemas.openxmlformats.org/officeDocument/2006/relationships/hyperlink" Target="https://www.gov.wales/" TargetMode="External"/></Relationships>
</file>

<file path=ppt/slides/_rels/slide110.xml.rels><?xml version="1.0" encoding="UTF-8" standalone="yes"?>
<Relationships xmlns="http://schemas.openxmlformats.org/package/2006/relationships"><Relationship Id="rId3" Type="http://schemas.openxmlformats.org/officeDocument/2006/relationships/slide" Target="slide110.xml"/><Relationship Id="rId2" Type="http://schemas.openxmlformats.org/officeDocument/2006/relationships/image" Target="../media/image32.png"/><Relationship Id="rId1" Type="http://schemas.openxmlformats.org/officeDocument/2006/relationships/slideLayout" Target="../slideLayouts/slideLayout210.xml"/><Relationship Id="rId4" Type="http://schemas.openxmlformats.org/officeDocument/2006/relationships/image" Target="../media/image31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4"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16" name="Rectangle 15">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itle 4">
            <a:extLst>
              <a:ext uri="{FF2B5EF4-FFF2-40B4-BE49-F238E27FC236}">
                <a16:creationId xmlns:a16="http://schemas.microsoft.com/office/drawing/2014/main" id="{27228BAE-048B-681E-DD8D-BD96B22560E0}"/>
              </a:ext>
            </a:extLst>
          </p:cNvPr>
          <p:cNvSpPr>
            <a:spLocks noGrp="1"/>
          </p:cNvSpPr>
          <p:nvPr>
            <p:ph type="ctrTitle"/>
          </p:nvPr>
        </p:nvSpPr>
        <p:spPr>
          <a:xfrm>
            <a:off x="1683171" y="1143000"/>
            <a:ext cx="8825658" cy="3389217"/>
          </a:xfrm>
        </p:spPr>
        <p:txBody>
          <a:bodyPr anchor="ctr">
            <a:normAutofit/>
          </a:bodyPr>
          <a:lstStyle/>
          <a:p>
            <a:pPr algn="ctr"/>
            <a:br>
              <a:rPr lang="en-GB" sz="6600">
                <a:solidFill>
                  <a:srgbClr val="FFFFFF"/>
                </a:solidFill>
              </a:rPr>
            </a:br>
            <a:r>
              <a:rPr lang="en-GB" sz="6600">
                <a:solidFill>
                  <a:srgbClr val="FFFFFF"/>
                </a:solidFill>
              </a:rPr>
              <a:t>Digital Skills and Research Methods </a:t>
            </a:r>
            <a:endParaRPr lang="en-US" sz="6600">
              <a:solidFill>
                <a:srgbClr val="FFFFFF"/>
              </a:solidFill>
            </a:endParaRPr>
          </a:p>
        </p:txBody>
      </p:sp>
    </p:spTree>
    <p:extLst>
      <p:ext uri="{BB962C8B-B14F-4D97-AF65-F5344CB8AC3E}">
        <p14:creationId xmlns:p14="http://schemas.microsoft.com/office/powerpoint/2010/main" val="225930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8"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0" name="Rectangle 19">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22" name="Group 21">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3" name="Rectangle 22">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Oval 23">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Oval 24">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8"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9"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3" name="Title 2">
            <a:extLst>
              <a:ext uri="{FF2B5EF4-FFF2-40B4-BE49-F238E27FC236}">
                <a16:creationId xmlns:a16="http://schemas.microsoft.com/office/drawing/2014/main" id="{A9752655-72F7-26B4-5DA5-07E2346C179C}"/>
              </a:ext>
            </a:extLst>
          </p:cNvPr>
          <p:cNvSpPr>
            <a:spLocks noGrp="1"/>
          </p:cNvSpPr>
          <p:nvPr>
            <p:ph type="title"/>
          </p:nvPr>
        </p:nvSpPr>
        <p:spPr>
          <a:xfrm>
            <a:off x="1154955" y="973667"/>
            <a:ext cx="2942210" cy="4833745"/>
          </a:xfrm>
        </p:spPr>
        <p:txBody>
          <a:bodyPr vert="horz" lIns="91440" tIns="45720" rIns="91440" bIns="45720" rtlCol="0" anchor="ctr">
            <a:normAutofit/>
          </a:bodyPr>
          <a:lstStyle/>
          <a:p>
            <a:r>
              <a:rPr lang="en-US">
                <a:solidFill>
                  <a:srgbClr val="EBEBEB"/>
                </a:solidFill>
              </a:rPr>
              <a:t>Introduction</a:t>
            </a:r>
            <a:br>
              <a:rPr lang="en-US">
                <a:solidFill>
                  <a:srgbClr val="EBEBEB"/>
                </a:solidFill>
              </a:rPr>
            </a:br>
            <a:endParaRPr lang="en-US">
              <a:solidFill>
                <a:srgbClr val="EBEBEB"/>
              </a:solidFill>
            </a:endParaRPr>
          </a:p>
        </p:txBody>
      </p:sp>
      <p:sp>
        <p:nvSpPr>
          <p:cNvPr id="31" name="Rectangle 30">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Text Placeholder 1">
            <a:extLst>
              <a:ext uri="{FF2B5EF4-FFF2-40B4-BE49-F238E27FC236}">
                <a16:creationId xmlns:a16="http://schemas.microsoft.com/office/drawing/2014/main" id="{0F3EFEAD-CD5A-EC48-13D6-BD7A1BDF4A09}"/>
              </a:ext>
            </a:extLst>
          </p:cNvPr>
          <p:cNvGraphicFramePr/>
          <p:nvPr>
            <p:extLst>
              <p:ext uri="{D42A27DB-BD31-4B8C-83A1-F6EECF244321}">
                <p14:modId xmlns:p14="http://schemas.microsoft.com/office/powerpoint/2010/main" val="1523719493"/>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12500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7" name="Rectangle 16">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02E8BD2A-4014-4DC6-A228-4ECE6A0A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3896CA42-3323-41E5-B809-CD790B2AA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Freeform 5">
            <a:extLst>
              <a:ext uri="{FF2B5EF4-FFF2-40B4-BE49-F238E27FC236}">
                <a16:creationId xmlns:a16="http://schemas.microsoft.com/office/drawing/2014/main" id="{EA2FE539-0B6F-4FAE-A391-B46476F46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25" name="Freeform: Shape 24">
            <a:extLst>
              <a:ext uri="{FF2B5EF4-FFF2-40B4-BE49-F238E27FC236}">
                <a16:creationId xmlns:a16="http://schemas.microsoft.com/office/drawing/2014/main" id="{BD5A14FB-50A2-4964-8B07-EE40D1CE0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7" name="Freeform 5">
            <a:extLst>
              <a:ext uri="{FF2B5EF4-FFF2-40B4-BE49-F238E27FC236}">
                <a16:creationId xmlns:a16="http://schemas.microsoft.com/office/drawing/2014/main" id="{FD63331C-DD2E-43D8-9511-B44EC057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A2CD3C5A-CEA8-6DDC-B3F1-41D07C4FA704}"/>
              </a:ext>
            </a:extLst>
          </p:cNvPr>
          <p:cNvSpPr>
            <a:spLocks noGrp="1"/>
          </p:cNvSpPr>
          <p:nvPr>
            <p:ph type="title"/>
          </p:nvPr>
        </p:nvSpPr>
        <p:spPr>
          <a:xfrm>
            <a:off x="5232771" y="437513"/>
            <a:ext cx="6232398" cy="5954325"/>
          </a:xfrm>
        </p:spPr>
        <p:txBody>
          <a:bodyPr vert="horz" lIns="91440" tIns="45720" rIns="91440" bIns="45720" rtlCol="0" anchor="ctr">
            <a:normAutofit/>
          </a:bodyPr>
          <a:lstStyle/>
          <a:p>
            <a:r>
              <a:rPr lang="en-US" sz="6600"/>
              <a:t>Current Method Used by Staff </a:t>
            </a:r>
          </a:p>
        </p:txBody>
      </p:sp>
      <p:sp>
        <p:nvSpPr>
          <p:cNvPr id="5" name="Subtitle 4">
            <a:extLst>
              <a:ext uri="{FF2B5EF4-FFF2-40B4-BE49-F238E27FC236}">
                <a16:creationId xmlns:a16="http://schemas.microsoft.com/office/drawing/2014/main" id="{0E8B56C7-C38F-E96E-3C19-8ACF8AF9E716}"/>
              </a:ext>
            </a:extLst>
          </p:cNvPr>
          <p:cNvSpPr>
            <a:spLocks noGrp="1"/>
          </p:cNvSpPr>
          <p:nvPr>
            <p:ph type="subTitle" idx="1"/>
          </p:nvPr>
        </p:nvSpPr>
        <p:spPr>
          <a:xfrm>
            <a:off x="971257" y="1172776"/>
            <a:ext cx="3290257" cy="4512448"/>
          </a:xfrm>
        </p:spPr>
        <p:txBody>
          <a:bodyPr vert="horz" lIns="91440" tIns="45720" rIns="91440" bIns="45720" rtlCol="0" anchor="ctr">
            <a:normAutofit/>
          </a:bodyPr>
          <a:lstStyle/>
          <a:p>
            <a:pPr>
              <a:lnSpc>
                <a:spcPct val="90000"/>
              </a:lnSpc>
            </a:pPr>
            <a:r>
              <a:rPr lang="en-US" sz="1700">
                <a:solidFill>
                  <a:schemeClr val="tx1"/>
                </a:solidFill>
              </a:rPr>
              <a:t>The staff of Greenfield uses traditional methods for communicating, sharing information, and decision-making (Opara and Azubuike, 2019)</a:t>
            </a:r>
          </a:p>
          <a:p>
            <a:pPr>
              <a:lnSpc>
                <a:spcPct val="90000"/>
              </a:lnSpc>
            </a:pPr>
            <a:r>
              <a:rPr lang="en-US" sz="1700">
                <a:solidFill>
                  <a:schemeClr val="tx1"/>
                </a:solidFill>
              </a:rPr>
              <a:t>They do not get any visual instruction for delivering the services to the patients and experience a lot of complications</a:t>
            </a:r>
          </a:p>
          <a:p>
            <a:pPr>
              <a:lnSpc>
                <a:spcPct val="90000"/>
              </a:lnSpc>
            </a:pPr>
            <a:r>
              <a:rPr lang="en-US" sz="1700">
                <a:solidFill>
                  <a:schemeClr val="tx1"/>
                </a:solidFill>
              </a:rPr>
              <a:t>For tackling any emergency case, the staffs more complications as they have to read </a:t>
            </a:r>
          </a:p>
        </p:txBody>
      </p:sp>
      <p:sp>
        <p:nvSpPr>
          <p:cNvPr id="8" name="Slide Number Placeholder 7">
            <a:extLst>
              <a:ext uri="{FF2B5EF4-FFF2-40B4-BE49-F238E27FC236}">
                <a16:creationId xmlns:a16="http://schemas.microsoft.com/office/drawing/2014/main" id="{126E68C1-1703-73CF-D4D8-D10C96073FA1}"/>
              </a:ext>
            </a:extLst>
          </p:cNvPr>
          <p:cNvSpPr>
            <a:spLocks noGrp="1"/>
          </p:cNvSpPr>
          <p:nvPr>
            <p:ph type="sldNum" sz="quarter" idx="11"/>
          </p:nvPr>
        </p:nvSpPr>
        <p:spPr>
          <a:xfrm>
            <a:off x="10915553" y="6391836"/>
            <a:ext cx="715337" cy="304801"/>
          </a:xfrm>
        </p:spPr>
        <p:txBody>
          <a:bodyPr vert="horz" lIns="91440" tIns="45720" rIns="91440" bIns="45720" rtlCol="0" anchor="ctr">
            <a:normAutofit/>
          </a:bodyPr>
          <a:lstStyle/>
          <a:p>
            <a:pPr algn="r">
              <a:spcAft>
                <a:spcPts val="600"/>
              </a:spcAft>
            </a:pPr>
            <a:fld id="{09A01C0A-2BB6-49E7-91A3-DCB9F9F59583}" type="slidenum">
              <a:rPr lang="en-US" sz="1000">
                <a:solidFill>
                  <a:srgbClr val="B31166"/>
                </a:solidFill>
              </a:rPr>
              <a:pPr algn="r">
                <a:spcAft>
                  <a:spcPts val="600"/>
                </a:spcAft>
              </a:pPr>
              <a:t>3</a:t>
            </a:fld>
            <a:endParaRPr lang="en-US" sz="1000">
              <a:solidFill>
                <a:srgbClr val="B31166"/>
              </a:solidFill>
            </a:endParaRPr>
          </a:p>
        </p:txBody>
      </p:sp>
    </p:spTree>
    <p:extLst>
      <p:ext uri="{BB962C8B-B14F-4D97-AF65-F5344CB8AC3E}">
        <p14:creationId xmlns:p14="http://schemas.microsoft.com/office/powerpoint/2010/main" val="25216153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10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10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5">
                                            <p:txEl>
                                              <p:pRg st="2" end="2"/>
                                            </p:txEl>
                                          </p:spTgt>
                                        </p:tgtEl>
                                        <p:attrNameLst>
                                          <p:attrName>style.visibility</p:attrName>
                                        </p:attrNameLst>
                                      </p:cBhvr>
                                      <p:to>
                                        <p:strVal val="visible"/>
                                      </p:to>
                                    </p:set>
                                    <p:animEffect transition="in" filter="fade">
                                      <p:cBhvr>
                                        <p:cTn id="20" dur="10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7" name="Rectangle 16">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9" name="Group 18">
            <a:extLst>
              <a:ext uri="{FF2B5EF4-FFF2-40B4-BE49-F238E27FC236}">
                <a16:creationId xmlns:a16="http://schemas.microsoft.com/office/drawing/2014/main" id="{5F72ECA3-2A46-4A5A-8330-12F7E22105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28" name="Rectangle 27">
              <a:extLst>
                <a:ext uri="{FF2B5EF4-FFF2-40B4-BE49-F238E27FC236}">
                  <a16:creationId xmlns:a16="http://schemas.microsoft.com/office/drawing/2014/main" id="{2A4A5C4D-76C1-47EA-A0B6-CF294A5F4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Freeform 5">
              <a:extLst>
                <a:ext uri="{FF2B5EF4-FFF2-40B4-BE49-F238E27FC236}">
                  <a16:creationId xmlns:a16="http://schemas.microsoft.com/office/drawing/2014/main" id="{29BC618C-AD3C-444D-B8CB-6FB6920D48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useBgFill="1">
        <p:nvSpPr>
          <p:cNvPr id="2" name="Title 1">
            <a:extLst>
              <a:ext uri="{FF2B5EF4-FFF2-40B4-BE49-F238E27FC236}">
                <a16:creationId xmlns:a16="http://schemas.microsoft.com/office/drawing/2014/main" id="{A2CD3C5A-CEA8-6DDC-B3F1-41D07C4FA704}"/>
              </a:ext>
            </a:extLst>
          </p:cNvPr>
          <p:cNvSpPr>
            <a:spLocks noGrp="1"/>
          </p:cNvSpPr>
          <p:nvPr>
            <p:ph type="title"/>
          </p:nvPr>
        </p:nvSpPr>
        <p:spPr>
          <a:xfrm>
            <a:off x="3750393" y="1449324"/>
            <a:ext cx="5171185" cy="4189475"/>
          </a:xfrm>
        </p:spPr>
        <p:txBody>
          <a:bodyPr vert="horz" lIns="91440" tIns="45720" rIns="91440" bIns="45720" rtlCol="0" anchor="t">
            <a:normAutofit/>
          </a:bodyPr>
          <a:lstStyle/>
          <a:p>
            <a:pPr>
              <a:lnSpc>
                <a:spcPct val="90000"/>
              </a:lnSpc>
            </a:pPr>
            <a:r>
              <a:rPr lang="en-US" sz="4600">
                <a:solidFill>
                  <a:schemeClr val="tx1"/>
                </a:solidFill>
              </a:rPr>
              <a:t>Improvement of Work Efficiency using Microsoft PowerPoint </a:t>
            </a:r>
          </a:p>
        </p:txBody>
      </p:sp>
      <p:sp>
        <p:nvSpPr>
          <p:cNvPr id="5" name="Subtitle 4">
            <a:extLst>
              <a:ext uri="{FF2B5EF4-FFF2-40B4-BE49-F238E27FC236}">
                <a16:creationId xmlns:a16="http://schemas.microsoft.com/office/drawing/2014/main" id="{0E8B56C7-C38F-E96E-3C19-8ACF8AF9E716}"/>
              </a:ext>
            </a:extLst>
          </p:cNvPr>
          <p:cNvSpPr>
            <a:spLocks noGrp="1"/>
          </p:cNvSpPr>
          <p:nvPr>
            <p:ph type="subTitle" idx="1"/>
          </p:nvPr>
        </p:nvSpPr>
        <p:spPr>
          <a:xfrm>
            <a:off x="1154955" y="1573427"/>
            <a:ext cx="2434571" cy="4065372"/>
          </a:xfrm>
        </p:spPr>
        <p:txBody>
          <a:bodyPr vert="horz" lIns="91440" tIns="45720" rIns="91440" bIns="45720" rtlCol="0" anchor="t">
            <a:normAutofit/>
          </a:bodyPr>
          <a:lstStyle/>
          <a:p>
            <a:pPr>
              <a:lnSpc>
                <a:spcPct val="90000"/>
              </a:lnSpc>
            </a:pPr>
            <a:r>
              <a:rPr lang="en-US" sz="1500">
                <a:solidFill>
                  <a:schemeClr val="tx1"/>
                </a:solidFill>
              </a:rPr>
              <a:t>Microsoft PowerPoint can contribute to the enhancement of work efficiency and accuracy (Shams et al., 2020). </a:t>
            </a:r>
          </a:p>
          <a:p>
            <a:pPr>
              <a:lnSpc>
                <a:spcPct val="90000"/>
              </a:lnSpc>
            </a:pPr>
            <a:r>
              <a:rPr lang="en-US" sz="1500">
                <a:solidFill>
                  <a:schemeClr val="tx1"/>
                </a:solidFill>
              </a:rPr>
              <a:t>The information can be presented with structural slides to enable every staff member to understand </a:t>
            </a:r>
          </a:p>
          <a:p>
            <a:pPr>
              <a:lnSpc>
                <a:spcPct val="90000"/>
              </a:lnSpc>
            </a:pPr>
            <a:r>
              <a:rPr lang="en-US" sz="1500">
                <a:solidFill>
                  <a:schemeClr val="tx1"/>
                </a:solidFill>
              </a:rPr>
              <a:t>It is possible to make standard guidance for patients with pictures to ensure</a:t>
            </a:r>
          </a:p>
        </p:txBody>
      </p:sp>
      <p:sp>
        <p:nvSpPr>
          <p:cNvPr id="23" name="Rectangle 22">
            <a:extLst>
              <a:ext uri="{FF2B5EF4-FFF2-40B4-BE49-F238E27FC236}">
                <a16:creationId xmlns:a16="http://schemas.microsoft.com/office/drawing/2014/main" id="{029C0D00-401D-42B7-94D8-008C7DAA8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Slide Number Placeholder 7">
            <a:extLst>
              <a:ext uri="{FF2B5EF4-FFF2-40B4-BE49-F238E27FC236}">
                <a16:creationId xmlns:a16="http://schemas.microsoft.com/office/drawing/2014/main" id="{126E68C1-1703-73CF-D4D8-D10C96073FA1}"/>
              </a:ext>
            </a:extLst>
          </p:cNvPr>
          <p:cNvSpPr>
            <a:spLocks noGrp="1"/>
          </p:cNvSpPr>
          <p:nvPr>
            <p:ph type="sldNum" sz="quarter" idx="11"/>
          </p:nvPr>
        </p:nvSpPr>
        <p:spPr>
          <a:xfrm>
            <a:off x="10352540" y="295729"/>
            <a:ext cx="838199" cy="767687"/>
          </a:xfrm>
        </p:spPr>
        <p:txBody>
          <a:bodyPr vert="horz" lIns="91440" tIns="45720" rIns="91440" bIns="45720" rtlCol="0" anchor="b">
            <a:normAutofit/>
          </a:bodyPr>
          <a:lstStyle/>
          <a:p>
            <a:pPr>
              <a:spcAft>
                <a:spcPts val="600"/>
              </a:spcAft>
            </a:pPr>
            <a:fld id="{09A01C0A-2BB6-49E7-91A3-DCB9F9F59583}" type="slidenum">
              <a:rPr lang="en-US">
                <a:solidFill>
                  <a:srgbClr val="FFFFFF"/>
                </a:solidFill>
              </a:rPr>
              <a:pPr>
                <a:spcAft>
                  <a:spcPts val="600"/>
                </a:spcAft>
              </a:pPr>
              <a:t>4</a:t>
            </a:fld>
            <a:endParaRPr lang="en-US">
              <a:solidFill>
                <a:srgbClr val="FFFFFF"/>
              </a:solidFill>
            </a:endParaRPr>
          </a:p>
        </p:txBody>
      </p:sp>
    </p:spTree>
    <p:extLst>
      <p:ext uri="{BB962C8B-B14F-4D97-AF65-F5344CB8AC3E}">
        <p14:creationId xmlns:p14="http://schemas.microsoft.com/office/powerpoint/2010/main" val="13693811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8"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0" name="Rectangle 19">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2" name="Rectangle 21">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3CF2C975-C0D8-5635-3CD4-B28EE3571842}"/>
              </a:ext>
            </a:extLst>
          </p:cNvPr>
          <p:cNvSpPr>
            <a:spLocks noGrp="1"/>
          </p:cNvSpPr>
          <p:nvPr>
            <p:ph type="title"/>
          </p:nvPr>
        </p:nvSpPr>
        <p:spPr>
          <a:xfrm>
            <a:off x="836247" y="1085549"/>
            <a:ext cx="3430947" cy="4686903"/>
          </a:xfrm>
        </p:spPr>
        <p:txBody>
          <a:bodyPr vert="horz" lIns="91440" tIns="45720" rIns="91440" bIns="45720" rtlCol="0" anchor="ctr">
            <a:normAutofit/>
          </a:bodyPr>
          <a:lstStyle/>
          <a:p>
            <a:pPr algn="r"/>
            <a:r>
              <a:rPr lang="en-US" sz="3600">
                <a:solidFill>
                  <a:schemeClr val="tx1"/>
                </a:solidFill>
                <a:latin typeface="+mj-lt"/>
              </a:rPr>
              <a:t>Benefits of Using Microsoft PowerPoint </a:t>
            </a:r>
          </a:p>
        </p:txBody>
      </p:sp>
      <p:cxnSp>
        <p:nvCxnSpPr>
          <p:cNvPr id="28" name="Straight Connector 27">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4" name="Rounded Rectangle 3"/>
          <p:cNvSpPr/>
          <p:nvPr/>
        </p:nvSpPr>
        <p:spPr>
          <a:xfrm>
            <a:off x="5041399" y="1085549"/>
            <a:ext cx="5579707" cy="468690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marL="285750" indent="-285750">
              <a:spcBef>
                <a:spcPts val="1000"/>
              </a:spcBef>
              <a:buClr>
                <a:schemeClr val="accent1"/>
              </a:buClr>
              <a:buSzPct val="80000"/>
              <a:buFont typeface="Wingdings 3" charset="2"/>
              <a:buChar char=""/>
            </a:pPr>
            <a:r>
              <a:rPr lang="en-US">
                <a:solidFill>
                  <a:schemeClr val="tx1"/>
                </a:solidFill>
              </a:rPr>
              <a:t>The popularity of MS PowerPoint has increased due to its numerous benefits that can reduce complications </a:t>
            </a:r>
          </a:p>
          <a:p>
            <a:pPr marL="285750" indent="-285750">
              <a:spcBef>
                <a:spcPts val="1000"/>
              </a:spcBef>
              <a:buClr>
                <a:schemeClr val="accent1"/>
              </a:buClr>
              <a:buSzPct val="80000"/>
              <a:buFont typeface="Wingdings 3" charset="2"/>
              <a:buChar char=""/>
            </a:pPr>
            <a:r>
              <a:rPr lang="en-US">
                <a:solidFill>
                  <a:schemeClr val="tx1"/>
                </a:solidFill>
              </a:rPr>
              <a:t>The tool can be used for structured and clear communication to provide the services </a:t>
            </a:r>
          </a:p>
          <a:p>
            <a:pPr marL="285750" indent="-285750">
              <a:spcBef>
                <a:spcPts val="1000"/>
              </a:spcBef>
              <a:buClr>
                <a:schemeClr val="accent1"/>
              </a:buClr>
              <a:buSzPct val="80000"/>
              <a:buFont typeface="Wingdings 3" charset="2"/>
              <a:buChar char=""/>
            </a:pPr>
            <a:r>
              <a:rPr lang="en-US">
                <a:solidFill>
                  <a:schemeClr val="tx1"/>
                </a:solidFill>
              </a:rPr>
              <a:t>Any kind of instruction for the staff or patients can share attractive way that can be understandable </a:t>
            </a:r>
          </a:p>
        </p:txBody>
      </p:sp>
    </p:spTree>
    <p:extLst>
      <p:ext uri="{BB962C8B-B14F-4D97-AF65-F5344CB8AC3E}">
        <p14:creationId xmlns:p14="http://schemas.microsoft.com/office/powerpoint/2010/main" val="157209834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 name="Slide Number Placeholder 35">
            <a:extLst>
              <a:ext uri="{FF2B5EF4-FFF2-40B4-BE49-F238E27FC236}">
                <a16:creationId xmlns:a16="http://schemas.microsoft.com/office/drawing/2014/main" id="{B6B0F1EA-6238-43CB-79BF-1872F34BB86C}"/>
              </a:ext>
            </a:extLst>
          </p:cNvPr>
          <p:cNvSpPr>
            <a:spLocks noGrp="1"/>
          </p:cNvSpPr>
          <p:nvPr>
            <p:ph type="sldNum" sz="quarter" idx="35"/>
          </p:nvPr>
        </p:nvSpPr>
        <p:spPr/>
        <p:txBody>
          <a:bodyPr/>
          <a:lstStyle/>
          <a:p>
            <a:fld id="{09A01C0A-2BB6-49E7-91A3-DCB9F9F59583}" type="slidenum">
              <a:rPr lang="en-US" smtClean="0"/>
              <a:pPr/>
              <a:t>6</a:t>
            </a:fld>
            <a:endParaRPr lang="en-US" dirty="0"/>
          </a:p>
        </p:txBody>
      </p:sp>
      <p:sp useBgFill="1">
        <p:nvSpPr>
          <p:cNvPr id="2" name="Rounded Rectangle 1"/>
          <p:cNvSpPr/>
          <p:nvPr/>
        </p:nvSpPr>
        <p:spPr>
          <a:xfrm>
            <a:off x="272716" y="0"/>
            <a:ext cx="9938084" cy="13906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dirty="0">
                <a:solidFill>
                  <a:schemeClr val="tx1"/>
                </a:solidFill>
              </a:rPr>
              <a:t>Limitations of Microsoft PowerPoint</a:t>
            </a:r>
            <a:endParaRPr lang="en-US" sz="3600" b="1" dirty="0">
              <a:solidFill>
                <a:schemeClr val="tx1"/>
              </a:solidFill>
            </a:endParaRPr>
          </a:p>
        </p:txBody>
      </p:sp>
      <p:graphicFrame>
        <p:nvGraphicFramePr>
          <p:cNvPr id="97" name="Text Placeholder 94">
            <a:extLst>
              <a:ext uri="{FF2B5EF4-FFF2-40B4-BE49-F238E27FC236}">
                <a16:creationId xmlns:a16="http://schemas.microsoft.com/office/drawing/2014/main" id="{4A0BE6C6-228D-3858-C001-B0319A11C0DA}"/>
              </a:ext>
            </a:extLst>
          </p:cNvPr>
          <p:cNvGraphicFramePr/>
          <p:nvPr/>
        </p:nvGraphicFramePr>
        <p:xfrm>
          <a:off x="457200" y="1752600"/>
          <a:ext cx="9753600" cy="4538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3119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2" name="Rectangle 21">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24" name="Group 23">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useBgFill="1">
        <p:nvSpPr>
          <p:cNvPr id="4" name="Rectangle 3"/>
          <p:cNvSpPr/>
          <p:nvPr/>
        </p:nvSpPr>
        <p:spPr>
          <a:xfrm>
            <a:off x="1154954" y="973668"/>
            <a:ext cx="8761413" cy="7069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spcBef>
                <a:spcPct val="0"/>
              </a:spcBef>
              <a:spcAft>
                <a:spcPts val="600"/>
              </a:spcAft>
            </a:pPr>
            <a:r>
              <a:rPr lang="en-US" sz="3600">
                <a:solidFill>
                  <a:srgbClr val="FFFFFF"/>
                </a:solidFill>
                <a:latin typeface="+mj-lt"/>
                <a:ea typeface="+mj-ea"/>
                <a:cs typeface="+mj-cs"/>
              </a:rPr>
              <a:t>Conclusion </a:t>
            </a:r>
          </a:p>
        </p:txBody>
      </p:sp>
      <p:sp>
        <p:nvSpPr>
          <p:cNvPr id="28" name="Rectangle 27">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a:extLst>
              <a:ext uri="{FF2B5EF4-FFF2-40B4-BE49-F238E27FC236}">
                <a16:creationId xmlns:a16="http://schemas.microsoft.com/office/drawing/2014/main" id="{DE6C7ECE-6B8F-A6C6-C92D-4C1BB62455B0}"/>
              </a:ext>
            </a:extLst>
          </p:cNvPr>
          <p:cNvSpPr>
            <a:spLocks noGrp="1"/>
          </p:cNvSpPr>
          <p:nvPr>
            <p:ph type="sldNum" sz="quarter" idx="11"/>
          </p:nvPr>
        </p:nvSpPr>
        <p:spPr>
          <a:xfrm>
            <a:off x="10352540" y="295729"/>
            <a:ext cx="838199" cy="767687"/>
          </a:xfrm>
        </p:spPr>
        <p:txBody>
          <a:bodyPr vert="horz" lIns="91440" tIns="45720" rIns="91440" bIns="45720" rtlCol="0" anchor="b">
            <a:normAutofit/>
          </a:bodyPr>
          <a:lstStyle/>
          <a:p>
            <a:pPr>
              <a:spcAft>
                <a:spcPts val="600"/>
              </a:spcAft>
            </a:pPr>
            <a:fld id="{09A01C0A-2BB6-49E7-91A3-DCB9F9F59583}" type="slidenum">
              <a:rPr lang="en-US" b="0" i="0" kern="1200">
                <a:solidFill>
                  <a:srgbClr val="FFFFFF"/>
                </a:solidFill>
                <a:latin typeface="+mn-lt"/>
                <a:ea typeface="+mn-ea"/>
                <a:cs typeface="+mn-cs"/>
              </a:rPr>
              <a:pPr>
                <a:spcAft>
                  <a:spcPts val="600"/>
                </a:spcAft>
              </a:pPr>
              <a:t>7</a:t>
            </a:fld>
            <a:endParaRPr lang="en-US" b="0" i="0" kern="1200">
              <a:solidFill>
                <a:srgbClr val="FFFFFF"/>
              </a:solidFill>
              <a:latin typeface="+mn-lt"/>
              <a:ea typeface="+mn-ea"/>
              <a:cs typeface="+mn-cs"/>
            </a:endParaRPr>
          </a:p>
        </p:txBody>
      </p:sp>
      <p:graphicFrame>
        <p:nvGraphicFramePr>
          <p:cNvPr id="7" name="Text Placeholder 2">
            <a:extLst>
              <a:ext uri="{FF2B5EF4-FFF2-40B4-BE49-F238E27FC236}">
                <a16:creationId xmlns:a16="http://schemas.microsoft.com/office/drawing/2014/main" id="{459C06FF-9D96-BEF5-938A-9E2CB5D46D3B}"/>
              </a:ext>
            </a:extLst>
          </p:cNvPr>
          <p:cNvGraphicFramePr/>
          <p:nvPr>
            <p:extLst>
              <p:ext uri="{D42A27DB-BD31-4B8C-83A1-F6EECF244321}">
                <p14:modId xmlns:p14="http://schemas.microsoft.com/office/powerpoint/2010/main" val="737398742"/>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840125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384" y="495300"/>
            <a:ext cx="5744335" cy="617538"/>
          </a:xfrm>
        </p:spPr>
        <p:txBody>
          <a:bodyPr/>
          <a:lstStyle/>
          <a:p>
            <a:r>
              <a:rPr lang="en-GB" dirty="0"/>
              <a:t>References </a:t>
            </a:r>
            <a:endParaRPr lang="en-US" dirty="0"/>
          </a:p>
        </p:txBody>
      </p:sp>
      <p:sp>
        <p:nvSpPr>
          <p:cNvPr id="3" name="Text Placeholder 2"/>
          <p:cNvSpPr>
            <a:spLocks noGrp="1"/>
          </p:cNvSpPr>
          <p:nvPr>
            <p:ph type="body" idx="1"/>
          </p:nvPr>
        </p:nvSpPr>
        <p:spPr>
          <a:xfrm>
            <a:off x="550415" y="1112838"/>
            <a:ext cx="10708121" cy="5358983"/>
          </a:xfrm>
        </p:spPr>
        <p:txBody>
          <a:bodyPr numCol="2"/>
          <a:lstStyle/>
          <a:p>
            <a:pPr marL="457200" indent="-457200" algn="just">
              <a:spcAft>
                <a:spcPts val="800"/>
              </a:spcAft>
            </a:pPr>
            <a:r>
              <a:rPr lang="en-GB" sz="1100" dirty="0" err="1">
                <a:ea typeface="Calibri" panose="020F0502020204030204" pitchFamily="34" charset="0"/>
                <a:cs typeface="Vrinda" panose="020B0502040204020203" pitchFamily="34" charset="0"/>
              </a:rPr>
              <a:t>Abdulkadir</a:t>
            </a:r>
            <a:r>
              <a:rPr lang="en-GB" sz="1100" dirty="0">
                <a:ea typeface="Calibri" panose="020F0502020204030204" pitchFamily="34" charset="0"/>
                <a:cs typeface="Vrinda" panose="020B0502040204020203" pitchFamily="34" charset="0"/>
              </a:rPr>
              <a:t>, H., </a:t>
            </a:r>
            <a:r>
              <a:rPr lang="en-GB" sz="1100" dirty="0" err="1">
                <a:ea typeface="Calibri" panose="020F0502020204030204" pitchFamily="34" charset="0"/>
                <a:cs typeface="Vrinda" panose="020B0502040204020203" pitchFamily="34" charset="0"/>
              </a:rPr>
              <a:t>Kankara</a:t>
            </a:r>
            <a:r>
              <a:rPr lang="en-GB" sz="1100" dirty="0">
                <a:ea typeface="Calibri" panose="020F0502020204030204" pitchFamily="34" charset="0"/>
                <a:cs typeface="Vrinda" panose="020B0502040204020203" pitchFamily="34" charset="0"/>
              </a:rPr>
              <a:t>, S.B. and Sale, M., 2024. Appraisal Of Self-Efficacy In The Use Of Microsoft Office Tools For Effective Service Delivery In The Tertiary Institutions Of </a:t>
            </a:r>
            <a:r>
              <a:rPr lang="en-GB" sz="1100" dirty="0" err="1">
                <a:ea typeface="Calibri" panose="020F0502020204030204" pitchFamily="34" charset="0"/>
                <a:cs typeface="Vrinda" panose="020B0502040204020203" pitchFamily="34" charset="0"/>
              </a:rPr>
              <a:t>Katsina</a:t>
            </a:r>
            <a:r>
              <a:rPr lang="en-GB" sz="1100" dirty="0">
                <a:ea typeface="Calibri" panose="020F0502020204030204" pitchFamily="34" charset="0"/>
                <a:cs typeface="Vrinda" panose="020B0502040204020203" pitchFamily="34" charset="0"/>
              </a:rPr>
              <a:t> State, Nigeria. International Journal of Innovative Information Systems &amp; Technology Research, 12(1), pp.49-62.</a:t>
            </a:r>
          </a:p>
          <a:p>
            <a:pPr marL="457200" indent="-457200" algn="just">
              <a:spcAft>
                <a:spcPts val="800"/>
              </a:spcAft>
            </a:pPr>
            <a:r>
              <a:rPr lang="en-GB" sz="1100" dirty="0">
                <a:ea typeface="Calibri" panose="020F0502020204030204" pitchFamily="34" charset="0"/>
                <a:cs typeface="Vrinda" panose="020B0502040204020203" pitchFamily="34" charset="0"/>
              </a:rPr>
              <a:t>Das, S., Malik, A., </a:t>
            </a:r>
            <a:r>
              <a:rPr lang="en-GB" sz="1100" dirty="0" err="1">
                <a:ea typeface="Calibri" panose="020F0502020204030204" pitchFamily="34" charset="0"/>
                <a:cs typeface="Vrinda" panose="020B0502040204020203" pitchFamily="34" charset="0"/>
              </a:rPr>
              <a:t>Tripathy</a:t>
            </a:r>
            <a:r>
              <a:rPr lang="en-GB" sz="1100" dirty="0">
                <a:ea typeface="Calibri" panose="020F0502020204030204" pitchFamily="34" charset="0"/>
                <a:cs typeface="Vrinda" panose="020B0502040204020203" pitchFamily="34" charset="0"/>
              </a:rPr>
              <a:t>, S.K. and </a:t>
            </a:r>
            <a:r>
              <a:rPr lang="en-GB" sz="1100" dirty="0" err="1">
                <a:ea typeface="Calibri" panose="020F0502020204030204" pitchFamily="34" charset="0"/>
                <a:cs typeface="Vrinda" panose="020B0502040204020203" pitchFamily="34" charset="0"/>
              </a:rPr>
              <a:t>Sahoo</a:t>
            </a:r>
            <a:r>
              <a:rPr lang="en-GB" sz="1100" dirty="0">
                <a:ea typeface="Calibri" panose="020F0502020204030204" pitchFamily="34" charset="0"/>
                <a:cs typeface="Vrinda" panose="020B0502040204020203" pitchFamily="34" charset="0"/>
              </a:rPr>
              <a:t>, M., 2025. How to Improve the Quality of PowerPoint Presentation to Achieve Maximum Learning. Research and Reviews in </a:t>
            </a:r>
            <a:r>
              <a:rPr lang="en-GB" sz="1100" dirty="0" err="1">
                <a:ea typeface="Calibri" panose="020F0502020204030204" pitchFamily="34" charset="0"/>
                <a:cs typeface="Vrinda" panose="020B0502040204020203" pitchFamily="34" charset="0"/>
              </a:rPr>
              <a:t>Pediatrics</a:t>
            </a:r>
            <a:r>
              <a:rPr lang="en-GB" sz="1100" dirty="0">
                <a:ea typeface="Calibri" panose="020F0502020204030204" pitchFamily="34" charset="0"/>
                <a:cs typeface="Vrinda" panose="020B0502040204020203" pitchFamily="34" charset="0"/>
              </a:rPr>
              <a:t>, 26(2), pp.31-36.</a:t>
            </a:r>
          </a:p>
          <a:p>
            <a:pPr marL="457200" indent="-457200" algn="just">
              <a:spcAft>
                <a:spcPts val="800"/>
              </a:spcAft>
            </a:pPr>
            <a:r>
              <a:rPr lang="en-GB" sz="1100" dirty="0" err="1">
                <a:ea typeface="Calibri" panose="020F0502020204030204" pitchFamily="34" charset="0"/>
                <a:cs typeface="Vrinda" panose="020B0502040204020203" pitchFamily="34" charset="0"/>
              </a:rPr>
              <a:t>Deokar</a:t>
            </a:r>
            <a:r>
              <a:rPr lang="en-GB" sz="1100" dirty="0">
                <a:ea typeface="Calibri" panose="020F0502020204030204" pitchFamily="34" charset="0"/>
                <a:cs typeface="Vrinda" panose="020B0502040204020203" pitchFamily="34" charset="0"/>
              </a:rPr>
              <a:t>, R., </a:t>
            </a:r>
            <a:r>
              <a:rPr lang="en-GB" sz="1100" dirty="0" err="1">
                <a:ea typeface="Calibri" panose="020F0502020204030204" pitchFamily="34" charset="0"/>
                <a:cs typeface="Vrinda" panose="020B0502040204020203" pitchFamily="34" charset="0"/>
              </a:rPr>
              <a:t>Dodamani</a:t>
            </a:r>
            <a:r>
              <a:rPr lang="en-GB" sz="1100" dirty="0">
                <a:ea typeface="Calibri" panose="020F0502020204030204" pitchFamily="34" charset="0"/>
                <a:cs typeface="Vrinda" panose="020B0502040204020203" pitchFamily="34" charset="0"/>
              </a:rPr>
              <a:t>, A., </a:t>
            </a:r>
            <a:r>
              <a:rPr lang="en-GB" sz="1100" dirty="0" err="1">
                <a:ea typeface="Calibri" panose="020F0502020204030204" pitchFamily="34" charset="0"/>
                <a:cs typeface="Vrinda" panose="020B0502040204020203" pitchFamily="34" charset="0"/>
              </a:rPr>
              <a:t>Vishwakarma</a:t>
            </a:r>
            <a:r>
              <a:rPr lang="en-GB" sz="1100" dirty="0">
                <a:ea typeface="Calibri" panose="020F0502020204030204" pitchFamily="34" charset="0"/>
                <a:cs typeface="Vrinda" panose="020B0502040204020203" pitchFamily="34" charset="0"/>
              </a:rPr>
              <a:t>, P., </a:t>
            </a:r>
            <a:r>
              <a:rPr lang="en-GB" sz="1100" dirty="0" err="1">
                <a:ea typeface="Calibri" panose="020F0502020204030204" pitchFamily="34" charset="0"/>
                <a:cs typeface="Vrinda" panose="020B0502040204020203" pitchFamily="34" charset="0"/>
              </a:rPr>
              <a:t>Jadhav</a:t>
            </a:r>
            <a:r>
              <a:rPr lang="en-GB" sz="1100" dirty="0">
                <a:ea typeface="Calibri" panose="020F0502020204030204" pitchFamily="34" charset="0"/>
                <a:cs typeface="Vrinda" panose="020B0502040204020203" pitchFamily="34" charset="0"/>
              </a:rPr>
              <a:t>, H., </a:t>
            </a:r>
            <a:r>
              <a:rPr lang="en-GB" sz="1100" dirty="0" err="1">
                <a:ea typeface="Calibri" panose="020F0502020204030204" pitchFamily="34" charset="0"/>
                <a:cs typeface="Vrinda" panose="020B0502040204020203" pitchFamily="34" charset="0"/>
              </a:rPr>
              <a:t>Khairnar</a:t>
            </a:r>
            <a:r>
              <a:rPr lang="en-GB" sz="1100" dirty="0">
                <a:ea typeface="Calibri" panose="020F0502020204030204" pitchFamily="34" charset="0"/>
                <a:cs typeface="Vrinda" panose="020B0502040204020203" pitchFamily="34" charset="0"/>
              </a:rPr>
              <a:t>, M., </a:t>
            </a:r>
            <a:r>
              <a:rPr lang="en-GB" sz="1100" dirty="0" err="1">
                <a:ea typeface="Calibri" panose="020F0502020204030204" pitchFamily="34" charset="0"/>
                <a:cs typeface="Vrinda" panose="020B0502040204020203" pitchFamily="34" charset="0"/>
              </a:rPr>
              <a:t>Marathe</a:t>
            </a:r>
            <a:r>
              <a:rPr lang="en-GB" sz="1100" dirty="0">
                <a:ea typeface="Calibri" panose="020F0502020204030204" pitchFamily="34" charset="0"/>
                <a:cs typeface="Vrinda" panose="020B0502040204020203" pitchFamily="34" charset="0"/>
              </a:rPr>
              <a:t>, P., Bhandari, R. and </a:t>
            </a:r>
            <a:r>
              <a:rPr lang="en-GB" sz="1100" dirty="0" err="1">
                <a:ea typeface="Calibri" panose="020F0502020204030204" pitchFamily="34" charset="0"/>
                <a:cs typeface="Vrinda" panose="020B0502040204020203" pitchFamily="34" charset="0"/>
              </a:rPr>
              <a:t>Khobragade</a:t>
            </a:r>
            <a:r>
              <a:rPr lang="en-GB" sz="1100" dirty="0">
                <a:ea typeface="Calibri" panose="020F0502020204030204" pitchFamily="34" charset="0"/>
                <a:cs typeface="Vrinda" panose="020B0502040204020203" pitchFamily="34" charset="0"/>
              </a:rPr>
              <a:t>, V., 2021. Comparative evaluation of webinar, </a:t>
            </a:r>
            <a:r>
              <a:rPr lang="en-GB" sz="1100" dirty="0" err="1">
                <a:ea typeface="Calibri" panose="020F0502020204030204" pitchFamily="34" charset="0"/>
                <a:cs typeface="Vrinda" panose="020B0502040204020203" pitchFamily="34" charset="0"/>
              </a:rPr>
              <a:t>powerpoint</a:t>
            </a:r>
            <a:r>
              <a:rPr lang="en-GB" sz="1100" dirty="0">
                <a:ea typeface="Calibri" panose="020F0502020204030204" pitchFamily="34" charset="0"/>
                <a:cs typeface="Vrinda" panose="020B0502040204020203" pitchFamily="34" charset="0"/>
              </a:rPr>
              <a:t> presentation and lecture as oral health educational interventions among school children: a randomized controlled trial. Health Education Research, 36(1), pp.116-125.</a:t>
            </a:r>
          </a:p>
          <a:p>
            <a:pPr marL="457200" indent="-457200" algn="just">
              <a:spcAft>
                <a:spcPts val="800"/>
              </a:spcAft>
            </a:pPr>
            <a:r>
              <a:rPr lang="en-GB" sz="1100" dirty="0">
                <a:ea typeface="Calibri" panose="020F0502020204030204" pitchFamily="34" charset="0"/>
                <a:cs typeface="Vrinda" panose="020B0502040204020203" pitchFamily="34" charset="0"/>
              </a:rPr>
              <a:t>Joseph, A.L., 2025. Human-</a:t>
            </a:r>
            <a:r>
              <a:rPr lang="en-GB" sz="1100" dirty="0" err="1">
                <a:ea typeface="Calibri" panose="020F0502020204030204" pitchFamily="34" charset="0"/>
                <a:cs typeface="Vrinda" panose="020B0502040204020203" pitchFamily="34" charset="0"/>
              </a:rPr>
              <a:t>Centered</a:t>
            </a:r>
            <a:r>
              <a:rPr lang="en-GB" sz="1100" dirty="0">
                <a:ea typeface="Calibri" panose="020F0502020204030204" pitchFamily="34" charset="0"/>
                <a:cs typeface="Vrinda" panose="020B0502040204020203" pitchFamily="34" charset="0"/>
              </a:rPr>
              <a:t> Healthcare Evaluation Using Personas and Journey Mapping Techniques. In Handbook of Health Services Evaluation: Theories, Methods and Innovative Practices (pp. 471-494). Cham: Springer Nature Switzerland.</a:t>
            </a:r>
          </a:p>
          <a:p>
            <a:pPr marL="457200" indent="-457200" algn="just">
              <a:spcAft>
                <a:spcPts val="800"/>
              </a:spcAft>
            </a:pPr>
            <a:r>
              <a:rPr lang="en-GB" sz="1100" dirty="0" err="1">
                <a:ea typeface="Calibri" panose="020F0502020204030204" pitchFamily="34" charset="0"/>
                <a:cs typeface="Vrinda" panose="020B0502040204020203" pitchFamily="34" charset="0"/>
              </a:rPr>
              <a:t>Kotzias</a:t>
            </a:r>
            <a:r>
              <a:rPr lang="en-GB" sz="1100" dirty="0">
                <a:ea typeface="Calibri" panose="020F0502020204030204" pitchFamily="34" charset="0"/>
                <a:cs typeface="Vrinda" panose="020B0502040204020203" pitchFamily="34" charset="0"/>
              </a:rPr>
              <a:t>, K., </a:t>
            </a:r>
            <a:r>
              <a:rPr lang="en-GB" sz="1100" dirty="0" err="1">
                <a:ea typeface="Calibri" panose="020F0502020204030204" pitchFamily="34" charset="0"/>
                <a:cs typeface="Vrinda" panose="020B0502040204020203" pitchFamily="34" charset="0"/>
              </a:rPr>
              <a:t>Bukhsh</a:t>
            </a:r>
            <a:r>
              <a:rPr lang="en-GB" sz="1100" dirty="0">
                <a:ea typeface="Calibri" panose="020F0502020204030204" pitchFamily="34" charset="0"/>
                <a:cs typeface="Vrinda" panose="020B0502040204020203" pitchFamily="34" charset="0"/>
              </a:rPr>
              <a:t>, F.A., </a:t>
            </a:r>
            <a:r>
              <a:rPr lang="en-GB" sz="1100" dirty="0" err="1">
                <a:ea typeface="Calibri" panose="020F0502020204030204" pitchFamily="34" charset="0"/>
                <a:cs typeface="Vrinda" panose="020B0502040204020203" pitchFamily="34" charset="0"/>
              </a:rPr>
              <a:t>Arachchige</a:t>
            </a:r>
            <a:r>
              <a:rPr lang="en-GB" sz="1100" dirty="0">
                <a:ea typeface="Calibri" panose="020F0502020204030204" pitchFamily="34" charset="0"/>
                <a:cs typeface="Vrinda" panose="020B0502040204020203" pitchFamily="34" charset="0"/>
              </a:rPr>
              <a:t>, J.J., </a:t>
            </a:r>
            <a:r>
              <a:rPr lang="en-GB" sz="1100" dirty="0" err="1">
                <a:ea typeface="Calibri" panose="020F0502020204030204" pitchFamily="34" charset="0"/>
                <a:cs typeface="Vrinda" panose="020B0502040204020203" pitchFamily="34" charset="0"/>
              </a:rPr>
              <a:t>Daneva</a:t>
            </a:r>
            <a:r>
              <a:rPr lang="en-GB" sz="1100" dirty="0">
                <a:ea typeface="Calibri" panose="020F0502020204030204" pitchFamily="34" charset="0"/>
                <a:cs typeface="Vrinda" panose="020B0502040204020203" pitchFamily="34" charset="0"/>
              </a:rPr>
              <a:t>, M. and </a:t>
            </a:r>
            <a:r>
              <a:rPr lang="en-GB" sz="1100" dirty="0" err="1">
                <a:ea typeface="Calibri" panose="020F0502020204030204" pitchFamily="34" charset="0"/>
                <a:cs typeface="Vrinda" panose="020B0502040204020203" pitchFamily="34" charset="0"/>
              </a:rPr>
              <a:t>Abhishta</a:t>
            </a:r>
            <a:r>
              <a:rPr lang="en-GB" sz="1100" dirty="0">
                <a:ea typeface="Calibri" panose="020F0502020204030204" pitchFamily="34" charset="0"/>
                <a:cs typeface="Vrinda" panose="020B0502040204020203" pitchFamily="34" charset="0"/>
              </a:rPr>
              <a:t>, A., 2023. Industry 4.0 and healthcare: Context, applications, benefits and challenges. </a:t>
            </a:r>
            <a:r>
              <a:rPr lang="en-GB" sz="1100" dirty="0" err="1">
                <a:ea typeface="Calibri" panose="020F0502020204030204" pitchFamily="34" charset="0"/>
                <a:cs typeface="Vrinda" panose="020B0502040204020203" pitchFamily="34" charset="0"/>
              </a:rPr>
              <a:t>Iet</a:t>
            </a:r>
            <a:r>
              <a:rPr lang="en-GB" sz="1100" dirty="0">
                <a:ea typeface="Calibri" panose="020F0502020204030204" pitchFamily="34" charset="0"/>
                <a:cs typeface="Vrinda" panose="020B0502040204020203" pitchFamily="34" charset="0"/>
              </a:rPr>
              <a:t> Software, 17(3), pp.195-248.</a:t>
            </a:r>
          </a:p>
          <a:p>
            <a:pPr marL="457200" indent="-457200" algn="just">
              <a:spcAft>
                <a:spcPts val="800"/>
              </a:spcAft>
            </a:pPr>
            <a:r>
              <a:rPr lang="en-GB" sz="1100" dirty="0">
                <a:ea typeface="Calibri" panose="020F0502020204030204" pitchFamily="34" charset="0"/>
                <a:cs typeface="Vrinda" panose="020B0502040204020203" pitchFamily="34" charset="0"/>
              </a:rPr>
              <a:t>Olden, P.C. and Erwin, C.O., 2023. Management of healthcare organizations: An introduction. ACHE Learn.</a:t>
            </a:r>
          </a:p>
          <a:p>
            <a:pPr marL="457200" indent="-457200" algn="just">
              <a:spcAft>
                <a:spcPts val="800"/>
              </a:spcAft>
            </a:pPr>
            <a:r>
              <a:rPr lang="en-GB" sz="1100" dirty="0" err="1">
                <a:ea typeface="Calibri" panose="020F0502020204030204" pitchFamily="34" charset="0"/>
                <a:cs typeface="Vrinda" panose="020B0502040204020203" pitchFamily="34" charset="0"/>
              </a:rPr>
              <a:t>Opara</a:t>
            </a:r>
            <a:r>
              <a:rPr lang="en-GB" sz="1100" dirty="0">
                <a:ea typeface="Calibri" panose="020F0502020204030204" pitchFamily="34" charset="0"/>
                <a:cs typeface="Vrinda" panose="020B0502040204020203" pitchFamily="34" charset="0"/>
              </a:rPr>
              <a:t>, D.N.C. and </a:t>
            </a:r>
            <a:r>
              <a:rPr lang="en-GB" sz="1100" dirty="0" err="1">
                <a:ea typeface="Calibri" panose="020F0502020204030204" pitchFamily="34" charset="0"/>
                <a:cs typeface="Vrinda" panose="020B0502040204020203" pitchFamily="34" charset="0"/>
              </a:rPr>
              <a:t>Azubuike</a:t>
            </a:r>
            <a:r>
              <a:rPr lang="en-GB" sz="1100" dirty="0">
                <a:ea typeface="Calibri" panose="020F0502020204030204" pitchFamily="34" charset="0"/>
                <a:cs typeface="Vrinda" panose="020B0502040204020203" pitchFamily="34" charset="0"/>
              </a:rPr>
              <a:t>, E.O., 2019. Microsoft PowerPoint Applications and Office/Information Managers’ Job Performance in Rivers State Tertiary Institution. International Journal of Scientific Research in Education, 12(1), pp.135-143.</a:t>
            </a:r>
          </a:p>
          <a:p>
            <a:pPr marL="457200" indent="-457200" algn="just">
              <a:spcAft>
                <a:spcPts val="800"/>
              </a:spcAft>
            </a:pPr>
            <a:r>
              <a:rPr lang="en-GB" sz="1100" dirty="0" err="1">
                <a:ea typeface="Calibri" panose="020F0502020204030204" pitchFamily="34" charset="0"/>
                <a:cs typeface="Vrinda" panose="020B0502040204020203" pitchFamily="34" charset="0"/>
              </a:rPr>
              <a:t>Osipov</a:t>
            </a:r>
            <a:r>
              <a:rPr lang="en-GB" sz="1100" dirty="0">
                <a:ea typeface="Calibri" panose="020F0502020204030204" pitchFamily="34" charset="0"/>
                <a:cs typeface="Vrinda" panose="020B0502040204020203" pitchFamily="34" charset="0"/>
              </a:rPr>
              <a:t>, V.S. and </a:t>
            </a:r>
            <a:r>
              <a:rPr lang="en-GB" sz="1100" dirty="0" err="1">
                <a:ea typeface="Calibri" panose="020F0502020204030204" pitchFamily="34" charset="0"/>
                <a:cs typeface="Vrinda" panose="020B0502040204020203" pitchFamily="34" charset="0"/>
              </a:rPr>
              <a:t>Skryl</a:t>
            </a:r>
            <a:r>
              <a:rPr lang="en-GB" sz="1100" dirty="0">
                <a:ea typeface="Calibri" panose="020F0502020204030204" pitchFamily="34" charset="0"/>
                <a:cs typeface="Vrinda" panose="020B0502040204020203" pitchFamily="34" charset="0"/>
              </a:rPr>
              <a:t>, T.V., 2021. Impact of digital technologies on the efficiency of healthcare delivery. In IoT in healthcare and ambient assisted living (pp. 243-261). Singapore: Springer Singapore.</a:t>
            </a:r>
          </a:p>
          <a:p>
            <a:pPr marL="457200" indent="-457200" algn="just">
              <a:spcAft>
                <a:spcPts val="800"/>
              </a:spcAft>
            </a:pPr>
            <a:r>
              <a:rPr lang="en-GB" sz="1100" dirty="0" err="1">
                <a:ea typeface="Calibri" panose="020F0502020204030204" pitchFamily="34" charset="0"/>
                <a:cs typeface="Vrinda" panose="020B0502040204020203" pitchFamily="34" charset="0"/>
              </a:rPr>
              <a:t>Rosyiddin</a:t>
            </a:r>
            <a:r>
              <a:rPr lang="en-GB" sz="1100" dirty="0">
                <a:ea typeface="Calibri" panose="020F0502020204030204" pitchFamily="34" charset="0"/>
                <a:cs typeface="Vrinda" panose="020B0502040204020203" pitchFamily="34" charset="0"/>
              </a:rPr>
              <a:t>, A.A.Z., </a:t>
            </a:r>
            <a:r>
              <a:rPr lang="en-GB" sz="1100" dirty="0" err="1">
                <a:ea typeface="Calibri" panose="020F0502020204030204" pitchFamily="34" charset="0"/>
                <a:cs typeface="Vrinda" panose="020B0502040204020203" pitchFamily="34" charset="0"/>
              </a:rPr>
              <a:t>Fiqih</a:t>
            </a:r>
            <a:r>
              <a:rPr lang="en-GB" sz="1100" dirty="0">
                <a:ea typeface="Calibri" panose="020F0502020204030204" pitchFamily="34" charset="0"/>
                <a:cs typeface="Vrinda" panose="020B0502040204020203" pitchFamily="34" charset="0"/>
              </a:rPr>
              <a:t>, A., </a:t>
            </a:r>
            <a:r>
              <a:rPr lang="en-GB" sz="1100" dirty="0" err="1">
                <a:ea typeface="Calibri" panose="020F0502020204030204" pitchFamily="34" charset="0"/>
                <a:cs typeface="Vrinda" panose="020B0502040204020203" pitchFamily="34" charset="0"/>
              </a:rPr>
              <a:t>Nugraha</a:t>
            </a:r>
            <a:r>
              <a:rPr lang="en-GB" sz="1100" dirty="0">
                <a:ea typeface="Calibri" panose="020F0502020204030204" pitchFamily="34" charset="0"/>
                <a:cs typeface="Vrinda" panose="020B0502040204020203" pitchFamily="34" charset="0"/>
              </a:rPr>
              <a:t>, H., </a:t>
            </a:r>
            <a:r>
              <a:rPr lang="en-GB" sz="1100" dirty="0" err="1">
                <a:ea typeface="Calibri" panose="020F0502020204030204" pitchFamily="34" charset="0"/>
                <a:cs typeface="Vrinda" panose="020B0502040204020203" pitchFamily="34" charset="0"/>
              </a:rPr>
              <a:t>Hadiapurwa</a:t>
            </a:r>
            <a:r>
              <a:rPr lang="en-GB" sz="1100" dirty="0">
                <a:ea typeface="Calibri" panose="020F0502020204030204" pitchFamily="34" charset="0"/>
                <a:cs typeface="Vrinda" panose="020B0502040204020203" pitchFamily="34" charset="0"/>
              </a:rPr>
              <a:t>, A. and </a:t>
            </a:r>
            <a:r>
              <a:rPr lang="en-GB" sz="1100" dirty="0" err="1">
                <a:ea typeface="Calibri" panose="020F0502020204030204" pitchFamily="34" charset="0"/>
                <a:cs typeface="Vrinda" panose="020B0502040204020203" pitchFamily="34" charset="0"/>
              </a:rPr>
              <a:t>Komara</a:t>
            </a:r>
            <a:r>
              <a:rPr lang="en-GB" sz="1100" dirty="0">
                <a:ea typeface="Calibri" panose="020F0502020204030204" pitchFamily="34" charset="0"/>
                <a:cs typeface="Vrinda" panose="020B0502040204020203" pitchFamily="34" charset="0"/>
              </a:rPr>
              <a:t>, D.A., 2023. The effect of interactive PowerPoint media design on student learning interests. </a:t>
            </a:r>
            <a:r>
              <a:rPr lang="en-GB" sz="1100" dirty="0" err="1">
                <a:ea typeface="Calibri" panose="020F0502020204030204" pitchFamily="34" charset="0"/>
                <a:cs typeface="Vrinda" panose="020B0502040204020203" pitchFamily="34" charset="0"/>
              </a:rPr>
              <a:t>Edcomtech</a:t>
            </a:r>
            <a:r>
              <a:rPr lang="en-GB" sz="1100" dirty="0">
                <a:ea typeface="Calibri" panose="020F0502020204030204" pitchFamily="34" charset="0"/>
                <a:cs typeface="Vrinda" panose="020B0502040204020203" pitchFamily="34" charset="0"/>
              </a:rPr>
              <a:t>: </a:t>
            </a:r>
            <a:r>
              <a:rPr lang="en-GB" sz="1100" dirty="0" err="1">
                <a:ea typeface="Calibri" panose="020F0502020204030204" pitchFamily="34" charset="0"/>
                <a:cs typeface="Vrinda" panose="020B0502040204020203" pitchFamily="34" charset="0"/>
              </a:rPr>
              <a:t>Jurnal</a:t>
            </a:r>
            <a:r>
              <a:rPr lang="en-GB" sz="1100" dirty="0">
                <a:ea typeface="Calibri" panose="020F0502020204030204" pitchFamily="34" charset="0"/>
                <a:cs typeface="Vrinda" panose="020B0502040204020203" pitchFamily="34" charset="0"/>
              </a:rPr>
              <a:t> </a:t>
            </a:r>
            <a:r>
              <a:rPr lang="en-GB" sz="1100" dirty="0" err="1">
                <a:ea typeface="Calibri" panose="020F0502020204030204" pitchFamily="34" charset="0"/>
                <a:cs typeface="Vrinda" panose="020B0502040204020203" pitchFamily="34" charset="0"/>
              </a:rPr>
              <a:t>Kajian</a:t>
            </a:r>
            <a:r>
              <a:rPr lang="en-GB" sz="1100" dirty="0">
                <a:ea typeface="Calibri" panose="020F0502020204030204" pitchFamily="34" charset="0"/>
                <a:cs typeface="Vrinda" panose="020B0502040204020203" pitchFamily="34" charset="0"/>
              </a:rPr>
              <a:t> </a:t>
            </a:r>
            <a:r>
              <a:rPr lang="en-GB" sz="1100" dirty="0" err="1">
                <a:ea typeface="Calibri" panose="020F0502020204030204" pitchFamily="34" charset="0"/>
                <a:cs typeface="Vrinda" panose="020B0502040204020203" pitchFamily="34" charset="0"/>
              </a:rPr>
              <a:t>Teknologi</a:t>
            </a:r>
            <a:r>
              <a:rPr lang="en-GB" sz="1100" dirty="0">
                <a:ea typeface="Calibri" panose="020F0502020204030204" pitchFamily="34" charset="0"/>
                <a:cs typeface="Vrinda" panose="020B0502040204020203" pitchFamily="34" charset="0"/>
              </a:rPr>
              <a:t> </a:t>
            </a:r>
            <a:r>
              <a:rPr lang="en-GB" sz="1100" dirty="0" err="1">
                <a:ea typeface="Calibri" panose="020F0502020204030204" pitchFamily="34" charset="0"/>
                <a:cs typeface="Vrinda" panose="020B0502040204020203" pitchFamily="34" charset="0"/>
              </a:rPr>
              <a:t>Pendidikan</a:t>
            </a:r>
            <a:r>
              <a:rPr lang="en-GB" sz="1100" dirty="0">
                <a:ea typeface="Calibri" panose="020F0502020204030204" pitchFamily="34" charset="0"/>
                <a:cs typeface="Vrinda" panose="020B0502040204020203" pitchFamily="34" charset="0"/>
              </a:rPr>
              <a:t>, 8(1), pp.12-24.</a:t>
            </a:r>
          </a:p>
          <a:p>
            <a:pPr marL="457200" indent="-457200" algn="just">
              <a:spcAft>
                <a:spcPts val="800"/>
              </a:spcAft>
            </a:pPr>
            <a:r>
              <a:rPr lang="en-GB" sz="1100" dirty="0">
                <a:ea typeface="Calibri" panose="020F0502020204030204" pitchFamily="34" charset="0"/>
                <a:cs typeface="Vrinda" panose="020B0502040204020203" pitchFamily="34" charset="0"/>
              </a:rPr>
              <a:t>Shams, I., </a:t>
            </a:r>
            <a:r>
              <a:rPr lang="en-GB" sz="1100" dirty="0" err="1">
                <a:ea typeface="Calibri" panose="020F0502020204030204" pitchFamily="34" charset="0"/>
                <a:cs typeface="Vrinda" panose="020B0502040204020203" pitchFamily="34" charset="0"/>
              </a:rPr>
              <a:t>Mekhilef</a:t>
            </a:r>
            <a:r>
              <a:rPr lang="en-GB" sz="1100" dirty="0">
                <a:ea typeface="Calibri" panose="020F0502020204030204" pitchFamily="34" charset="0"/>
                <a:cs typeface="Vrinda" panose="020B0502040204020203" pitchFamily="34" charset="0"/>
              </a:rPr>
              <a:t>, S. and </a:t>
            </a:r>
            <a:r>
              <a:rPr lang="en-GB" sz="1100" dirty="0" err="1">
                <a:ea typeface="Calibri" panose="020F0502020204030204" pitchFamily="34" charset="0"/>
                <a:cs typeface="Vrinda" panose="020B0502040204020203" pitchFamily="34" charset="0"/>
              </a:rPr>
              <a:t>Tey</a:t>
            </a:r>
            <a:r>
              <a:rPr lang="en-GB" sz="1100" dirty="0">
                <a:ea typeface="Calibri" panose="020F0502020204030204" pitchFamily="34" charset="0"/>
                <a:cs typeface="Vrinda" panose="020B0502040204020203" pitchFamily="34" charset="0"/>
              </a:rPr>
              <a:t>, K.S., 2020. Maximum power point tracking using modified butterfly optimization algorithm for partial shading, uniform shading, and fast varying load conditions. IEEE transactions on Power Electronics, 36(5), pp.5569-5581.</a:t>
            </a:r>
          </a:p>
          <a:p>
            <a:pPr marL="457200" indent="-457200" algn="just">
              <a:lnSpc>
                <a:spcPct val="150000"/>
              </a:lnSpc>
              <a:spcAft>
                <a:spcPts val="800"/>
              </a:spcAft>
            </a:pPr>
            <a:endParaRPr lang="en-GB" sz="1100" dirty="0">
              <a:effectLst/>
              <a:ea typeface="Calibri" panose="020F0502020204030204" pitchFamily="34" charset="0"/>
              <a:cs typeface="Vrinda" panose="020B0502040204020203" pitchFamily="34" charset="0"/>
            </a:endParaRPr>
          </a:p>
        </p:txBody>
      </p:sp>
      <p:sp>
        <p:nvSpPr>
          <p:cNvPr id="8" name="Slide Number Placeholder 7"/>
          <p:cNvSpPr>
            <a:spLocks noGrp="1"/>
          </p:cNvSpPr>
          <p:nvPr>
            <p:ph type="sldNum" sz="quarter" idx="11"/>
          </p:nvPr>
        </p:nvSpPr>
        <p:spPr/>
        <p:txBody>
          <a:bodyPr/>
          <a:lstStyle/>
          <a:p>
            <a:fld id="{09A01C0A-2BB6-49E7-91A3-DCB9F9F59583}" type="slidenum">
              <a:rPr lang="en-US" smtClean="0"/>
              <a:pPr/>
              <a:t>8</a:t>
            </a:fld>
            <a:endParaRPr lang="en-US" dirty="0"/>
          </a:p>
        </p:txBody>
      </p:sp>
    </p:spTree>
    <p:extLst>
      <p:ext uri="{BB962C8B-B14F-4D97-AF65-F5344CB8AC3E}">
        <p14:creationId xmlns:p14="http://schemas.microsoft.com/office/powerpoint/2010/main" val="2877435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p:cNvSpPr>
            <a:spLocks noGrp="1"/>
          </p:cNvSpPr>
          <p:nvPr>
            <p:ph type="sldNum" sz="quarter" idx="11"/>
          </p:nvPr>
        </p:nvSpPr>
        <p:spPr/>
        <p:txBody>
          <a:bodyPr/>
          <a:lstStyle/>
          <a:p>
            <a:fld id="{09A01C0A-2BB6-49E7-91A3-DCB9F9F59583}" type="slidenum">
              <a:rPr lang="en-US" smtClean="0"/>
              <a:pPr/>
              <a:t>9</a:t>
            </a:fld>
            <a:endParaRPr lang="en-US" dirty="0"/>
          </a:p>
        </p:txBody>
      </p:sp>
      <p:pic>
        <p:nvPicPr>
          <p:cNvPr id="9" name="Picture 8"/>
          <p:cNvPicPr>
            <a:picLocks noChangeAspect="1"/>
          </p:cNvPicPr>
          <p:nvPr/>
        </p:nvPicPr>
        <p:blipFill>
          <a:blip r:embed="rId2"/>
          <a:stretch>
            <a:fillRect/>
          </a:stretch>
        </p:blipFill>
        <p:spPr>
          <a:xfrm>
            <a:off x="0" y="0"/>
            <a:ext cx="11807952" cy="6857998"/>
          </a:xfrm>
          <a:prstGeom prst="rect">
            <a:avLst/>
          </a:prstGeom>
        </p:spPr>
      </p:pic>
    </p:spTree>
    <p:extLst>
      <p:ext uri="{BB962C8B-B14F-4D97-AF65-F5344CB8AC3E}">
        <p14:creationId xmlns:p14="http://schemas.microsoft.com/office/powerpoint/2010/main" val="3403789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640080" y="640080"/>
            <a:ext cx="6894575" cy="3566160"/>
          </a:xfrm>
        </p:spPr>
        <p:txBody>
          <a:bodyPr>
            <a:normAutofit fontScale="90000"/>
          </a:bodyPr>
          <a:lstStyle/>
          <a:p>
            <a:pPr>
              <a:lnSpc>
                <a:spcPct val="90000"/>
              </a:lnSpc>
            </a:pPr>
            <a:r>
              <a:rPr lang="en-GB" sz="8200" dirty="0"/>
              <a:t>Digital Skills and Research Method</a:t>
            </a:r>
            <a:br>
              <a:rPr lang="en-GB" sz="8200" dirty="0"/>
            </a:br>
            <a:r>
              <a:rPr lang="en-GB" sz="8200" dirty="0"/>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640080" y="4636008"/>
            <a:ext cx="6894576" cy="1572768"/>
          </a:xfrm>
        </p:spPr>
        <p:txBody>
          <a:bodyPr>
            <a:normAutofit fontScale="85000" lnSpcReduction="10000"/>
          </a:bodyPr>
          <a:lstStyle/>
          <a:p>
            <a:pPr>
              <a:lnSpc>
                <a:spcPct val="100000"/>
              </a:lnSpc>
            </a:pPr>
            <a:r>
              <a:rPr lang="en-GB" sz="2600" dirty="0"/>
              <a:t>Assessment 1: Group Presentation ( Group 7)</a:t>
            </a:r>
          </a:p>
          <a:p>
            <a:pPr>
              <a:lnSpc>
                <a:spcPct val="100000"/>
              </a:lnSpc>
            </a:pPr>
            <a:r>
              <a:rPr lang="en-GB" sz="2600" dirty="0"/>
              <a:t>Programme: Certificate of Higher Education in Health and Social Care</a:t>
            </a:r>
          </a:p>
          <a:p>
            <a:pPr>
              <a:lnSpc>
                <a:spcPct val="100000"/>
              </a:lnSpc>
            </a:pPr>
            <a:r>
              <a:rPr lang="en-GB" sz="2600" dirty="0"/>
              <a:t>Lecturer </a:t>
            </a:r>
            <a:r>
              <a:rPr lang="en-GB" sz="2600" dirty="0" err="1"/>
              <a:t>name:MD</a:t>
            </a:r>
            <a:r>
              <a:rPr lang="en-GB" sz="2600" dirty="0"/>
              <a:t> </a:t>
            </a:r>
            <a:r>
              <a:rPr lang="en-GB" sz="2600" dirty="0" err="1"/>
              <a:t>Sadeque</a:t>
            </a:r>
            <a:r>
              <a:rPr lang="en-GB" sz="2600" dirty="0"/>
              <a:t> Iman Shaikh</a:t>
            </a:r>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40913"/>
          <a:stretch>
            <a:fillRect/>
          </a:stretch>
        </p:blipFill>
        <p:spPr>
          <a:xfrm>
            <a:off x="8139801" y="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07625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310F639-A208-8D0E-D118-D4066335D6C4}"/>
              </a:ext>
            </a:extLst>
          </p:cNvPr>
          <p:cNvSpPr>
            <a:spLocks noGrp="1"/>
          </p:cNvSpPr>
          <p:nvPr>
            <p:ph type="ctrTitle"/>
          </p:nvPr>
        </p:nvSpPr>
        <p:spPr>
          <a:xfrm>
            <a:off x="638882" y="639193"/>
            <a:ext cx="3571810" cy="3573516"/>
          </a:xfrm>
        </p:spPr>
        <p:txBody>
          <a:bodyPr>
            <a:normAutofit fontScale="90000"/>
          </a:bodyPr>
          <a:lstStyle/>
          <a:p>
            <a:pPr>
              <a:lnSpc>
                <a:spcPct val="90000"/>
              </a:lnSpc>
            </a:pPr>
            <a:r>
              <a:rPr lang="en-GB" sz="4100"/>
              <a:t>Enhancing staff training and professional communication at Greenfield Care Agency</a:t>
            </a:r>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nvGraphicFramePr>
        <p:xfrm>
          <a:off x="6313228" y="756478"/>
          <a:ext cx="4088554" cy="5532120"/>
        </p:xfrm>
        <a:graphic>
          <a:graphicData uri="http://schemas.openxmlformats.org/drawingml/2006/table">
            <a:tbl>
              <a:tblPr firstRow="1" bandRow="1">
                <a:tableStyleId>{3B4B98B0-60AC-42C2-AFA5-B58CD77FA1E5}</a:tableStyleId>
              </a:tblPr>
              <a:tblGrid>
                <a:gridCol w="2020994">
                  <a:extLst>
                    <a:ext uri="{9D8B030D-6E8A-4147-A177-3AD203B41FA5}">
                      <a16:colId xmlns:a16="http://schemas.microsoft.com/office/drawing/2014/main" val="933752240"/>
                    </a:ext>
                  </a:extLst>
                </a:gridCol>
                <a:gridCol w="2067560">
                  <a:extLst>
                    <a:ext uri="{9D8B030D-6E8A-4147-A177-3AD203B41FA5}">
                      <a16:colId xmlns:a16="http://schemas.microsoft.com/office/drawing/2014/main" val="3209040192"/>
                    </a:ext>
                  </a:extLst>
                </a:gridCol>
              </a:tblGrid>
              <a:tr h="984125">
                <a:tc>
                  <a:txBody>
                    <a:bodyPr/>
                    <a:lstStyle/>
                    <a:p>
                      <a:r>
                        <a:rPr lang="en-GB" sz="3300" dirty="0"/>
                        <a:t>Student Name</a:t>
                      </a:r>
                    </a:p>
                  </a:txBody>
                  <a:tcPr marL="167640" marR="167640" marT="83820" marB="83820"/>
                </a:tc>
                <a:tc>
                  <a:txBody>
                    <a:bodyPr/>
                    <a:lstStyle/>
                    <a:p>
                      <a:r>
                        <a:rPr lang="en-GB" sz="3300" dirty="0"/>
                        <a:t>Number</a:t>
                      </a:r>
                    </a:p>
                  </a:txBody>
                  <a:tcPr marL="167640" marR="167640" marT="83820" marB="83820"/>
                </a:tc>
                <a:extLst>
                  <a:ext uri="{0D108BD9-81ED-4DB2-BD59-A6C34878D82A}">
                    <a16:rowId xmlns:a16="http://schemas.microsoft.com/office/drawing/2014/main" val="2535394150"/>
                  </a:ext>
                </a:extLst>
              </a:tr>
              <a:tr h="664950">
                <a:tc>
                  <a:txBody>
                    <a:bodyPr/>
                    <a:lstStyle/>
                    <a:p>
                      <a:r>
                        <a:rPr lang="en-GB" sz="3300" dirty="0"/>
                        <a:t>Mafe Peniero Blaza</a:t>
                      </a:r>
                    </a:p>
                  </a:txBody>
                  <a:tcPr marL="167640" marR="167640" marT="83820" marB="83820"/>
                </a:tc>
                <a:tc>
                  <a:txBody>
                    <a:bodyPr/>
                    <a:lstStyle/>
                    <a:p>
                      <a:r>
                        <a:rPr lang="en-GB" sz="3300" dirty="0"/>
                        <a:t>2509139</a:t>
                      </a:r>
                    </a:p>
                  </a:txBody>
                  <a:tcPr marL="167640" marR="167640" marT="83820" marB="83820"/>
                </a:tc>
                <a:extLst>
                  <a:ext uri="{0D108BD9-81ED-4DB2-BD59-A6C34878D82A}">
                    <a16:rowId xmlns:a16="http://schemas.microsoft.com/office/drawing/2014/main" val="3576773117"/>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1747151769"/>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3145154892"/>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1459886703"/>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3759920117"/>
                  </a:ext>
                </a:extLst>
              </a:tr>
            </a:tbl>
          </a:graphicData>
        </a:graphic>
      </p:graphicFrame>
    </p:spTree>
    <p:extLst>
      <p:ext uri="{BB962C8B-B14F-4D97-AF65-F5344CB8AC3E}">
        <p14:creationId xmlns:p14="http://schemas.microsoft.com/office/powerpoint/2010/main" val="1353281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8607A-1099-FF96-FAB8-5D151462AFA5}"/>
              </a:ext>
            </a:extLst>
          </p:cNvPr>
          <p:cNvSpPr>
            <a:spLocks noGrp="1"/>
          </p:cNvSpPr>
          <p:nvPr>
            <p:ph type="title"/>
          </p:nvPr>
        </p:nvSpPr>
        <p:spPr>
          <a:xfrm>
            <a:off x="838200" y="365125"/>
            <a:ext cx="10515600" cy="1325563"/>
          </a:xfrm>
        </p:spPr>
        <p:txBody>
          <a:bodyPr>
            <a:normAutofit fontScale="90000"/>
          </a:bodyPr>
          <a:lstStyle/>
          <a:p>
            <a:r>
              <a:rPr lang="en-GB" sz="6600" b="1"/>
              <a:t>Acknowledgement of the use of AI</a:t>
            </a:r>
            <a:endParaRPr lang="en-GB" sz="6600"/>
          </a:p>
        </p:txBody>
      </p:sp>
      <p:sp>
        <p:nvSpPr>
          <p:cNvPr id="3" name="Content Placeholder 2">
            <a:extLst>
              <a:ext uri="{FF2B5EF4-FFF2-40B4-BE49-F238E27FC236}">
                <a16:creationId xmlns:a16="http://schemas.microsoft.com/office/drawing/2014/main" id="{B5E2C7CA-6A59-79A8-6929-1CDDB19ACF6F}"/>
              </a:ext>
            </a:extLst>
          </p:cNvPr>
          <p:cNvSpPr>
            <a:spLocks noGrp="1"/>
          </p:cNvSpPr>
          <p:nvPr>
            <p:ph idx="1"/>
          </p:nvPr>
        </p:nvSpPr>
        <p:spPr/>
        <p:txBody>
          <a:bodyPr>
            <a:normAutofit/>
          </a:bodyPr>
          <a:lstStyle/>
          <a:p>
            <a:pPr marL="0" indent="0">
              <a:buNone/>
            </a:pPr>
            <a:r>
              <a:rPr lang="en-GB" dirty="0"/>
              <a:t>I acknowledge the use of Grammarly (https://www.grammarly.com/) on 16</a:t>
            </a:r>
            <a:r>
              <a:rPr lang="en-GB" baseline="30000" dirty="0"/>
              <a:t>th</a:t>
            </a:r>
            <a:r>
              <a:rPr lang="en-GB" dirty="0"/>
              <a:t> March 2026 to support to check my work using the prompt(s): </a:t>
            </a:r>
          </a:p>
          <a:p>
            <a:pPr marL="0" indent="0">
              <a:buNone/>
            </a:pPr>
            <a:endParaRPr lang="en-GB" dirty="0"/>
          </a:p>
          <a:p>
            <a:pPr marL="514350" indent="-514350">
              <a:buAutoNum type="arabicPeriod"/>
            </a:pPr>
            <a:r>
              <a:rPr lang="en-GB" dirty="0"/>
              <a:t>Please check the following text for readability, grammar and syntax. </a:t>
            </a:r>
          </a:p>
          <a:p>
            <a:pPr marL="0" indent="0">
              <a:buNone/>
            </a:pPr>
            <a:endParaRPr lang="en-GB" dirty="0"/>
          </a:p>
          <a:p>
            <a:pPr marL="0" indent="0">
              <a:buNone/>
            </a:pPr>
            <a:r>
              <a:rPr lang="en-GB" dirty="0"/>
              <a:t>I confirm that I have not presented any AI generated text as my own work. I confirm I have copies of my drafts, notes, and other resources I used before, and after the use of AI tools which I may be asked to provide in evidence. </a:t>
            </a:r>
          </a:p>
          <a:p>
            <a:endParaRPr lang="en-GB" dirty="0"/>
          </a:p>
        </p:txBody>
      </p:sp>
    </p:spTree>
    <p:extLst>
      <p:ext uri="{BB962C8B-B14F-4D97-AF65-F5344CB8AC3E}">
        <p14:creationId xmlns:p14="http://schemas.microsoft.com/office/powerpoint/2010/main" val="37114485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29C30-270A-8DD1-312F-F5EEBB351C60}"/>
              </a:ext>
            </a:extLst>
          </p:cNvPr>
          <p:cNvSpPr>
            <a:spLocks noGrp="1"/>
          </p:cNvSpPr>
          <p:nvPr>
            <p:ph type="title"/>
          </p:nvPr>
        </p:nvSpPr>
        <p:spPr>
          <a:xfrm>
            <a:off x="635000" y="634029"/>
            <a:ext cx="10921640" cy="1314698"/>
          </a:xfrm>
        </p:spPr>
        <p:txBody>
          <a:bodyPr anchor="ctr">
            <a:normAutofit/>
          </a:bodyPr>
          <a:lstStyle/>
          <a:p>
            <a:pPr algn="ctr"/>
            <a:r>
              <a:rPr lang="en-GB" sz="7200" dirty="0"/>
              <a:t>Content</a:t>
            </a:r>
          </a:p>
        </p:txBody>
      </p:sp>
      <p:graphicFrame>
        <p:nvGraphicFramePr>
          <p:cNvPr id="5" name="Content Placeholder 2">
            <a:extLst>
              <a:ext uri="{FF2B5EF4-FFF2-40B4-BE49-F238E27FC236}">
                <a16:creationId xmlns:a16="http://schemas.microsoft.com/office/drawing/2014/main" id="{279B48F1-7C82-D7BB-1B85-BB076C6CCC59}"/>
              </a:ext>
            </a:extLst>
          </p:cNvPr>
          <p:cNvGraphicFramePr>
            <a:graphicFrameLocks noGrp="1"/>
          </p:cNvGraphicFramePr>
          <p:nvPr>
            <p:ph idx="1"/>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81555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8930-D4DB-50E9-9422-9A2D145DEDEE}"/>
              </a:ext>
            </a:extLst>
          </p:cNvPr>
          <p:cNvSpPr>
            <a:spLocks noGrp="1"/>
          </p:cNvSpPr>
          <p:nvPr>
            <p:ph type="title"/>
          </p:nvPr>
        </p:nvSpPr>
        <p:spPr/>
        <p:txBody>
          <a:bodyPr/>
          <a:lstStyle/>
          <a:p>
            <a:r>
              <a:rPr lang="en-GB" dirty="0"/>
              <a:t>Group Member 1: Introduction</a:t>
            </a:r>
          </a:p>
        </p:txBody>
      </p:sp>
      <p:sp>
        <p:nvSpPr>
          <p:cNvPr id="3" name="Content Placeholder 2">
            <a:extLst>
              <a:ext uri="{FF2B5EF4-FFF2-40B4-BE49-F238E27FC236}">
                <a16:creationId xmlns:a16="http://schemas.microsoft.com/office/drawing/2014/main" id="{DDC9BF99-D00A-B1F2-2887-C3116BD8B241}"/>
              </a:ext>
            </a:extLst>
          </p:cNvPr>
          <p:cNvSpPr>
            <a:spLocks noGrp="1"/>
          </p:cNvSpPr>
          <p:nvPr>
            <p:ph idx="1"/>
          </p:nvPr>
        </p:nvSpPr>
        <p:spPr>
          <a:xfrm>
            <a:off x="916858" y="1809961"/>
            <a:ext cx="10515600" cy="5213855"/>
          </a:xfrm>
        </p:spPr>
        <p:txBody>
          <a:bodyPr>
            <a:normAutofit/>
          </a:bodyPr>
          <a:lstStyle/>
          <a:p>
            <a:pPr algn="just">
              <a:lnSpc>
                <a:spcPct val="100000"/>
              </a:lnSpc>
            </a:pPr>
            <a:r>
              <a:rPr lang="en-GB" sz="2000" dirty="0">
                <a:solidFill>
                  <a:srgbClr val="FF0000"/>
                </a:solidFill>
                <a:latin typeface="Aldhabi" panose="01000000000000000000" pitchFamily="2" charset="-78"/>
                <a:cs typeface="Aldhabi" panose="01000000000000000000" pitchFamily="2" charset="-78"/>
              </a:rPr>
              <a:t> Define Greenfield’s Needs: </a:t>
            </a:r>
            <a:r>
              <a:rPr lang="en-GB" sz="2000" dirty="0" err="1">
                <a:solidFill>
                  <a:srgbClr val="FF0000"/>
                </a:solidFill>
                <a:latin typeface="Aldhabi" panose="01000000000000000000" pitchFamily="2" charset="-78"/>
                <a:cs typeface="Aldhabi" panose="01000000000000000000" pitchFamily="2" charset="-78"/>
              </a:rPr>
              <a:t>Brieftly</a:t>
            </a:r>
            <a:r>
              <a:rPr lang="en-GB" sz="2000" dirty="0">
                <a:solidFill>
                  <a:srgbClr val="FF0000"/>
                </a:solidFill>
                <a:latin typeface="Aldhabi" panose="01000000000000000000" pitchFamily="2" charset="-78"/>
                <a:cs typeface="Aldhabi" panose="01000000000000000000" pitchFamily="2" charset="-78"/>
              </a:rPr>
              <a:t> explain that the agency provides person-centre support for older adults and is currently struggling to adapt          Microsoft  365.</a:t>
            </a:r>
          </a:p>
          <a:p>
            <a:pPr algn="just">
              <a:lnSpc>
                <a:spcPct val="100000"/>
              </a:lnSpc>
            </a:pPr>
            <a:r>
              <a:rPr lang="en-GB" sz="2400" b="1" dirty="0">
                <a:latin typeface="Aldhabi" panose="01000000000000000000" pitchFamily="2" charset="-78"/>
                <a:cs typeface="Aldhabi" panose="01000000000000000000" pitchFamily="2" charset="-78"/>
              </a:rPr>
              <a:t>Greenfields needs to recognise the importance of addressing these skills gaps and is committed to supporting staff so they can confidently and effectively use Microsoft 365. Agency provides a person-centred support to older adults and tailors its service to the needs  of each person they support.</a:t>
            </a:r>
          </a:p>
          <a:p>
            <a:pPr algn="just">
              <a:lnSpc>
                <a:spcPct val="100000"/>
              </a:lnSpc>
            </a:pPr>
            <a:r>
              <a:rPr lang="en-GB" sz="2400" b="1" dirty="0">
                <a:latin typeface="Aldhabi" panose="01000000000000000000" pitchFamily="2" charset="-78"/>
                <a:cs typeface="Aldhabi" panose="01000000000000000000" pitchFamily="2" charset="-78"/>
              </a:rPr>
              <a:t>By providing a simple practical training session based on their ability.</a:t>
            </a:r>
          </a:p>
          <a:p>
            <a:pPr algn="just">
              <a:lnSpc>
                <a:spcPct val="100000"/>
              </a:lnSpc>
            </a:pPr>
            <a:r>
              <a:rPr lang="en-GB" sz="2400" b="1" dirty="0">
                <a:latin typeface="Aldhabi" panose="01000000000000000000" pitchFamily="2" charset="-78"/>
                <a:cs typeface="Aldhabi" panose="01000000000000000000" pitchFamily="2" charset="-78"/>
              </a:rPr>
              <a:t>Continuous technical support that available anytime when needed  to avoid frustration and improved their confidence in using the system.</a:t>
            </a:r>
          </a:p>
          <a:p>
            <a:pPr algn="just">
              <a:lnSpc>
                <a:spcPct val="100000"/>
              </a:lnSpc>
            </a:pPr>
            <a:r>
              <a:rPr lang="en-GB" sz="2400" b="1" dirty="0">
                <a:latin typeface="Aldhabi" panose="01000000000000000000" pitchFamily="2" charset="-78"/>
                <a:cs typeface="Aldhabi" panose="01000000000000000000" pitchFamily="2" charset="-78"/>
              </a:rPr>
              <a:t>Provide an easy guide that staff can used a quick reference when revisiting different aspect of task, supporting  them until they gain mastery.</a:t>
            </a:r>
          </a:p>
          <a:p>
            <a:pPr algn="just">
              <a:lnSpc>
                <a:spcPct val="100000"/>
              </a:lnSpc>
            </a:pPr>
            <a:r>
              <a:rPr lang="en-GB" sz="2400" b="1" dirty="0">
                <a:latin typeface="Aldhabi" panose="01000000000000000000" pitchFamily="2" charset="-78"/>
                <a:cs typeface="Aldhabi" panose="01000000000000000000" pitchFamily="2" charset="-78"/>
              </a:rPr>
              <a:t>Gathering regular feedback  will help management refine the training programme  to meet organisation needs. This ensures  a continue  delivering effective person-centred care for older adults. </a:t>
            </a:r>
          </a:p>
          <a:p>
            <a:pPr algn="just">
              <a:lnSpc>
                <a:spcPct val="100000"/>
              </a:lnSpc>
            </a:pPr>
            <a:endParaRPr lang="en-GB" sz="2400" dirty="0">
              <a:latin typeface="Aldhabi" panose="01000000000000000000" pitchFamily="2" charset="-78"/>
              <a:cs typeface="Aldhabi" panose="01000000000000000000" pitchFamily="2" charset="-78"/>
            </a:endParaRPr>
          </a:p>
          <a:p>
            <a:pPr algn="just"/>
            <a:endParaRPr lang="en-GB" sz="2000" dirty="0">
              <a:solidFill>
                <a:srgbClr val="FF0000"/>
              </a:solidFill>
              <a:latin typeface="Aldhabi" panose="01000000000000000000" pitchFamily="2" charset="-78"/>
              <a:cs typeface="Aldhabi" panose="01000000000000000000" pitchFamily="2" charset="-78"/>
            </a:endParaRPr>
          </a:p>
          <a:p>
            <a:pPr marL="0" indent="0" algn="just">
              <a:buNone/>
            </a:pPr>
            <a:endParaRPr lang="en-GB" sz="2000" dirty="0">
              <a:solidFill>
                <a:srgbClr val="FF0000"/>
              </a:solidFill>
            </a:endParaRPr>
          </a:p>
          <a:p>
            <a:endParaRPr lang="en-GB" sz="2000" dirty="0"/>
          </a:p>
        </p:txBody>
      </p:sp>
    </p:spTree>
    <p:extLst>
      <p:ext uri="{BB962C8B-B14F-4D97-AF65-F5344CB8AC3E}">
        <p14:creationId xmlns:p14="http://schemas.microsoft.com/office/powerpoint/2010/main" val="1148573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A418-EC58-0146-73FF-44B1C925DE2D}"/>
              </a:ext>
            </a:extLst>
          </p:cNvPr>
          <p:cNvSpPr>
            <a:spLocks noGrp="1"/>
          </p:cNvSpPr>
          <p:nvPr>
            <p:ph type="title"/>
          </p:nvPr>
        </p:nvSpPr>
        <p:spPr/>
        <p:txBody>
          <a:bodyPr/>
          <a:lstStyle/>
          <a:p>
            <a:r>
              <a:rPr lang="en-GB" dirty="0"/>
              <a:t>Evaluate productivity tools</a:t>
            </a:r>
          </a:p>
        </p:txBody>
      </p:sp>
      <p:sp>
        <p:nvSpPr>
          <p:cNvPr id="3" name="Content Placeholder 2">
            <a:extLst>
              <a:ext uri="{FF2B5EF4-FFF2-40B4-BE49-F238E27FC236}">
                <a16:creationId xmlns:a16="http://schemas.microsoft.com/office/drawing/2014/main" id="{3FD69775-5259-9A7D-23BE-3EFC81FC908A}"/>
              </a:ext>
            </a:extLst>
          </p:cNvPr>
          <p:cNvSpPr>
            <a:spLocks noGrp="1"/>
          </p:cNvSpPr>
          <p:nvPr>
            <p:ph idx="1"/>
          </p:nvPr>
        </p:nvSpPr>
        <p:spPr>
          <a:xfrm>
            <a:off x="838200" y="1800075"/>
            <a:ext cx="10515600" cy="4861160"/>
          </a:xfrm>
        </p:spPr>
        <p:txBody>
          <a:bodyPr>
            <a:normAutofit fontScale="25000" lnSpcReduction="20000"/>
          </a:bodyPr>
          <a:lstStyle/>
          <a:p>
            <a:r>
              <a:rPr lang="en-GB" sz="9600" dirty="0">
                <a:solidFill>
                  <a:srgbClr val="FF0000"/>
                </a:solidFill>
                <a:latin typeface="Aldhabi" panose="01000000000000000000" pitchFamily="2" charset="-78"/>
                <a:cs typeface="Aldhabi" panose="01000000000000000000" pitchFamily="2" charset="-78"/>
              </a:rPr>
              <a:t>Choose One App: Select Word, PowerPoint, or Excel.</a:t>
            </a:r>
          </a:p>
          <a:p>
            <a:r>
              <a:rPr lang="en-GB" sz="9600" b="1" dirty="0">
                <a:latin typeface="Aldhabi" panose="01000000000000000000" pitchFamily="2" charset="-78"/>
                <a:cs typeface="Aldhabi" panose="01000000000000000000" pitchFamily="2" charset="-78"/>
              </a:rPr>
              <a:t>Word is a software application program that use to create, edit, format and print documentation.</a:t>
            </a:r>
          </a:p>
          <a:p>
            <a:r>
              <a:rPr lang="en-GB" sz="9600" dirty="0">
                <a:solidFill>
                  <a:srgbClr val="FF0000"/>
                </a:solidFill>
                <a:latin typeface="Aldhabi" panose="01000000000000000000" pitchFamily="2" charset="-78"/>
                <a:cs typeface="Aldhabi" panose="01000000000000000000" pitchFamily="2" charset="-78"/>
              </a:rPr>
              <a:t>Current vs. Future State: Describe how staff currently handle a task (e.g., paper medication logs) and how the app improves it (e.g., an Excel tracking sheet).</a:t>
            </a:r>
          </a:p>
          <a:p>
            <a:r>
              <a:rPr lang="en-GB" sz="9600" b="1" dirty="0">
                <a:latin typeface="Aldhabi" panose="01000000000000000000" pitchFamily="2" charset="-78"/>
                <a:cs typeface="Aldhabi" panose="01000000000000000000" pitchFamily="2" charset="-78"/>
              </a:rPr>
              <a:t>Microsoft Word 365 is a subscription service program providing many applications online.</a:t>
            </a:r>
            <a:endParaRPr lang="en-GB" sz="4800" b="1" dirty="0">
              <a:solidFill>
                <a:srgbClr val="FF0000"/>
              </a:solidFill>
              <a:latin typeface="Aldhabi" panose="01000000000000000000" pitchFamily="2" charset="-78"/>
              <a:cs typeface="Aldhabi" panose="01000000000000000000" pitchFamily="2" charset="-78"/>
            </a:endParaRPr>
          </a:p>
          <a:p>
            <a:r>
              <a:rPr lang="en-GB" sz="9600" b="1" dirty="0">
                <a:latin typeface="Aldhabi" panose="01000000000000000000" pitchFamily="2" charset="-78"/>
                <a:cs typeface="Aldhabi" panose="01000000000000000000" pitchFamily="2" charset="-78"/>
              </a:rPr>
              <a:t>Staff using paper base documentation: like</a:t>
            </a:r>
            <a:r>
              <a:rPr lang="en-GB" sz="8600" b="1" dirty="0">
                <a:latin typeface="Aldhabi" panose="01000000000000000000" pitchFamily="2" charset="-78"/>
                <a:cs typeface="Aldhabi" panose="01000000000000000000" pitchFamily="2" charset="-78"/>
              </a:rPr>
              <a:t> paper medication log, it is easy to use, accessible during technical failures such us power outages familiar system. However, there is a tendency of data loss or damage, limited data security and sensitive information maybe viewed by unauthorised people if it is not stored properly, as well as time consuming difficult to share information and required storage space.</a:t>
            </a:r>
          </a:p>
          <a:p>
            <a:r>
              <a:rPr lang="en-GB" sz="8600" b="1" dirty="0">
                <a:latin typeface="Aldhabi" panose="01000000000000000000" pitchFamily="2" charset="-78"/>
                <a:cs typeface="Aldhabi" panose="01000000000000000000" pitchFamily="2" charset="-78"/>
              </a:rPr>
              <a:t>While  Microsoft Word  365 allows staff to create store and retrieve information quickly. The apps have stronger data protection through passwords encryption and controlled access permission to improve staff collaboration by sharing documents instantly, work on the same file at the same time as well as communicate through the same flatform like Teams. Digital documentations can be stored in cloud systems like One Drive. ( Lambert, 2023 )</a:t>
            </a:r>
            <a:endParaRPr lang="en-GB" dirty="0">
              <a:solidFill>
                <a:srgbClr val="FF0000"/>
              </a:solidFill>
              <a:latin typeface="Aldhabi" panose="01000000000000000000" pitchFamily="2" charset="-78"/>
              <a:cs typeface="Aldhabi" panose="01000000000000000000" pitchFamily="2" charset="-78"/>
            </a:endParaRPr>
          </a:p>
          <a:p>
            <a:pPr marL="0" indent="0">
              <a:buNone/>
            </a:pPr>
            <a:r>
              <a:rPr lang="en-GB" sz="8000" dirty="0">
                <a:solidFill>
                  <a:srgbClr val="FF0000"/>
                </a:solidFill>
                <a:latin typeface="Aldhabi" panose="01000000000000000000" pitchFamily="2" charset="-78"/>
                <a:cs typeface="Aldhabi" panose="01000000000000000000" pitchFamily="2" charset="-78"/>
              </a:rPr>
              <a:t>Critical Analysis: Use bullet points to list specific Benefits (e.g., faster data entry) and Limitations (e.g., training time).</a:t>
            </a:r>
          </a:p>
          <a:p>
            <a:endParaRPr lang="en-GB" dirty="0"/>
          </a:p>
        </p:txBody>
      </p:sp>
    </p:spTree>
    <p:extLst>
      <p:ext uri="{BB962C8B-B14F-4D97-AF65-F5344CB8AC3E}">
        <p14:creationId xmlns:p14="http://schemas.microsoft.com/office/powerpoint/2010/main" val="31309835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7536-D3A5-8383-0588-21AD3F3AD03E}"/>
              </a:ext>
            </a:extLst>
          </p:cNvPr>
          <p:cNvSpPr>
            <a:spLocks noGrp="1"/>
          </p:cNvSpPr>
          <p:nvPr>
            <p:ph type="title"/>
          </p:nvPr>
        </p:nvSpPr>
        <p:spPr>
          <a:xfrm>
            <a:off x="838200" y="301117"/>
            <a:ext cx="10515600" cy="1325563"/>
          </a:xfrm>
        </p:spPr>
        <p:txBody>
          <a:bodyPr/>
          <a:lstStyle/>
          <a:p>
            <a:r>
              <a:rPr lang="en-GB" dirty="0"/>
              <a:t>Benefits and </a:t>
            </a:r>
            <a:r>
              <a:rPr lang="en-GB" dirty="0" err="1"/>
              <a:t>limitationS</a:t>
            </a:r>
            <a:endParaRPr lang="en-GB" dirty="0"/>
          </a:p>
        </p:txBody>
      </p:sp>
      <p:graphicFrame>
        <p:nvGraphicFramePr>
          <p:cNvPr id="4" name="Content Placeholder 3">
            <a:extLst>
              <a:ext uri="{FF2B5EF4-FFF2-40B4-BE49-F238E27FC236}">
                <a16:creationId xmlns:a16="http://schemas.microsoft.com/office/drawing/2014/main" id="{EE18439F-BD54-AE97-F112-BED973A2A548}"/>
              </a:ext>
            </a:extLst>
          </p:cNvPr>
          <p:cNvGraphicFramePr>
            <a:graphicFrameLocks noGrp="1"/>
          </p:cNvGraphicFramePr>
          <p:nvPr>
            <p:ph idx="1"/>
          </p:nvPr>
        </p:nvGraphicFramePr>
        <p:xfrm>
          <a:off x="850392" y="2152650"/>
          <a:ext cx="10711370" cy="4666985"/>
        </p:xfrm>
        <a:graphic>
          <a:graphicData uri="http://schemas.openxmlformats.org/drawingml/2006/table">
            <a:tbl>
              <a:tblPr firstRow="1" bandRow="1">
                <a:tableStyleId>{5C22544A-7EE6-4342-B048-85BDC9FD1C3A}</a:tableStyleId>
              </a:tblPr>
              <a:tblGrid>
                <a:gridCol w="5245608">
                  <a:extLst>
                    <a:ext uri="{9D8B030D-6E8A-4147-A177-3AD203B41FA5}">
                      <a16:colId xmlns:a16="http://schemas.microsoft.com/office/drawing/2014/main" val="1109808954"/>
                    </a:ext>
                  </a:extLst>
                </a:gridCol>
                <a:gridCol w="5465762">
                  <a:extLst>
                    <a:ext uri="{9D8B030D-6E8A-4147-A177-3AD203B41FA5}">
                      <a16:colId xmlns:a16="http://schemas.microsoft.com/office/drawing/2014/main" val="4102497299"/>
                    </a:ext>
                  </a:extLst>
                </a:gridCol>
              </a:tblGrid>
              <a:tr h="823025">
                <a:tc>
                  <a:txBody>
                    <a:bodyPr/>
                    <a:lstStyle/>
                    <a:p>
                      <a:r>
                        <a:rPr lang="en-GB" dirty="0"/>
                        <a:t>Benefits</a:t>
                      </a:r>
                    </a:p>
                  </a:txBody>
                  <a:tcPr/>
                </a:tc>
                <a:tc>
                  <a:txBody>
                    <a:bodyPr/>
                    <a:lstStyle/>
                    <a:p>
                      <a:r>
                        <a:rPr lang="en-GB" dirty="0"/>
                        <a:t>Limitations</a:t>
                      </a:r>
                    </a:p>
                  </a:txBody>
                  <a:tcPr/>
                </a:tc>
                <a:extLst>
                  <a:ext uri="{0D108BD9-81ED-4DB2-BD59-A6C34878D82A}">
                    <a16:rowId xmlns:a16="http://schemas.microsoft.com/office/drawing/2014/main" val="2601703228"/>
                  </a:ext>
                </a:extLst>
              </a:tr>
              <a:tr h="6425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latin typeface="Aldhabi" panose="01000000000000000000" pitchFamily="2" charset="-78"/>
                          <a:cs typeface="Aldhabi" panose="01000000000000000000" pitchFamily="2" charset="-78"/>
                        </a:rPr>
                        <a:t>Easy to use</a:t>
                      </a:r>
                      <a:r>
                        <a:rPr lang="en-GB" sz="2400" dirty="0">
                          <a:latin typeface="Aldhabi" panose="01000000000000000000" pitchFamily="2" charset="-78"/>
                          <a:cs typeface="Aldhabi" panose="01000000000000000000" pitchFamily="2" charset="-78"/>
                        </a:rPr>
                        <a:t>(user friendly. Good for beginner)</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latin typeface="Aldhabi" panose="01000000000000000000" pitchFamily="2" charset="-78"/>
                          <a:cs typeface="Aldhabi" panose="01000000000000000000" pitchFamily="2" charset="-78"/>
                        </a:rPr>
                        <a:t>Requires subscription</a:t>
                      </a:r>
                    </a:p>
                    <a:p>
                      <a:endParaRPr lang="en-GB" dirty="0"/>
                    </a:p>
                  </a:txBody>
                  <a:tcPr/>
                </a:tc>
                <a:extLst>
                  <a:ext uri="{0D108BD9-81ED-4DB2-BD59-A6C34878D82A}">
                    <a16:rowId xmlns:a16="http://schemas.microsoft.com/office/drawing/2014/main" val="2567844958"/>
                  </a:ext>
                </a:extLst>
              </a:tr>
              <a:tr h="91788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latin typeface="Aldhabi" panose="01000000000000000000" pitchFamily="2" charset="-78"/>
                          <a:cs typeface="Aldhabi" panose="01000000000000000000" pitchFamily="2" charset="-78"/>
                        </a:rPr>
                        <a:t>Powerful formatting tools</a:t>
                      </a:r>
                      <a:r>
                        <a:rPr lang="en-GB" sz="2400" dirty="0">
                          <a:latin typeface="Aldhabi" panose="01000000000000000000" pitchFamily="2" charset="-78"/>
                          <a:cs typeface="Aldhabi" panose="01000000000000000000" pitchFamily="2" charset="-78"/>
                        </a:rPr>
                        <a:t>(font. styles, header, footers, etc</a:t>
                      </a:r>
                      <a:r>
                        <a:rPr lang="en-GB" dirty="0">
                          <a:latin typeface="Aldhabi" panose="01000000000000000000" pitchFamily="2" charset="-78"/>
                          <a:cs typeface="Aldhabi" panose="01000000000000000000" pitchFamily="2" charset="-78"/>
                        </a:rPr>
                        <a:t>)</a:t>
                      </a:r>
                    </a:p>
                    <a:p>
                      <a:endParaRPr lang="en-GB" dirty="0">
                        <a:latin typeface="Aldhabi" panose="01000000000000000000" pitchFamily="2" charset="-78"/>
                        <a:cs typeface="Aldhabi" panose="01000000000000000000" pitchFamily="2" charset="-78"/>
                      </a:endParaRPr>
                    </a:p>
                  </a:txBody>
                  <a:tcPr/>
                </a:tc>
                <a:tc>
                  <a:txBody>
                    <a:bodyPr/>
                    <a:lstStyle/>
                    <a:p>
                      <a:r>
                        <a:rPr lang="en-GB" sz="2400" b="1" dirty="0">
                          <a:latin typeface="Aldhabi" panose="01000000000000000000" pitchFamily="2" charset="-78"/>
                          <a:cs typeface="Aldhabi" panose="01000000000000000000" pitchFamily="2" charset="-78"/>
                        </a:rPr>
                        <a:t>Can be complex</a:t>
                      </a:r>
                    </a:p>
                    <a:p>
                      <a:r>
                        <a:rPr lang="en-GB" sz="2400" b="0" dirty="0">
                          <a:latin typeface="Aldhabi" panose="01000000000000000000" pitchFamily="2" charset="-78"/>
                          <a:cs typeface="Aldhabi" panose="01000000000000000000" pitchFamily="2" charset="-78"/>
                        </a:rPr>
                        <a:t>(Many advance features can overwhelm new users</a:t>
                      </a:r>
                      <a:r>
                        <a:rPr lang="en-GB" b="0" dirty="0">
                          <a:latin typeface="Aldhabi" panose="01000000000000000000" pitchFamily="2" charset="-78"/>
                          <a:cs typeface="Aldhabi" panose="01000000000000000000" pitchFamily="2" charset="-78"/>
                        </a:rPr>
                        <a:t>)</a:t>
                      </a:r>
                    </a:p>
                  </a:txBody>
                  <a:tcPr/>
                </a:tc>
                <a:extLst>
                  <a:ext uri="{0D108BD9-81ED-4DB2-BD59-A6C34878D82A}">
                    <a16:rowId xmlns:a16="http://schemas.microsoft.com/office/drawing/2014/main" val="816450203"/>
                  </a:ext>
                </a:extLst>
              </a:tr>
              <a:tr h="917880">
                <a:tc>
                  <a:txBody>
                    <a:bodyPr/>
                    <a:lstStyle/>
                    <a:p>
                      <a:r>
                        <a:rPr lang="en-GB" sz="2400" b="1" dirty="0">
                          <a:latin typeface="Aldhabi" panose="01000000000000000000" pitchFamily="2" charset="-78"/>
                          <a:cs typeface="Aldhabi" panose="01000000000000000000" pitchFamily="2" charset="-78"/>
                        </a:rPr>
                        <a:t>Professional Document features</a:t>
                      </a:r>
                    </a:p>
                    <a:p>
                      <a:r>
                        <a:rPr lang="en-GB" sz="2400" dirty="0">
                          <a:latin typeface="Aldhabi" panose="01000000000000000000" pitchFamily="2" charset="-78"/>
                          <a:cs typeface="Aldhabi" panose="01000000000000000000" pitchFamily="2" charset="-78"/>
                        </a:rPr>
                        <a:t>(spell check, grammar check, etc)</a:t>
                      </a:r>
                    </a:p>
                    <a:p>
                      <a:endParaRPr lang="en-GB" dirty="0">
                        <a:latin typeface="Aldhabi" panose="01000000000000000000" pitchFamily="2" charset="-78"/>
                        <a:cs typeface="Aldhabi" panose="01000000000000000000" pitchFamily="2" charset="-78"/>
                      </a:endParaRPr>
                    </a:p>
                  </a:txBody>
                  <a:tcPr/>
                </a:tc>
                <a:tc>
                  <a:txBody>
                    <a:bodyPr/>
                    <a:lstStyle/>
                    <a:p>
                      <a:r>
                        <a:rPr lang="en-GB" sz="2400" b="1" dirty="0">
                          <a:latin typeface="Aldhabi" panose="01000000000000000000" pitchFamily="2" charset="-78"/>
                          <a:cs typeface="Aldhabi" panose="01000000000000000000" pitchFamily="2" charset="-78"/>
                        </a:rPr>
                        <a:t>Formatting Issue</a:t>
                      </a:r>
                    </a:p>
                    <a:p>
                      <a:r>
                        <a:rPr lang="en-GB" sz="2400" b="0" dirty="0">
                          <a:latin typeface="Aldhabi" panose="01000000000000000000" pitchFamily="2" charset="-78"/>
                          <a:cs typeface="Aldhabi" panose="01000000000000000000" pitchFamily="2" charset="-78"/>
                        </a:rPr>
                        <a:t>(documents may look different on different device)</a:t>
                      </a:r>
                    </a:p>
                  </a:txBody>
                  <a:tcPr/>
                </a:tc>
                <a:extLst>
                  <a:ext uri="{0D108BD9-81ED-4DB2-BD59-A6C34878D82A}">
                    <a16:rowId xmlns:a16="http://schemas.microsoft.com/office/drawing/2014/main" val="3754902980"/>
                  </a:ext>
                </a:extLst>
              </a:tr>
              <a:tr h="917880">
                <a:tc>
                  <a:txBody>
                    <a:bodyPr/>
                    <a:lstStyle/>
                    <a:p>
                      <a:r>
                        <a:rPr lang="en-GB" sz="2400" b="1" dirty="0">
                          <a:latin typeface="Aldhabi" panose="01000000000000000000" pitchFamily="2" charset="-78"/>
                          <a:cs typeface="Aldhabi" panose="01000000000000000000" pitchFamily="2" charset="-78"/>
                        </a:rPr>
                        <a:t>Wide compatibility</a:t>
                      </a:r>
                    </a:p>
                    <a:p>
                      <a:r>
                        <a:rPr lang="en-GB" sz="2400" b="0" dirty="0">
                          <a:latin typeface="Aldhabi" panose="01000000000000000000" pitchFamily="2" charset="-78"/>
                          <a:cs typeface="Aldhabi" panose="01000000000000000000" pitchFamily="2" charset="-78"/>
                        </a:rPr>
                        <a:t>(opens and export PDFs easily)</a:t>
                      </a:r>
                    </a:p>
                    <a:p>
                      <a:endParaRPr lang="en-GB" dirty="0">
                        <a:latin typeface="Aldhabi" panose="01000000000000000000" pitchFamily="2" charset="-78"/>
                        <a:cs typeface="Aldhabi" panose="01000000000000000000" pitchFamily="2" charset="-78"/>
                      </a:endParaRPr>
                    </a:p>
                  </a:txBody>
                  <a:tcPr/>
                </a:tc>
                <a:tc>
                  <a:txBody>
                    <a:bodyPr/>
                    <a:lstStyle/>
                    <a:p>
                      <a:endParaRPr lang="en-GB" dirty="0"/>
                    </a:p>
                  </a:txBody>
                  <a:tcPr/>
                </a:tc>
                <a:extLst>
                  <a:ext uri="{0D108BD9-81ED-4DB2-BD59-A6C34878D82A}">
                    <a16:rowId xmlns:a16="http://schemas.microsoft.com/office/drawing/2014/main" val="1085222299"/>
                  </a:ext>
                </a:extLst>
              </a:tr>
            </a:tbl>
          </a:graphicData>
        </a:graphic>
      </p:graphicFrame>
    </p:spTree>
    <p:extLst>
      <p:ext uri="{BB962C8B-B14F-4D97-AF65-F5344CB8AC3E}">
        <p14:creationId xmlns:p14="http://schemas.microsoft.com/office/powerpoint/2010/main" val="2640631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9C102-5ADF-EBBA-D32E-ED56C6356887}"/>
              </a:ext>
            </a:extLst>
          </p:cNvPr>
          <p:cNvSpPr>
            <a:spLocks noGrp="1"/>
          </p:cNvSpPr>
          <p:nvPr>
            <p:ph type="title"/>
          </p:nvPr>
        </p:nvSpPr>
        <p:spPr/>
        <p:txBody>
          <a:bodyPr>
            <a:normAutofit fontScale="90000"/>
          </a:bodyPr>
          <a:lstStyle/>
          <a:p>
            <a:r>
              <a:rPr lang="en-GB" dirty="0"/>
              <a:t>Group Member 2: Evaluate communication tools</a:t>
            </a:r>
          </a:p>
        </p:txBody>
      </p:sp>
      <p:sp>
        <p:nvSpPr>
          <p:cNvPr id="3" name="Content Placeholder 2">
            <a:extLst>
              <a:ext uri="{FF2B5EF4-FFF2-40B4-BE49-F238E27FC236}">
                <a16:creationId xmlns:a16="http://schemas.microsoft.com/office/drawing/2014/main" id="{C6B51929-3E8C-029E-2796-2FFEBEA0D13D}"/>
              </a:ext>
            </a:extLst>
          </p:cNvPr>
          <p:cNvSpPr>
            <a:spLocks noGrp="1"/>
          </p:cNvSpPr>
          <p:nvPr>
            <p:ph idx="1"/>
          </p:nvPr>
        </p:nvSpPr>
        <p:spPr/>
        <p:txBody>
          <a:bodyPr>
            <a:normAutofit/>
          </a:bodyPr>
          <a:lstStyle/>
          <a:p>
            <a:r>
              <a:rPr lang="en-GB" dirty="0">
                <a:solidFill>
                  <a:srgbClr val="FF0000"/>
                </a:solidFill>
              </a:rPr>
              <a:t>Select a Tool: Choose Teams, OneDrive, or Outlook.</a:t>
            </a:r>
          </a:p>
          <a:p>
            <a:pPr marL="0" indent="0">
              <a:buNone/>
            </a:pPr>
            <a:endParaRPr lang="en-GB" dirty="0">
              <a:solidFill>
                <a:srgbClr val="FF0000"/>
              </a:solidFill>
            </a:endParaRPr>
          </a:p>
          <a:p>
            <a:r>
              <a:rPr lang="en-GB" dirty="0">
                <a:solidFill>
                  <a:srgbClr val="FF0000"/>
                </a:solidFill>
              </a:rPr>
              <a:t>Greenfield Application: Explain how this tool connects visiting carers in the field with the main office.</a:t>
            </a:r>
          </a:p>
          <a:p>
            <a:r>
              <a:rPr lang="en-GB" dirty="0">
                <a:solidFill>
                  <a:srgbClr val="FF0000"/>
                </a:solidFill>
              </a:rPr>
              <a:t>Pros and Cons: Present a clear list of Advantages (e.g., real-time updates) and Challenges (e.g., connectivity issues in the community).</a:t>
            </a:r>
          </a:p>
          <a:p>
            <a:endParaRPr lang="en-GB" dirty="0"/>
          </a:p>
        </p:txBody>
      </p:sp>
    </p:spTree>
    <p:extLst>
      <p:ext uri="{BB962C8B-B14F-4D97-AF65-F5344CB8AC3E}">
        <p14:creationId xmlns:p14="http://schemas.microsoft.com/office/powerpoint/2010/main" val="452808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0BF0D-C57C-C4C7-E8B9-AF20E4C40586}"/>
              </a:ext>
            </a:extLst>
          </p:cNvPr>
          <p:cNvSpPr>
            <a:spLocks noGrp="1"/>
          </p:cNvSpPr>
          <p:nvPr>
            <p:ph type="title"/>
          </p:nvPr>
        </p:nvSpPr>
        <p:spPr/>
        <p:txBody>
          <a:bodyPr>
            <a:normAutofit fontScale="90000"/>
          </a:bodyPr>
          <a:lstStyle/>
          <a:p>
            <a:r>
              <a:rPr lang="en-GB" dirty="0"/>
              <a:t>Advantages and limitation of using teams</a:t>
            </a:r>
          </a:p>
        </p:txBody>
      </p:sp>
      <p:graphicFrame>
        <p:nvGraphicFramePr>
          <p:cNvPr id="4" name="Content Placeholder 3">
            <a:extLst>
              <a:ext uri="{FF2B5EF4-FFF2-40B4-BE49-F238E27FC236}">
                <a16:creationId xmlns:a16="http://schemas.microsoft.com/office/drawing/2014/main" id="{F36EFE5F-8CED-D02D-4EE8-15235101E766}"/>
              </a:ext>
            </a:extLst>
          </p:cNvPr>
          <p:cNvGraphicFramePr>
            <a:graphicFrameLocks noGrp="1"/>
          </p:cNvGraphicFramePr>
          <p:nvPr>
            <p:ph idx="1"/>
          </p:nvPr>
        </p:nvGraphicFramePr>
        <p:xfrm>
          <a:off x="1155700" y="2603500"/>
          <a:ext cx="8824913" cy="3416300"/>
        </p:xfrm>
        <a:graphic>
          <a:graphicData uri="http://schemas.openxmlformats.org/drawingml/2006/table">
            <a:tbl>
              <a:tblPr firstRow="1" bandRow="1">
                <a:tableStyleId>{5C22544A-7EE6-4342-B048-85BDC9FD1C3A}</a:tableStyleId>
              </a:tblPr>
              <a:tblGrid>
                <a:gridCol w="4412456">
                  <a:extLst>
                    <a:ext uri="{9D8B030D-6E8A-4147-A177-3AD203B41FA5}">
                      <a16:colId xmlns:a16="http://schemas.microsoft.com/office/drawing/2014/main" val="1074956580"/>
                    </a:ext>
                  </a:extLst>
                </a:gridCol>
                <a:gridCol w="4412456">
                  <a:extLst>
                    <a:ext uri="{9D8B030D-6E8A-4147-A177-3AD203B41FA5}">
                      <a16:colId xmlns:a16="http://schemas.microsoft.com/office/drawing/2014/main" val="1042188678"/>
                    </a:ext>
                  </a:extLst>
                </a:gridCol>
              </a:tblGrid>
              <a:tr h="370840">
                <a:tc>
                  <a:txBody>
                    <a:bodyPr/>
                    <a:lstStyle/>
                    <a:p>
                      <a:r>
                        <a:rPr lang="en-GB" dirty="0"/>
                        <a:t>Advantages </a:t>
                      </a:r>
                    </a:p>
                  </a:txBody>
                  <a:tcPr marL="76738" marR="76738"/>
                </a:tc>
                <a:tc>
                  <a:txBody>
                    <a:bodyPr/>
                    <a:lstStyle/>
                    <a:p>
                      <a:r>
                        <a:rPr lang="en-GB" dirty="0"/>
                        <a:t>Limitation</a:t>
                      </a:r>
                    </a:p>
                  </a:txBody>
                  <a:tcPr marL="76738" marR="76738"/>
                </a:tc>
                <a:extLst>
                  <a:ext uri="{0D108BD9-81ED-4DB2-BD59-A6C34878D82A}">
                    <a16:rowId xmlns:a16="http://schemas.microsoft.com/office/drawing/2014/main" val="2079448867"/>
                  </a:ext>
                </a:extLst>
              </a:tr>
              <a:tr h="370840">
                <a:tc>
                  <a:txBody>
                    <a:bodyPr/>
                    <a:lstStyle/>
                    <a:p>
                      <a:endParaRPr lang="en-GB" dirty="0"/>
                    </a:p>
                  </a:txBody>
                  <a:tcPr marL="76738" marR="76738"/>
                </a:tc>
                <a:tc>
                  <a:txBody>
                    <a:bodyPr/>
                    <a:lstStyle/>
                    <a:p>
                      <a:endParaRPr lang="en-GB" dirty="0"/>
                    </a:p>
                  </a:txBody>
                  <a:tcPr marL="76738" marR="76738"/>
                </a:tc>
                <a:extLst>
                  <a:ext uri="{0D108BD9-81ED-4DB2-BD59-A6C34878D82A}">
                    <a16:rowId xmlns:a16="http://schemas.microsoft.com/office/drawing/2014/main" val="922042968"/>
                  </a:ext>
                </a:extLst>
              </a:tr>
              <a:tr h="370840">
                <a:tc>
                  <a:txBody>
                    <a:bodyPr/>
                    <a:lstStyle/>
                    <a:p>
                      <a:endParaRPr lang="en-GB" dirty="0"/>
                    </a:p>
                  </a:txBody>
                  <a:tcPr marL="76738" marR="76738"/>
                </a:tc>
                <a:tc>
                  <a:txBody>
                    <a:bodyPr/>
                    <a:lstStyle/>
                    <a:p>
                      <a:endParaRPr lang="en-GB"/>
                    </a:p>
                  </a:txBody>
                  <a:tcPr marL="76738" marR="76738"/>
                </a:tc>
                <a:extLst>
                  <a:ext uri="{0D108BD9-81ED-4DB2-BD59-A6C34878D82A}">
                    <a16:rowId xmlns:a16="http://schemas.microsoft.com/office/drawing/2014/main" val="3345647487"/>
                  </a:ext>
                </a:extLst>
              </a:tr>
              <a:tr h="370840">
                <a:tc>
                  <a:txBody>
                    <a:bodyPr/>
                    <a:lstStyle/>
                    <a:p>
                      <a:endParaRPr lang="en-GB"/>
                    </a:p>
                  </a:txBody>
                  <a:tcPr marL="76738" marR="76738"/>
                </a:tc>
                <a:tc>
                  <a:txBody>
                    <a:bodyPr/>
                    <a:lstStyle/>
                    <a:p>
                      <a:endParaRPr lang="en-GB" dirty="0"/>
                    </a:p>
                  </a:txBody>
                  <a:tcPr marL="76738" marR="76738"/>
                </a:tc>
                <a:extLst>
                  <a:ext uri="{0D108BD9-81ED-4DB2-BD59-A6C34878D82A}">
                    <a16:rowId xmlns:a16="http://schemas.microsoft.com/office/drawing/2014/main" val="236248419"/>
                  </a:ext>
                </a:extLst>
              </a:tr>
              <a:tr h="370840">
                <a:tc>
                  <a:txBody>
                    <a:bodyPr/>
                    <a:lstStyle/>
                    <a:p>
                      <a:endParaRPr lang="en-GB"/>
                    </a:p>
                  </a:txBody>
                  <a:tcPr marL="76738" marR="76738"/>
                </a:tc>
                <a:tc>
                  <a:txBody>
                    <a:bodyPr/>
                    <a:lstStyle/>
                    <a:p>
                      <a:endParaRPr lang="en-GB" dirty="0"/>
                    </a:p>
                  </a:txBody>
                  <a:tcPr marL="76738" marR="76738"/>
                </a:tc>
                <a:extLst>
                  <a:ext uri="{0D108BD9-81ED-4DB2-BD59-A6C34878D82A}">
                    <a16:rowId xmlns:a16="http://schemas.microsoft.com/office/drawing/2014/main" val="3304455830"/>
                  </a:ext>
                </a:extLst>
              </a:tr>
            </a:tbl>
          </a:graphicData>
        </a:graphic>
      </p:graphicFrame>
    </p:spTree>
    <p:extLst>
      <p:ext uri="{BB962C8B-B14F-4D97-AF65-F5344CB8AC3E}">
        <p14:creationId xmlns:p14="http://schemas.microsoft.com/office/powerpoint/2010/main" val="33027244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FD7E3-1B2D-29CC-28D9-EAE918F1EB9F}"/>
              </a:ext>
            </a:extLst>
          </p:cNvPr>
          <p:cNvSpPr>
            <a:spLocks noGrp="1"/>
          </p:cNvSpPr>
          <p:nvPr>
            <p:ph type="title"/>
          </p:nvPr>
        </p:nvSpPr>
        <p:spPr/>
        <p:txBody>
          <a:bodyPr>
            <a:normAutofit fontScale="90000"/>
          </a:bodyPr>
          <a:lstStyle/>
          <a:p>
            <a:r>
              <a:rPr lang="en-GB" dirty="0"/>
              <a:t>Group Member 3: Digital safety action plan</a:t>
            </a:r>
          </a:p>
        </p:txBody>
      </p:sp>
      <p:sp>
        <p:nvSpPr>
          <p:cNvPr id="3" name="Content Placeholder 2">
            <a:extLst>
              <a:ext uri="{FF2B5EF4-FFF2-40B4-BE49-F238E27FC236}">
                <a16:creationId xmlns:a16="http://schemas.microsoft.com/office/drawing/2014/main" id="{9603C18B-4579-4257-F2E7-955E2F7C06C5}"/>
              </a:ext>
            </a:extLst>
          </p:cNvPr>
          <p:cNvSpPr>
            <a:spLocks noGrp="1"/>
          </p:cNvSpPr>
          <p:nvPr>
            <p:ph idx="1"/>
          </p:nvPr>
        </p:nvSpPr>
        <p:spPr/>
        <p:txBody>
          <a:bodyPr>
            <a:normAutofit/>
          </a:bodyPr>
          <a:lstStyle/>
          <a:p>
            <a:pPr marL="0" indent="0">
              <a:buNone/>
            </a:pPr>
            <a:endParaRPr lang="en-GB" dirty="0">
              <a:solidFill>
                <a:srgbClr val="FF0000"/>
              </a:solidFill>
            </a:endParaRPr>
          </a:p>
          <a:p>
            <a:r>
              <a:rPr lang="en-GB" dirty="0">
                <a:solidFill>
                  <a:srgbClr val="FF0000"/>
                </a:solidFill>
              </a:rPr>
              <a:t>Secure Access: (e.g., implementing Multi-Factor Authentication).</a:t>
            </a:r>
          </a:p>
          <a:p>
            <a:r>
              <a:rPr lang="en-GB" dirty="0">
                <a:solidFill>
                  <a:srgbClr val="FF0000"/>
                </a:solidFill>
              </a:rPr>
              <a:t>Email Awareness: (e.g., training staff to spot phishing).</a:t>
            </a:r>
          </a:p>
          <a:p>
            <a:r>
              <a:rPr lang="en-GB" dirty="0">
                <a:solidFill>
                  <a:srgbClr val="FF0000"/>
                </a:solidFill>
              </a:rPr>
              <a:t>Data Management: (e.g., safe document storage on OneDrive).</a:t>
            </a:r>
          </a:p>
          <a:p>
            <a:r>
              <a:rPr lang="en-GB" dirty="0">
                <a:solidFill>
                  <a:srgbClr val="FF0000"/>
                </a:solidFill>
              </a:rPr>
              <a:t>Confidentiality: (e.g., procedures to protect resident sensitive info).</a:t>
            </a:r>
          </a:p>
          <a:p>
            <a:endParaRPr lang="en-GB" dirty="0"/>
          </a:p>
        </p:txBody>
      </p:sp>
    </p:spTree>
    <p:extLst>
      <p:ext uri="{BB962C8B-B14F-4D97-AF65-F5344CB8AC3E}">
        <p14:creationId xmlns:p14="http://schemas.microsoft.com/office/powerpoint/2010/main" val="538355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435E3AF-F16F-39D1-04ED-EB6DAF9728C9}"/>
              </a:ext>
            </a:extLst>
          </p:cNvPr>
          <p:cNvSpPr>
            <a:spLocks noGrp="1"/>
          </p:cNvSpPr>
          <p:nvPr>
            <p:ph idx="1"/>
          </p:nvPr>
        </p:nvSpPr>
        <p:spPr/>
        <p:txBody>
          <a:bodyPr/>
          <a:lstStyle/>
          <a:p>
            <a:r>
              <a:rPr lang="en-GB" dirty="0">
                <a:solidFill>
                  <a:srgbClr val="FF0000"/>
                </a:solidFill>
              </a:rPr>
              <a:t>Provide the concluding summary for the presentation</a:t>
            </a:r>
          </a:p>
          <a:p>
            <a:pPr marL="0" indent="0">
              <a:buNone/>
            </a:pPr>
            <a:r>
              <a:rPr lang="en-GB" sz="2000" b="1" dirty="0">
                <a:solidFill>
                  <a:srgbClr val="FF0000"/>
                </a:solidFill>
              </a:rPr>
              <a:t>  </a:t>
            </a:r>
            <a:endParaRPr lang="en-GB" sz="2000" b="1" dirty="0"/>
          </a:p>
          <a:p>
            <a:pPr marL="0" indent="0">
              <a:buNone/>
            </a:pPr>
            <a:r>
              <a:rPr lang="en-GB" sz="2000" b="1" dirty="0"/>
              <a:t> </a:t>
            </a:r>
          </a:p>
          <a:p>
            <a:pPr marL="0" indent="0">
              <a:buNone/>
            </a:pPr>
            <a:endParaRPr lang="en-GB" b="1" dirty="0">
              <a:solidFill>
                <a:srgbClr val="FF0000"/>
              </a:solidFill>
            </a:endParaRPr>
          </a:p>
          <a:p>
            <a:endParaRPr lang="en-GB" dirty="0"/>
          </a:p>
        </p:txBody>
      </p:sp>
    </p:spTree>
    <p:extLst>
      <p:ext uri="{BB962C8B-B14F-4D97-AF65-F5344CB8AC3E}">
        <p14:creationId xmlns:p14="http://schemas.microsoft.com/office/powerpoint/2010/main" val="25276192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2C3A-DA06-7794-D492-28FA21CB6E1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0697271-EB93-BEE0-08C8-10C19775EF41}"/>
              </a:ext>
            </a:extLst>
          </p:cNvPr>
          <p:cNvSpPr>
            <a:spLocks noGrp="1"/>
          </p:cNvSpPr>
          <p:nvPr>
            <p:ph idx="1"/>
          </p:nvPr>
        </p:nvSpPr>
        <p:spPr/>
        <p:txBody>
          <a:bodyPr>
            <a:normAutofit/>
          </a:bodyPr>
          <a:lstStyle/>
          <a:p>
            <a:r>
              <a:rPr lang="en-GB" b="1" dirty="0">
                <a:solidFill>
                  <a:srgbClr val="FF0000"/>
                </a:solidFill>
                <a:latin typeface="Aldhabi" panose="01000000000000000000" pitchFamily="2" charset="-78"/>
                <a:cs typeface="Aldhabi" panose="01000000000000000000" pitchFamily="2" charset="-78"/>
              </a:rPr>
              <a:t>Use Word and copy it here – Harvard Style</a:t>
            </a:r>
          </a:p>
          <a:p>
            <a:pPr marL="0" indent="0">
              <a:buNone/>
            </a:pPr>
            <a:r>
              <a:rPr lang="en-GB" b="1" dirty="0">
                <a:latin typeface="Aldhabi" panose="01000000000000000000" pitchFamily="2" charset="-78"/>
                <a:cs typeface="Aldhabi" panose="01000000000000000000" pitchFamily="2" charset="-78"/>
              </a:rPr>
              <a:t>Jordan, S. (2023) </a:t>
            </a:r>
            <a:r>
              <a:rPr lang="en-GB" b="1" i="1" dirty="0">
                <a:latin typeface="Aldhabi" panose="01000000000000000000" pitchFamily="2" charset="-78"/>
                <a:cs typeface="Aldhabi" panose="01000000000000000000" pitchFamily="2" charset="-78"/>
              </a:rPr>
              <a:t>Microsoft Word 2021 for Beginners and Seniors: The Most Updated Crash Course from Beginner  to Advance. Learn All the Functions and Features To Become a Pro in 7 Days or Less</a:t>
            </a:r>
            <a:r>
              <a:rPr lang="en-GB" b="1" dirty="0">
                <a:latin typeface="Aldhabi" panose="01000000000000000000" pitchFamily="2" charset="-78"/>
                <a:cs typeface="Aldhabi" panose="01000000000000000000" pitchFamily="2" charset="-78"/>
              </a:rPr>
              <a:t>. Blue Rose Publishing.</a:t>
            </a:r>
          </a:p>
          <a:p>
            <a:pPr marL="0" indent="0">
              <a:buNone/>
            </a:pPr>
            <a:r>
              <a:rPr lang="en-GB" b="1" dirty="0">
                <a:latin typeface="Aldhabi" panose="01000000000000000000" pitchFamily="2" charset="-78"/>
                <a:cs typeface="Aldhabi" panose="01000000000000000000" pitchFamily="2" charset="-78"/>
              </a:rPr>
              <a:t>Lambert, J. (2023) </a:t>
            </a:r>
            <a:r>
              <a:rPr lang="en-GB" b="1" i="1" dirty="0">
                <a:latin typeface="Aldhabi" panose="01000000000000000000" pitchFamily="2" charset="-78"/>
                <a:cs typeface="Aldhabi" panose="01000000000000000000" pitchFamily="2" charset="-78"/>
              </a:rPr>
              <a:t>Microsoft Word 365: Step by Step</a:t>
            </a:r>
            <a:r>
              <a:rPr lang="en-GB" b="1" dirty="0">
                <a:latin typeface="Aldhabi" panose="01000000000000000000" pitchFamily="2" charset="-78"/>
                <a:cs typeface="Aldhabi" panose="01000000000000000000" pitchFamily="2" charset="-78"/>
              </a:rPr>
              <a:t>. Pearson Education Inc.</a:t>
            </a:r>
          </a:p>
          <a:p>
            <a:pPr marL="0" indent="0">
              <a:buNone/>
            </a:pPr>
            <a:r>
              <a:rPr lang="en-GB" b="1" dirty="0">
                <a:latin typeface="Aldhabi" panose="01000000000000000000" pitchFamily="2" charset="-78"/>
                <a:cs typeface="Aldhabi" panose="01000000000000000000" pitchFamily="2" charset="-78"/>
              </a:rPr>
              <a:t>The Knowledge Academy (2025) </a:t>
            </a:r>
            <a:r>
              <a:rPr lang="en-GB" b="1" i="1" dirty="0" err="1">
                <a:latin typeface="Aldhabi" panose="01000000000000000000" pitchFamily="2" charset="-78"/>
                <a:cs typeface="Aldhabi" panose="01000000000000000000" pitchFamily="2" charset="-78"/>
              </a:rPr>
              <a:t>Microsoftword</a:t>
            </a:r>
            <a:r>
              <a:rPr lang="en-GB" b="1" i="1" dirty="0">
                <a:latin typeface="Aldhabi" panose="01000000000000000000" pitchFamily="2" charset="-78"/>
                <a:cs typeface="Aldhabi" panose="01000000000000000000" pitchFamily="2" charset="-78"/>
              </a:rPr>
              <a:t>: Significance of Using Microsoft Word</a:t>
            </a:r>
            <a:r>
              <a:rPr lang="en-GB" b="1" dirty="0">
                <a:latin typeface="Aldhabi" panose="01000000000000000000" pitchFamily="2" charset="-78"/>
                <a:cs typeface="Aldhabi" panose="01000000000000000000" pitchFamily="2" charset="-78"/>
              </a:rPr>
              <a:t>.  Available at </a:t>
            </a:r>
            <a:r>
              <a:rPr lang="en-GB" b="1" dirty="0">
                <a:latin typeface="Aldhabi" panose="01000000000000000000" pitchFamily="2" charset="-78"/>
                <a:cs typeface="Aldhabi" panose="01000000000000000000" pitchFamily="2" charset="-78"/>
                <a:hlinkClick r:id="rId2"/>
              </a:rPr>
              <a:t>https://www.theknowledgeacademy.com/offers/microsoft-word-certification-training-course/</a:t>
            </a:r>
            <a:r>
              <a:rPr lang="en-GB" b="1" dirty="0">
                <a:latin typeface="Aldhabi" panose="01000000000000000000" pitchFamily="2" charset="-78"/>
                <a:cs typeface="Aldhabi" panose="01000000000000000000" pitchFamily="2" charset="-78"/>
              </a:rPr>
              <a:t> (Accessed 1/03/2026)</a:t>
            </a:r>
          </a:p>
          <a:p>
            <a:endParaRPr lang="en-GB" b="1" dirty="0">
              <a:latin typeface="Aldhabi" panose="01000000000000000000" pitchFamily="2" charset="-78"/>
              <a:cs typeface="Aldhabi" panose="01000000000000000000" pitchFamily="2" charset="-78"/>
            </a:endParaRPr>
          </a:p>
          <a:p>
            <a:pPr marL="0" indent="0">
              <a:buNone/>
            </a:pPr>
            <a:endParaRPr lang="en-GB" b="1" dirty="0">
              <a:solidFill>
                <a:srgbClr val="FF0000"/>
              </a:solidFill>
              <a:latin typeface="Aldhabi" panose="01000000000000000000" pitchFamily="2" charset="-78"/>
              <a:cs typeface="Aldhabi" panose="01000000000000000000" pitchFamily="2" charset="-78"/>
            </a:endParaRPr>
          </a:p>
          <a:p>
            <a:endParaRPr lang="en-GB" b="1" dirty="0">
              <a:solidFill>
                <a:srgbClr val="FF0000"/>
              </a:solidFill>
              <a:latin typeface="Aldhabi" panose="01000000000000000000" pitchFamily="2" charset="-78"/>
              <a:cs typeface="Aldhabi" panose="01000000000000000000" pitchFamily="2" charset="-78"/>
            </a:endParaRPr>
          </a:p>
          <a:p>
            <a:pPr marL="0" indent="0">
              <a:buNone/>
            </a:pPr>
            <a:endParaRPr lang="en-GB" dirty="0"/>
          </a:p>
        </p:txBody>
      </p:sp>
    </p:spTree>
    <p:extLst>
      <p:ext uri="{BB962C8B-B14F-4D97-AF65-F5344CB8AC3E}">
        <p14:creationId xmlns:p14="http://schemas.microsoft.com/office/powerpoint/2010/main" val="7880033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dirty="0">
                <a:latin typeface="Arial" panose="020B0604020202020204" pitchFamily="34" charset="0"/>
                <a:cs typeface="Arial" panose="020B0604020202020204" pitchFamily="34" charset="0"/>
              </a:rPr>
              <a:t>Digital Skills and Research Methods</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a:t>
            </a:r>
            <a:r>
              <a:rPr lang="en-US" sz="2800" b="1" spc="-10" dirty="0">
                <a:latin typeface="Arial" panose="020B0604020202020204" pitchFamily="34" charset="0"/>
                <a:ea typeface="Arial" panose="020B0604020202020204" pitchFamily="34" charset="0"/>
                <a:cs typeface="Arial" panose="020B0604020202020204" pitchFamily="34" charset="0"/>
              </a:rPr>
              <a:t>Group</a:t>
            </a:r>
            <a:r>
              <a:rPr lang="en-US" sz="2800" b="1" spc="-10" dirty="0">
                <a:effectLst/>
                <a:latin typeface="Arial" panose="020B0604020202020204" pitchFamily="34" charset="0"/>
                <a:ea typeface="Arial" panose="020B0604020202020204" pitchFamily="34" charset="0"/>
                <a:cs typeface="Arial" panose="020B0604020202020204" pitchFamily="34" charset="0"/>
              </a:rPr>
              <a:t>  Presentation </a:t>
            </a:r>
            <a:r>
              <a:rPr lang="en-US" sz="2800" b="1" spc="-10" dirty="0">
                <a:solidFill>
                  <a:srgbClr val="FF0000"/>
                </a:solidFill>
                <a:effectLst/>
                <a:latin typeface="Arial" panose="020B0604020202020204" pitchFamily="34" charset="0"/>
                <a:ea typeface="Arial" panose="020B0604020202020204" pitchFamily="34" charset="0"/>
                <a:cs typeface="Arial" panose="020B0604020202020204" pitchFamily="34" charset="0"/>
              </a:rPr>
              <a:t> Group 7</a:t>
            </a:r>
            <a:endParaRPr lang="en-GB" sz="2800" dirty="0">
              <a:solidFill>
                <a:srgbClr val="FF000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a:normAutofit/>
          </a:bodyPr>
          <a:lstStyle/>
          <a:p>
            <a:pPr algn="l"/>
            <a:endParaRPr lang="en-GB" dirty="0"/>
          </a:p>
          <a:p>
            <a:pPr algn="l"/>
            <a:r>
              <a:rPr lang="en-GB" dirty="0"/>
              <a:t>Programme: Certificate of Higher Education in Health and Social Care</a:t>
            </a:r>
          </a:p>
          <a:p>
            <a:pPr algn="l"/>
            <a:r>
              <a:rPr lang="en-GB" dirty="0"/>
              <a:t>				</a:t>
            </a:r>
          </a:p>
          <a:p>
            <a:pPr algn="l"/>
            <a:r>
              <a:rPr lang="en-GB" dirty="0"/>
              <a:t>Lecturer name: </a:t>
            </a:r>
            <a:r>
              <a:rPr lang="en-GB" dirty="0">
                <a:solidFill>
                  <a:srgbClr val="FF0000"/>
                </a:solidFill>
              </a:rPr>
              <a:t>Dr. Md  </a:t>
            </a:r>
            <a:r>
              <a:rPr lang="en-GB" dirty="0" err="1">
                <a:solidFill>
                  <a:srgbClr val="FF0000"/>
                </a:solidFill>
              </a:rPr>
              <a:t>Sadeque</a:t>
            </a:r>
            <a:endParaRPr lang="en-GB" dirty="0">
              <a:solidFill>
                <a:srgbClr val="FF0000"/>
              </a:solidFill>
            </a:endParaRP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9144000" cy="873456"/>
          </a:xfrm>
        </p:spPr>
        <p:txBody>
          <a:bodyPr>
            <a:normAutofit fontScale="90000"/>
          </a:bodyPr>
          <a:lstStyle/>
          <a:p>
            <a:r>
              <a:rPr lang="en-GB" dirty="0">
                <a:solidFill>
                  <a:srgbClr val="FF0000"/>
                </a:solidFill>
              </a:rPr>
              <a:t>&lt;Insert topic Here</a:t>
            </a:r>
            <a:r>
              <a:rPr lang="en-GB" dirty="0"/>
              <a:t>&gt;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nvGraphicFramePr>
        <p:xfrm>
          <a:off x="2059296" y="3572048"/>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70840">
                <a:tc>
                  <a:txBody>
                    <a:bodyPr/>
                    <a:lstStyle/>
                    <a:p>
                      <a:r>
                        <a:rPr lang="en-GB" dirty="0"/>
                        <a:t>&lt;Name</a:t>
                      </a:r>
                      <a:r>
                        <a:rPr lang="en-GB" baseline="0" dirty="0"/>
                        <a:t> 1&gt;  </a:t>
                      </a:r>
                      <a:r>
                        <a:rPr lang="en-GB" baseline="0" dirty="0" err="1"/>
                        <a:t>VioricaArapan</a:t>
                      </a:r>
                      <a:endParaRPr lang="en-GB" dirty="0"/>
                    </a:p>
                  </a:txBody>
                  <a:tcPr/>
                </a:tc>
                <a:tc>
                  <a:txBody>
                    <a:bodyPr/>
                    <a:lstStyle/>
                    <a:p>
                      <a:r>
                        <a:rPr lang="en-GB" dirty="0"/>
                        <a:t>Student Number</a:t>
                      </a:r>
                      <a:r>
                        <a:rPr lang="en-GB" baseline="0" dirty="0"/>
                        <a:t> 1  2528750</a:t>
                      </a:r>
                      <a:endParaRPr lang="en-GB" dirty="0"/>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&lt;Name</a:t>
                      </a:r>
                      <a:r>
                        <a:rPr lang="en-GB" baseline="0" dirty="0"/>
                        <a:t> 2&gt;Mafe  </a:t>
                      </a:r>
                      <a:r>
                        <a:rPr lang="en-GB" baseline="0" dirty="0" err="1"/>
                        <a:t>Peniero</a:t>
                      </a:r>
                      <a:r>
                        <a:rPr lang="en-GB" baseline="0" dirty="0"/>
                        <a:t>  Blaza</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Student Number</a:t>
                      </a:r>
                      <a:r>
                        <a:rPr lang="en-GB" baseline="0" dirty="0"/>
                        <a:t> 2   2509139</a:t>
                      </a:r>
                      <a:endParaRPr lang="en-GB" dirty="0"/>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&lt;Name</a:t>
                      </a:r>
                      <a:r>
                        <a:rPr lang="en-GB" baseline="0" dirty="0"/>
                        <a:t> 3&gt;Denisa  </a:t>
                      </a:r>
                      <a:r>
                        <a:rPr lang="en-GB" baseline="0" dirty="0" err="1"/>
                        <a:t>Holubova</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Student Number</a:t>
                      </a:r>
                      <a:r>
                        <a:rPr lang="en-GB" baseline="0" dirty="0"/>
                        <a:t> 3   1920360</a:t>
                      </a:r>
                      <a:endParaRPr lang="en-GB"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&lt;Name</a:t>
                      </a:r>
                      <a:r>
                        <a:rPr lang="en-GB" baseline="0" dirty="0"/>
                        <a:t> 4&gt;</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Student Number</a:t>
                      </a:r>
                      <a:r>
                        <a:rPr lang="en-GB" baseline="0" dirty="0"/>
                        <a:t> 4</a:t>
                      </a:r>
                      <a:endParaRPr lang="en-GB" dirty="0"/>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&lt;Name</a:t>
                      </a:r>
                      <a:r>
                        <a:rPr lang="en-GB" baseline="0" dirty="0"/>
                        <a:t> 5&gt;</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Student Number</a:t>
                      </a:r>
                      <a:r>
                        <a:rPr lang="en-GB" baseline="0" dirty="0"/>
                        <a:t> 5</a:t>
                      </a: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fontScale="85000" lnSpcReduction="20000"/>
          </a:bodyPr>
          <a:lstStyle/>
          <a:p>
            <a:pPr marL="0" indent="0">
              <a:buNone/>
            </a:pPr>
            <a:endParaRPr lang="en-GB" sz="2400" dirty="0"/>
          </a:p>
          <a:p>
            <a:pPr marL="0" indent="0">
              <a:buNone/>
            </a:pPr>
            <a:r>
              <a:rPr lang="en-GB" sz="3200" dirty="0"/>
              <a:t>I acknowledge the use of Grammarly (https://www.grammarly.com/) on </a:t>
            </a:r>
            <a:r>
              <a:rPr lang="en-GB" sz="3200" dirty="0">
                <a:solidFill>
                  <a:srgbClr val="FF0000"/>
                </a:solidFill>
              </a:rPr>
              <a:t>  16/03/2026 </a:t>
            </a:r>
            <a:r>
              <a:rPr lang="en-GB" sz="3200" dirty="0"/>
              <a:t>to support to check my work using the 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idx="1"/>
          </p:nvPr>
        </p:nvSpPr>
        <p:spPr>
          <a:xfrm>
            <a:off x="838200" y="1347953"/>
            <a:ext cx="11049000" cy="4351338"/>
          </a:xfrm>
        </p:spPr>
        <p:txBody>
          <a:bodyPr>
            <a:normAutofit/>
          </a:bodyPr>
          <a:lstStyle/>
          <a:p>
            <a:pPr>
              <a:buFont typeface="Wingdings" panose="05000000000000000000" pitchFamily="2" charset="2"/>
              <a:buChar char="q"/>
            </a:pPr>
            <a:r>
              <a:rPr lang="en-GB" dirty="0"/>
              <a:t>Introduction - Explanation of the chosen MS 365 application</a:t>
            </a:r>
          </a:p>
          <a:p>
            <a:pPr lvl="1">
              <a:buFont typeface="Wingdings" panose="05000000000000000000" pitchFamily="2" charset="2"/>
              <a:buChar char="§"/>
            </a:pPr>
            <a:r>
              <a:rPr lang="en-GB" dirty="0"/>
              <a:t>Benefits and Limitations within Greenfield   Care   Agency</a:t>
            </a:r>
          </a:p>
          <a:p>
            <a:pPr>
              <a:buFont typeface="Wingdings" panose="05000000000000000000" pitchFamily="2" charset="2"/>
              <a:buChar char="q"/>
            </a:pPr>
            <a:r>
              <a:rPr lang="en-GB" dirty="0"/>
              <a:t>Evaluation of the chosen communication or collaboration tool</a:t>
            </a:r>
          </a:p>
          <a:p>
            <a:pPr lvl="1">
              <a:buFont typeface="Wingdings" panose="05000000000000000000" pitchFamily="2" charset="2"/>
              <a:buChar char="§"/>
            </a:pPr>
            <a:r>
              <a:rPr lang="en-GB" dirty="0"/>
              <a:t> Benefits and Limitations within  Greenfield  Care  Agency</a:t>
            </a:r>
          </a:p>
          <a:p>
            <a:pPr>
              <a:buFont typeface="Wingdings" panose="05000000000000000000" pitchFamily="2" charset="2"/>
              <a:buChar char="q"/>
            </a:pPr>
            <a:r>
              <a:rPr lang="en-GB" dirty="0"/>
              <a:t>Impact of limited digital skills or literacy</a:t>
            </a:r>
          </a:p>
          <a:p>
            <a:pPr>
              <a:buFont typeface="Wingdings" panose="05000000000000000000" pitchFamily="2" charset="2"/>
              <a:buChar char="q"/>
            </a:pPr>
            <a:r>
              <a:rPr lang="en-GB" dirty="0"/>
              <a:t>Checklist for digital safety practices</a:t>
            </a:r>
          </a:p>
          <a:p>
            <a:pPr>
              <a:buFont typeface="Wingdings" panose="05000000000000000000" pitchFamily="2" charset="2"/>
              <a:buChar char="q"/>
            </a:pPr>
            <a:r>
              <a:rPr lang="en-GB" dirty="0"/>
              <a:t>Conclusion</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66306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p:txBody>
          <a:bodyPr/>
          <a:lstStyle/>
          <a:p>
            <a:r>
              <a:rPr lang="en-US" dirty="0"/>
              <a:t>The use of </a:t>
            </a:r>
            <a:r>
              <a:rPr lang="en-US" b="1" dirty="0"/>
              <a:t>one </a:t>
            </a:r>
            <a:r>
              <a:rPr lang="en-US" dirty="0"/>
              <a:t>of the MS 365 apps (Word, PowerPoint, Excel) in your chosen health and social care setting. </a:t>
            </a:r>
          </a:p>
          <a:p>
            <a:r>
              <a:rPr lang="en-US" dirty="0">
                <a:solidFill>
                  <a:srgbClr val="FF0000"/>
                </a:solidFill>
              </a:rPr>
              <a:t>Brief introduction on MS 365 apps</a:t>
            </a:r>
          </a:p>
          <a:p>
            <a:endParaRPr lang="en-US" dirty="0">
              <a:solidFill>
                <a:srgbClr val="FF0000"/>
              </a:solidFill>
            </a:endParaRPr>
          </a:p>
          <a:p>
            <a:r>
              <a:rPr lang="en-GB" dirty="0">
                <a:solidFill>
                  <a:srgbClr val="FF0000"/>
                </a:solidFill>
              </a:rPr>
              <a:t>Explanation of the chosen MS 365 application</a:t>
            </a:r>
          </a:p>
        </p:txBody>
      </p:sp>
    </p:spTree>
    <p:extLst>
      <p:ext uri="{BB962C8B-B14F-4D97-AF65-F5344CB8AC3E}">
        <p14:creationId xmlns:p14="http://schemas.microsoft.com/office/powerpoint/2010/main" val="909930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87661"/>
          </a:xfrm>
        </p:spPr>
        <p:txBody>
          <a:bodyPr>
            <a:normAutofit fontScale="90000"/>
          </a:bodyPr>
          <a:lstStyle/>
          <a:p>
            <a:br>
              <a:rPr lang="en-GB" dirty="0"/>
            </a:br>
            <a:r>
              <a:rPr lang="en-GB" dirty="0"/>
              <a:t>Benefits and Limitations within Greenfield  </a:t>
            </a:r>
            <a:r>
              <a:rPr lang="en-GB"/>
              <a:t>Care  Agency</a:t>
            </a:r>
            <a:br>
              <a:rPr lang="en-GB" dirty="0"/>
            </a:br>
            <a:endParaRPr lang="en-GB"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nvGraphicFramePr>
        <p:xfrm>
          <a:off x="1303399" y="2289514"/>
          <a:ext cx="8918774" cy="3541470"/>
        </p:xfrm>
        <a:graphic>
          <a:graphicData uri="http://schemas.openxmlformats.org/drawingml/2006/table">
            <a:tbl>
              <a:tblPr firstRow="1" bandRow="1">
                <a:tableStyleId>{5C22544A-7EE6-4342-B048-85BDC9FD1C3A}</a:tableStyleId>
              </a:tblPr>
              <a:tblGrid>
                <a:gridCol w="4459387">
                  <a:extLst>
                    <a:ext uri="{9D8B030D-6E8A-4147-A177-3AD203B41FA5}">
                      <a16:colId xmlns:a16="http://schemas.microsoft.com/office/drawing/2014/main" val="1607449065"/>
                    </a:ext>
                  </a:extLst>
                </a:gridCol>
                <a:gridCol w="4459387">
                  <a:extLst>
                    <a:ext uri="{9D8B030D-6E8A-4147-A177-3AD203B41FA5}">
                      <a16:colId xmlns:a16="http://schemas.microsoft.com/office/drawing/2014/main" val="443945616"/>
                    </a:ext>
                  </a:extLst>
                </a:gridCol>
              </a:tblGrid>
              <a:tr h="590245">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590245">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882987392"/>
                  </a:ext>
                </a:extLst>
              </a:tr>
              <a:tr h="590245">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160413561"/>
                  </a:ext>
                </a:extLst>
              </a:tr>
              <a:tr h="590245">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484592418"/>
                  </a:ext>
                </a:extLst>
              </a:tr>
              <a:tr h="590245">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47985416"/>
                  </a:ext>
                </a:extLst>
              </a:tr>
              <a:tr h="590245">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409433" y="365125"/>
            <a:ext cx="10944367" cy="1325563"/>
          </a:xfrm>
        </p:spPr>
        <p:txBody>
          <a:bodyPr/>
          <a:lstStyle/>
          <a:p>
            <a:pPr algn="ctr"/>
            <a:r>
              <a:rPr lang="en-GB" dirty="0"/>
              <a:t>Communication and Collaboration tool</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p:txBody>
          <a:bodyPr/>
          <a:lstStyle/>
          <a:p>
            <a:pPr marL="0" indent="0">
              <a:buNone/>
            </a:pPr>
            <a:endParaRPr lang="en-US" dirty="0"/>
          </a:p>
          <a:p>
            <a:r>
              <a:rPr lang="en-GB" dirty="0">
                <a:solidFill>
                  <a:srgbClr val="FF0000"/>
                </a:solidFill>
              </a:rPr>
              <a:t>Explain the rationale for choosing one of the apps (MS Teams, OneDrive, or Outlook)</a:t>
            </a:r>
          </a:p>
        </p:txBody>
      </p:sp>
    </p:spTree>
    <p:extLst>
      <p:ext uri="{BB962C8B-B14F-4D97-AF65-F5344CB8AC3E}">
        <p14:creationId xmlns:p14="http://schemas.microsoft.com/office/powerpoint/2010/main" val="4771219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lstStyle/>
          <a:p>
            <a:r>
              <a:rPr lang="en-GB" dirty="0"/>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nvPr>
        </p:nvGraphicFramePr>
        <p:xfrm>
          <a:off x="677863" y="2160588"/>
          <a:ext cx="8596312" cy="2882856"/>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1492186870"/>
                    </a:ext>
                  </a:extLst>
                </a:gridCol>
                <a:gridCol w="4298156">
                  <a:extLst>
                    <a:ext uri="{9D8B030D-6E8A-4147-A177-3AD203B41FA5}">
                      <a16:colId xmlns:a16="http://schemas.microsoft.com/office/drawing/2014/main" val="3245328862"/>
                    </a:ext>
                  </a:extLst>
                </a:gridCol>
              </a:tblGrid>
              <a:tr h="480476">
                <a:tc>
                  <a:txBody>
                    <a:bodyPr/>
                    <a:lstStyle/>
                    <a:p>
                      <a:r>
                        <a:rPr lang="en-GB" dirty="0"/>
                        <a:t>Advantages </a:t>
                      </a:r>
                    </a:p>
                  </a:txBody>
                  <a:tcPr marL="74751" marR="74751"/>
                </a:tc>
                <a:tc>
                  <a:txBody>
                    <a:bodyPr/>
                    <a:lstStyle/>
                    <a:p>
                      <a:r>
                        <a:rPr lang="en-GB" dirty="0"/>
                        <a:t>Disadvantages</a:t>
                      </a:r>
                    </a:p>
                  </a:txBody>
                  <a:tcPr marL="74751" marR="74751"/>
                </a:tc>
                <a:extLst>
                  <a:ext uri="{0D108BD9-81ED-4DB2-BD59-A6C34878D82A}">
                    <a16:rowId xmlns:a16="http://schemas.microsoft.com/office/drawing/2014/main" val="2184396433"/>
                  </a:ext>
                </a:extLst>
              </a:tr>
              <a:tr h="480476">
                <a:tc>
                  <a:txBody>
                    <a:bodyPr/>
                    <a:lstStyle/>
                    <a:p>
                      <a:r>
                        <a:rPr lang="en-GB" dirty="0"/>
                        <a:t>a</a:t>
                      </a:r>
                    </a:p>
                  </a:txBody>
                  <a:tcPr marL="74751" marR="74751"/>
                </a:tc>
                <a:tc>
                  <a:txBody>
                    <a:bodyPr/>
                    <a:lstStyle/>
                    <a:p>
                      <a:endParaRPr lang="en-GB" dirty="0"/>
                    </a:p>
                  </a:txBody>
                  <a:tcPr marL="74751" marR="74751"/>
                </a:tc>
                <a:extLst>
                  <a:ext uri="{0D108BD9-81ED-4DB2-BD59-A6C34878D82A}">
                    <a16:rowId xmlns:a16="http://schemas.microsoft.com/office/drawing/2014/main" val="1929977270"/>
                  </a:ext>
                </a:extLst>
              </a:tr>
              <a:tr h="480476">
                <a:tc>
                  <a:txBody>
                    <a:bodyPr/>
                    <a:lstStyle/>
                    <a:p>
                      <a:endParaRPr lang="en-GB" dirty="0"/>
                    </a:p>
                  </a:txBody>
                  <a:tcPr marL="74751" marR="74751"/>
                </a:tc>
                <a:tc>
                  <a:txBody>
                    <a:bodyPr/>
                    <a:lstStyle/>
                    <a:p>
                      <a:endParaRPr lang="en-GB" dirty="0"/>
                    </a:p>
                  </a:txBody>
                  <a:tcPr marL="74751" marR="74751"/>
                </a:tc>
                <a:extLst>
                  <a:ext uri="{0D108BD9-81ED-4DB2-BD59-A6C34878D82A}">
                    <a16:rowId xmlns:a16="http://schemas.microsoft.com/office/drawing/2014/main" val="1856759452"/>
                  </a:ext>
                </a:extLst>
              </a:tr>
              <a:tr h="480476">
                <a:tc>
                  <a:txBody>
                    <a:bodyPr/>
                    <a:lstStyle/>
                    <a:p>
                      <a:endParaRPr lang="en-GB" dirty="0"/>
                    </a:p>
                  </a:txBody>
                  <a:tcPr marL="74751" marR="74751"/>
                </a:tc>
                <a:tc>
                  <a:txBody>
                    <a:bodyPr/>
                    <a:lstStyle/>
                    <a:p>
                      <a:endParaRPr lang="en-GB" dirty="0"/>
                    </a:p>
                  </a:txBody>
                  <a:tcPr marL="74751" marR="74751"/>
                </a:tc>
                <a:extLst>
                  <a:ext uri="{0D108BD9-81ED-4DB2-BD59-A6C34878D82A}">
                    <a16:rowId xmlns:a16="http://schemas.microsoft.com/office/drawing/2014/main" val="1715959377"/>
                  </a:ext>
                </a:extLst>
              </a:tr>
              <a:tr h="480476">
                <a:tc>
                  <a:txBody>
                    <a:bodyPr/>
                    <a:lstStyle/>
                    <a:p>
                      <a:endParaRPr lang="en-GB" dirty="0"/>
                    </a:p>
                  </a:txBody>
                  <a:tcPr marL="74751" marR="74751"/>
                </a:tc>
                <a:tc>
                  <a:txBody>
                    <a:bodyPr/>
                    <a:lstStyle/>
                    <a:p>
                      <a:endParaRPr lang="en-GB" dirty="0"/>
                    </a:p>
                  </a:txBody>
                  <a:tcPr marL="74751" marR="74751"/>
                </a:tc>
                <a:extLst>
                  <a:ext uri="{0D108BD9-81ED-4DB2-BD59-A6C34878D82A}">
                    <a16:rowId xmlns:a16="http://schemas.microsoft.com/office/drawing/2014/main" val="10004"/>
                  </a:ext>
                </a:extLst>
              </a:tr>
              <a:tr h="480476">
                <a:tc>
                  <a:txBody>
                    <a:bodyPr/>
                    <a:lstStyle/>
                    <a:p>
                      <a:endParaRPr lang="en-GB" dirty="0"/>
                    </a:p>
                  </a:txBody>
                  <a:tcPr marL="74751" marR="74751"/>
                </a:tc>
                <a:tc>
                  <a:txBody>
                    <a:bodyPr/>
                    <a:lstStyle/>
                    <a:p>
                      <a:endParaRPr lang="en-GB" dirty="0"/>
                    </a:p>
                  </a:txBody>
                  <a:tcPr marL="74751" marR="74751"/>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p:txBody>
          <a:bodyPr/>
          <a:lstStyle/>
          <a:p>
            <a:r>
              <a:rPr lang="en-GB" dirty="0"/>
              <a:t>Digital Literacy (Care  England 2024)</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a:xfrm>
            <a:off x="838200" y="1690688"/>
            <a:ext cx="10515600" cy="4351338"/>
          </a:xfrm>
        </p:spPr>
        <p:txBody>
          <a:bodyPr>
            <a:normAutofit/>
          </a:bodyPr>
          <a:lstStyle/>
          <a:p>
            <a:pPr marL="0" indent="0">
              <a:buNone/>
            </a:pPr>
            <a:endParaRPr lang="en-US" dirty="0"/>
          </a:p>
          <a:p>
            <a:r>
              <a:rPr lang="en-US" dirty="0"/>
              <a:t>Why digital literacy</a:t>
            </a:r>
          </a:p>
          <a:p>
            <a:r>
              <a:rPr lang="en-US" dirty="0"/>
              <a:t>AT  Greenfield  Care Home  they store a large amount of confidential  information-medical record  and staff data.</a:t>
            </a:r>
          </a:p>
          <a:p>
            <a:r>
              <a:rPr lang="en-US" dirty="0"/>
              <a:t>Digital  safety  is essential because:</a:t>
            </a:r>
          </a:p>
          <a:p>
            <a:r>
              <a:rPr lang="en-US" dirty="0"/>
              <a:t>It  protect  resident’s  privacy  and dignity</a:t>
            </a:r>
          </a:p>
          <a:p>
            <a:r>
              <a:rPr lang="en-US" dirty="0"/>
              <a:t>It prevent data and cyber attacks</a:t>
            </a:r>
          </a:p>
          <a:p>
            <a:r>
              <a:rPr lang="en-US" dirty="0"/>
              <a:t>It keeps  the  system   running smoothly   so care is never disrupted    </a:t>
            </a:r>
          </a:p>
          <a:p>
            <a:endParaRPr lang="en-US" dirty="0"/>
          </a:p>
          <a:p>
            <a:pPr marL="0" indent="0">
              <a:buNone/>
            </a:pPr>
            <a:endParaRPr lang="en-GB" dirty="0"/>
          </a:p>
        </p:txBody>
      </p:sp>
    </p:spTree>
    <p:extLst>
      <p:ext uri="{BB962C8B-B14F-4D97-AF65-F5344CB8AC3E}">
        <p14:creationId xmlns:p14="http://schemas.microsoft.com/office/powerpoint/2010/main" val="26371466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15E13-821B-C3C9-FD96-356305AB5AE6}"/>
              </a:ext>
            </a:extLst>
          </p:cNvPr>
          <p:cNvSpPr>
            <a:spLocks noGrp="1"/>
          </p:cNvSpPr>
          <p:nvPr>
            <p:ph type="title"/>
          </p:nvPr>
        </p:nvSpPr>
        <p:spPr/>
        <p:txBody>
          <a:bodyPr/>
          <a:lstStyle/>
          <a:p>
            <a:r>
              <a:rPr lang="en-GB" dirty="0"/>
              <a:t>Actions  in the safety plan(NHS England, 2026)</a:t>
            </a:r>
          </a:p>
        </p:txBody>
      </p:sp>
      <p:sp>
        <p:nvSpPr>
          <p:cNvPr id="3" name="Content Placeholder 2">
            <a:extLst>
              <a:ext uri="{FF2B5EF4-FFF2-40B4-BE49-F238E27FC236}">
                <a16:creationId xmlns:a16="http://schemas.microsoft.com/office/drawing/2014/main" id="{2DF47294-08AF-1B61-FBD3-160C5C841248}"/>
              </a:ext>
            </a:extLst>
          </p:cNvPr>
          <p:cNvSpPr>
            <a:spLocks noGrp="1"/>
          </p:cNvSpPr>
          <p:nvPr>
            <p:ph idx="1"/>
          </p:nvPr>
        </p:nvSpPr>
        <p:spPr>
          <a:xfrm>
            <a:off x="677334" y="1930400"/>
            <a:ext cx="8596668" cy="3880773"/>
          </a:xfrm>
        </p:spPr>
        <p:txBody>
          <a:bodyPr>
            <a:normAutofit/>
          </a:bodyPr>
          <a:lstStyle/>
          <a:p>
            <a:endParaRPr lang="en-GB" sz="2000" dirty="0"/>
          </a:p>
          <a:p>
            <a:r>
              <a:rPr lang="en-GB" sz="2000" dirty="0"/>
              <a:t>Understanding these risk helps build and effective action plan  and implementing  several technical  measure.</a:t>
            </a:r>
          </a:p>
          <a:p>
            <a:r>
              <a:rPr lang="en-GB" sz="2000" dirty="0"/>
              <a:t>Strong and unique passwords </a:t>
            </a:r>
          </a:p>
          <a:p>
            <a:r>
              <a:rPr lang="en-GB" sz="2000" dirty="0"/>
              <a:t>Two- </a:t>
            </a:r>
            <a:r>
              <a:rPr lang="en-GB" sz="2000"/>
              <a:t>factor  recognition..</a:t>
            </a:r>
            <a:endParaRPr lang="en-GB" sz="2000" dirty="0"/>
          </a:p>
          <a:p>
            <a:r>
              <a:rPr lang="en-GB" sz="2000" dirty="0"/>
              <a:t>Automatic software and antivirus update.</a:t>
            </a:r>
          </a:p>
          <a:p>
            <a:r>
              <a:rPr lang="en-GB" sz="2000" dirty="0"/>
              <a:t>Secure Wi-Fi  with restricted access.</a:t>
            </a:r>
          </a:p>
          <a:p>
            <a:r>
              <a:rPr lang="en-GB" sz="2000" dirty="0"/>
              <a:t>These steps reduce the chances of  access or data loss.</a:t>
            </a:r>
          </a:p>
          <a:p>
            <a:r>
              <a:rPr lang="en-GB" sz="2000" dirty="0"/>
              <a:t>Safe  Use  of Devices.</a:t>
            </a:r>
          </a:p>
          <a:p>
            <a:endParaRPr lang="en-GB" sz="2000" dirty="0"/>
          </a:p>
          <a:p>
            <a:endParaRPr lang="en-GB" sz="2000" dirty="0"/>
          </a:p>
        </p:txBody>
      </p:sp>
    </p:spTree>
    <p:extLst>
      <p:ext uri="{BB962C8B-B14F-4D97-AF65-F5344CB8AC3E}">
        <p14:creationId xmlns:p14="http://schemas.microsoft.com/office/powerpoint/2010/main" val="26969539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59842-F872-7E79-75DF-91632E88B0A1}"/>
              </a:ext>
            </a:extLst>
          </p:cNvPr>
          <p:cNvSpPr>
            <a:spLocks noGrp="1"/>
          </p:cNvSpPr>
          <p:nvPr>
            <p:ph type="title"/>
          </p:nvPr>
        </p:nvSpPr>
        <p:spPr/>
        <p:txBody>
          <a:bodyPr>
            <a:normAutofit fontScale="90000"/>
          </a:bodyPr>
          <a:lstStyle/>
          <a:p>
            <a:r>
              <a:rPr lang="en-GB" dirty="0"/>
              <a:t>Staff Training and </a:t>
            </a:r>
            <a:r>
              <a:rPr lang="en-GB" dirty="0" err="1"/>
              <a:t>awareness.Department</a:t>
            </a:r>
            <a:r>
              <a:rPr lang="en-GB" dirty="0"/>
              <a:t> of Health and Social Care (2023)</a:t>
            </a:r>
          </a:p>
        </p:txBody>
      </p:sp>
      <p:sp>
        <p:nvSpPr>
          <p:cNvPr id="3" name="Content Placeholder 2">
            <a:extLst>
              <a:ext uri="{FF2B5EF4-FFF2-40B4-BE49-F238E27FC236}">
                <a16:creationId xmlns:a16="http://schemas.microsoft.com/office/drawing/2014/main" id="{113C53BD-CFB6-465D-EC5A-6F3DCBDE0D77}"/>
              </a:ext>
            </a:extLst>
          </p:cNvPr>
          <p:cNvSpPr>
            <a:spLocks noGrp="1"/>
          </p:cNvSpPr>
          <p:nvPr>
            <p:ph idx="1"/>
          </p:nvPr>
        </p:nvSpPr>
        <p:spPr/>
        <p:txBody>
          <a:bodyPr/>
          <a:lstStyle/>
          <a:p>
            <a:r>
              <a:rPr lang="en-GB" dirty="0"/>
              <a:t>Mandatory digital safety training for all staff.</a:t>
            </a:r>
          </a:p>
          <a:p>
            <a:r>
              <a:rPr lang="en-GB" dirty="0"/>
              <a:t>Guidance in reporting suspicious activity.</a:t>
            </a:r>
          </a:p>
          <a:p>
            <a:r>
              <a:rPr lang="en-GB" dirty="0"/>
              <a:t>Reminders and posters around the building to   build good habits</a:t>
            </a:r>
          </a:p>
        </p:txBody>
      </p:sp>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52894DC0-3958-DC2B-769F-7DC4B509B45D}"/>
                  </a:ext>
                </a:extLst>
              </p:cNvPr>
              <p:cNvGraphicFramePr>
                <a:graphicFrameLocks noChangeAspect="1"/>
              </p:cNvGraphicFramePr>
              <p:nvPr/>
            </p:nvGraphicFramePr>
            <p:xfrm>
              <a:off x="-3026979" y="-846748"/>
              <a:ext cx="3048000" cy="1714500"/>
            </p:xfrm>
            <a:graphic>
              <a:graphicData uri="http://schemas.microsoft.com/office/powerpoint/2016/slidezoom">
                <pslz:sldZm>
                  <pslz:sldZmObj sldId="307" cId="3429294329">
                    <pslz:zmPr id="{370E543A-6B38-45E9-99D6-70ADB21CB10D}" returnToParent="0" transitionDur="1000">
                      <p166:blipFill xmlns:p166="http://schemas.microsoft.com/office/powerpoint/2016/6/main">
                        <a:blip r:embed="rId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5" name="Slide Zoom 4">
                <a:hlinkClick r:id="rId3" action="ppaction://hlinksldjump"/>
                <a:extLst>
                  <a:ext uri="{FF2B5EF4-FFF2-40B4-BE49-F238E27FC236}">
                    <a16:creationId xmlns:a16="http://schemas.microsoft.com/office/drawing/2014/main" id="{52894DC0-3958-DC2B-769F-7DC4B509B45D}"/>
                  </a:ext>
                </a:extLst>
              </p:cNvPr>
              <p:cNvPicPr>
                <a:picLocks noGrp="1" noRot="1" noChangeAspect="1" noMove="1" noResize="1" noEditPoints="1" noAdjustHandles="1" noChangeArrowheads="1" noChangeShapeType="1"/>
              </p:cNvPicPr>
              <p:nvPr/>
            </p:nvPicPr>
            <p:blipFill>
              <a:blip r:embed="rId4"/>
              <a:stretch>
                <a:fillRect/>
              </a:stretch>
            </p:blipFill>
            <p:spPr>
              <a:xfrm>
                <a:off x="-3026979" y="-846748"/>
                <a:ext cx="3048000" cy="17145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7" name="Slide Zoom 6">
                <a:extLst>
                  <a:ext uri="{FF2B5EF4-FFF2-40B4-BE49-F238E27FC236}">
                    <a16:creationId xmlns:a16="http://schemas.microsoft.com/office/drawing/2014/main" id="{EBC2FC02-18A6-E20E-89B8-2D5D987DDDD5}"/>
                  </a:ext>
                </a:extLst>
              </p:cNvPr>
              <p:cNvGraphicFramePr>
                <a:graphicFrameLocks noChangeAspect="1"/>
              </p:cNvGraphicFramePr>
              <p:nvPr/>
            </p:nvGraphicFramePr>
            <p:xfrm>
              <a:off x="-3026979" y="-846748"/>
              <a:ext cx="3048000" cy="1714500"/>
            </p:xfrm>
            <a:graphic>
              <a:graphicData uri="http://schemas.microsoft.com/office/powerpoint/2016/slidezoom">
                <pslz:sldZm>
                  <pslz:sldZmObj sldId="307" cId="3429294329">
                    <pslz:zmPr id="{73719446-8F71-4CD5-A2A8-455C2C8D842E}" returnToParent="0" transitionDur="1000">
                      <p166:blipFill xmlns:p166="http://schemas.microsoft.com/office/powerpoint/2016/6/main">
                        <a:blip r:embed="rId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7" name="Slide Zoom 6">
                <a:hlinkClick r:id="rId3" action="ppaction://hlinksldjump"/>
                <a:extLst>
                  <a:ext uri="{FF2B5EF4-FFF2-40B4-BE49-F238E27FC236}">
                    <a16:creationId xmlns:a16="http://schemas.microsoft.com/office/drawing/2014/main" id="{EBC2FC02-18A6-E20E-89B8-2D5D987DDDD5}"/>
                  </a:ext>
                </a:extLst>
              </p:cNvPr>
              <p:cNvPicPr>
                <a:picLocks noGrp="1" noRot="1" noChangeAspect="1" noMove="1" noResize="1" noEditPoints="1" noAdjustHandles="1" noChangeArrowheads="1" noChangeShapeType="1"/>
              </p:cNvPicPr>
              <p:nvPr/>
            </p:nvPicPr>
            <p:blipFill>
              <a:blip r:embed="rId4"/>
              <a:stretch>
                <a:fillRect/>
              </a:stretch>
            </p:blipFill>
            <p:spPr>
              <a:xfrm>
                <a:off x="-3026979" y="-846748"/>
                <a:ext cx="3048000" cy="17145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9" name="Slide Zoom 8">
                <a:extLst>
                  <a:ext uri="{FF2B5EF4-FFF2-40B4-BE49-F238E27FC236}">
                    <a16:creationId xmlns:a16="http://schemas.microsoft.com/office/drawing/2014/main" id="{69FA86B9-15AC-2400-9F37-CBC6A09CCC73}"/>
                  </a:ext>
                </a:extLst>
              </p:cNvPr>
              <p:cNvGraphicFramePr>
                <a:graphicFrameLocks noChangeAspect="1"/>
              </p:cNvGraphicFramePr>
              <p:nvPr/>
            </p:nvGraphicFramePr>
            <p:xfrm>
              <a:off x="-3026979" y="-846748"/>
              <a:ext cx="3048000" cy="1714500"/>
            </p:xfrm>
            <a:graphic>
              <a:graphicData uri="http://schemas.microsoft.com/office/powerpoint/2016/slidezoom">
                <pslz:sldZm>
                  <pslz:sldZmObj sldId="307" cId="3429294329">
                    <pslz:zmPr id="{A5C8FF12-B683-4AA8-BA2F-04BCBAE3FBEE}" returnToParent="0" transitionDur="1000">
                      <p166:blipFill xmlns:p166="http://schemas.microsoft.com/office/powerpoint/2016/6/main">
                        <a:blip r:embed="rId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9" name="Slide Zoom 8">
                <a:hlinkClick r:id="rId3" action="ppaction://hlinksldjump"/>
                <a:extLst>
                  <a:ext uri="{FF2B5EF4-FFF2-40B4-BE49-F238E27FC236}">
                    <a16:creationId xmlns:a16="http://schemas.microsoft.com/office/drawing/2014/main" id="{69FA86B9-15AC-2400-9F37-CBC6A09CCC73}"/>
                  </a:ext>
                </a:extLst>
              </p:cNvPr>
              <p:cNvPicPr>
                <a:picLocks noGrp="1" noRot="1" noChangeAspect="1" noMove="1" noResize="1" noEditPoints="1" noAdjustHandles="1" noChangeArrowheads="1" noChangeShapeType="1"/>
              </p:cNvPicPr>
              <p:nvPr/>
            </p:nvPicPr>
            <p:blipFill>
              <a:blip r:embed="rId4"/>
              <a:stretch>
                <a:fillRect/>
              </a:stretch>
            </p:blipFill>
            <p:spPr>
              <a:xfrm>
                <a:off x="-3026979" y="-846748"/>
                <a:ext cx="3048000" cy="17145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11" name="Slide Zoom 10">
                <a:extLst>
                  <a:ext uri="{FF2B5EF4-FFF2-40B4-BE49-F238E27FC236}">
                    <a16:creationId xmlns:a16="http://schemas.microsoft.com/office/drawing/2014/main" id="{25549D72-80B8-698A-EEBC-E35A77DBBD9D}"/>
                  </a:ext>
                </a:extLst>
              </p:cNvPr>
              <p:cNvGraphicFramePr>
                <a:graphicFrameLocks noChangeAspect="1"/>
              </p:cNvGraphicFramePr>
              <p:nvPr/>
            </p:nvGraphicFramePr>
            <p:xfrm>
              <a:off x="-3026979" y="-846748"/>
              <a:ext cx="3048000" cy="1714500"/>
            </p:xfrm>
            <a:graphic>
              <a:graphicData uri="http://schemas.microsoft.com/office/powerpoint/2016/slidezoom">
                <pslz:sldZm>
                  <pslz:sldZmObj sldId="307" cId="3429294329">
                    <pslz:zmPr id="{E908D67C-2953-4433-88BA-A155519E45D8}" returnToParent="0" transitionDur="1000">
                      <p166:blipFill xmlns:p166="http://schemas.microsoft.com/office/powerpoint/2016/6/main">
                        <a:blip r:embed="rId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11" name="Slide Zoom 10">
                <a:hlinkClick r:id="rId3" action="ppaction://hlinksldjump"/>
                <a:extLst>
                  <a:ext uri="{FF2B5EF4-FFF2-40B4-BE49-F238E27FC236}">
                    <a16:creationId xmlns:a16="http://schemas.microsoft.com/office/drawing/2014/main" id="{25549D72-80B8-698A-EEBC-E35A77DBBD9D}"/>
                  </a:ext>
                </a:extLst>
              </p:cNvPr>
              <p:cNvPicPr>
                <a:picLocks noGrp="1" noRot="1" noChangeAspect="1" noMove="1" noResize="1" noEditPoints="1" noAdjustHandles="1" noChangeArrowheads="1" noChangeShapeType="1"/>
              </p:cNvPicPr>
              <p:nvPr/>
            </p:nvPicPr>
            <p:blipFill>
              <a:blip r:embed="rId4"/>
              <a:stretch>
                <a:fillRect/>
              </a:stretch>
            </p:blipFill>
            <p:spPr>
              <a:xfrm>
                <a:off x="-3026979" y="-846748"/>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34292943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0CEC0-4FF7-C701-0CD5-AC8029344890}"/>
              </a:ext>
            </a:extLst>
          </p:cNvPr>
          <p:cNvSpPr>
            <a:spLocks noGrp="1"/>
          </p:cNvSpPr>
          <p:nvPr>
            <p:ph type="title"/>
          </p:nvPr>
        </p:nvSpPr>
        <p:spPr>
          <a:xfrm>
            <a:off x="1262270" y="365125"/>
            <a:ext cx="10091530" cy="1592884"/>
          </a:xfrm>
        </p:spPr>
        <p:txBody>
          <a:bodyPr/>
          <a:lstStyle/>
          <a:p>
            <a:r>
              <a:rPr lang="en-GB" dirty="0"/>
              <a:t>Responding to incidents (Care Quality  Commission  2024)</a:t>
            </a:r>
          </a:p>
        </p:txBody>
      </p:sp>
      <p:sp>
        <p:nvSpPr>
          <p:cNvPr id="3" name="Content Placeholder 2">
            <a:extLst>
              <a:ext uri="{FF2B5EF4-FFF2-40B4-BE49-F238E27FC236}">
                <a16:creationId xmlns:a16="http://schemas.microsoft.com/office/drawing/2014/main" id="{E156C57D-AD8B-883B-72E0-8848404EE273}"/>
              </a:ext>
            </a:extLst>
          </p:cNvPr>
          <p:cNvSpPr>
            <a:spLocks noGrp="1"/>
          </p:cNvSpPr>
          <p:nvPr>
            <p:ph idx="1"/>
          </p:nvPr>
        </p:nvSpPr>
        <p:spPr/>
        <p:txBody>
          <a:bodyPr/>
          <a:lstStyle/>
          <a:p>
            <a:r>
              <a:rPr lang="en-GB" dirty="0"/>
              <a:t>If a  digital  safety incident appear:</a:t>
            </a:r>
          </a:p>
          <a:p>
            <a:r>
              <a:rPr lang="en-GB" dirty="0"/>
              <a:t>Identify the issue  immediately.</a:t>
            </a:r>
          </a:p>
          <a:p>
            <a:r>
              <a:rPr lang="en-GB" dirty="0"/>
              <a:t>Report the issue.</a:t>
            </a:r>
          </a:p>
          <a:p>
            <a:r>
              <a:rPr lang="en-GB" dirty="0"/>
              <a:t>Investigate what happened and why.</a:t>
            </a:r>
          </a:p>
          <a:p>
            <a:r>
              <a:rPr lang="en-GB" dirty="0"/>
              <a:t>Learn and improve  the system to prevent it happening again.</a:t>
            </a:r>
          </a:p>
          <a:p>
            <a:endParaRPr lang="en-GB" dirty="0"/>
          </a:p>
          <a:p>
            <a:endParaRPr lang="en-GB" dirty="0"/>
          </a:p>
          <a:p>
            <a:endParaRPr lang="en-GB" dirty="0"/>
          </a:p>
        </p:txBody>
      </p:sp>
    </p:spTree>
    <p:extLst>
      <p:ext uri="{BB962C8B-B14F-4D97-AF65-F5344CB8AC3E}">
        <p14:creationId xmlns:p14="http://schemas.microsoft.com/office/powerpoint/2010/main" val="21595055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0B2A4-9E7C-63BD-9418-D91E241102EE}"/>
              </a:ext>
            </a:extLst>
          </p:cNvPr>
          <p:cNvSpPr>
            <a:spLocks noGrp="1"/>
          </p:cNvSpPr>
          <p:nvPr>
            <p:ph type="title"/>
          </p:nvPr>
        </p:nvSpPr>
        <p:spPr/>
        <p:txBody>
          <a:bodyPr/>
          <a:lstStyle/>
          <a:p>
            <a:r>
              <a:rPr lang="en-GB" dirty="0"/>
              <a:t>Ongoing monitoring </a:t>
            </a:r>
            <a:r>
              <a:rPr lang="en-GB" dirty="0" err="1"/>
              <a:t>Gov.Wales</a:t>
            </a:r>
            <a:r>
              <a:rPr lang="en-GB" dirty="0"/>
              <a:t> (2025) </a:t>
            </a:r>
          </a:p>
        </p:txBody>
      </p:sp>
      <p:sp>
        <p:nvSpPr>
          <p:cNvPr id="3" name="Content Placeholder 2">
            <a:extLst>
              <a:ext uri="{FF2B5EF4-FFF2-40B4-BE49-F238E27FC236}">
                <a16:creationId xmlns:a16="http://schemas.microsoft.com/office/drawing/2014/main" id="{34A1CE4F-F336-7EF2-6DF5-8B3345443666}"/>
              </a:ext>
            </a:extLst>
          </p:cNvPr>
          <p:cNvSpPr>
            <a:spLocks noGrp="1"/>
          </p:cNvSpPr>
          <p:nvPr>
            <p:ph idx="1"/>
          </p:nvPr>
        </p:nvSpPr>
        <p:spPr/>
        <p:txBody>
          <a:bodyPr/>
          <a:lstStyle/>
          <a:p>
            <a:r>
              <a:rPr lang="en-GB" dirty="0"/>
              <a:t>Review risks every six  month.</a:t>
            </a:r>
          </a:p>
          <a:p>
            <a:r>
              <a:rPr lang="en-GB" dirty="0"/>
              <a:t>  update the training.</a:t>
            </a:r>
          </a:p>
          <a:p>
            <a:r>
              <a:rPr lang="en-GB" dirty="0"/>
              <a:t>Keep communication open so staff feel confident raising concerns.</a:t>
            </a:r>
          </a:p>
        </p:txBody>
      </p:sp>
    </p:spTree>
    <p:extLst>
      <p:ext uri="{BB962C8B-B14F-4D97-AF65-F5344CB8AC3E}">
        <p14:creationId xmlns:p14="http://schemas.microsoft.com/office/powerpoint/2010/main" val="7504331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028EF-60CE-09AC-2999-5A90A78E3D2D}"/>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A2E3F45-796E-F0F7-29CE-C466F7416073}"/>
              </a:ext>
            </a:extLst>
          </p:cNvPr>
          <p:cNvSpPr>
            <a:spLocks noGrp="1"/>
          </p:cNvSpPr>
          <p:nvPr>
            <p:ph idx="1"/>
          </p:nvPr>
        </p:nvSpPr>
        <p:spPr/>
        <p:txBody>
          <a:bodyPr/>
          <a:lstStyle/>
          <a:p>
            <a:r>
              <a:rPr lang="en-GB" dirty="0"/>
              <a:t>In summary, the Digital Safety Action Plan  for Greenfield Care Home protect the residents, support the staff  ensure to  meet all legal  regulatory requirements.</a:t>
            </a:r>
          </a:p>
        </p:txBody>
      </p:sp>
      <p:pic>
        <p:nvPicPr>
          <p:cNvPr id="5" name="Picture 4" descr="A screenshot of a phone&#10;&#10;AI-generated content may be incorrect.">
            <a:extLst>
              <a:ext uri="{FF2B5EF4-FFF2-40B4-BE49-F238E27FC236}">
                <a16:creationId xmlns:a16="http://schemas.microsoft.com/office/drawing/2014/main" id="{F4B9AB7D-62DC-18F9-BCF3-F5A5E9538EC0}"/>
              </a:ext>
            </a:extLst>
          </p:cNvPr>
          <p:cNvPicPr>
            <a:picLocks noChangeAspect="1"/>
          </p:cNvPicPr>
          <p:nvPr/>
        </p:nvPicPr>
        <p:blipFill>
          <a:blip r:embed="rId2"/>
          <a:stretch>
            <a:fillRect/>
          </a:stretch>
        </p:blipFill>
        <p:spPr>
          <a:xfrm>
            <a:off x="785812" y="1200150"/>
            <a:ext cx="10620375" cy="4457700"/>
          </a:xfrm>
          <a:prstGeom prst="rect">
            <a:avLst/>
          </a:prstGeom>
        </p:spPr>
      </p:pic>
    </p:spTree>
    <p:extLst>
      <p:ext uri="{BB962C8B-B14F-4D97-AF65-F5344CB8AC3E}">
        <p14:creationId xmlns:p14="http://schemas.microsoft.com/office/powerpoint/2010/main" val="42635052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Checklist for Digital Safety</a:t>
            </a:r>
          </a:p>
        </p:txBody>
      </p:sp>
      <p:sp>
        <p:nvSpPr>
          <p:cNvPr id="3" name="Content Placeholder 2"/>
          <p:cNvSpPr>
            <a:spLocks noGrp="1"/>
          </p:cNvSpPr>
          <p:nvPr>
            <p:ph idx="1"/>
          </p:nvPr>
        </p:nvSpPr>
        <p:spPr/>
        <p:txBody>
          <a:bodyPr vert="horz" lIns="91440" tIns="45720" rIns="91440" bIns="45720" rtlCol="0" anchor="t">
            <a:normAutofit/>
          </a:bodyPr>
          <a:lstStyle/>
          <a:p>
            <a:r>
              <a:rPr lang="en-GB">
                <a:solidFill>
                  <a:srgbClr val="FF0000"/>
                </a:solidFill>
              </a:rPr>
              <a:t>Design of a checklist for digital safety practices in Sunrise Residential Care Home, covering:</a:t>
            </a:r>
          </a:p>
          <a:p>
            <a:pPr marL="0" indent="0">
              <a:buNone/>
            </a:pPr>
            <a:r>
              <a:rPr lang="en-GB">
                <a:solidFill>
                  <a:srgbClr val="FF0000"/>
                </a:solidFill>
              </a:rPr>
              <a:t>a. Secure logins, email safety, safe document storage, and maintaining patient/citizens/residents confidentiality.</a:t>
            </a:r>
          </a:p>
          <a:p>
            <a:pPr marL="0" indent="0">
              <a:buNone/>
            </a:pPr>
            <a:r>
              <a:rPr lang="en-GB">
                <a:solidFill>
                  <a:srgbClr val="FF0000"/>
                </a:solidFill>
              </a:rPr>
              <a:t>b. Staff training and awareness on digital safety procedures to ensure compliance and protect sensitive information.</a:t>
            </a:r>
          </a:p>
          <a:p>
            <a:pPr marL="0" indent="0">
              <a:buNone/>
            </a:pPr>
            <a:endParaRPr lang="en-GB">
              <a:solidFill>
                <a:srgbClr val="FF0000"/>
              </a:solidFill>
            </a:endParaRPr>
          </a:p>
        </p:txBody>
      </p:sp>
      <mc:AlternateContent xmlns:mc="http://schemas.openxmlformats.org/markup-compatibility/2006" xmlns:p14="http://schemas.microsoft.com/office/powerpoint/2010/main">
        <mc:Choice Requires="p14">
          <p:contentPart p14:bwMode="auto" r:id="rId2">
            <p14:nvContentPartPr>
              <p14:cNvPr id="8" name="Ink 7">
                <a:extLst>
                  <a:ext uri="{FF2B5EF4-FFF2-40B4-BE49-F238E27FC236}">
                    <a16:creationId xmlns:a16="http://schemas.microsoft.com/office/drawing/2014/main" id="{1E073D93-8236-6E36-0BFC-6799E05C0760}"/>
                  </a:ext>
                </a:extLst>
              </p14:cNvPr>
              <p14:cNvContentPartPr/>
              <p14:nvPr/>
            </p14:nvContentPartPr>
            <p14:xfrm>
              <a:off x="1305188" y="3689828"/>
              <a:ext cx="19080" cy="13680"/>
            </p14:xfrm>
          </p:contentPart>
        </mc:Choice>
        <mc:Fallback xmlns="">
          <p:pic>
            <p:nvPicPr>
              <p:cNvPr id="8" name="Ink 7">
                <a:extLst>
                  <a:ext uri="{FF2B5EF4-FFF2-40B4-BE49-F238E27FC236}">
                    <a16:creationId xmlns:a16="http://schemas.microsoft.com/office/drawing/2014/main" id="{1E073D93-8236-6E36-0BFC-6799E05C0760}"/>
                  </a:ext>
                </a:extLst>
              </p:cNvPr>
              <p:cNvPicPr/>
              <p:nvPr/>
            </p:nvPicPr>
            <p:blipFill>
              <a:blip r:embed="rId3"/>
              <a:stretch>
                <a:fillRect/>
              </a:stretch>
            </p:blipFill>
            <p:spPr>
              <a:xfrm>
                <a:off x="1300868" y="3685508"/>
                <a:ext cx="27720" cy="22320"/>
              </a:xfrm>
              <a:prstGeom prst="rect">
                <a:avLst/>
              </a:prstGeom>
            </p:spPr>
          </p:pic>
        </mc:Fallback>
      </mc:AlternateContent>
    </p:spTree>
    <p:extLst>
      <p:ext uri="{BB962C8B-B14F-4D97-AF65-F5344CB8AC3E}">
        <p14:creationId xmlns:p14="http://schemas.microsoft.com/office/powerpoint/2010/main" val="21247991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a:lstStyle/>
          <a:p>
            <a:pPr marL="0" indent="0">
              <a:buNone/>
            </a:pPr>
            <a:r>
              <a:rPr lang="en-GB" dirty="0">
                <a:solidFill>
                  <a:srgbClr val="FF0000"/>
                </a:solidFill>
              </a:rPr>
              <a:t>In </a:t>
            </a:r>
            <a:r>
              <a:rPr lang="en-GB" dirty="0" err="1">
                <a:solidFill>
                  <a:srgbClr val="FF0000"/>
                </a:solidFill>
              </a:rPr>
              <a:t>summary,theDigital</a:t>
            </a:r>
            <a:r>
              <a:rPr lang="en-GB" dirty="0">
                <a:solidFill>
                  <a:srgbClr val="FF0000"/>
                </a:solidFill>
              </a:rPr>
              <a:t>  Safety Action Plan for Greenfield Care  Home protect the </a:t>
            </a:r>
            <a:r>
              <a:rPr lang="en-GB" dirty="0" err="1">
                <a:solidFill>
                  <a:srgbClr val="FF0000"/>
                </a:solidFill>
              </a:rPr>
              <a:t>residents,support</a:t>
            </a:r>
            <a:r>
              <a:rPr lang="en-GB" dirty="0">
                <a:solidFill>
                  <a:srgbClr val="FF0000"/>
                </a:solidFill>
              </a:rPr>
              <a:t> the </a:t>
            </a:r>
            <a:r>
              <a:rPr lang="en-GB" dirty="0" err="1">
                <a:solidFill>
                  <a:srgbClr val="FF0000"/>
                </a:solidFill>
              </a:rPr>
              <a:t>staff,and</a:t>
            </a:r>
            <a:r>
              <a:rPr lang="en-GB" dirty="0">
                <a:solidFill>
                  <a:srgbClr val="FF0000"/>
                </a:solidFill>
              </a:rPr>
              <a:t> ensure to meet  all legal regulatory requirements</a:t>
            </a:r>
          </a:p>
        </p:txBody>
      </p:sp>
    </p:spTree>
    <p:extLst>
      <p:ext uri="{BB962C8B-B14F-4D97-AF65-F5344CB8AC3E}">
        <p14:creationId xmlns:p14="http://schemas.microsoft.com/office/powerpoint/2010/main" val="6657943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p:txBody>
          <a:bodyPr>
            <a:normAutofit fontScale="85000" lnSpcReduction="20000"/>
          </a:bodyPr>
          <a:lstStyle/>
          <a:p>
            <a:endParaRPr lang="en-GB" dirty="0"/>
          </a:p>
          <a:p>
            <a:endParaRPr lang="en-GB" dirty="0"/>
          </a:p>
          <a:p>
            <a:r>
              <a:rPr lang="en-GB" dirty="0"/>
              <a:t>Care England (2024) </a:t>
            </a:r>
            <a:r>
              <a:rPr lang="en-GB" i="1" dirty="0"/>
              <a:t>Internet security measures in care homes</a:t>
            </a:r>
            <a:r>
              <a:rPr lang="en-GB" dirty="0"/>
              <a:t>. Available at: https://www.careengland.org.uk (careengland.org.uk in Bing) (Accessed: 7 March 2026).</a:t>
            </a:r>
          </a:p>
          <a:p>
            <a:r>
              <a:rPr lang="en-GB" dirty="0"/>
              <a:t>Care Quality Commission (2024) </a:t>
            </a:r>
            <a:r>
              <a:rPr lang="en-GB" i="1" dirty="0"/>
              <a:t>Digital record systems: achieving good outcomes for people using adult social care services</a:t>
            </a:r>
            <a:r>
              <a:rPr lang="en-GB" dirty="0"/>
              <a:t>. Available at: </a:t>
            </a:r>
            <a:r>
              <a:rPr lang="en-GB" dirty="0">
                <a:hlinkClick r:id="rId2"/>
              </a:rPr>
              <a:t>https://www.cqc.org.uk</a:t>
            </a:r>
            <a:r>
              <a:rPr lang="en-GB" dirty="0"/>
              <a:t> (Accessed: 7 March 2026).</a:t>
            </a:r>
          </a:p>
          <a:p>
            <a:r>
              <a:rPr lang="en-GB" dirty="0"/>
              <a:t>Department of Health and Social Care (2023) </a:t>
            </a:r>
            <a:r>
              <a:rPr lang="en-GB" i="1" dirty="0"/>
              <a:t>Digital working in adult social care: what good looks like</a:t>
            </a:r>
            <a:r>
              <a:rPr lang="en-GB" dirty="0"/>
              <a:t>. Available at: </a:t>
            </a:r>
            <a:r>
              <a:rPr lang="en-GB" dirty="0">
                <a:hlinkClick r:id="rId3"/>
              </a:rPr>
              <a:t>https://www.gov.uk</a:t>
            </a:r>
            <a:r>
              <a:rPr lang="en-GB" dirty="0"/>
              <a:t> (Accessed: 7 March 2026).</a:t>
            </a:r>
          </a:p>
          <a:p>
            <a:r>
              <a:rPr lang="en-GB" dirty="0"/>
              <a:t>GOV.WALES (2025) </a:t>
            </a:r>
            <a:r>
              <a:rPr lang="en-GB" i="1" dirty="0"/>
              <a:t>Digital for care homes: good practice guide</a:t>
            </a:r>
            <a:r>
              <a:rPr lang="en-GB" dirty="0"/>
              <a:t>. Available at: </a:t>
            </a:r>
            <a:r>
              <a:rPr lang="en-GB" dirty="0">
                <a:hlinkClick r:id="rId4"/>
              </a:rPr>
              <a:t>https://www.gov.wales</a:t>
            </a:r>
            <a:r>
              <a:rPr lang="en-GB" dirty="0"/>
              <a:t> (Accessed: 7 March 2026).</a:t>
            </a:r>
          </a:p>
          <a:p>
            <a:r>
              <a:rPr lang="en-GB" dirty="0"/>
              <a:t>NHS England (2026) </a:t>
            </a:r>
            <a:r>
              <a:rPr lang="en-GB" i="1" dirty="0"/>
              <a:t>Digital Technology Assessment Criteria (DTAC): guidance for buyers and suppliers</a:t>
            </a:r>
            <a:r>
              <a:rPr lang="en-GB" dirty="0"/>
              <a:t>. Available at: </a:t>
            </a:r>
            <a:r>
              <a:rPr lang="en-GB" dirty="0">
                <a:hlinkClick r:id="rId5"/>
              </a:rPr>
              <a:t>https://www.england.nhs.uk</a:t>
            </a:r>
            <a:r>
              <a:rPr lang="en-GB" dirty="0"/>
              <a:t> (Accessed: 7 March 2026).</a:t>
            </a:r>
          </a:p>
          <a:p>
            <a:endParaRPr lang="en-GB" dirty="0"/>
          </a:p>
        </p:txBody>
      </p:sp>
    </p:spTree>
    <p:extLst>
      <p:ext uri="{BB962C8B-B14F-4D97-AF65-F5344CB8AC3E}">
        <p14:creationId xmlns:p14="http://schemas.microsoft.com/office/powerpoint/2010/main" val="910340256"/>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59842-F872-7E79-75DF-91632E88B0A1}"/>
              </a:ext>
            </a:extLst>
          </p:cNvPr>
          <p:cNvSpPr>
            <a:spLocks noGrp="1"/>
          </p:cNvSpPr>
          <p:nvPr>
            <p:ph type="title"/>
          </p:nvPr>
        </p:nvSpPr>
        <p:spPr/>
        <p:txBody>
          <a:bodyPr>
            <a:normAutofit fontScale="90000"/>
          </a:bodyPr>
          <a:lstStyle/>
          <a:p>
            <a:r>
              <a:rPr lang="en-GB" dirty="0"/>
              <a:t>Staff Training and </a:t>
            </a:r>
            <a:r>
              <a:rPr lang="en-GB" dirty="0" err="1"/>
              <a:t>awareness.Department</a:t>
            </a:r>
            <a:r>
              <a:rPr lang="en-GB" dirty="0"/>
              <a:t> of Health and Social Care (2023)</a:t>
            </a:r>
          </a:p>
        </p:txBody>
      </p:sp>
      <p:sp>
        <p:nvSpPr>
          <p:cNvPr id="3" name="Content Placeholder 2">
            <a:extLst>
              <a:ext uri="{FF2B5EF4-FFF2-40B4-BE49-F238E27FC236}">
                <a16:creationId xmlns:a16="http://schemas.microsoft.com/office/drawing/2014/main" id="{113C53BD-CFB6-465D-EC5A-6F3DCBDE0D77}"/>
              </a:ext>
            </a:extLst>
          </p:cNvPr>
          <p:cNvSpPr>
            <a:spLocks noGrp="1"/>
          </p:cNvSpPr>
          <p:nvPr>
            <p:ph idx="1"/>
          </p:nvPr>
        </p:nvSpPr>
        <p:spPr/>
        <p:txBody>
          <a:bodyPr/>
          <a:lstStyle/>
          <a:p>
            <a:r>
              <a:rPr lang="en-GB" dirty="0"/>
              <a:t>Mandatory digital safety training for all staff.</a:t>
            </a:r>
          </a:p>
          <a:p>
            <a:r>
              <a:rPr lang="en-GB" dirty="0"/>
              <a:t>Guidance in reporting suspicious activity.</a:t>
            </a:r>
          </a:p>
          <a:p>
            <a:r>
              <a:rPr lang="en-GB" dirty="0"/>
              <a:t>Reminders and posters around the building to   build good habits</a:t>
            </a:r>
          </a:p>
        </p:txBody>
      </p:sp>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52894DC0-3958-DC2B-769F-7DC4B509B45D}"/>
                  </a:ext>
                </a:extLst>
              </p:cNvPr>
              <p:cNvGraphicFramePr>
                <a:graphicFrameLocks noChangeAspect="1"/>
              </p:cNvGraphicFramePr>
              <p:nvPr>
                <p:extLst>
                  <p:ext uri="{D42A27DB-BD31-4B8C-83A1-F6EECF244321}">
                    <p14:modId xmlns:p14="http://schemas.microsoft.com/office/powerpoint/2010/main" val="2308261844"/>
                  </p:ext>
                </p:extLst>
              </p:nvPr>
            </p:nvGraphicFramePr>
            <p:xfrm>
              <a:off x="-3026979" y="-846748"/>
              <a:ext cx="3048000" cy="1714500"/>
            </p:xfrm>
            <a:graphic>
              <a:graphicData uri="http://schemas.microsoft.com/office/powerpoint/2016/slidezoom">
                <pslz:sldZm>
                  <pslz:sldZmObj sldId="289" cId="3429294329">
                    <pslz:zmPr id="{370E543A-6B38-45E9-99D6-70ADB21CB10D}" returnToParent="0" transitionDur="1000">
                      <p166:blipFill xmlns:p166="http://schemas.microsoft.com/office/powerpoint/2016/6/main">
                        <a:blip r:embed="rId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5" name="Slide Zoom 4">
                <a:hlinkClick r:id="rId3" action="ppaction://hlinksldjump"/>
                <a:extLst>
                  <a:ext uri="{FF2B5EF4-FFF2-40B4-BE49-F238E27FC236}">
                    <a16:creationId xmlns:a16="http://schemas.microsoft.com/office/drawing/2014/main" id="{52894DC0-3958-DC2B-769F-7DC4B509B45D}"/>
                  </a:ext>
                </a:extLst>
              </p:cNvPr>
              <p:cNvPicPr>
                <a:picLocks noGrp="1" noRot="1" noChangeAspect="1" noMove="1" noResize="1" noEditPoints="1" noAdjustHandles="1" noChangeArrowheads="1" noChangeShapeType="1"/>
              </p:cNvPicPr>
              <p:nvPr/>
            </p:nvPicPr>
            <p:blipFill>
              <a:blip r:embed="rId4"/>
              <a:stretch>
                <a:fillRect/>
              </a:stretch>
            </p:blipFill>
            <p:spPr>
              <a:xfrm>
                <a:off x="-3026979" y="-846748"/>
                <a:ext cx="3048000" cy="17145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7" name="Slide Zoom 6">
                <a:extLst>
                  <a:ext uri="{FF2B5EF4-FFF2-40B4-BE49-F238E27FC236}">
                    <a16:creationId xmlns:a16="http://schemas.microsoft.com/office/drawing/2014/main" id="{EBC2FC02-18A6-E20E-89B8-2D5D987DDDD5}"/>
                  </a:ext>
                </a:extLst>
              </p:cNvPr>
              <p:cNvGraphicFramePr>
                <a:graphicFrameLocks noChangeAspect="1"/>
              </p:cNvGraphicFramePr>
              <p:nvPr>
                <p:extLst>
                  <p:ext uri="{D42A27DB-BD31-4B8C-83A1-F6EECF244321}">
                    <p14:modId xmlns:p14="http://schemas.microsoft.com/office/powerpoint/2010/main" val="368097067"/>
                  </p:ext>
                </p:extLst>
              </p:nvPr>
            </p:nvGraphicFramePr>
            <p:xfrm>
              <a:off x="-3026979" y="-846748"/>
              <a:ext cx="3048000" cy="1714500"/>
            </p:xfrm>
            <a:graphic>
              <a:graphicData uri="http://schemas.microsoft.com/office/powerpoint/2016/slidezoom">
                <pslz:sldZm>
                  <pslz:sldZmObj sldId="289" cId="3429294329">
                    <pslz:zmPr id="{73719446-8F71-4CD5-A2A8-455C2C8D842E}" returnToParent="0" transitionDur="1000">
                      <p166:blipFill xmlns:p166="http://schemas.microsoft.com/office/powerpoint/2016/6/main">
                        <a:blip r:embed="rId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7" name="Slide Zoom 6">
                <a:hlinkClick r:id="rId3" action="ppaction://hlinksldjump"/>
                <a:extLst>
                  <a:ext uri="{FF2B5EF4-FFF2-40B4-BE49-F238E27FC236}">
                    <a16:creationId xmlns:a16="http://schemas.microsoft.com/office/drawing/2014/main" id="{EBC2FC02-18A6-E20E-89B8-2D5D987DDDD5}"/>
                  </a:ext>
                </a:extLst>
              </p:cNvPr>
              <p:cNvPicPr>
                <a:picLocks noGrp="1" noRot="1" noChangeAspect="1" noMove="1" noResize="1" noEditPoints="1" noAdjustHandles="1" noChangeArrowheads="1" noChangeShapeType="1"/>
              </p:cNvPicPr>
              <p:nvPr/>
            </p:nvPicPr>
            <p:blipFill>
              <a:blip r:embed="rId4"/>
              <a:stretch>
                <a:fillRect/>
              </a:stretch>
            </p:blipFill>
            <p:spPr>
              <a:xfrm>
                <a:off x="-3026979" y="-846748"/>
                <a:ext cx="3048000" cy="17145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9" name="Slide Zoom 8">
                <a:extLst>
                  <a:ext uri="{FF2B5EF4-FFF2-40B4-BE49-F238E27FC236}">
                    <a16:creationId xmlns:a16="http://schemas.microsoft.com/office/drawing/2014/main" id="{69FA86B9-15AC-2400-9F37-CBC6A09CCC73}"/>
                  </a:ext>
                </a:extLst>
              </p:cNvPr>
              <p:cNvGraphicFramePr>
                <a:graphicFrameLocks noChangeAspect="1"/>
              </p:cNvGraphicFramePr>
              <p:nvPr>
                <p:extLst>
                  <p:ext uri="{D42A27DB-BD31-4B8C-83A1-F6EECF244321}">
                    <p14:modId xmlns:p14="http://schemas.microsoft.com/office/powerpoint/2010/main" val="3364305103"/>
                  </p:ext>
                </p:extLst>
              </p:nvPr>
            </p:nvGraphicFramePr>
            <p:xfrm>
              <a:off x="-3026979" y="-846748"/>
              <a:ext cx="3048000" cy="1714500"/>
            </p:xfrm>
            <a:graphic>
              <a:graphicData uri="http://schemas.microsoft.com/office/powerpoint/2016/slidezoom">
                <pslz:sldZm>
                  <pslz:sldZmObj sldId="289" cId="3429294329">
                    <pslz:zmPr id="{A5C8FF12-B683-4AA8-BA2F-04BCBAE3FBEE}" returnToParent="0" transitionDur="1000">
                      <p166:blipFill xmlns:p166="http://schemas.microsoft.com/office/powerpoint/2016/6/main">
                        <a:blip r:embed="rId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9" name="Slide Zoom 8">
                <a:hlinkClick r:id="rId3" action="ppaction://hlinksldjump"/>
                <a:extLst>
                  <a:ext uri="{FF2B5EF4-FFF2-40B4-BE49-F238E27FC236}">
                    <a16:creationId xmlns:a16="http://schemas.microsoft.com/office/drawing/2014/main" id="{69FA86B9-15AC-2400-9F37-CBC6A09CCC73}"/>
                  </a:ext>
                </a:extLst>
              </p:cNvPr>
              <p:cNvPicPr>
                <a:picLocks noGrp="1" noRot="1" noChangeAspect="1" noMove="1" noResize="1" noEditPoints="1" noAdjustHandles="1" noChangeArrowheads="1" noChangeShapeType="1"/>
              </p:cNvPicPr>
              <p:nvPr/>
            </p:nvPicPr>
            <p:blipFill>
              <a:blip r:embed="rId4"/>
              <a:stretch>
                <a:fillRect/>
              </a:stretch>
            </p:blipFill>
            <p:spPr>
              <a:xfrm>
                <a:off x="-3026979" y="-846748"/>
                <a:ext cx="3048000" cy="17145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11" name="Slide Zoom 10">
                <a:extLst>
                  <a:ext uri="{FF2B5EF4-FFF2-40B4-BE49-F238E27FC236}">
                    <a16:creationId xmlns:a16="http://schemas.microsoft.com/office/drawing/2014/main" id="{25549D72-80B8-698A-EEBC-E35A77DBBD9D}"/>
                  </a:ext>
                </a:extLst>
              </p:cNvPr>
              <p:cNvGraphicFramePr>
                <a:graphicFrameLocks noChangeAspect="1"/>
              </p:cNvGraphicFramePr>
              <p:nvPr>
                <p:extLst>
                  <p:ext uri="{D42A27DB-BD31-4B8C-83A1-F6EECF244321}">
                    <p14:modId xmlns:p14="http://schemas.microsoft.com/office/powerpoint/2010/main" val="61932080"/>
                  </p:ext>
                </p:extLst>
              </p:nvPr>
            </p:nvGraphicFramePr>
            <p:xfrm>
              <a:off x="-3026979" y="-846748"/>
              <a:ext cx="3048000" cy="1714500"/>
            </p:xfrm>
            <a:graphic>
              <a:graphicData uri="http://schemas.microsoft.com/office/powerpoint/2016/slidezoom">
                <pslz:sldZm>
                  <pslz:sldZmObj sldId="289" cId="3429294329">
                    <pslz:zmPr id="{E908D67C-2953-4433-88BA-A155519E45D8}" returnToParent="0" transitionDur="1000">
                      <p166:blipFill xmlns:p166="http://schemas.microsoft.com/office/powerpoint/2016/6/main">
                        <a:blip r:embed="rId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11" name="Slide Zoom 10">
                <a:hlinkClick r:id="rId3" action="ppaction://hlinksldjump"/>
                <a:extLst>
                  <a:ext uri="{FF2B5EF4-FFF2-40B4-BE49-F238E27FC236}">
                    <a16:creationId xmlns:a16="http://schemas.microsoft.com/office/drawing/2014/main" id="{25549D72-80B8-698A-EEBC-E35A77DBBD9D}"/>
                  </a:ext>
                </a:extLst>
              </p:cNvPr>
              <p:cNvPicPr>
                <a:picLocks noGrp="1" noRot="1" noChangeAspect="1" noMove="1" noResize="1" noEditPoints="1" noAdjustHandles="1" noChangeArrowheads="1" noChangeShapeType="1"/>
              </p:cNvPicPr>
              <p:nvPr/>
            </p:nvPicPr>
            <p:blipFill>
              <a:blip r:embed="rId4"/>
              <a:stretch>
                <a:fillRect/>
              </a:stretch>
            </p:blipFill>
            <p:spPr>
              <a:xfrm>
                <a:off x="-3026979" y="-846748"/>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34292943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49</TotalTime>
  <Words>3595</Words>
  <Application>Microsoft Office PowerPoint</Application>
  <PresentationFormat>Widescreen</PresentationFormat>
  <Paragraphs>233</Paragraphs>
  <Slides>38</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Aldhabi</vt:lpstr>
      <vt:lpstr>Arial</vt:lpstr>
      <vt:lpstr>Calibri</vt:lpstr>
      <vt:lpstr>Century Gothic</vt:lpstr>
      <vt:lpstr>Wingdings</vt:lpstr>
      <vt:lpstr>Wingdings 3</vt:lpstr>
      <vt:lpstr>Ion Boardroom</vt:lpstr>
      <vt:lpstr> Digital Skills and Research Methods </vt:lpstr>
      <vt:lpstr>Introduction </vt:lpstr>
      <vt:lpstr>Current Method Used by Staff </vt:lpstr>
      <vt:lpstr>Improvement of Work Efficiency using Microsoft PowerPoint </vt:lpstr>
      <vt:lpstr>Benefits of Using Microsoft PowerPoint </vt:lpstr>
      <vt:lpstr>PowerPoint Presentation</vt:lpstr>
      <vt:lpstr>PowerPoint Presentation</vt:lpstr>
      <vt:lpstr>References </vt:lpstr>
      <vt:lpstr>PowerPoint Presentation</vt:lpstr>
      <vt:lpstr>Digital Skills and Research Method LCHS4007</vt:lpstr>
      <vt:lpstr>Enhancing staff training and professional communication at Greenfield Care Agency</vt:lpstr>
      <vt:lpstr>Acknowledgement of the use of AI</vt:lpstr>
      <vt:lpstr>Content</vt:lpstr>
      <vt:lpstr>Group Member 1: Introduction</vt:lpstr>
      <vt:lpstr>Evaluate productivity tools</vt:lpstr>
      <vt:lpstr>Benefits and limitationS</vt:lpstr>
      <vt:lpstr>Group Member 2: Evaluate communication tools</vt:lpstr>
      <vt:lpstr>Advantages and limitation of using teams</vt:lpstr>
      <vt:lpstr>Group Member 3: Digital safety action plan</vt:lpstr>
      <vt:lpstr>conclusion</vt:lpstr>
      <vt:lpstr>References</vt:lpstr>
      <vt:lpstr>Digital Skills and Research Methods LCHS4007  Assessment 1: Group  Presentation  Group 7</vt:lpstr>
      <vt:lpstr>&lt;Insert topic Here&gt; </vt:lpstr>
      <vt:lpstr>Acknowledgement of the use of AI</vt:lpstr>
      <vt:lpstr>Content</vt:lpstr>
      <vt:lpstr>Introduction</vt:lpstr>
      <vt:lpstr> Benefits and Limitations within Greenfield  Care  Agency </vt:lpstr>
      <vt:lpstr>Communication and Collaboration tool</vt:lpstr>
      <vt:lpstr>Advantages and Limitations</vt:lpstr>
      <vt:lpstr>Digital Literacy (Care  England 2024)</vt:lpstr>
      <vt:lpstr>Actions  in the safety plan(NHS England, 2026)</vt:lpstr>
      <vt:lpstr>Staff Training and awareness.Department of Health and Social Care (2023)</vt:lpstr>
      <vt:lpstr>Responding to incidents (Care Quality  Commission  2024)</vt:lpstr>
      <vt:lpstr>Ongoing monitoring Gov.Wales (2025) </vt:lpstr>
      <vt:lpstr>Conclusion</vt:lpstr>
      <vt:lpstr>Checklist for Digital Safety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Denisa Holubova (1920360)</cp:lastModifiedBy>
  <cp:revision>3</cp:revision>
  <dcterms:created xsi:type="dcterms:W3CDTF">2022-12-01T10:06:00Z</dcterms:created>
  <dcterms:modified xsi:type="dcterms:W3CDTF">2026-03-15T15:31:48Z</dcterms:modified>
</cp:coreProperties>
</file>