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648" r:id="rId4"/>
    <p:sldMasterId id="2147483660" r:id="rId5"/>
    <p:sldMasterId id="2147483673" r:id="rId6"/>
  </p:sldMasterIdLst>
  <p:notesMasterIdLst>
    <p:notesMasterId r:id="rId51"/>
  </p:notesMasterIdLst>
  <p:sldIdLst>
    <p:sldId id="258" r:id="rId7"/>
    <p:sldId id="441" r:id="rId8"/>
    <p:sldId id="474" r:id="rId9"/>
    <p:sldId id="479" r:id="rId10"/>
    <p:sldId id="460" r:id="rId11"/>
    <p:sldId id="482" r:id="rId12"/>
    <p:sldId id="459" r:id="rId13"/>
    <p:sldId id="462" r:id="rId14"/>
    <p:sldId id="473" r:id="rId15"/>
    <p:sldId id="476" r:id="rId16"/>
    <p:sldId id="328" r:id="rId17"/>
    <p:sldId id="477" r:id="rId18"/>
    <p:sldId id="475" r:id="rId19"/>
    <p:sldId id="478" r:id="rId20"/>
    <p:sldId id="2182" r:id="rId21"/>
    <p:sldId id="452" r:id="rId22"/>
    <p:sldId id="433" r:id="rId23"/>
    <p:sldId id="471" r:id="rId24"/>
    <p:sldId id="472" r:id="rId25"/>
    <p:sldId id="461" r:id="rId26"/>
    <p:sldId id="453" r:id="rId27"/>
    <p:sldId id="436" r:id="rId28"/>
    <p:sldId id="437" r:id="rId29"/>
    <p:sldId id="466" r:id="rId30"/>
    <p:sldId id="438" r:id="rId31"/>
    <p:sldId id="467" r:id="rId32"/>
    <p:sldId id="439" r:id="rId33"/>
    <p:sldId id="440" r:id="rId34"/>
    <p:sldId id="468" r:id="rId35"/>
    <p:sldId id="469" r:id="rId36"/>
    <p:sldId id="458" r:id="rId37"/>
    <p:sldId id="443" r:id="rId38"/>
    <p:sldId id="442" r:id="rId39"/>
    <p:sldId id="463" r:id="rId40"/>
    <p:sldId id="464" r:id="rId41"/>
    <p:sldId id="455" r:id="rId42"/>
    <p:sldId id="450" r:id="rId43"/>
    <p:sldId id="470" r:id="rId44"/>
    <p:sldId id="465" r:id="rId45"/>
    <p:sldId id="449" r:id="rId46"/>
    <p:sldId id="448" r:id="rId47"/>
    <p:sldId id="451" r:id="rId48"/>
    <p:sldId id="445" r:id="rId49"/>
    <p:sldId id="446"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871F7A-FFB3-42B1-BE24-1AF5012CE922}" v="136" dt="2019-10-10T11:23:52.941"/>
    <p1510:client id="{9C0CDCDA-1342-4765-ADC7-174997AE5909}" v="872" dt="2019-10-09T14:01:42.6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slide" Target="slides/slide35.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microsoft.com/office/2015/10/relationships/revisionInfo" Target="revisionInfo.xml"/><Relationship Id="rId8" Type="http://schemas.openxmlformats.org/officeDocument/2006/relationships/slide" Target="slides/slide2.xml"/><Relationship Id="rId51" Type="http://schemas.openxmlformats.org/officeDocument/2006/relationships/notesMaster" Target="notesMasters/notesMaster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EFA967-AA2C-49E8-947D-19C6E131E459}" type="datetimeFigureOut">
              <a:rPr lang="en-US"/>
              <a:t>11/8/2019</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63150E-0E6C-4538-A479-EA12EA747824}"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63150E-0E6C-4538-A479-EA12EA747824}" type="slidenum">
              <a:rPr lang="en-US"/>
              <a:t>1</a:t>
            </a:fld>
            <a:endParaRPr lang="en-US"/>
          </a:p>
        </p:txBody>
      </p:sp>
    </p:spTree>
    <p:extLst>
      <p:ext uri="{BB962C8B-B14F-4D97-AF65-F5344CB8AC3E}">
        <p14:creationId xmlns:p14="http://schemas.microsoft.com/office/powerpoint/2010/main" val="132868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are the 12 principles of pedagogy in SF – How many people familiar with them?</a:t>
            </a:r>
          </a:p>
          <a:p>
            <a:endParaRPr lang="en-GB"/>
          </a:p>
        </p:txBody>
      </p:sp>
      <p:sp>
        <p:nvSpPr>
          <p:cNvPr id="4" name="Slide Number Placeholder 3"/>
          <p:cNvSpPr>
            <a:spLocks noGrp="1"/>
          </p:cNvSpPr>
          <p:nvPr>
            <p:ph type="sldNum" sz="quarter" idx="5"/>
          </p:nvPr>
        </p:nvSpPr>
        <p:spPr/>
        <p:txBody>
          <a:bodyPr/>
          <a:lstStyle/>
          <a:p>
            <a:fld id="{07A0A74E-2E15-48A0-B073-007007F5B25A}" type="slidenum">
              <a:rPr lang="en-GB" smtClean="0"/>
              <a:t>11</a:t>
            </a:fld>
            <a:endParaRPr lang="en-GB"/>
          </a:p>
        </p:txBody>
      </p:sp>
    </p:spTree>
    <p:extLst>
      <p:ext uri="{BB962C8B-B14F-4D97-AF65-F5344CB8AC3E}">
        <p14:creationId xmlns:p14="http://schemas.microsoft.com/office/powerpoint/2010/main" val="3144435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A0A74E-2E15-48A0-B073-007007F5B25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36737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163150E-0E6C-4538-A479-EA12EA747824}" type="slidenum">
              <a:rPr lang="en-US" smtClean="0"/>
              <a:t>17</a:t>
            </a:fld>
            <a:endParaRPr lang="en-US"/>
          </a:p>
        </p:txBody>
      </p:sp>
    </p:spTree>
    <p:extLst>
      <p:ext uri="{BB962C8B-B14F-4D97-AF65-F5344CB8AC3E}">
        <p14:creationId xmlns:p14="http://schemas.microsoft.com/office/powerpoint/2010/main" val="33323119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Proposals published in April. What Pedagogical guidance does it point to?  NH happy to discuss that </a:t>
            </a:r>
          </a:p>
        </p:txBody>
      </p:sp>
      <p:sp>
        <p:nvSpPr>
          <p:cNvPr id="4" name="Slide Number Placeholder 3"/>
          <p:cNvSpPr>
            <a:spLocks noGrp="1"/>
          </p:cNvSpPr>
          <p:nvPr>
            <p:ph type="sldNum" sz="quarter" idx="5"/>
          </p:nvPr>
        </p:nvSpPr>
        <p:spPr/>
        <p:txBody>
          <a:bodyPr/>
          <a:lstStyle/>
          <a:p>
            <a:fld id="{2163150E-0E6C-4538-A479-EA12EA747824}" type="slidenum">
              <a:rPr lang="en-US" smtClean="0"/>
              <a:t>18</a:t>
            </a:fld>
            <a:endParaRPr lang="en-US"/>
          </a:p>
        </p:txBody>
      </p:sp>
    </p:spTree>
    <p:extLst>
      <p:ext uri="{BB962C8B-B14F-4D97-AF65-F5344CB8AC3E}">
        <p14:creationId xmlns:p14="http://schemas.microsoft.com/office/powerpoint/2010/main" val="28457539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NH happy to go over changes being made to assessment guidance during the refinement stage. </a:t>
            </a:r>
          </a:p>
        </p:txBody>
      </p:sp>
      <p:sp>
        <p:nvSpPr>
          <p:cNvPr id="4" name="Slide Number Placeholder 3"/>
          <p:cNvSpPr>
            <a:spLocks noGrp="1"/>
          </p:cNvSpPr>
          <p:nvPr>
            <p:ph type="sldNum" sz="quarter" idx="5"/>
          </p:nvPr>
        </p:nvSpPr>
        <p:spPr/>
        <p:txBody>
          <a:bodyPr/>
          <a:lstStyle/>
          <a:p>
            <a:fld id="{2163150E-0E6C-4538-A479-EA12EA747824}" type="slidenum">
              <a:rPr lang="en-US" smtClean="0"/>
              <a:t>19</a:t>
            </a:fld>
            <a:endParaRPr lang="en-US"/>
          </a:p>
        </p:txBody>
      </p:sp>
    </p:spTree>
    <p:extLst>
      <p:ext uri="{BB962C8B-B14F-4D97-AF65-F5344CB8AC3E}">
        <p14:creationId xmlns:p14="http://schemas.microsoft.com/office/powerpoint/2010/main" val="307060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63150E-0E6C-4538-A479-EA12EA747824}" type="slidenum">
              <a:rPr lang="en-US"/>
              <a:t>22</a:t>
            </a:fld>
            <a:endParaRPr lang="en-US"/>
          </a:p>
        </p:txBody>
      </p:sp>
    </p:spTree>
    <p:extLst>
      <p:ext uri="{BB962C8B-B14F-4D97-AF65-F5344CB8AC3E}">
        <p14:creationId xmlns:p14="http://schemas.microsoft.com/office/powerpoint/2010/main" val="30544475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63150E-0E6C-4538-A479-EA12EA747824}" type="slidenum">
              <a:rPr lang="en-US"/>
              <a:t>23</a:t>
            </a:fld>
            <a:endParaRPr lang="en-US"/>
          </a:p>
        </p:txBody>
      </p:sp>
    </p:spTree>
    <p:extLst>
      <p:ext uri="{BB962C8B-B14F-4D97-AF65-F5344CB8AC3E}">
        <p14:creationId xmlns:p14="http://schemas.microsoft.com/office/powerpoint/2010/main" val="3262618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163150E-0E6C-4538-A479-EA12EA747824}" type="slidenum">
              <a:rPr lang="en-US"/>
              <a:t>25</a:t>
            </a:fld>
            <a:endParaRPr lang="en-US"/>
          </a:p>
        </p:txBody>
      </p:sp>
    </p:spTree>
    <p:extLst>
      <p:ext uri="{BB962C8B-B14F-4D97-AF65-F5344CB8AC3E}">
        <p14:creationId xmlns:p14="http://schemas.microsoft.com/office/powerpoint/2010/main" val="1634668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6 clusters of innovative pedagogies</a:t>
            </a:r>
          </a:p>
          <a:p>
            <a:endParaRPr lang="en-GB" dirty="0"/>
          </a:p>
        </p:txBody>
      </p:sp>
      <p:sp>
        <p:nvSpPr>
          <p:cNvPr id="4" name="Slide Number Placeholder 3"/>
          <p:cNvSpPr>
            <a:spLocks noGrp="1"/>
          </p:cNvSpPr>
          <p:nvPr>
            <p:ph type="sldNum" sz="quarter" idx="5"/>
          </p:nvPr>
        </p:nvSpPr>
        <p:spPr/>
        <p:txBody>
          <a:bodyPr/>
          <a:lstStyle/>
          <a:p>
            <a:fld id="{2163150E-0E6C-4538-A479-EA12EA747824}" type="slidenum">
              <a:rPr lang="en-US" smtClean="0"/>
              <a:t>31</a:t>
            </a:fld>
            <a:endParaRPr lang="en-US"/>
          </a:p>
        </p:txBody>
      </p:sp>
    </p:spTree>
    <p:extLst>
      <p:ext uri="{BB962C8B-B14F-4D97-AF65-F5344CB8AC3E}">
        <p14:creationId xmlns:p14="http://schemas.microsoft.com/office/powerpoint/2010/main" val="24688233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Maths and LLC paper</a:t>
            </a:r>
          </a:p>
        </p:txBody>
      </p:sp>
      <p:sp>
        <p:nvSpPr>
          <p:cNvPr id="4" name="Slide Number Placeholder 3"/>
          <p:cNvSpPr>
            <a:spLocks noGrp="1"/>
          </p:cNvSpPr>
          <p:nvPr>
            <p:ph type="sldNum" sz="quarter" idx="5"/>
          </p:nvPr>
        </p:nvSpPr>
        <p:spPr/>
        <p:txBody>
          <a:bodyPr/>
          <a:lstStyle/>
          <a:p>
            <a:fld id="{2163150E-0E6C-4538-A479-EA12EA747824}" type="slidenum">
              <a:rPr lang="en-US" smtClean="0"/>
              <a:t>35</a:t>
            </a:fld>
            <a:endParaRPr lang="en-US"/>
          </a:p>
        </p:txBody>
      </p:sp>
    </p:spTree>
    <p:extLst>
      <p:ext uri="{BB962C8B-B14F-4D97-AF65-F5344CB8AC3E}">
        <p14:creationId xmlns:p14="http://schemas.microsoft.com/office/powerpoint/2010/main" val="41428992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163150E-0E6C-4538-A479-EA12EA747824}" type="slidenum">
              <a:rPr lang="en-US" smtClean="0"/>
              <a:t>36</a:t>
            </a:fld>
            <a:endParaRPr lang="en-US"/>
          </a:p>
        </p:txBody>
      </p:sp>
    </p:spTree>
    <p:extLst>
      <p:ext uri="{BB962C8B-B14F-4D97-AF65-F5344CB8AC3E}">
        <p14:creationId xmlns:p14="http://schemas.microsoft.com/office/powerpoint/2010/main" val="8921748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115521" y="2718699"/>
            <a:ext cx="2675541" cy="1662642"/>
          </a:xfrm>
        </p:spPr>
        <p:txBody>
          <a:bodyPr lIns="0" tIns="0" rIns="0" bIns="0" anchor="t" anchorCtr="0">
            <a:noAutofit/>
          </a:bodyPr>
          <a:lstStyle>
            <a:lvl1pPr algn="l">
              <a:defRPr sz="2800" baseline="0">
                <a:solidFill>
                  <a:schemeClr val="bg1"/>
                </a:solidFill>
              </a:defRPr>
            </a:lvl1pPr>
          </a:lstStyle>
          <a:p>
            <a:r>
              <a:rPr lang="en-GB"/>
              <a:t>Click to edit Master title style</a:t>
            </a:r>
            <a:endParaRPr lang="en-US"/>
          </a:p>
        </p:txBody>
      </p:sp>
      <p:sp>
        <p:nvSpPr>
          <p:cNvPr id="3" name="Subtitle 2"/>
          <p:cNvSpPr>
            <a:spLocks noGrp="1"/>
          </p:cNvSpPr>
          <p:nvPr>
            <p:ph type="subTitle" idx="1"/>
          </p:nvPr>
        </p:nvSpPr>
        <p:spPr>
          <a:xfrm>
            <a:off x="6115520" y="4624116"/>
            <a:ext cx="2675542" cy="1220571"/>
          </a:xfrm>
        </p:spPr>
        <p:txBody>
          <a:bodyPr lIns="0" tIns="0" rIns="0" bIns="0">
            <a:normAutofit/>
          </a:bodyPr>
          <a:lstStyle>
            <a:lvl1pPr marL="0" indent="0" algn="l">
              <a:buNone/>
              <a:defRPr sz="2000"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E43F856-A049-2E47-956D-5E9F5B4BE13E}" type="datetimeFigureOut">
              <a:rPr lang="en-US" smtClean="0"/>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9531BC2-9DD1-A247-957E-4797F21AE5E9}" type="slidenum">
              <a:rPr lang="en-US" smtClean="0"/>
              <a:t>‹#›</a:t>
            </a:fld>
            <a:endParaRPr lang="en-US"/>
          </a:p>
        </p:txBody>
      </p:sp>
      <p:cxnSp>
        <p:nvCxnSpPr>
          <p:cNvPr id="9" name="Straight Connector 8"/>
          <p:cNvCxnSpPr/>
          <p:nvPr userDrawn="1"/>
        </p:nvCxnSpPr>
        <p:spPr bwMode="auto">
          <a:xfrm>
            <a:off x="6115521" y="2621937"/>
            <a:ext cx="2507226" cy="0"/>
          </a:xfrm>
          <a:prstGeom prst="line">
            <a:avLst/>
          </a:prstGeom>
          <a:blipFill dpi="0" rotWithShape="0">
            <a:blip r:embed="rId2"/>
            <a:srcRect/>
            <a:tile tx="0" ty="0" sx="100000" sy="100000" flip="none" algn="tl"/>
          </a:blipFill>
          <a:ln w="6350" cap="flat" cmpd="sng" algn="ctr">
            <a:solidFill>
              <a:srgbClr val="FFFFFF"/>
            </a:solidFill>
            <a:prstDash val="sysDash"/>
            <a:round/>
            <a:headEnd type="none" w="med" len="med"/>
            <a:tailEnd type="none" w="med" len="med"/>
          </a:ln>
          <a:effectLst/>
          <a:extLs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cxnSp>
    </p:spTree>
    <p:extLst>
      <p:ext uri="{BB962C8B-B14F-4D97-AF65-F5344CB8AC3E}">
        <p14:creationId xmlns:p14="http://schemas.microsoft.com/office/powerpoint/2010/main" val="5973544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idx="1"/>
          </p:nvPr>
        </p:nvSpPr>
        <p:spPr>
          <a:xfrm>
            <a:off x="457200" y="1242660"/>
            <a:ext cx="8229600" cy="452596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1AF7FF5-605B-584D-A353-B67D7E109A0B}" type="datetimeFigureOut">
              <a:rPr lang="en-US" smtClean="0"/>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336806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1AF7FF5-605B-584D-A353-B67D7E109A0B}" type="datetimeFigureOut">
              <a:rPr lang="en-US" smtClean="0"/>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2958190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3"/>
            <a:ext cx="8229600" cy="859629"/>
          </a:xfrm>
          <a:prstGeom prst="rect">
            <a:avLst/>
          </a:prstGeom>
        </p:spPr>
        <p:txBody>
          <a:bodyPr anchor="b" anchorCtr="0"/>
          <a:lstStyle/>
          <a:p>
            <a:r>
              <a:rPr lang="en-GB"/>
              <a:t>Click to edit Master title style</a:t>
            </a:r>
            <a:endParaRPr lang="en-US"/>
          </a:p>
        </p:txBody>
      </p:sp>
      <p:sp>
        <p:nvSpPr>
          <p:cNvPr id="3" name="Date Placeholder 2"/>
          <p:cNvSpPr>
            <a:spLocks noGrp="1"/>
          </p:cNvSpPr>
          <p:nvPr>
            <p:ph type="dt" sz="half" idx="10"/>
          </p:nvPr>
        </p:nvSpPr>
        <p:spPr/>
        <p:txBody>
          <a:bodyPr/>
          <a:lstStyle/>
          <a:p>
            <a:fld id="{C1AF7FF5-605B-584D-A353-B67D7E109A0B}" type="datetimeFigureOut">
              <a:rPr lang="en-US" smtClean="0"/>
              <a:t>11/8/2019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10557513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AF7FF5-605B-584D-A353-B67D7E109A0B}" type="datetimeFigureOut">
              <a:rPr lang="en-US" smtClean="0"/>
              <a:t>11/8/2019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462419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252538"/>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1AF7FF5-605B-584D-A353-B67D7E109A0B}" type="datetimeFigureOut">
              <a:rPr lang="en-US" smtClean="0"/>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973827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66C3C58-C49F-45E7-AF14-B3E1EE35F012}"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4C6E5E-B997-4E44-9FC0-D7B420BBFA04}" type="slidenum">
              <a:rPr lang="en-GB" smtClean="0"/>
              <a:t>‹#›</a:t>
            </a:fld>
            <a:endParaRPr lang="en-GB"/>
          </a:p>
        </p:txBody>
      </p:sp>
    </p:spTree>
    <p:extLst>
      <p:ext uri="{BB962C8B-B14F-4D97-AF65-F5344CB8AC3E}">
        <p14:creationId xmlns:p14="http://schemas.microsoft.com/office/powerpoint/2010/main" val="3707384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a:prstGeom prst="rect">
            <a:avLst/>
          </a:prstGeom>
        </p:spPr>
        <p:txBody>
          <a:bodyPr anchor="t"/>
          <a:lstStyle/>
          <a:p>
            <a:pPr marL="0" marR="0" indent="0" algn="ctr">
              <a:buFontTx/>
              <a:buNone/>
            </a:pPr>
            <a:r>
              <a:rPr lang="en-US" i="0"/>
              <a:t>Click icon to add full page picture</a:t>
            </a:r>
            <a:endParaRPr lang="en-US" i="0" baseline="0"/>
          </a:p>
        </p:txBody>
      </p:sp>
      <p:sp>
        <p:nvSpPr>
          <p:cNvPr id="6" name="Rectangle 5"/>
          <p:cNvSpPr>
            <a:spLocks noGrp="1"/>
          </p:cNvSpPr>
          <p:nvPr>
            <p:ph type="dt" sz="half" idx="11"/>
          </p:nvPr>
        </p:nvSpPr>
        <p:spPr/>
        <p:txBody>
          <a:bodyPr/>
          <a:lstStyle/>
          <a:p>
            <a:pPr algn="r"/>
            <a:fld id="{9668B50E-0B48-4566-8609-C51CF752A7DF}" type="datetimeFigureOut">
              <a:rPr lang="en-US" smtClean="0">
                <a:solidFill>
                  <a:schemeClr val="bg1"/>
                </a:solidFill>
              </a:rPr>
              <a:pPr algn="r"/>
              <a:t>11/8/2019</a:t>
            </a:fld>
            <a:endParaRPr lang="en-US"/>
          </a:p>
        </p:txBody>
      </p:sp>
      <p:sp>
        <p:nvSpPr>
          <p:cNvPr id="7" name="Rectangle 6"/>
          <p:cNvSpPr>
            <a:spLocks noGrp="1"/>
          </p:cNvSpPr>
          <p:nvPr>
            <p:ph type="sldNum" sz="quarter" idx="12"/>
          </p:nvPr>
        </p:nvSpPr>
        <p:spPr/>
        <p:txBody>
          <a:bodyPr/>
          <a:lstStyle/>
          <a:p>
            <a:fld id="{8A4431D5-1B33-458B-8AFD-CECCB0FA18CB}" type="slidenum">
              <a:rPr lang="en-US" smtClean="0">
                <a:solidFill>
                  <a:srgbClr val="FFFFFF"/>
                </a:solidFill>
              </a:rPr>
              <a:pPr/>
              <a:t>‹#›</a:t>
            </a:fld>
            <a:endParaRPr lang="en-US"/>
          </a:p>
        </p:txBody>
      </p:sp>
      <p:sp>
        <p:nvSpPr>
          <p:cNvPr id="8" name="Rectangle 7"/>
          <p:cNvSpPr>
            <a:spLocks noGrp="1"/>
          </p:cNvSpPr>
          <p:nvPr>
            <p:ph type="ftr" sz="quarter" idx="13"/>
          </p:nvPr>
        </p:nvSpPr>
        <p:spPr/>
        <p:txBody>
          <a:bodyPr/>
          <a:lstStyle/>
          <a:p>
            <a:endParaRPr lang="en-US"/>
          </a:p>
        </p:txBody>
      </p:sp>
    </p:spTree>
    <p:extLst>
      <p:ext uri="{BB962C8B-B14F-4D97-AF65-F5344CB8AC3E}">
        <p14:creationId xmlns:p14="http://schemas.microsoft.com/office/powerpoint/2010/main" val="1938874272"/>
      </p:ext>
    </p:extLst>
  </p:cSld>
  <p:clrMapOvr>
    <a:masterClrMapping/>
  </p:clrMapOvr>
  <p:transitio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5"/>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idx="1"/>
          </p:nvPr>
        </p:nvSpPr>
        <p:spPr>
          <a:xfrm>
            <a:off x="457200" y="1242661"/>
            <a:ext cx="8229600" cy="4525963"/>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1AF7FF5-605B-584D-A353-B67D7E109A0B}" type="datetimeFigureOut">
              <a:rPr lang="en-US" smtClean="0"/>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3888905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5"/>
            <a:ext cx="8229600" cy="859629"/>
          </a:xfrm>
          <a:prstGeom prst="rect">
            <a:avLst/>
          </a:prstGeom>
        </p:spPr>
        <p:txBody>
          <a:bodyPr anchor="b" anchorCtr="0"/>
          <a:lstStyle/>
          <a:p>
            <a:r>
              <a:rPr lang="en-GB"/>
              <a:t>Click to edit Master title style</a:t>
            </a:r>
            <a:endParaRPr lang="en-US"/>
          </a:p>
        </p:txBody>
      </p:sp>
      <p:sp>
        <p:nvSpPr>
          <p:cNvPr id="3" name="Content Placeholder 2"/>
          <p:cNvSpPr>
            <a:spLocks noGrp="1"/>
          </p:cNvSpPr>
          <p:nvPr>
            <p:ph sz="half" idx="1"/>
          </p:nvPr>
        </p:nvSpPr>
        <p:spPr>
          <a:xfrm>
            <a:off x="457200" y="1600202"/>
            <a:ext cx="4038600" cy="4525963"/>
          </a:xfrm>
          <a:prstGeom prst="rect">
            <a:avLst/>
          </a:prstGeo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2"/>
            <a:ext cx="4038600" cy="4525963"/>
          </a:xfrm>
          <a:prstGeom prst="rect">
            <a:avLst/>
          </a:prstGeo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1AF7FF5-605B-584D-A353-B67D7E109A0B}" type="datetimeFigureOut">
              <a:rPr lang="en-US" smtClean="0"/>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22100012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95"/>
            <a:ext cx="8229600" cy="859629"/>
          </a:xfrm>
          <a:prstGeom prst="rect">
            <a:avLst/>
          </a:prstGeom>
        </p:spPr>
        <p:txBody>
          <a:bodyPr anchor="b" anchorCtr="0"/>
          <a:lstStyle/>
          <a:p>
            <a:r>
              <a:rPr lang="en-GB"/>
              <a:t>Click to edit Master title style</a:t>
            </a:r>
            <a:endParaRPr lang="en-US"/>
          </a:p>
        </p:txBody>
      </p:sp>
      <p:sp>
        <p:nvSpPr>
          <p:cNvPr id="3" name="Date Placeholder 2"/>
          <p:cNvSpPr>
            <a:spLocks noGrp="1"/>
          </p:cNvSpPr>
          <p:nvPr>
            <p:ph type="dt" sz="half" idx="10"/>
          </p:nvPr>
        </p:nvSpPr>
        <p:spPr/>
        <p:txBody>
          <a:bodyPr/>
          <a:lstStyle/>
          <a:p>
            <a:fld id="{C1AF7FF5-605B-584D-A353-B67D7E109A0B}" type="datetimeFigureOut">
              <a:rPr lang="en-US" smtClean="0"/>
              <a:t>11/8/2019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21958408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AF7FF5-605B-584D-A353-B67D7E109A0B}" type="datetimeFigureOut">
              <a:rPr lang="en-US" smtClean="0"/>
              <a:t>11/8/2019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5568086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792288" y="1252538"/>
            <a:ext cx="5486400" cy="4114800"/>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
        <p:nvSpPr>
          <p:cNvPr id="5" name="Date Placeholder 4"/>
          <p:cNvSpPr>
            <a:spLocks noGrp="1"/>
          </p:cNvSpPr>
          <p:nvPr>
            <p:ph type="dt" sz="half" idx="10"/>
          </p:nvPr>
        </p:nvSpPr>
        <p:spPr/>
        <p:txBody>
          <a:bodyPr/>
          <a:lstStyle/>
          <a:p>
            <a:fld id="{C1AF7FF5-605B-584D-A353-B67D7E109A0B}" type="datetimeFigureOut">
              <a:rPr lang="en-US" smtClean="0"/>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5D2C774-90EE-4843-8B22-6175E33F7952}" type="slidenum">
              <a:rPr lang="en-US" smtClean="0"/>
              <a:t>‹#›</a:t>
            </a:fld>
            <a:endParaRPr lang="en-US"/>
          </a:p>
        </p:txBody>
      </p:sp>
    </p:spTree>
    <p:extLst>
      <p:ext uri="{BB962C8B-B14F-4D97-AF65-F5344CB8AC3E}">
        <p14:creationId xmlns:p14="http://schemas.microsoft.com/office/powerpoint/2010/main" val="26911693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Title and body">
    <p:spTree>
      <p:nvGrpSpPr>
        <p:cNvPr id="1" name="Shape 18"/>
        <p:cNvGrpSpPr/>
        <p:nvPr/>
      </p:nvGrpSpPr>
      <p:grpSpPr>
        <a:xfrm>
          <a:off x="0" y="0"/>
          <a:ext cx="0" cy="0"/>
          <a:chOff x="0" y="0"/>
          <a:chExt cx="0" cy="0"/>
        </a:xfrm>
      </p:grpSpPr>
      <p:sp>
        <p:nvSpPr>
          <p:cNvPr id="19" name="Shape 19"/>
          <p:cNvSpPr/>
          <p:nvPr/>
        </p:nvSpPr>
        <p:spPr>
          <a:xfrm rot="10800000" flipH="1">
            <a:off x="0" y="2248000"/>
            <a:ext cx="9144000" cy="4610000"/>
          </a:xfrm>
          <a:prstGeom prst="rect">
            <a:avLst/>
          </a:prstGeom>
          <a:solidFill>
            <a:schemeClr val="accent4"/>
          </a:solidFill>
          <a:ln>
            <a:noFill/>
          </a:ln>
        </p:spPr>
        <p:txBody>
          <a:bodyPr lIns="68569" tIns="68569" rIns="68569" bIns="68569" anchor="ctr" anchorCtr="0">
            <a:noAutofit/>
          </a:bodyPr>
          <a:lstStyle/>
          <a:p>
            <a:pPr lvl="0">
              <a:spcBef>
                <a:spcPts val="0"/>
              </a:spcBef>
              <a:buNone/>
            </a:pPr>
            <a:endParaRPr sz="1350"/>
          </a:p>
        </p:txBody>
      </p:sp>
      <p:sp>
        <p:nvSpPr>
          <p:cNvPr id="20" name="Shape 20"/>
          <p:cNvSpPr/>
          <p:nvPr/>
        </p:nvSpPr>
        <p:spPr>
          <a:xfrm>
            <a:off x="0" y="2248000"/>
            <a:ext cx="9144000" cy="1448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lIns="68569" tIns="68569" rIns="68569" bIns="68569" anchor="ctr" anchorCtr="0">
            <a:noAutofit/>
          </a:bodyPr>
          <a:lstStyle/>
          <a:p>
            <a:pPr lvl="0">
              <a:spcBef>
                <a:spcPts val="0"/>
              </a:spcBef>
              <a:buNone/>
            </a:pPr>
            <a:endParaRPr sz="1350"/>
          </a:p>
        </p:txBody>
      </p:sp>
      <p:sp>
        <p:nvSpPr>
          <p:cNvPr id="21" name="Shape 21"/>
          <p:cNvSpPr txBox="1">
            <a:spLocks noGrp="1"/>
          </p:cNvSpPr>
          <p:nvPr>
            <p:ph type="title"/>
          </p:nvPr>
        </p:nvSpPr>
        <p:spPr>
          <a:xfrm>
            <a:off x="471900" y="984967"/>
            <a:ext cx="8222100" cy="1023600"/>
          </a:xfrm>
          <a:prstGeom prst="rect">
            <a:avLst/>
          </a:prstGeom>
        </p:spPr>
        <p:txBody>
          <a:bodyPr lIns="91425" tIns="91425" rIns="91425" bIns="91425" anchor="b"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2" name="Shape 22"/>
          <p:cNvSpPr txBox="1">
            <a:spLocks noGrp="1"/>
          </p:cNvSpPr>
          <p:nvPr>
            <p:ph type="body" idx="1"/>
          </p:nvPr>
        </p:nvSpPr>
        <p:spPr>
          <a:xfrm>
            <a:off x="471900" y="2558767"/>
            <a:ext cx="8222100" cy="3613600"/>
          </a:xfrm>
          <a:prstGeom prst="rect">
            <a:avLst/>
          </a:prstGeom>
        </p:spPr>
        <p:txBody>
          <a:bodyPr lIns="91425" tIns="91425" rIns="91425" bIns="91425" anchor="t" anchorCtr="0"/>
          <a:lstStyle>
            <a:lvl1pPr lvl="0">
              <a:spcBef>
                <a:spcPts val="0"/>
              </a:spcBef>
              <a:defRPr/>
            </a:lvl1pPr>
            <a:lvl2pPr lvl="1">
              <a:spcBef>
                <a:spcPts val="0"/>
              </a:spcBef>
              <a:defRPr/>
            </a:lvl2pPr>
            <a:lvl3pPr lvl="2">
              <a:spcBef>
                <a:spcPts val="0"/>
              </a:spcBef>
              <a:defRPr/>
            </a:lvl3pPr>
            <a:lvl4pPr lvl="3">
              <a:spcBef>
                <a:spcPts val="0"/>
              </a:spcBef>
              <a:defRPr/>
            </a:lvl4pPr>
            <a:lvl5pPr lvl="4">
              <a:spcBef>
                <a:spcPts val="0"/>
              </a:spcBef>
              <a:defRPr/>
            </a:lvl5pPr>
            <a:lvl6pPr lvl="5">
              <a:spcBef>
                <a:spcPts val="0"/>
              </a:spcBef>
              <a:defRPr/>
            </a:lvl6pPr>
            <a:lvl7pPr lvl="6">
              <a:spcBef>
                <a:spcPts val="0"/>
              </a:spcBef>
              <a:defRPr/>
            </a:lvl7pPr>
            <a:lvl8pPr lvl="7">
              <a:spcBef>
                <a:spcPts val="0"/>
              </a:spcBef>
              <a:defRPr/>
            </a:lvl8pPr>
            <a:lvl9pPr lvl="8">
              <a:spcBef>
                <a:spcPts val="0"/>
              </a:spcBef>
              <a:defRPr/>
            </a:lvl9pPr>
          </a:lstStyle>
          <a:p>
            <a:endParaRPr/>
          </a:p>
        </p:txBody>
      </p:sp>
      <p:sp>
        <p:nvSpPr>
          <p:cNvPr id="23" name="Shape 23"/>
          <p:cNvSpPr txBox="1">
            <a:spLocks noGrp="1"/>
          </p:cNvSpPr>
          <p:nvPr>
            <p:ph type="sldNum" idx="12"/>
          </p:nvPr>
        </p:nvSpPr>
        <p:spPr>
          <a:xfrm>
            <a:off x="8523541" y="6260831"/>
            <a:ext cx="548700" cy="524800"/>
          </a:xfrm>
          <a:prstGeom prst="rect">
            <a:avLst/>
          </a:prstGeom>
        </p:spPr>
        <p:txBody>
          <a:bodyPr lIns="91425" tIns="91425" rIns="91425" bIns="91425" anchor="ctr" anchorCtr="0">
            <a:noAutofit/>
          </a:bodyPr>
          <a:lstStyle/>
          <a:p>
            <a:fld id="{00000000-1234-1234-1234-123412341234}" type="slidenum">
              <a:rPr lang="en-GB" smtClean="0"/>
              <a:pPr/>
              <a:t>‹#›</a:t>
            </a:fld>
            <a:endParaRPr lang="en-GB"/>
          </a:p>
        </p:txBody>
      </p:sp>
    </p:spTree>
    <p:extLst>
      <p:ext uri="{BB962C8B-B14F-4D97-AF65-F5344CB8AC3E}">
        <p14:creationId xmlns:p14="http://schemas.microsoft.com/office/powerpoint/2010/main" val="30199499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A6F06806-A632-47E9-A67C-F6F6E40AC14C}" type="datetimeFigureOut">
              <a:rPr lang="en-GB" smtClean="0"/>
              <a:t>08/11/2019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84BEB9-CB91-4109-9604-A377539DA0AC}" type="slidenum">
              <a:rPr lang="en-GB" smtClean="0"/>
              <a:t>‹#›</a:t>
            </a:fld>
            <a:endParaRPr lang="en-GB"/>
          </a:p>
        </p:txBody>
      </p:sp>
    </p:spTree>
    <p:extLst>
      <p:ext uri="{BB962C8B-B14F-4D97-AF65-F5344CB8AC3E}">
        <p14:creationId xmlns:p14="http://schemas.microsoft.com/office/powerpoint/2010/main" val="27498799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4" Type="http://schemas.openxmlformats.org/officeDocument/2006/relationships/slideLayout" Target="../slideLayouts/slideLayout5.xml"/><Relationship Id="rId9"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 Id="rId9"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E43F856-A049-2E47-956D-5E9F5B4BE13E}" type="datetimeFigureOut">
              <a:rPr lang="en-US" smtClean="0"/>
              <a:t>11/8/2019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531BC2-9DD1-A247-957E-4797F21AE5E9}" type="slidenum">
              <a:rPr lang="en-US" smtClean="0"/>
              <a:t>‹#›</a:t>
            </a:fld>
            <a:endParaRPr lang="en-US"/>
          </a:p>
        </p:txBody>
      </p:sp>
      <p:sp>
        <p:nvSpPr>
          <p:cNvPr id="8" name="Rectangle 7"/>
          <p:cNvSpPr/>
          <p:nvPr/>
        </p:nvSpPr>
        <p:spPr bwMode="auto">
          <a:xfrm>
            <a:off x="0" y="-1"/>
            <a:ext cx="9144000" cy="6980903"/>
          </a:xfrm>
          <a:prstGeom prst="rect">
            <a:avLst/>
          </a:prstGeom>
          <a:solidFill>
            <a:srgbClr val="64B546"/>
          </a:solidFill>
          <a:ln w="254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pic>
        <p:nvPicPr>
          <p:cNvPr id="13" name="Picture 12" descr="arrow star crop_left_rev.png"/>
          <p:cNvPicPr>
            <a:picLocks noChangeAspect="1"/>
          </p:cNvPicPr>
          <p:nvPr/>
        </p:nvPicPr>
        <p:blipFill>
          <a:blip r:embed="rId3">
            <a:alphaModFix amt="52000"/>
            <a:extLst>
              <a:ext uri="{28A0092B-C50C-407E-A947-70E740481C1C}">
                <a14:useLocalDpi xmlns:a14="http://schemas.microsoft.com/office/drawing/2010/main" val="0"/>
              </a:ext>
            </a:extLst>
          </a:blip>
          <a:stretch>
            <a:fillRect/>
          </a:stretch>
        </p:blipFill>
        <p:spPr>
          <a:xfrm>
            <a:off x="0" y="3490450"/>
            <a:ext cx="3146323" cy="3491488"/>
          </a:xfrm>
          <a:prstGeom prst="rect">
            <a:avLst/>
          </a:prstGeom>
        </p:spPr>
      </p:pic>
      <p:pic>
        <p:nvPicPr>
          <p:cNvPr id="14" name="Picture 13" descr="EAS_logo_white.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65290" y="323982"/>
            <a:ext cx="3097161" cy="1642468"/>
          </a:xfrm>
          <a:prstGeom prst="rect">
            <a:avLst/>
          </a:prstGeom>
        </p:spPr>
      </p:pic>
    </p:spTree>
    <p:extLst>
      <p:ext uri="{BB962C8B-B14F-4D97-AF65-F5344CB8AC3E}">
        <p14:creationId xmlns:p14="http://schemas.microsoft.com/office/powerpoint/2010/main" val="1223493926"/>
      </p:ext>
    </p:extLst>
  </p:cSld>
  <p:clrMap bg1="lt1" tx1="dk1" bg2="lt2" tx2="dk2" accent1="accent1" accent2="accent2" accent3="accent3" accent4="accent4" accent5="accent5" accent6="accent6" hlink="hlink" folHlink="folHlink"/>
  <p:sldLayoutIdLst>
    <p:sldLayoutId id="2147483649" r:id="rId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auto">
          <a:xfrm>
            <a:off x="-1" y="-1"/>
            <a:ext cx="9144001" cy="1023307"/>
          </a:xfrm>
          <a:prstGeom prst="rect">
            <a:avLst/>
          </a:prstGeom>
          <a:solidFill>
            <a:srgbClr val="64B546"/>
          </a:solidFill>
          <a:ln w="25400"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1" fontAlgn="base" latinLnBrk="0" hangingPunct="1">
              <a:lnSpc>
                <a:spcPct val="100000"/>
              </a:lnSpc>
              <a:spcBef>
                <a:spcPct val="0"/>
              </a:spcBef>
              <a:spcAft>
                <a:spcPct val="0"/>
              </a:spcAft>
              <a:buClrTx/>
              <a:buSzTx/>
              <a:buFontTx/>
              <a:buNone/>
              <a:tabLst/>
            </a:pPr>
            <a:endParaRPr kumimoji="0" lang="en-US" sz="420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AF7FF5-605B-584D-A353-B67D7E109A0B}" type="datetimeFigureOut">
              <a:rPr lang="en-US" smtClean="0"/>
              <a:t>11/8/2019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D2C774-90EE-4843-8B22-6175E33F7952}" type="slidenum">
              <a:rPr lang="en-US" smtClean="0"/>
              <a:t>‹#›</a:t>
            </a:fld>
            <a:endParaRPr lang="en-US"/>
          </a:p>
        </p:txBody>
      </p:sp>
      <p:pic>
        <p:nvPicPr>
          <p:cNvPr id="8" name="Picture 7" descr="arrow star crop_left_rev.png"/>
          <p:cNvPicPr>
            <a:picLocks noChangeAspect="1"/>
          </p:cNvPicPr>
          <p:nvPr userDrawn="1"/>
        </p:nvPicPr>
        <p:blipFill rotWithShape="1">
          <a:blip r:embed="rId9">
            <a:alphaModFix amt="50000"/>
            <a:extLst>
              <a:ext uri="{28A0092B-C50C-407E-A947-70E740481C1C}">
                <a14:useLocalDpi xmlns:a14="http://schemas.microsoft.com/office/drawing/2010/main" val="0"/>
              </a:ext>
            </a:extLst>
          </a:blip>
          <a:srcRect t="27433" b="15745"/>
          <a:stretch/>
        </p:blipFill>
        <p:spPr>
          <a:xfrm flipH="1" flipV="1">
            <a:off x="7521106" y="-1"/>
            <a:ext cx="1622892" cy="1023307"/>
          </a:xfrm>
          <a:prstGeom prst="rect">
            <a:avLst/>
          </a:prstGeom>
        </p:spPr>
      </p:pic>
    </p:spTree>
    <p:extLst>
      <p:ext uri="{BB962C8B-B14F-4D97-AF65-F5344CB8AC3E}">
        <p14:creationId xmlns:p14="http://schemas.microsoft.com/office/powerpoint/2010/main" val="1311017377"/>
      </p:ext>
    </p:extLst>
  </p:cSld>
  <p:clrMap bg1="lt1" tx1="dk1" bg2="lt2" tx2="dk2" accent1="accent1" accent2="accent2" accent3="accent3" accent4="accent4" accent5="accent5" accent6="accent6" hlink="hlink" folHlink="folHlink"/>
  <p:sldLayoutIdLst>
    <p:sldLayoutId id="2147483662" r:id="rId1"/>
    <p:sldLayoutId id="2147483664" r:id="rId2"/>
    <p:sldLayoutId id="2147483666" r:id="rId3"/>
    <p:sldLayoutId id="2147483667" r:id="rId4"/>
    <p:sldLayoutId id="2147483669" r:id="rId5"/>
    <p:sldLayoutId id="2147483670" r:id="rId6"/>
    <p:sldLayoutId id="2147483672" r:id="rId7"/>
  </p:sldLayoutIdLst>
  <p:txStyles>
    <p:titleStyle>
      <a:lvl1pPr algn="l" defTabSz="457200" rtl="0" eaLnBrk="1" latinLnBrk="0" hangingPunct="1">
        <a:spcBef>
          <a:spcPct val="0"/>
        </a:spcBef>
        <a:buNone/>
        <a:defRPr sz="2800" kern="1200" baseline="0">
          <a:solidFill>
            <a:schemeClr val="bg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bwMode="auto">
          <a:xfrm>
            <a:off x="-1" y="-1"/>
            <a:ext cx="9144001" cy="1023307"/>
          </a:xfrm>
          <a:prstGeom prst="rect">
            <a:avLst/>
          </a:prstGeom>
          <a:solidFill>
            <a:srgbClr val="64B546"/>
          </a:solidFill>
          <a:ln w="25400" cap="flat" cmpd="sng" algn="ctr">
            <a:noFill/>
            <a:prstDash val="solid"/>
            <a:round/>
            <a:headEnd type="none" w="med" len="med"/>
            <a:tailEnd type="none" w="med" len="med"/>
          </a:ln>
          <a:effectLst/>
        </p:spPr>
        <p:txBody>
          <a:bodyPr vert="horz" wrap="square" lIns="68580" tIns="34290" rIns="68580" bIns="34290" numCol="1" rtlCol="0" anchor="t" anchorCtr="0" compatLnSpc="1">
            <a:prstTxWarp prst="textNoShape">
              <a:avLst/>
            </a:prstTxWarp>
          </a:bodyPr>
          <a:lstStyle/>
          <a:p>
            <a:pPr marL="0" marR="0" indent="0" algn="ctr" defTabSz="685800" rtl="0" eaLnBrk="1" fontAlgn="base" latinLnBrk="0" hangingPunct="1">
              <a:lnSpc>
                <a:spcPct val="100000"/>
              </a:lnSpc>
              <a:spcBef>
                <a:spcPct val="0"/>
              </a:spcBef>
              <a:spcAft>
                <a:spcPct val="0"/>
              </a:spcAft>
              <a:buClrTx/>
              <a:buSzTx/>
              <a:buFontTx/>
              <a:buNone/>
              <a:tabLst/>
            </a:pPr>
            <a:endParaRPr kumimoji="0" lang="en-US" sz="3150" b="0" i="0" u="none" strike="noStrike" cap="none" normalizeH="0" baseline="0">
              <a:ln>
                <a:noFill/>
              </a:ln>
              <a:solidFill>
                <a:srgbClr val="000000"/>
              </a:solidFill>
              <a:effectLst/>
              <a:latin typeface="GillSans" charset="0"/>
              <a:ea typeface="ヒラギノ角ゴ ProN W3" charset="0"/>
              <a:cs typeface="ヒラギノ角ゴ ProN W3" charset="0"/>
              <a:sym typeface="GillSans" charset="0"/>
            </a:endParaRP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1AF7FF5-605B-584D-A353-B67D7E109A0B}" type="datetimeFigureOut">
              <a:rPr lang="en-US" smtClean="0"/>
              <a:t>11/8/2019</a:t>
            </a:fld>
            <a:endParaRPr lang="en-US"/>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D2C774-90EE-4843-8B22-6175E33F7952}" type="slidenum">
              <a:rPr lang="en-US" smtClean="0"/>
              <a:t>‹#›</a:t>
            </a:fld>
            <a:endParaRPr lang="en-US"/>
          </a:p>
        </p:txBody>
      </p:sp>
      <p:pic>
        <p:nvPicPr>
          <p:cNvPr id="8" name="Picture 7" descr="arrow star crop_left_rev.png"/>
          <p:cNvPicPr>
            <a:picLocks noChangeAspect="1"/>
          </p:cNvPicPr>
          <p:nvPr userDrawn="1"/>
        </p:nvPicPr>
        <p:blipFill rotWithShape="1">
          <a:blip r:embed="rId9">
            <a:alphaModFix amt="50000"/>
            <a:extLst>
              <a:ext uri="{28A0092B-C50C-407E-A947-70E740481C1C}">
                <a14:useLocalDpi xmlns:a14="http://schemas.microsoft.com/office/drawing/2010/main" val="0"/>
              </a:ext>
            </a:extLst>
          </a:blip>
          <a:srcRect t="27433" b="15745"/>
          <a:stretch/>
        </p:blipFill>
        <p:spPr>
          <a:xfrm flipH="1" flipV="1">
            <a:off x="7521106" y="-1"/>
            <a:ext cx="1622892" cy="1023307"/>
          </a:xfrm>
          <a:prstGeom prst="rect">
            <a:avLst/>
          </a:prstGeom>
        </p:spPr>
      </p:pic>
    </p:spTree>
    <p:extLst>
      <p:ext uri="{BB962C8B-B14F-4D97-AF65-F5344CB8AC3E}">
        <p14:creationId xmlns:p14="http://schemas.microsoft.com/office/powerpoint/2010/main" val="323661092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Lst>
  <p:txStyles>
    <p:titleStyle>
      <a:lvl1pPr algn="l" defTabSz="342900" rtl="0" eaLnBrk="1" latinLnBrk="0" hangingPunct="1">
        <a:spcBef>
          <a:spcPct val="0"/>
        </a:spcBef>
        <a:buNone/>
        <a:defRPr sz="2100" kern="1200" baseline="0">
          <a:solidFill>
            <a:schemeClr val="bg1"/>
          </a:solidFill>
          <a:latin typeface="+mj-lt"/>
          <a:ea typeface="+mj-ea"/>
          <a:cs typeface="+mj-cs"/>
        </a:defRPr>
      </a:lvl1pPr>
    </p:titleStyle>
    <p:bodyStyle>
      <a:lvl1pPr marL="257175" indent="-257175" algn="l" defTabSz="342900" rtl="0" eaLnBrk="1" latinLnBrk="0" hangingPunct="1">
        <a:spcBef>
          <a:spcPct val="20000"/>
        </a:spcBef>
        <a:buFont typeface="Arial"/>
        <a:buChar char="•"/>
        <a:defRPr sz="2400" kern="1200">
          <a:solidFill>
            <a:schemeClr val="tx1"/>
          </a:solidFill>
          <a:latin typeface="+mn-lt"/>
          <a:ea typeface="+mn-ea"/>
          <a:cs typeface="+mn-cs"/>
        </a:defRPr>
      </a:lvl1pPr>
      <a:lvl2pPr marL="557213" indent="-214313" algn="l" defTabSz="342900" rtl="0" eaLnBrk="1" latinLnBrk="0" hangingPunct="1">
        <a:spcBef>
          <a:spcPct val="20000"/>
        </a:spcBef>
        <a:buFont typeface="Arial"/>
        <a:buChar char="–"/>
        <a:defRPr sz="2100" kern="1200">
          <a:solidFill>
            <a:schemeClr val="tx1"/>
          </a:solidFill>
          <a:latin typeface="+mn-lt"/>
          <a:ea typeface="+mn-ea"/>
          <a:cs typeface="+mn-cs"/>
        </a:defRPr>
      </a:lvl2pPr>
      <a:lvl3pPr marL="857250" indent="-171450" algn="l" defTabSz="342900" rtl="0" eaLnBrk="1" latinLnBrk="0" hangingPunct="1">
        <a:spcBef>
          <a:spcPct val="20000"/>
        </a:spcBef>
        <a:buFont typeface="Arial"/>
        <a:buChar char="•"/>
        <a:defRPr sz="1800" kern="1200">
          <a:solidFill>
            <a:schemeClr val="tx1"/>
          </a:solidFill>
          <a:latin typeface="+mn-lt"/>
          <a:ea typeface="+mn-ea"/>
          <a:cs typeface="+mn-cs"/>
        </a:defRPr>
      </a:lvl3pPr>
      <a:lvl4pPr marL="1200150" indent="-171450" algn="l" defTabSz="342900" rtl="0" eaLnBrk="1" latinLnBrk="0" hangingPunct="1">
        <a:spcBef>
          <a:spcPct val="20000"/>
        </a:spcBef>
        <a:buFont typeface="Arial"/>
        <a:buChar char="–"/>
        <a:defRPr sz="1500" kern="1200">
          <a:solidFill>
            <a:schemeClr val="tx1"/>
          </a:solidFill>
          <a:latin typeface="+mn-lt"/>
          <a:ea typeface="+mn-ea"/>
          <a:cs typeface="+mn-cs"/>
        </a:defRPr>
      </a:lvl4pPr>
      <a:lvl5pPr marL="1543050" indent="-171450" algn="l" defTabSz="342900" rtl="0" eaLnBrk="1" latinLnBrk="0" hangingPunct="1">
        <a:spcBef>
          <a:spcPct val="20000"/>
        </a:spcBef>
        <a:buFont typeface="Arial"/>
        <a:buChar char="»"/>
        <a:defRPr sz="1500" kern="1200">
          <a:solidFill>
            <a:schemeClr val="tx1"/>
          </a:solidFill>
          <a:latin typeface="+mn-lt"/>
          <a:ea typeface="+mn-ea"/>
          <a:cs typeface="+mn-cs"/>
        </a:defRPr>
      </a:lvl5pPr>
      <a:lvl6pPr marL="1885950" indent="-171450" algn="l" defTabSz="342900" rtl="0" eaLnBrk="1" latinLnBrk="0" hangingPunct="1">
        <a:spcBef>
          <a:spcPct val="20000"/>
        </a:spcBef>
        <a:buFont typeface="Arial"/>
        <a:buChar char="•"/>
        <a:defRPr sz="1500" kern="1200">
          <a:solidFill>
            <a:schemeClr val="tx1"/>
          </a:solidFill>
          <a:latin typeface="+mn-lt"/>
          <a:ea typeface="+mn-ea"/>
          <a:cs typeface="+mn-cs"/>
        </a:defRPr>
      </a:lvl6pPr>
      <a:lvl7pPr marL="2228850" indent="-171450" algn="l" defTabSz="342900" rtl="0" eaLnBrk="1" latinLnBrk="0" hangingPunct="1">
        <a:spcBef>
          <a:spcPct val="20000"/>
        </a:spcBef>
        <a:buFont typeface="Arial"/>
        <a:buChar char="•"/>
        <a:defRPr sz="1500" kern="1200">
          <a:solidFill>
            <a:schemeClr val="tx1"/>
          </a:solidFill>
          <a:latin typeface="+mn-lt"/>
          <a:ea typeface="+mn-ea"/>
          <a:cs typeface="+mn-cs"/>
        </a:defRPr>
      </a:lvl7pPr>
      <a:lvl8pPr marL="2571750" indent="-171450" algn="l" defTabSz="342900" rtl="0" eaLnBrk="1" latinLnBrk="0" hangingPunct="1">
        <a:spcBef>
          <a:spcPct val="20000"/>
        </a:spcBef>
        <a:buFont typeface="Arial"/>
        <a:buChar char="•"/>
        <a:defRPr sz="1500" kern="1200">
          <a:solidFill>
            <a:schemeClr val="tx1"/>
          </a:solidFill>
          <a:latin typeface="+mn-lt"/>
          <a:ea typeface="+mn-ea"/>
          <a:cs typeface="+mn-cs"/>
        </a:defRPr>
      </a:lvl8pPr>
      <a:lvl9pPr marL="2914650" indent="-171450" algn="l" defTabSz="342900" rtl="0" eaLnBrk="1" latinLnBrk="0" hangingPunct="1">
        <a:spcBef>
          <a:spcPct val="20000"/>
        </a:spcBef>
        <a:buFont typeface="Arial"/>
        <a:buChar char="•"/>
        <a:defRPr sz="1500" kern="1200">
          <a:solidFill>
            <a:schemeClr val="tx1"/>
          </a:solidFill>
          <a:latin typeface="+mn-lt"/>
          <a:ea typeface="+mn-ea"/>
          <a:cs typeface="+mn-cs"/>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ducationendowmentfoundation.org.uk/evidence-summaries/teaching-learning-toolkit/" TargetMode="External"/><Relationship Id="rId2" Type="http://schemas.openxmlformats.org/officeDocument/2006/relationships/image" Target="../media/image7.png"/><Relationship Id="rId1" Type="http://schemas.openxmlformats.org/officeDocument/2006/relationships/slideLayout" Target="../slideLayouts/slideLayout5.xml"/><Relationship Id="rId4" Type="http://schemas.openxmlformats.org/officeDocument/2006/relationships/hyperlink" Target="https://www.tes.com/news/exclusive-eef-toolkit-more-akin-pig-farming-science"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oecd.org/education/ceri/innovative-pedagogies-for-powerful-learning.ht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9469" y="2531792"/>
            <a:ext cx="7630999" cy="1905417"/>
          </a:xfrm>
        </p:spPr>
        <p:txBody>
          <a:bodyPr/>
          <a:lstStyle/>
          <a:p>
            <a:r>
              <a:rPr lang="en-US" sz="4000" b="1">
                <a:latin typeface="Calibri" charset="0"/>
                <a:ea typeface="Calibri" charset="0"/>
                <a:cs typeface="Calibri" charset="0"/>
              </a:rPr>
              <a:t>Level 7 PG Cert Teaching &amp; Learning “Successful Futures”</a:t>
            </a:r>
            <a:endParaRPr lang="en-US" sz="4000">
              <a:latin typeface="Calibri" charset="0"/>
              <a:ea typeface="Calibri" charset="0"/>
              <a:cs typeface="Calibri" charset="0"/>
            </a:endParaRPr>
          </a:p>
        </p:txBody>
      </p:sp>
      <p:sp>
        <p:nvSpPr>
          <p:cNvPr id="3" name="Subtitle 2"/>
          <p:cNvSpPr>
            <a:spLocks noGrp="1"/>
          </p:cNvSpPr>
          <p:nvPr>
            <p:ph type="subTitle" idx="1"/>
          </p:nvPr>
        </p:nvSpPr>
        <p:spPr>
          <a:xfrm>
            <a:off x="3980329" y="4624116"/>
            <a:ext cx="4633309" cy="1621041"/>
          </a:xfrm>
        </p:spPr>
        <p:txBody>
          <a:bodyPr vert="horz" lIns="0" tIns="0" rIns="0" bIns="0" rtlCol="0" anchor="t">
            <a:normAutofit/>
          </a:bodyPr>
          <a:lstStyle/>
          <a:p>
            <a:pPr algn="r"/>
            <a:r>
              <a:rPr lang="en-US">
                <a:latin typeface="Calibri" charset="0"/>
                <a:ea typeface="Calibri" charset="0"/>
                <a:cs typeface="Calibri" charset="0"/>
              </a:rPr>
              <a:t>Module 2 – Pedagogy – </a:t>
            </a:r>
            <a:r>
              <a:rPr lang="en-US" dirty="0">
                <a:latin typeface="Calibri" charset="0"/>
                <a:ea typeface="Calibri" charset="0"/>
                <a:cs typeface="Calibri" charset="0"/>
              </a:rPr>
              <a:t>10</a:t>
            </a:r>
            <a:r>
              <a:rPr lang="en-US" baseline="30000" dirty="0">
                <a:latin typeface="Calibri" charset="0"/>
                <a:ea typeface="Calibri" charset="0"/>
                <a:cs typeface="Calibri" charset="0"/>
              </a:rPr>
              <a:t>th</a:t>
            </a:r>
            <a:r>
              <a:rPr lang="en-US" dirty="0">
                <a:latin typeface="Calibri" charset="0"/>
                <a:ea typeface="Calibri" charset="0"/>
                <a:cs typeface="Calibri" charset="0"/>
              </a:rPr>
              <a:t> October 2019</a:t>
            </a:r>
            <a:endParaRPr lang="en-US">
              <a:latin typeface="Calibri" charset="0"/>
              <a:ea typeface="Calibri" charset="0"/>
              <a:cs typeface="Calibri" charset="0"/>
            </a:endParaRPr>
          </a:p>
          <a:p>
            <a:pPr algn="r"/>
            <a:endParaRPr lang="en-US">
              <a:latin typeface="Calibri" charset="0"/>
              <a:ea typeface="Calibri" charset="0"/>
              <a:cs typeface="Calibri" charset="0"/>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245" y="261248"/>
            <a:ext cx="3033378" cy="1003348"/>
          </a:xfrm>
          <a:prstGeom prst="rect">
            <a:avLst/>
          </a:prstGeom>
        </p:spPr>
      </p:pic>
    </p:spTree>
    <p:extLst>
      <p:ext uri="{BB962C8B-B14F-4D97-AF65-F5344CB8AC3E}">
        <p14:creationId xmlns:p14="http://schemas.microsoft.com/office/powerpoint/2010/main" val="2399900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Thursday 10</a:t>
            </a:r>
            <a:r>
              <a:rPr lang="en-GB" b="1" baseline="30000" dirty="0"/>
              <a:t>th</a:t>
            </a:r>
            <a:r>
              <a:rPr lang="en-GB" b="1" dirty="0"/>
              <a:t> October 2019</a:t>
            </a:r>
            <a:endParaRPr lang="en-GB" b="1" dirty="0">
              <a:cs typeface="Calibri"/>
            </a:endParaRPr>
          </a:p>
        </p:txBody>
      </p:sp>
      <p:sp>
        <p:nvSpPr>
          <p:cNvPr id="3" name="Content Placeholder 2"/>
          <p:cNvSpPr>
            <a:spLocks noGrp="1"/>
          </p:cNvSpPr>
          <p:nvPr>
            <p:ph idx="1"/>
          </p:nvPr>
        </p:nvSpPr>
        <p:spPr/>
        <p:txBody>
          <a:bodyPr anchor="t"/>
          <a:lstStyle/>
          <a:p>
            <a:pPr marL="0" indent="0">
              <a:buNone/>
            </a:pPr>
            <a:r>
              <a:rPr lang="en-GB" sz="2800" b="1">
                <a:solidFill>
                  <a:schemeClr val="tx2"/>
                </a:solidFill>
              </a:rPr>
              <a:t>9.30 am</a:t>
            </a:r>
            <a:r>
              <a:rPr lang="en-GB" sz="2800">
                <a:solidFill>
                  <a:schemeClr val="tx2"/>
                </a:solidFill>
              </a:rPr>
              <a:t>  – Assessment in the new curriculum </a:t>
            </a:r>
            <a:endParaRPr lang="en-GB" sz="2800" dirty="0">
              <a:solidFill>
                <a:schemeClr val="tx2"/>
              </a:solidFill>
            </a:endParaRPr>
          </a:p>
          <a:p>
            <a:pPr marL="0" indent="0">
              <a:buNone/>
            </a:pPr>
            <a:r>
              <a:rPr lang="en-GB" sz="2800" b="1">
                <a:solidFill>
                  <a:schemeClr val="tx2"/>
                </a:solidFill>
              </a:rPr>
              <a:t>11am  </a:t>
            </a:r>
            <a:r>
              <a:rPr lang="en-GB" sz="2800">
                <a:solidFill>
                  <a:schemeClr val="tx2"/>
                </a:solidFill>
              </a:rPr>
              <a:t>– coffee</a:t>
            </a:r>
          </a:p>
          <a:p>
            <a:pPr marL="0" indent="0">
              <a:buNone/>
            </a:pPr>
            <a:r>
              <a:rPr lang="en-GB" sz="2800" b="1">
                <a:solidFill>
                  <a:schemeClr val="tx2"/>
                </a:solidFill>
                <a:cs typeface="Calibri"/>
              </a:rPr>
              <a:t>11.20 – </a:t>
            </a:r>
            <a:r>
              <a:rPr lang="en-GB" sz="2800">
                <a:solidFill>
                  <a:schemeClr val="tx2"/>
                </a:solidFill>
                <a:cs typeface="Calibri"/>
              </a:rPr>
              <a:t>Learning Walk focusing on assessment and pedagogy</a:t>
            </a:r>
          </a:p>
          <a:p>
            <a:pPr marL="0" indent="0">
              <a:buNone/>
            </a:pPr>
            <a:r>
              <a:rPr lang="en-GB" sz="2800" b="1">
                <a:solidFill>
                  <a:schemeClr val="tx2"/>
                </a:solidFill>
              </a:rPr>
              <a:t>12.30pm</a:t>
            </a:r>
            <a:r>
              <a:rPr lang="en-GB" sz="2800" b="1">
                <a:solidFill>
                  <a:schemeClr val="tx2"/>
                </a:solidFill>
                <a:cs typeface="Calibri"/>
              </a:rPr>
              <a:t>  </a:t>
            </a:r>
            <a:r>
              <a:rPr lang="en-GB" sz="2800">
                <a:solidFill>
                  <a:schemeClr val="tx2"/>
                </a:solidFill>
                <a:cs typeface="Calibri"/>
              </a:rPr>
              <a:t>- Lunch</a:t>
            </a:r>
          </a:p>
          <a:p>
            <a:pPr marL="0" indent="0">
              <a:buNone/>
            </a:pPr>
            <a:r>
              <a:rPr lang="en-GB" sz="2800" b="1" dirty="0">
                <a:solidFill>
                  <a:schemeClr val="tx2"/>
                </a:solidFill>
              </a:rPr>
              <a:t>1.00pm  </a:t>
            </a:r>
            <a:r>
              <a:rPr lang="en-GB" sz="2800">
                <a:solidFill>
                  <a:schemeClr val="tx2"/>
                </a:solidFill>
              </a:rPr>
              <a:t>– where we are now in terms of assessment and pedagogy in the new curriculum? </a:t>
            </a:r>
            <a:endParaRPr lang="en-GB" sz="2800" dirty="0">
              <a:solidFill>
                <a:schemeClr val="tx2"/>
              </a:solidFill>
            </a:endParaRPr>
          </a:p>
          <a:p>
            <a:pPr marL="0" indent="0">
              <a:buNone/>
            </a:pPr>
            <a:r>
              <a:rPr lang="en-GB" sz="2800" b="1" dirty="0">
                <a:solidFill>
                  <a:schemeClr val="tx2"/>
                </a:solidFill>
              </a:rPr>
              <a:t>2pm</a:t>
            </a:r>
            <a:r>
              <a:rPr lang="en-GB" sz="2800" dirty="0">
                <a:solidFill>
                  <a:schemeClr val="tx2"/>
                </a:solidFill>
              </a:rPr>
              <a:t> – Assignment 2</a:t>
            </a:r>
            <a:endParaRPr lang="en-GB" sz="2800">
              <a:solidFill>
                <a:schemeClr val="tx2"/>
              </a:solidFill>
            </a:endParaRPr>
          </a:p>
          <a:p>
            <a:pPr marL="0" indent="0">
              <a:buNone/>
            </a:pPr>
            <a:r>
              <a:rPr lang="en-GB" sz="2800" b="1">
                <a:solidFill>
                  <a:schemeClr val="tx2"/>
                </a:solidFill>
              </a:rPr>
              <a:t>3.00pm      – </a:t>
            </a:r>
            <a:r>
              <a:rPr lang="en-GB" sz="2800">
                <a:solidFill>
                  <a:schemeClr val="tx2"/>
                </a:solidFill>
              </a:rPr>
              <a:t>Closing questions </a:t>
            </a:r>
          </a:p>
        </p:txBody>
      </p:sp>
    </p:spTree>
    <p:extLst>
      <p:ext uri="{BB962C8B-B14F-4D97-AF65-F5344CB8AC3E}">
        <p14:creationId xmlns:p14="http://schemas.microsoft.com/office/powerpoint/2010/main" val="191753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288340-3D1C-499E-BCD1-602F089C2A45}"/>
              </a:ext>
            </a:extLst>
          </p:cNvPr>
          <p:cNvPicPr>
            <a:picLocks noChangeAspect="1"/>
          </p:cNvPicPr>
          <p:nvPr/>
        </p:nvPicPr>
        <p:blipFill>
          <a:blip r:embed="rId2"/>
          <a:stretch>
            <a:fillRect/>
          </a:stretch>
        </p:blipFill>
        <p:spPr>
          <a:xfrm>
            <a:off x="1327342" y="1554918"/>
            <a:ext cx="6184805" cy="2876339"/>
          </a:xfrm>
          <a:prstGeom prst="rect">
            <a:avLst/>
          </a:prstGeom>
        </p:spPr>
      </p:pic>
      <p:sp>
        <p:nvSpPr>
          <p:cNvPr id="3" name="TextBox 2">
            <a:extLst>
              <a:ext uri="{FF2B5EF4-FFF2-40B4-BE49-F238E27FC236}">
                <a16:creationId xmlns:a16="http://schemas.microsoft.com/office/drawing/2014/main" id="{7A9F9312-390F-4C66-A62E-16A63370794B}"/>
              </a:ext>
            </a:extLst>
          </p:cNvPr>
          <p:cNvSpPr txBox="1"/>
          <p:nvPr/>
        </p:nvSpPr>
        <p:spPr>
          <a:xfrm>
            <a:off x="1041009" y="4867422"/>
            <a:ext cx="7090117" cy="1200329"/>
          </a:xfrm>
          <a:prstGeom prst="rect">
            <a:avLst/>
          </a:prstGeom>
          <a:noFill/>
        </p:spPr>
        <p:txBody>
          <a:bodyPr wrap="square" rtlCol="0">
            <a:spAutoFit/>
          </a:bodyPr>
          <a:lstStyle/>
          <a:p>
            <a:pPr marL="342900" indent="-342900">
              <a:buAutoNum type="arabicParenR"/>
            </a:pPr>
            <a:r>
              <a:rPr lang="en-GB" sz="2400" dirty="0">
                <a:solidFill>
                  <a:schemeClr val="tx2"/>
                </a:solidFill>
              </a:rPr>
              <a:t>Talk for 3 minutes on your reflections from chapter 6</a:t>
            </a:r>
          </a:p>
          <a:p>
            <a:pPr marL="342900" indent="-342900">
              <a:buAutoNum type="arabicParenR"/>
            </a:pPr>
            <a:r>
              <a:rPr lang="en-GB" sz="2400" dirty="0">
                <a:solidFill>
                  <a:schemeClr val="tx2"/>
                </a:solidFill>
              </a:rPr>
              <a:t>Questions to the speaker for 2 minutes</a:t>
            </a:r>
          </a:p>
          <a:p>
            <a:pPr marL="342900" indent="-342900">
              <a:buAutoNum type="arabicParenR"/>
            </a:pPr>
            <a:r>
              <a:rPr lang="en-GB" sz="2400" dirty="0">
                <a:solidFill>
                  <a:schemeClr val="tx2"/>
                </a:solidFill>
              </a:rPr>
              <a:t>Scribe to summarise the conversation in 1 minute   </a:t>
            </a:r>
          </a:p>
        </p:txBody>
      </p:sp>
    </p:spTree>
    <p:extLst>
      <p:ext uri="{BB962C8B-B14F-4D97-AF65-F5344CB8AC3E}">
        <p14:creationId xmlns:p14="http://schemas.microsoft.com/office/powerpoint/2010/main" val="1731920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B1E29CC-73CE-4845-BC97-84CB391A0462}"/>
              </a:ext>
            </a:extLst>
          </p:cNvPr>
          <p:cNvPicPr>
            <a:picLocks noChangeAspect="1"/>
          </p:cNvPicPr>
          <p:nvPr/>
        </p:nvPicPr>
        <p:blipFill>
          <a:blip r:embed="rId2"/>
          <a:stretch>
            <a:fillRect/>
          </a:stretch>
        </p:blipFill>
        <p:spPr>
          <a:xfrm>
            <a:off x="122067" y="1942074"/>
            <a:ext cx="8642066" cy="1497477"/>
          </a:xfrm>
          <a:prstGeom prst="rect">
            <a:avLst/>
          </a:prstGeom>
        </p:spPr>
      </p:pic>
    </p:spTree>
    <p:extLst>
      <p:ext uri="{BB962C8B-B14F-4D97-AF65-F5344CB8AC3E}">
        <p14:creationId xmlns:p14="http://schemas.microsoft.com/office/powerpoint/2010/main" val="198605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709A-D183-4B11-B32F-4D994F25C6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2870F4-1319-4EA0-8498-BFA22BE10DE4}"/>
              </a:ext>
            </a:extLst>
          </p:cNvPr>
          <p:cNvSpPr>
            <a:spLocks noGrp="1"/>
          </p:cNvSpPr>
          <p:nvPr>
            <p:ph idx="1"/>
          </p:nvPr>
        </p:nvSpPr>
        <p:spPr/>
        <p:txBody>
          <a:bodyPr/>
          <a:lstStyle/>
          <a:p>
            <a:r>
              <a:rPr lang="en-GB">
                <a:solidFill>
                  <a:schemeClr val="tx2"/>
                </a:solidFill>
              </a:rPr>
              <a:t>.. if I had to reduce all of educational psychology to just one principle, I would say this: ‘The most important single factor influencing learning is what the learner already knows. Ascertain this and teach him accordingly.’</a:t>
            </a:r>
          </a:p>
          <a:p>
            <a:pPr algn="r"/>
            <a:r>
              <a:rPr lang="en-GB" sz="2400">
                <a:solidFill>
                  <a:schemeClr val="tx2"/>
                </a:solidFill>
              </a:rPr>
              <a:t>(</a:t>
            </a:r>
            <a:r>
              <a:rPr lang="en-GB" sz="2400" err="1">
                <a:solidFill>
                  <a:schemeClr val="tx2"/>
                </a:solidFill>
              </a:rPr>
              <a:t>Auspel</a:t>
            </a:r>
            <a:r>
              <a:rPr lang="en-GB" sz="2400">
                <a:solidFill>
                  <a:schemeClr val="tx2"/>
                </a:solidFill>
              </a:rPr>
              <a:t>, </a:t>
            </a:r>
            <a:r>
              <a:rPr lang="en-US" sz="2400" i="1">
                <a:solidFill>
                  <a:schemeClr val="tx2"/>
                </a:solidFill>
              </a:rPr>
              <a:t>Educational psychology: A </a:t>
            </a:r>
            <a:r>
              <a:rPr lang="en-US" sz="2400" i="1" err="1">
                <a:solidFill>
                  <a:schemeClr val="tx2"/>
                </a:solidFill>
              </a:rPr>
              <a:t>cognative</a:t>
            </a:r>
            <a:r>
              <a:rPr lang="en-US" sz="2400" i="1">
                <a:solidFill>
                  <a:schemeClr val="tx2"/>
                </a:solidFill>
              </a:rPr>
              <a:t> view,</a:t>
            </a:r>
            <a:r>
              <a:rPr lang="en-GB" sz="2400">
                <a:solidFill>
                  <a:schemeClr val="tx2"/>
                </a:solidFill>
              </a:rPr>
              <a:t> 1968, p. vi)</a:t>
            </a:r>
          </a:p>
          <a:p>
            <a:endParaRPr lang="en-GB"/>
          </a:p>
        </p:txBody>
      </p:sp>
    </p:spTree>
    <p:extLst>
      <p:ext uri="{BB962C8B-B14F-4D97-AF65-F5344CB8AC3E}">
        <p14:creationId xmlns:p14="http://schemas.microsoft.com/office/powerpoint/2010/main" val="24812751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D709A-D183-4B11-B32F-4D994F25C6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2870F4-1319-4EA0-8498-BFA22BE10DE4}"/>
              </a:ext>
            </a:extLst>
          </p:cNvPr>
          <p:cNvSpPr>
            <a:spLocks noGrp="1"/>
          </p:cNvSpPr>
          <p:nvPr>
            <p:ph idx="1"/>
          </p:nvPr>
        </p:nvSpPr>
        <p:spPr/>
        <p:txBody>
          <a:bodyPr/>
          <a:lstStyle/>
          <a:p>
            <a:r>
              <a:rPr lang="en-GB" dirty="0">
                <a:solidFill>
                  <a:schemeClr val="tx2"/>
                </a:solidFill>
              </a:rPr>
              <a:t>.. assessment is the bridge between teaching and learning. It is only by assessing our students that we can find out whether the instruction they have received has been effective. </a:t>
            </a:r>
          </a:p>
          <a:p>
            <a:pPr marL="0" indent="0" algn="r">
              <a:buNone/>
            </a:pPr>
            <a:r>
              <a:rPr lang="en-GB" sz="1800" dirty="0">
                <a:solidFill>
                  <a:schemeClr val="tx2"/>
                </a:solidFill>
              </a:rPr>
              <a:t>(</a:t>
            </a:r>
            <a:r>
              <a:rPr lang="en-GB" sz="1800" dirty="0" err="1">
                <a:solidFill>
                  <a:schemeClr val="tx2"/>
                </a:solidFill>
              </a:rPr>
              <a:t>Wiliam</a:t>
            </a:r>
            <a:r>
              <a:rPr lang="en-GB" sz="1800" dirty="0">
                <a:solidFill>
                  <a:schemeClr val="tx2"/>
                </a:solidFill>
              </a:rPr>
              <a:t>, Creating the schools our children need, 2018, p. 166)</a:t>
            </a:r>
            <a:endParaRPr lang="en-GB" sz="1400" dirty="0">
              <a:solidFill>
                <a:schemeClr val="tx2"/>
              </a:solidFill>
            </a:endParaRPr>
          </a:p>
          <a:p>
            <a:endParaRPr lang="en-GB" dirty="0"/>
          </a:p>
        </p:txBody>
      </p:sp>
    </p:spTree>
    <p:extLst>
      <p:ext uri="{BB962C8B-B14F-4D97-AF65-F5344CB8AC3E}">
        <p14:creationId xmlns:p14="http://schemas.microsoft.com/office/powerpoint/2010/main" val="4260224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807A1-F11D-4372-A100-9F4FF2421C91}"/>
              </a:ext>
            </a:extLst>
          </p:cNvPr>
          <p:cNvSpPr>
            <a:spLocks noGrp="1"/>
          </p:cNvSpPr>
          <p:nvPr>
            <p:ph type="title"/>
          </p:nvPr>
        </p:nvSpPr>
        <p:spPr/>
        <p:txBody>
          <a:bodyPr/>
          <a:lstStyle/>
          <a:p>
            <a:r>
              <a:rPr lang="en-GB"/>
              <a:t>Hattie effect sizes</a:t>
            </a:r>
          </a:p>
        </p:txBody>
      </p:sp>
      <p:sp>
        <p:nvSpPr>
          <p:cNvPr id="3" name="Content Placeholder 2">
            <a:extLst>
              <a:ext uri="{FF2B5EF4-FFF2-40B4-BE49-F238E27FC236}">
                <a16:creationId xmlns:a16="http://schemas.microsoft.com/office/drawing/2014/main" id="{94F20694-255C-4989-ACE9-5D72EBB99649}"/>
              </a:ext>
            </a:extLst>
          </p:cNvPr>
          <p:cNvSpPr>
            <a:spLocks noGrp="1"/>
          </p:cNvSpPr>
          <p:nvPr>
            <p:ph idx="1"/>
          </p:nvPr>
        </p:nvSpPr>
        <p:spPr/>
        <p:txBody>
          <a:bodyPr/>
          <a:lstStyle/>
          <a:p>
            <a:pPr marL="0" indent="0">
              <a:buNone/>
            </a:pPr>
            <a:r>
              <a:rPr lang="en-GB">
                <a:solidFill>
                  <a:schemeClr val="tx2"/>
                </a:solidFill>
              </a:rPr>
              <a:t>Student expectations  					1.44 </a:t>
            </a:r>
          </a:p>
          <a:p>
            <a:pPr marL="0" indent="0">
              <a:buNone/>
            </a:pPr>
            <a:r>
              <a:rPr lang="en-GB">
                <a:solidFill>
                  <a:schemeClr val="tx2"/>
                </a:solidFill>
              </a:rPr>
              <a:t>Providing formative evaluation		0.9</a:t>
            </a:r>
          </a:p>
          <a:p>
            <a:pPr marL="0" indent="0">
              <a:buNone/>
            </a:pPr>
            <a:r>
              <a:rPr lang="en-GB">
                <a:solidFill>
                  <a:schemeClr val="tx2"/>
                </a:solidFill>
              </a:rPr>
              <a:t>Feedback										0.75</a:t>
            </a:r>
          </a:p>
          <a:p>
            <a:pPr marL="0" indent="0">
              <a:buNone/>
            </a:pPr>
            <a:r>
              <a:rPr lang="en-GB">
                <a:solidFill>
                  <a:schemeClr val="tx2"/>
                </a:solidFill>
              </a:rPr>
              <a:t>Meta-cognitive strategies 				0.69  </a:t>
            </a:r>
          </a:p>
          <a:p>
            <a:pPr marL="0" indent="0" algn="r">
              <a:buNone/>
            </a:pPr>
            <a:r>
              <a:rPr lang="en-GB" sz="2400">
                <a:solidFill>
                  <a:schemeClr val="tx2"/>
                </a:solidFill>
              </a:rPr>
              <a:t>(Hattie, Visible Learning For Teachers : maximizing impact on learning, 2012, p. 266</a:t>
            </a:r>
            <a:r>
              <a:rPr lang="en-GB">
                <a:solidFill>
                  <a:schemeClr val="tx2"/>
                </a:solidFill>
              </a:rPr>
              <a:t>)</a:t>
            </a:r>
          </a:p>
          <a:p>
            <a:pPr marL="0" indent="0" algn="r">
              <a:buNone/>
            </a:pPr>
            <a:endParaRPr lang="en-GB"/>
          </a:p>
          <a:p>
            <a:endParaRPr lang="en-GB"/>
          </a:p>
        </p:txBody>
      </p:sp>
    </p:spTree>
    <p:extLst>
      <p:ext uri="{BB962C8B-B14F-4D97-AF65-F5344CB8AC3E}">
        <p14:creationId xmlns:p14="http://schemas.microsoft.com/office/powerpoint/2010/main" val="32385032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1D15962-F48A-41FC-B180-C53685084D98}"/>
              </a:ext>
            </a:extLst>
          </p:cNvPr>
          <p:cNvPicPr>
            <a:picLocks noChangeAspect="1"/>
          </p:cNvPicPr>
          <p:nvPr/>
        </p:nvPicPr>
        <p:blipFill>
          <a:blip r:embed="rId2"/>
          <a:stretch>
            <a:fillRect/>
          </a:stretch>
        </p:blipFill>
        <p:spPr>
          <a:xfrm>
            <a:off x="812556" y="1012694"/>
            <a:ext cx="7290435" cy="4832612"/>
          </a:xfrm>
          <a:prstGeom prst="rect">
            <a:avLst/>
          </a:prstGeom>
        </p:spPr>
      </p:pic>
      <p:sp>
        <p:nvSpPr>
          <p:cNvPr id="3" name="TextBox 2">
            <a:extLst>
              <a:ext uri="{FF2B5EF4-FFF2-40B4-BE49-F238E27FC236}">
                <a16:creationId xmlns:a16="http://schemas.microsoft.com/office/drawing/2014/main" id="{7A1F2E0A-D7C5-462C-84B1-7043DED26574}"/>
              </a:ext>
            </a:extLst>
          </p:cNvPr>
          <p:cNvSpPr txBox="1"/>
          <p:nvPr/>
        </p:nvSpPr>
        <p:spPr>
          <a:xfrm>
            <a:off x="154744" y="5978770"/>
            <a:ext cx="6175717" cy="646331"/>
          </a:xfrm>
          <a:prstGeom prst="rect">
            <a:avLst/>
          </a:prstGeom>
          <a:noFill/>
        </p:spPr>
        <p:txBody>
          <a:bodyPr wrap="square" rtlCol="0">
            <a:spAutoFit/>
          </a:bodyPr>
          <a:lstStyle/>
          <a:p>
            <a:r>
              <a:rPr lang="en-GB">
                <a:hlinkClick r:id="rId3"/>
              </a:rPr>
              <a:t>https://educationendowmentfoundation.org.uk/evidence-summaries/teaching-learning-toolkit/</a:t>
            </a:r>
            <a:endParaRPr lang="en-GB"/>
          </a:p>
        </p:txBody>
      </p:sp>
      <p:sp>
        <p:nvSpPr>
          <p:cNvPr id="4" name="TextBox 3">
            <a:extLst>
              <a:ext uri="{FF2B5EF4-FFF2-40B4-BE49-F238E27FC236}">
                <a16:creationId xmlns:a16="http://schemas.microsoft.com/office/drawing/2014/main" id="{AA1465E7-4929-42B7-A703-2C3BFF9DF796}"/>
              </a:ext>
            </a:extLst>
          </p:cNvPr>
          <p:cNvSpPr txBox="1"/>
          <p:nvPr/>
        </p:nvSpPr>
        <p:spPr>
          <a:xfrm>
            <a:off x="6330461" y="5887510"/>
            <a:ext cx="2926081" cy="923330"/>
          </a:xfrm>
          <a:prstGeom prst="rect">
            <a:avLst/>
          </a:prstGeom>
          <a:noFill/>
        </p:spPr>
        <p:txBody>
          <a:bodyPr wrap="square" rtlCol="0">
            <a:spAutoFit/>
          </a:bodyPr>
          <a:lstStyle/>
          <a:p>
            <a:r>
              <a:rPr lang="en-GB">
                <a:hlinkClick r:id="rId4"/>
              </a:rPr>
              <a:t>https://www.tes.com/news/exclusive-eef-toolkit-more-akin-pig-farming-science</a:t>
            </a:r>
            <a:endParaRPr lang="en-GB" dirty="0"/>
          </a:p>
        </p:txBody>
      </p:sp>
    </p:spTree>
    <p:extLst>
      <p:ext uri="{BB962C8B-B14F-4D97-AF65-F5344CB8AC3E}">
        <p14:creationId xmlns:p14="http://schemas.microsoft.com/office/powerpoint/2010/main" val="3677123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92335-3EC4-423F-93E4-D5326CFF17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C48F768-0610-4497-8FC1-175400E3B3B4}"/>
              </a:ext>
            </a:extLst>
          </p:cNvPr>
          <p:cNvSpPr>
            <a:spLocks noGrp="1"/>
          </p:cNvSpPr>
          <p:nvPr>
            <p:ph idx="1"/>
          </p:nvPr>
        </p:nvSpPr>
        <p:spPr/>
        <p:txBody>
          <a:bodyPr/>
          <a:lstStyle/>
          <a:p>
            <a:pPr marL="0" indent="0">
              <a:buNone/>
            </a:pPr>
            <a:r>
              <a:rPr lang="en-GB" dirty="0">
                <a:solidFill>
                  <a:schemeClr val="tx2"/>
                </a:solidFill>
              </a:rPr>
              <a:t>The Welsh Government has acknowledged weaknesses in its assessment framework and that assessment for learning approaches are not well understood and embedded</a:t>
            </a:r>
            <a:endParaRPr lang="en-GB" sz="2400" dirty="0">
              <a:solidFill>
                <a:schemeClr val="tx2"/>
              </a:solidFill>
            </a:endParaRPr>
          </a:p>
          <a:p>
            <a:pPr marL="0" indent="0" algn="r">
              <a:buNone/>
            </a:pPr>
            <a:r>
              <a:rPr lang="en-GB" sz="2400" dirty="0">
                <a:solidFill>
                  <a:schemeClr val="tx2"/>
                </a:solidFill>
              </a:rPr>
              <a:t>(Donaldson, Successful Futures, 2015, p 73)</a:t>
            </a:r>
          </a:p>
        </p:txBody>
      </p:sp>
    </p:spTree>
    <p:extLst>
      <p:ext uri="{BB962C8B-B14F-4D97-AF65-F5344CB8AC3E}">
        <p14:creationId xmlns:p14="http://schemas.microsoft.com/office/powerpoint/2010/main" val="29537414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5D999-4325-4A84-B176-877FE273EF6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0CC5EBB4-85D3-4567-8E3F-8B6F783EB444}"/>
              </a:ext>
            </a:extLst>
          </p:cNvPr>
          <p:cNvSpPr>
            <a:spLocks noGrp="1"/>
          </p:cNvSpPr>
          <p:nvPr>
            <p:ph idx="1"/>
          </p:nvPr>
        </p:nvSpPr>
        <p:spPr/>
        <p:txBody>
          <a:bodyPr/>
          <a:lstStyle/>
          <a:p>
            <a:pPr marL="0" indent="0">
              <a:buNone/>
            </a:pPr>
            <a:r>
              <a:rPr lang="en-GB" dirty="0">
                <a:solidFill>
                  <a:schemeClr val="tx2"/>
                </a:solidFill>
              </a:rPr>
              <a:t>What are the characteristics of an Assessment literate teacher? </a:t>
            </a:r>
          </a:p>
        </p:txBody>
      </p:sp>
    </p:spTree>
    <p:extLst>
      <p:ext uri="{BB962C8B-B14F-4D97-AF65-F5344CB8AC3E}">
        <p14:creationId xmlns:p14="http://schemas.microsoft.com/office/powerpoint/2010/main" val="3853490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3AE7CF2-3CC4-458D-87FE-57F067EAE769}"/>
              </a:ext>
            </a:extLst>
          </p:cNvPr>
          <p:cNvSpPr>
            <a:spLocks noGrp="1"/>
          </p:cNvSpPr>
          <p:nvPr>
            <p:ph type="title"/>
          </p:nvPr>
        </p:nvSpPr>
        <p:spPr>
          <a:xfrm>
            <a:off x="457200" y="857250"/>
            <a:ext cx="8229600" cy="644722"/>
          </a:xfrm>
        </p:spPr>
        <p:txBody>
          <a:bodyPr/>
          <a:lstStyle/>
          <a:p>
            <a:r>
              <a:rPr lang="en-GB" sz="2400" b="1"/>
              <a:t>12 pedagogical principles</a:t>
            </a:r>
          </a:p>
        </p:txBody>
      </p:sp>
      <p:graphicFrame>
        <p:nvGraphicFramePr>
          <p:cNvPr id="17" name="Content Placeholder 16">
            <a:extLst>
              <a:ext uri="{FF2B5EF4-FFF2-40B4-BE49-F238E27FC236}">
                <a16:creationId xmlns:a16="http://schemas.microsoft.com/office/drawing/2014/main" id="{2E176B49-2DE0-4FBC-9111-83E759588143}"/>
              </a:ext>
            </a:extLst>
          </p:cNvPr>
          <p:cNvGraphicFramePr>
            <a:graphicFrameLocks noGrp="1"/>
          </p:cNvGraphicFramePr>
          <p:nvPr>
            <p:ph idx="1"/>
          </p:nvPr>
        </p:nvGraphicFramePr>
        <p:xfrm>
          <a:off x="235498" y="1646259"/>
          <a:ext cx="8684048" cy="4402213"/>
        </p:xfrm>
        <a:graphic>
          <a:graphicData uri="http://schemas.openxmlformats.org/drawingml/2006/table">
            <a:tbl>
              <a:tblPr/>
              <a:tblGrid>
                <a:gridCol w="2772752">
                  <a:extLst>
                    <a:ext uri="{9D8B030D-6E8A-4147-A177-3AD203B41FA5}">
                      <a16:colId xmlns:a16="http://schemas.microsoft.com/office/drawing/2014/main" val="894911608"/>
                    </a:ext>
                  </a:extLst>
                </a:gridCol>
                <a:gridCol w="128270">
                  <a:extLst>
                    <a:ext uri="{9D8B030D-6E8A-4147-A177-3AD203B41FA5}">
                      <a16:colId xmlns:a16="http://schemas.microsoft.com/office/drawing/2014/main" val="3617030230"/>
                    </a:ext>
                  </a:extLst>
                </a:gridCol>
                <a:gridCol w="2917575">
                  <a:extLst>
                    <a:ext uri="{9D8B030D-6E8A-4147-A177-3AD203B41FA5}">
                      <a16:colId xmlns:a16="http://schemas.microsoft.com/office/drawing/2014/main" val="1607291509"/>
                    </a:ext>
                  </a:extLst>
                </a:gridCol>
                <a:gridCol w="128270">
                  <a:extLst>
                    <a:ext uri="{9D8B030D-6E8A-4147-A177-3AD203B41FA5}">
                      <a16:colId xmlns:a16="http://schemas.microsoft.com/office/drawing/2014/main" val="1875485209"/>
                    </a:ext>
                  </a:extLst>
                </a:gridCol>
                <a:gridCol w="2737181">
                  <a:extLst>
                    <a:ext uri="{9D8B030D-6E8A-4147-A177-3AD203B41FA5}">
                      <a16:colId xmlns:a16="http://schemas.microsoft.com/office/drawing/2014/main" val="383445423"/>
                    </a:ext>
                  </a:extLst>
                </a:gridCol>
              </a:tblGrid>
              <a:tr h="869507">
                <a:tc>
                  <a:txBody>
                    <a:bodyPr/>
                    <a:lstStyle/>
                    <a:p>
                      <a:pPr marR="0" indent="0" algn="ctr" rtl="0">
                        <a:lnSpc>
                          <a:spcPct val="105000"/>
                        </a:lnSpc>
                        <a:spcBef>
                          <a:spcPts val="0"/>
                        </a:spcBef>
                        <a:spcAft>
                          <a:spcPts val="0"/>
                        </a:spcAft>
                      </a:pPr>
                      <a:r>
                        <a:rPr lang="en-US" sz="1400" b="1" kern="1200" spc="25">
                          <a:ln>
                            <a:noFill/>
                          </a:ln>
                          <a:solidFill>
                            <a:srgbClr val="000000"/>
                          </a:solidFill>
                          <a:effectLst/>
                          <a:latin typeface="Calibri" panose="020F0502020204030204" pitchFamily="34" charset="0"/>
                        </a:rPr>
                        <a:t>1.Consistent focus on the four purposes.</a:t>
                      </a: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5. Build on prior knowledge and experience and engage interest.</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10.Encourage learners to take responsibility for their own learning.</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extLst>
                  <a:ext uri="{0D108BD9-81ED-4DB2-BD59-A6C34878D82A}">
                    <a16:rowId xmlns:a16="http://schemas.microsoft.com/office/drawing/2014/main" val="1403862187"/>
                  </a:ext>
                </a:extLst>
              </a:tr>
              <a:tr h="214408">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2572132"/>
                  </a:ext>
                </a:extLst>
              </a:tr>
              <a:tr h="1036763">
                <a:tc>
                  <a:txBody>
                    <a:bodyPr/>
                    <a:lstStyle/>
                    <a:p>
                      <a:pPr marR="0" indent="0" algn="ctr" rtl="0">
                        <a:lnSpc>
                          <a:spcPct val="105000"/>
                        </a:lnSpc>
                        <a:spcBef>
                          <a:spcPts val="0"/>
                        </a:spcBef>
                        <a:spcAft>
                          <a:spcPts val="0"/>
                        </a:spcAft>
                      </a:pPr>
                      <a:r>
                        <a:rPr lang="en-US" sz="1400" b="1" kern="1200" spc="25">
                          <a:ln>
                            <a:noFill/>
                          </a:ln>
                          <a:solidFill>
                            <a:srgbClr val="000000"/>
                          </a:solidFill>
                          <a:effectLst/>
                          <a:latin typeface="Calibri" panose="020F0502020204030204" pitchFamily="34" charset="0"/>
                        </a:rPr>
                        <a:t>2.Challenge learners to make sustained effort to meet high, achievable targets.</a:t>
                      </a: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6. Provide authentic contexts for learning.</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11. Support social and emotional development, and positive relationships.</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extLst>
                  <a:ext uri="{0D108BD9-81ED-4DB2-BD59-A6C34878D82A}">
                    <a16:rowId xmlns:a16="http://schemas.microsoft.com/office/drawing/2014/main" val="1826518914"/>
                  </a:ext>
                </a:extLst>
              </a:tr>
              <a:tr h="214408">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63112016"/>
                  </a:ext>
                </a:extLst>
              </a:tr>
              <a:tr h="902499">
                <a:tc>
                  <a:txBody>
                    <a:bodyPr/>
                    <a:lstStyle/>
                    <a:p>
                      <a:pPr marR="0" indent="0" algn="ctr" rtl="0">
                        <a:lnSpc>
                          <a:spcPct val="105000"/>
                        </a:lnSpc>
                        <a:spcBef>
                          <a:spcPts val="0"/>
                        </a:spcBef>
                        <a:spcAft>
                          <a:spcPts val="0"/>
                        </a:spcAft>
                      </a:pPr>
                      <a:r>
                        <a:rPr lang="en-US" sz="1400" b="1" kern="1200" spc="25">
                          <a:ln>
                            <a:noFill/>
                          </a:ln>
                          <a:solidFill>
                            <a:srgbClr val="000000"/>
                          </a:solidFill>
                          <a:effectLst/>
                          <a:latin typeface="Calibri" panose="020F0502020204030204" pitchFamily="34" charset="0"/>
                        </a:rPr>
                        <a:t>3. Employ a blend of approaches including direct teaching.</a:t>
                      </a: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GB" sz="1400" b="1" kern="1200" spc="25">
                          <a:ln>
                            <a:noFill/>
                          </a:ln>
                          <a:solidFill>
                            <a:srgbClr val="000000"/>
                          </a:solidFill>
                          <a:effectLst/>
                          <a:latin typeface="Calibri" panose="020F0502020204030204" pitchFamily="34" charset="0"/>
                        </a:rPr>
                        <a:t>7. Assessment for learning. </a:t>
                      </a:r>
                      <a:endParaRPr lang="en-GB"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R="0" indent="0" algn="ctr" rtl="0">
                        <a:lnSpc>
                          <a:spcPct val="105000"/>
                        </a:lnSpc>
                        <a:spcBef>
                          <a:spcPts val="0"/>
                        </a:spcBef>
                        <a:spcAft>
                          <a:spcPts val="0"/>
                        </a:spcAft>
                      </a:pPr>
                      <a:r>
                        <a:rPr lang="en-US" sz="1400" b="1" kern="1200" spc="25">
                          <a:ln>
                            <a:noFill/>
                          </a:ln>
                          <a:solidFill>
                            <a:srgbClr val="000000"/>
                          </a:solidFill>
                          <a:effectLst/>
                          <a:latin typeface="Calibri" panose="020F0502020204030204" pitchFamily="34" charset="0"/>
                        </a:rPr>
                        <a:t>9. Reinforce cross curriculum responsibilities of literacy, numeracy and digital competence.</a:t>
                      </a: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extLst>
                  <a:ext uri="{0D108BD9-81ED-4DB2-BD59-A6C34878D82A}">
                    <a16:rowId xmlns:a16="http://schemas.microsoft.com/office/drawing/2014/main" val="2040983677"/>
                  </a:ext>
                </a:extLst>
              </a:tr>
              <a:tr h="214408">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a:noFill/>
                    </a:lnT>
                    <a:lnB>
                      <a:noFill/>
                    </a:lnB>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90336520"/>
                  </a:ext>
                </a:extLst>
              </a:tr>
              <a:tr h="902499">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4. A blend of approaches to promote problem solving, creative and critical thinking.</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US" sz="1400" b="1" kern="1200" spc="25">
                          <a:ln>
                            <a:noFill/>
                          </a:ln>
                          <a:solidFill>
                            <a:srgbClr val="000000"/>
                          </a:solidFill>
                          <a:effectLst/>
                          <a:latin typeface="Calibri" panose="020F0502020204030204" pitchFamily="34" charset="0"/>
                        </a:rPr>
                        <a:t>8. Make connections within and between Areas of Learning and Experience.</a:t>
                      </a:r>
                      <a:endParaRPr lang="en-US"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US"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tc>
                  <a:txBody>
                    <a:bodyPr/>
                    <a:lstStyle/>
                    <a:p>
                      <a:pPr marR="0" indent="0" algn="ctr" rtl="0">
                        <a:lnSpc>
                          <a:spcPct val="105000"/>
                        </a:lnSpc>
                        <a:spcBef>
                          <a:spcPts val="0"/>
                        </a:spcBef>
                        <a:spcAft>
                          <a:spcPts val="0"/>
                        </a:spcAft>
                      </a:pPr>
                      <a:r>
                        <a:rPr lang="en-GB" sz="1400" b="1" kern="1200" spc="25">
                          <a:ln>
                            <a:noFill/>
                          </a:ln>
                          <a:solidFill>
                            <a:srgbClr val="000000"/>
                          </a:solidFill>
                          <a:effectLst/>
                          <a:latin typeface="Calibri" panose="020F0502020204030204" pitchFamily="34" charset="0"/>
                        </a:rPr>
                        <a:t> </a:t>
                      </a: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tcPr>
                </a:tc>
                <a:tc>
                  <a:txBody>
                    <a:bodyPr/>
                    <a:lstStyle/>
                    <a:p>
                      <a:pPr marL="0" marR="0" lvl="0" indent="0" algn="ctr" defTabSz="457200" rtl="0" eaLnBrk="1" fontAlgn="auto" latinLnBrk="0" hangingPunct="1">
                        <a:lnSpc>
                          <a:spcPct val="105000"/>
                        </a:lnSpc>
                        <a:spcBef>
                          <a:spcPts val="0"/>
                        </a:spcBef>
                        <a:spcAft>
                          <a:spcPts val="0"/>
                        </a:spcAft>
                        <a:buClrTx/>
                        <a:buSzTx/>
                        <a:buFontTx/>
                        <a:buNone/>
                        <a:tabLst/>
                        <a:defRPr/>
                      </a:pPr>
                      <a:r>
                        <a:rPr lang="en-GB" sz="1400" b="1" kern="1200" spc="25">
                          <a:ln>
                            <a:noFill/>
                          </a:ln>
                          <a:solidFill>
                            <a:srgbClr val="000000"/>
                          </a:solidFill>
                          <a:effectLst/>
                          <a:latin typeface="Calibri" panose="020F0502020204030204" pitchFamily="34" charset="0"/>
                        </a:rPr>
                        <a:t>12. Encourage collaboration.</a:t>
                      </a:r>
                      <a:endParaRPr lang="en-GB" sz="1400" b="1" kern="1400">
                        <a:ln>
                          <a:noFill/>
                        </a:ln>
                        <a:solidFill>
                          <a:srgbClr val="000000"/>
                        </a:solidFill>
                        <a:effectLst/>
                        <a:latin typeface="Calibri" panose="020F0502020204030204" pitchFamily="34" charset="0"/>
                      </a:endParaRPr>
                    </a:p>
                    <a:p>
                      <a:pPr marR="0" indent="0" algn="ctr" rtl="0">
                        <a:lnSpc>
                          <a:spcPct val="105000"/>
                        </a:lnSpc>
                        <a:spcBef>
                          <a:spcPts val="0"/>
                        </a:spcBef>
                        <a:spcAft>
                          <a:spcPts val="0"/>
                        </a:spcAft>
                      </a:pPr>
                      <a:endParaRPr lang="en-GB" sz="1400" b="1" kern="1400">
                        <a:ln>
                          <a:noFill/>
                        </a:ln>
                        <a:solidFill>
                          <a:srgbClr val="000000"/>
                        </a:solidFill>
                        <a:effectLst/>
                        <a:latin typeface="Calibri" panose="020F0502020204030204" pitchFamily="34" charset="0"/>
                      </a:endParaRPr>
                    </a:p>
                  </a:txBody>
                  <a:tcPr marL="51435" marR="51435" marT="7144"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solidFill>
                  </a:tcPr>
                </a:tc>
                <a:extLst>
                  <a:ext uri="{0D108BD9-81ED-4DB2-BD59-A6C34878D82A}">
                    <a16:rowId xmlns:a16="http://schemas.microsoft.com/office/drawing/2014/main" val="334422311"/>
                  </a:ext>
                </a:extLst>
              </a:tr>
            </a:tbl>
          </a:graphicData>
        </a:graphic>
      </p:graphicFrame>
    </p:spTree>
    <p:extLst>
      <p:ext uri="{BB962C8B-B14F-4D97-AF65-F5344CB8AC3E}">
        <p14:creationId xmlns:p14="http://schemas.microsoft.com/office/powerpoint/2010/main" val="8488244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D0A85-7824-4255-90BF-0B53A90608E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47EF728-AFF8-4804-A727-764CAEBF26A8}"/>
              </a:ext>
            </a:extLst>
          </p:cNvPr>
          <p:cNvSpPr>
            <a:spLocks noGrp="1"/>
          </p:cNvSpPr>
          <p:nvPr>
            <p:ph idx="1"/>
          </p:nvPr>
        </p:nvSpPr>
        <p:spPr/>
        <p:txBody>
          <a:bodyPr/>
          <a:lstStyle/>
          <a:p>
            <a:r>
              <a:rPr lang="en-GB" dirty="0"/>
              <a:t>Video Hattie – discussion on learning intentions – success criteria</a:t>
            </a:r>
          </a:p>
        </p:txBody>
      </p:sp>
      <p:pic>
        <p:nvPicPr>
          <p:cNvPr id="4" name="John Hattie Learning Intentions &amp; Success Criteria">
            <a:hlinkClick r:id="" action="ppaction://media"/>
            <a:extLst>
              <a:ext uri="{FF2B5EF4-FFF2-40B4-BE49-F238E27FC236}">
                <a16:creationId xmlns:a16="http://schemas.microsoft.com/office/drawing/2014/main" id="{884E3F50-01FF-492D-BC88-7A355B0C644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51617" y="942535"/>
            <a:ext cx="8903287" cy="5008099"/>
          </a:xfrm>
          <a:prstGeom prst="rect">
            <a:avLst/>
          </a:prstGeom>
        </p:spPr>
      </p:pic>
    </p:spTree>
    <p:extLst>
      <p:ext uri="{BB962C8B-B14F-4D97-AF65-F5344CB8AC3E}">
        <p14:creationId xmlns:p14="http://schemas.microsoft.com/office/powerpoint/2010/main" val="3147774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46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assessment waterfall">
            <a:extLst>
              <a:ext uri="{FF2B5EF4-FFF2-40B4-BE49-F238E27FC236}">
                <a16:creationId xmlns:a16="http://schemas.microsoft.com/office/drawing/2014/main" id="{8162AB5B-F2D9-4D24-9381-56CF3191F2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42892" y="1153490"/>
            <a:ext cx="5658216" cy="4246220"/>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4" descr="Image result for lyn sharratt assessment waterfall">
            <a:extLst>
              <a:ext uri="{FF2B5EF4-FFF2-40B4-BE49-F238E27FC236}">
                <a16:creationId xmlns:a16="http://schemas.microsoft.com/office/drawing/2014/main" id="{05229C23-9BA8-425C-8998-0EE06ACC8C63}"/>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a:extLst>
              <a:ext uri="{FF2B5EF4-FFF2-40B4-BE49-F238E27FC236}">
                <a16:creationId xmlns:a16="http://schemas.microsoft.com/office/drawing/2014/main" id="{3A44A7E8-C55B-41B7-824B-5941C2F9D6D6}"/>
              </a:ext>
            </a:extLst>
          </p:cNvPr>
          <p:cNvPicPr>
            <a:picLocks noChangeAspect="1"/>
          </p:cNvPicPr>
          <p:nvPr/>
        </p:nvPicPr>
        <p:blipFill>
          <a:blip r:embed="rId3"/>
          <a:stretch>
            <a:fillRect/>
          </a:stretch>
        </p:blipFill>
        <p:spPr>
          <a:xfrm>
            <a:off x="7758625" y="4779938"/>
            <a:ext cx="1385375" cy="2078062"/>
          </a:xfrm>
          <a:prstGeom prst="rect">
            <a:avLst/>
          </a:prstGeom>
        </p:spPr>
      </p:pic>
      <p:sp>
        <p:nvSpPr>
          <p:cNvPr id="4" name="TextBox 3">
            <a:extLst>
              <a:ext uri="{FF2B5EF4-FFF2-40B4-BE49-F238E27FC236}">
                <a16:creationId xmlns:a16="http://schemas.microsoft.com/office/drawing/2014/main" id="{898A79AC-9B5E-493E-859A-8D1C0440C055}"/>
              </a:ext>
            </a:extLst>
          </p:cNvPr>
          <p:cNvSpPr txBox="1"/>
          <p:nvPr/>
        </p:nvSpPr>
        <p:spPr>
          <a:xfrm>
            <a:off x="2349305" y="6020972"/>
            <a:ext cx="5176910" cy="369332"/>
          </a:xfrm>
          <a:prstGeom prst="rect">
            <a:avLst/>
          </a:prstGeom>
          <a:noFill/>
        </p:spPr>
        <p:txBody>
          <a:bodyPr wrap="square" rtlCol="0">
            <a:spAutoFit/>
          </a:bodyPr>
          <a:lstStyle/>
          <a:p>
            <a:pPr algn="r"/>
            <a:r>
              <a:rPr lang="en-GB" dirty="0">
                <a:solidFill>
                  <a:schemeClr val="tx2"/>
                </a:solidFill>
              </a:rPr>
              <a:t>(</a:t>
            </a:r>
            <a:r>
              <a:rPr lang="en-GB" dirty="0" err="1">
                <a:solidFill>
                  <a:schemeClr val="tx2"/>
                </a:solidFill>
              </a:rPr>
              <a:t>Sharratt</a:t>
            </a:r>
            <a:r>
              <a:rPr lang="en-GB" dirty="0">
                <a:solidFill>
                  <a:schemeClr val="tx2"/>
                </a:solidFill>
              </a:rPr>
              <a:t>, Clarity, 2019, p 124)</a:t>
            </a:r>
          </a:p>
        </p:txBody>
      </p:sp>
      <p:sp>
        <p:nvSpPr>
          <p:cNvPr id="6" name="Title 1">
            <a:extLst>
              <a:ext uri="{FF2B5EF4-FFF2-40B4-BE49-F238E27FC236}">
                <a16:creationId xmlns:a16="http://schemas.microsoft.com/office/drawing/2014/main" id="{44D50B00-F0E3-43D0-A130-66D7DA6FDCE0}"/>
              </a:ext>
            </a:extLst>
          </p:cNvPr>
          <p:cNvSpPr txBox="1">
            <a:spLocks/>
          </p:cNvSpPr>
          <p:nvPr/>
        </p:nvSpPr>
        <p:spPr>
          <a:xfrm>
            <a:off x="457200" y="212993"/>
            <a:ext cx="8229600" cy="859629"/>
          </a:xfrm>
          <a:prstGeom prst="rect">
            <a:avLst/>
          </a:prstGeom>
        </p:spPr>
        <p:txBody>
          <a:bodyPr/>
          <a:lstStyle>
            <a:lvl1pPr algn="l" defTabSz="457200" rtl="0" eaLnBrk="1" latinLnBrk="0" hangingPunct="1">
              <a:spcBef>
                <a:spcPct val="0"/>
              </a:spcBef>
              <a:buNone/>
              <a:defRPr sz="2800" kern="1200" baseline="0">
                <a:solidFill>
                  <a:schemeClr val="bg1"/>
                </a:solidFill>
                <a:latin typeface="+mj-lt"/>
                <a:ea typeface="+mj-ea"/>
                <a:cs typeface="+mj-cs"/>
              </a:defRPr>
            </a:lvl1pPr>
          </a:lstStyle>
          <a:p>
            <a:r>
              <a:rPr lang="en-GB" dirty="0"/>
              <a:t>The Assessment Waterfall Chart</a:t>
            </a:r>
          </a:p>
        </p:txBody>
      </p:sp>
    </p:spTree>
    <p:extLst>
      <p:ext uri="{BB962C8B-B14F-4D97-AF65-F5344CB8AC3E}">
        <p14:creationId xmlns:p14="http://schemas.microsoft.com/office/powerpoint/2010/main" val="30085550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EBAD8-D082-4516-B55D-6CD73C887A97}"/>
              </a:ext>
            </a:extLst>
          </p:cNvPr>
          <p:cNvSpPr>
            <a:spLocks noGrp="1"/>
          </p:cNvSpPr>
          <p:nvPr>
            <p:ph type="title"/>
          </p:nvPr>
        </p:nvSpPr>
        <p:spPr/>
        <p:txBody>
          <a:bodyPr/>
          <a:lstStyle/>
          <a:p>
            <a:r>
              <a:rPr lang="en-GB" dirty="0"/>
              <a:t>5 questions teachers can ask students</a:t>
            </a:r>
          </a:p>
        </p:txBody>
      </p:sp>
      <p:sp>
        <p:nvSpPr>
          <p:cNvPr id="3" name="Content Placeholder 2">
            <a:extLst>
              <a:ext uri="{FF2B5EF4-FFF2-40B4-BE49-F238E27FC236}">
                <a16:creationId xmlns:a16="http://schemas.microsoft.com/office/drawing/2014/main" id="{18AEF79D-2FE7-4E41-AD99-91152BA806F7}"/>
              </a:ext>
            </a:extLst>
          </p:cNvPr>
          <p:cNvSpPr>
            <a:spLocks noGrp="1"/>
          </p:cNvSpPr>
          <p:nvPr>
            <p:ph idx="1"/>
          </p:nvPr>
        </p:nvSpPr>
        <p:spPr/>
        <p:txBody>
          <a:bodyPr/>
          <a:lstStyle/>
          <a:p>
            <a:pPr marL="514350" indent="-514350">
              <a:buFont typeface="+mj-lt"/>
              <a:buAutoNum type="arabicPeriod"/>
            </a:pPr>
            <a:r>
              <a:rPr lang="en-GB" dirty="0">
                <a:solidFill>
                  <a:schemeClr val="tx2"/>
                </a:solidFill>
              </a:rPr>
              <a:t>What are you learning? Why?</a:t>
            </a:r>
          </a:p>
          <a:p>
            <a:pPr marL="514350" indent="-514350">
              <a:buFont typeface="+mj-lt"/>
              <a:buAutoNum type="arabicPeriod"/>
            </a:pPr>
            <a:r>
              <a:rPr lang="en-GB" dirty="0">
                <a:solidFill>
                  <a:schemeClr val="tx2"/>
                </a:solidFill>
              </a:rPr>
              <a:t>How are you doing?</a:t>
            </a:r>
          </a:p>
          <a:p>
            <a:pPr marL="514350" indent="-514350">
              <a:buFont typeface="+mj-lt"/>
              <a:buAutoNum type="arabicPeriod"/>
            </a:pPr>
            <a:r>
              <a:rPr lang="en-GB" dirty="0">
                <a:solidFill>
                  <a:schemeClr val="tx2"/>
                </a:solidFill>
              </a:rPr>
              <a:t>How do you know?</a:t>
            </a:r>
          </a:p>
          <a:p>
            <a:pPr marL="514350" indent="-514350">
              <a:buFont typeface="+mj-lt"/>
              <a:buAutoNum type="arabicPeriod"/>
            </a:pPr>
            <a:r>
              <a:rPr lang="en-GB" dirty="0">
                <a:solidFill>
                  <a:schemeClr val="tx2"/>
                </a:solidFill>
              </a:rPr>
              <a:t>How can you improve?</a:t>
            </a:r>
          </a:p>
          <a:p>
            <a:pPr marL="514350" indent="-514350">
              <a:buFont typeface="+mj-lt"/>
              <a:buAutoNum type="arabicPeriod"/>
            </a:pPr>
            <a:r>
              <a:rPr lang="en-GB" dirty="0">
                <a:solidFill>
                  <a:schemeClr val="tx2"/>
                </a:solidFill>
              </a:rPr>
              <a:t>Where do you go for help?</a:t>
            </a:r>
          </a:p>
          <a:p>
            <a:pPr marL="0" indent="0" algn="r">
              <a:buNone/>
            </a:pPr>
            <a:r>
              <a:rPr lang="en-GB" sz="2800" dirty="0">
                <a:solidFill>
                  <a:schemeClr val="tx2"/>
                </a:solidFill>
              </a:rPr>
              <a:t>(</a:t>
            </a:r>
            <a:r>
              <a:rPr lang="en-GB" sz="2800" dirty="0" err="1">
                <a:solidFill>
                  <a:schemeClr val="tx2"/>
                </a:solidFill>
              </a:rPr>
              <a:t>Sharratt</a:t>
            </a:r>
            <a:r>
              <a:rPr lang="en-GB" sz="2800" dirty="0">
                <a:solidFill>
                  <a:schemeClr val="tx2"/>
                </a:solidFill>
              </a:rPr>
              <a:t>, Clarity, 2019, p 59)</a:t>
            </a:r>
          </a:p>
          <a:p>
            <a:pPr lvl="3"/>
            <a:endParaRPr lang="en-GB" dirty="0"/>
          </a:p>
        </p:txBody>
      </p:sp>
    </p:spTree>
    <p:extLst>
      <p:ext uri="{BB962C8B-B14F-4D97-AF65-F5344CB8AC3E}">
        <p14:creationId xmlns:p14="http://schemas.microsoft.com/office/powerpoint/2010/main" val="2312861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6FECC-9C9C-4B18-98EC-FD7648BA0EFA}"/>
              </a:ext>
            </a:extLst>
          </p:cNvPr>
          <p:cNvSpPr>
            <a:spLocks noGrp="1"/>
          </p:cNvSpPr>
          <p:nvPr>
            <p:ph type="title"/>
          </p:nvPr>
        </p:nvSpPr>
        <p:spPr/>
        <p:txBody>
          <a:bodyPr/>
          <a:lstStyle/>
          <a:p>
            <a:r>
              <a:rPr lang="en-US" sz="3600">
                <a:cs typeface="Calibri"/>
              </a:rPr>
              <a:t>Is Pedagogy part of Curriculum? </a:t>
            </a:r>
            <a:endParaRPr lang="en-US" sz="3600"/>
          </a:p>
        </p:txBody>
      </p:sp>
      <p:pic>
        <p:nvPicPr>
          <p:cNvPr id="4" name="Picture 4" descr="A close up of an umbrella&#10;&#10;Description generated with high confidence">
            <a:extLst>
              <a:ext uri="{FF2B5EF4-FFF2-40B4-BE49-F238E27FC236}">
                <a16:creationId xmlns:a16="http://schemas.microsoft.com/office/drawing/2014/main" id="{91747E7B-44CB-4337-AE1A-8E8DF9BAC3C5}"/>
              </a:ext>
            </a:extLst>
          </p:cNvPr>
          <p:cNvPicPr>
            <a:picLocks noGrp="1" noChangeAspect="1"/>
          </p:cNvPicPr>
          <p:nvPr>
            <p:ph idx="1"/>
          </p:nvPr>
        </p:nvPicPr>
        <p:blipFill>
          <a:blip r:embed="rId3"/>
          <a:stretch>
            <a:fillRect/>
          </a:stretch>
        </p:blipFill>
        <p:spPr>
          <a:xfrm>
            <a:off x="180994" y="1072625"/>
            <a:ext cx="8238621" cy="5178546"/>
          </a:xfrm>
          <a:prstGeom prst="rect">
            <a:avLst/>
          </a:prstGeom>
        </p:spPr>
      </p:pic>
      <p:sp>
        <p:nvSpPr>
          <p:cNvPr id="6" name="TextBox 5">
            <a:extLst>
              <a:ext uri="{FF2B5EF4-FFF2-40B4-BE49-F238E27FC236}">
                <a16:creationId xmlns:a16="http://schemas.microsoft.com/office/drawing/2014/main" id="{4975FF01-9691-4F1E-92A5-61585B70F043}"/>
              </a:ext>
            </a:extLst>
          </p:cNvPr>
          <p:cNvSpPr txBox="1"/>
          <p:nvPr/>
        </p:nvSpPr>
        <p:spPr>
          <a:xfrm>
            <a:off x="6447988" y="3711079"/>
            <a:ext cx="2057400" cy="992579"/>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1500" b="0" i="0" u="none" strike="noStrike" kern="1200" cap="none" spc="0" normalizeH="0" baseline="0" noProof="0">
                <a:ln>
                  <a:noFill/>
                </a:ln>
                <a:solidFill>
                  <a:srgbClr val="1A1818"/>
                </a:solidFill>
                <a:effectLst/>
                <a:uLnTx/>
                <a:uFillTx/>
                <a:latin typeface="Arial"/>
                <a:ea typeface="+mn-ea"/>
                <a:cs typeface="Arial"/>
              </a:rPr>
              <a:t>From Mark </a:t>
            </a:r>
            <a:r>
              <a:rPr kumimoji="0" lang="en-US" sz="1500" b="0" i="0" u="none" strike="noStrike" kern="1200" cap="none" spc="0" normalizeH="0" baseline="0" noProof="0" err="1">
                <a:ln>
                  <a:noFill/>
                </a:ln>
                <a:solidFill>
                  <a:srgbClr val="1A1818"/>
                </a:solidFill>
                <a:effectLst/>
                <a:uLnTx/>
                <a:uFillTx/>
                <a:latin typeface="Arial"/>
                <a:ea typeface="+mn-ea"/>
                <a:cs typeface="Arial"/>
              </a:rPr>
              <a:t>Preistley's</a:t>
            </a:r>
            <a:r>
              <a:rPr kumimoji="0" lang="en-US" sz="1500" b="0" i="0" u="none" strike="noStrike" kern="1200" cap="none" spc="0" normalizeH="0" baseline="0" noProof="0">
                <a:ln>
                  <a:noFill/>
                </a:ln>
                <a:solidFill>
                  <a:srgbClr val="1A1818"/>
                </a:solidFill>
                <a:effectLst/>
                <a:uLnTx/>
                <a:uFillTx/>
                <a:latin typeface="Arial"/>
                <a:ea typeface="+mn-ea"/>
                <a:cs typeface="Arial"/>
              </a:rPr>
              <a:t> session for </a:t>
            </a:r>
            <a:r>
              <a:rPr kumimoji="0" lang="en-US" sz="1500" b="0" i="0" u="none" strike="noStrike" kern="1200" cap="none" spc="0" normalizeH="0" baseline="0" noProof="0" err="1">
                <a:ln>
                  <a:noFill/>
                </a:ln>
                <a:solidFill>
                  <a:srgbClr val="1A1818"/>
                </a:solidFill>
                <a:effectLst/>
                <a:uLnTx/>
                <a:uFillTx/>
                <a:latin typeface="Arial"/>
                <a:ea typeface="+mn-ea"/>
                <a:cs typeface="Arial"/>
              </a:rPr>
              <a:t>AoLE</a:t>
            </a:r>
            <a:r>
              <a:rPr kumimoji="0" lang="en-US" sz="1500" b="0" i="0" u="none" strike="noStrike" kern="1200" cap="none" spc="0" normalizeH="0" baseline="0" noProof="0">
                <a:ln>
                  <a:noFill/>
                </a:ln>
                <a:solidFill>
                  <a:srgbClr val="1A1818"/>
                </a:solidFill>
                <a:effectLst/>
                <a:uLnTx/>
                <a:uFillTx/>
                <a:latin typeface="Arial"/>
                <a:ea typeface="+mn-ea"/>
                <a:cs typeface="Arial"/>
              </a:rPr>
              <a:t> leads (September 2017)</a:t>
            </a:r>
          </a:p>
        </p:txBody>
      </p:sp>
    </p:spTree>
    <p:extLst>
      <p:ext uri="{BB962C8B-B14F-4D97-AF65-F5344CB8AC3E}">
        <p14:creationId xmlns:p14="http://schemas.microsoft.com/office/powerpoint/2010/main" val="21880591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31E5F-7F18-4B30-9404-FBB70C19E912}"/>
              </a:ext>
            </a:extLst>
          </p:cNvPr>
          <p:cNvSpPr>
            <a:spLocks noGrp="1"/>
          </p:cNvSpPr>
          <p:nvPr>
            <p:ph type="title"/>
          </p:nvPr>
        </p:nvSpPr>
        <p:spPr/>
        <p:txBody>
          <a:bodyPr/>
          <a:lstStyle/>
          <a:p>
            <a:endParaRPr lang="en-US"/>
          </a:p>
        </p:txBody>
      </p:sp>
      <p:pic>
        <p:nvPicPr>
          <p:cNvPr id="8" name="Picture 8" descr="A picture containing table, indoor, plate, sitting&#10;&#10;Description generated with very high confidence">
            <a:extLst>
              <a:ext uri="{FF2B5EF4-FFF2-40B4-BE49-F238E27FC236}">
                <a16:creationId xmlns:a16="http://schemas.microsoft.com/office/drawing/2014/main" id="{51357E2C-EBE5-4CCF-9E16-89D58E9D0B81}"/>
              </a:ext>
            </a:extLst>
          </p:cNvPr>
          <p:cNvPicPr>
            <a:picLocks noGrp="1" noChangeAspect="1"/>
          </p:cNvPicPr>
          <p:nvPr>
            <p:ph idx="1"/>
          </p:nvPr>
        </p:nvPicPr>
        <p:blipFill>
          <a:blip r:embed="rId2"/>
          <a:stretch>
            <a:fillRect/>
          </a:stretch>
        </p:blipFill>
        <p:spPr>
          <a:xfrm>
            <a:off x="548922" y="1242660"/>
            <a:ext cx="8046156" cy="4525963"/>
          </a:xfrm>
          <a:prstGeom prst="rect">
            <a:avLst/>
          </a:prstGeom>
        </p:spPr>
      </p:pic>
    </p:spTree>
    <p:extLst>
      <p:ext uri="{BB962C8B-B14F-4D97-AF65-F5344CB8AC3E}">
        <p14:creationId xmlns:p14="http://schemas.microsoft.com/office/powerpoint/2010/main" val="19407405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7569"/>
            <a:ext cx="8229600" cy="672060"/>
          </a:xfrm>
        </p:spPr>
        <p:txBody>
          <a:bodyPr/>
          <a:lstStyle/>
          <a:p>
            <a:r>
              <a:rPr lang="en-GB" sz="4400" b="1"/>
              <a:t>Assessment</a:t>
            </a:r>
            <a:endParaRPr lang="en-GB" sz="4400" b="1">
              <a:cs typeface="Calibri"/>
            </a:endParaRPr>
          </a:p>
        </p:txBody>
      </p:sp>
      <p:sp>
        <p:nvSpPr>
          <p:cNvPr id="3" name="Content Placeholder 2"/>
          <p:cNvSpPr>
            <a:spLocks noGrp="1"/>
          </p:cNvSpPr>
          <p:nvPr>
            <p:ph sz="half" idx="1"/>
          </p:nvPr>
        </p:nvSpPr>
        <p:spPr>
          <a:xfrm>
            <a:off x="457200" y="1342294"/>
            <a:ext cx="8229600" cy="1494692"/>
          </a:xfrm>
        </p:spPr>
        <p:txBody>
          <a:bodyPr/>
          <a:lstStyle/>
          <a:p>
            <a:pPr marL="0" indent="0">
              <a:buNone/>
            </a:pPr>
            <a:r>
              <a:rPr lang="en-US">
                <a:solidFill>
                  <a:schemeClr val="tx2"/>
                </a:solidFill>
              </a:rPr>
              <a:t>Understand the nature of assessment as related to Chapter 6 of Successful Futures </a:t>
            </a:r>
            <a:r>
              <a:rPr lang="mr-IN">
                <a:solidFill>
                  <a:schemeClr val="tx2"/>
                </a:solidFill>
              </a:rPr>
              <a:t>–</a:t>
            </a:r>
            <a:r>
              <a:rPr lang="en-US">
                <a:solidFill>
                  <a:schemeClr val="tx2"/>
                </a:solidFill>
              </a:rPr>
              <a:t> what are the main drivers of assessment?</a:t>
            </a:r>
            <a:endParaRPr lang="en-GB">
              <a:solidFill>
                <a:schemeClr val="tx2"/>
              </a:solidFill>
            </a:endParaRPr>
          </a:p>
        </p:txBody>
      </p:sp>
      <p:sp>
        <p:nvSpPr>
          <p:cNvPr id="4" name="Rectangle 3"/>
          <p:cNvSpPr/>
          <p:nvPr/>
        </p:nvSpPr>
        <p:spPr>
          <a:xfrm rot="20882830">
            <a:off x="552931" y="3085191"/>
            <a:ext cx="7971693" cy="2400657"/>
          </a:xfrm>
          <a:prstGeom prst="rect">
            <a:avLst/>
          </a:prstGeom>
        </p:spPr>
        <p:txBody>
          <a:bodyPr wrap="square">
            <a:spAutoFit/>
          </a:bodyPr>
          <a:lstStyle/>
          <a:p>
            <a:pPr algn="ctr"/>
            <a:r>
              <a:rPr lang="en-GB" sz="5000" b="1"/>
              <a:t>Should assessment drive pedagogy or should pedagogy drive assessment?</a:t>
            </a:r>
          </a:p>
        </p:txBody>
      </p:sp>
    </p:spTree>
    <p:extLst>
      <p:ext uri="{BB962C8B-B14F-4D97-AF65-F5344CB8AC3E}">
        <p14:creationId xmlns:p14="http://schemas.microsoft.com/office/powerpoint/2010/main" val="16653444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763CEF0-B91A-4754-B88F-044CF2EDBB13}"/>
              </a:ext>
            </a:extLst>
          </p:cNvPr>
          <p:cNvPicPr>
            <a:picLocks noChangeAspect="1"/>
          </p:cNvPicPr>
          <p:nvPr/>
        </p:nvPicPr>
        <p:blipFill>
          <a:blip r:embed="rId3"/>
          <a:stretch>
            <a:fillRect/>
          </a:stretch>
        </p:blipFill>
        <p:spPr>
          <a:xfrm>
            <a:off x="1357295" y="827869"/>
            <a:ext cx="6429410" cy="6030131"/>
          </a:xfrm>
          <a:prstGeom prst="rect">
            <a:avLst/>
          </a:prstGeom>
        </p:spPr>
      </p:pic>
    </p:spTree>
    <p:extLst>
      <p:ext uri="{BB962C8B-B14F-4D97-AF65-F5344CB8AC3E}">
        <p14:creationId xmlns:p14="http://schemas.microsoft.com/office/powerpoint/2010/main" val="6105128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1EB4-CCDF-4BDC-83FB-4293F5776A25}"/>
              </a:ext>
            </a:extLst>
          </p:cNvPr>
          <p:cNvSpPr>
            <a:spLocks noGrp="1"/>
          </p:cNvSpPr>
          <p:nvPr>
            <p:ph type="title"/>
          </p:nvPr>
        </p:nvSpPr>
        <p:spPr>
          <a:xfrm>
            <a:off x="228600" y="0"/>
            <a:ext cx="8686800" cy="859629"/>
          </a:xfrm>
        </p:spPr>
        <p:txBody>
          <a:bodyPr/>
          <a:lstStyle/>
          <a:p>
            <a:r>
              <a:rPr lang="en-GB" sz="3200" b="1" dirty="0"/>
              <a:t>Refinement of assessment in the New Curriculum</a:t>
            </a:r>
          </a:p>
        </p:txBody>
      </p:sp>
      <p:sp>
        <p:nvSpPr>
          <p:cNvPr id="3" name="Content Placeholder 2">
            <a:extLst>
              <a:ext uri="{FF2B5EF4-FFF2-40B4-BE49-F238E27FC236}">
                <a16:creationId xmlns:a16="http://schemas.microsoft.com/office/drawing/2014/main" id="{C25E2F9D-E4EE-40E2-BFC0-6C571AFCF5EE}"/>
              </a:ext>
            </a:extLst>
          </p:cNvPr>
          <p:cNvSpPr>
            <a:spLocks noGrp="1"/>
          </p:cNvSpPr>
          <p:nvPr>
            <p:ph idx="1"/>
          </p:nvPr>
        </p:nvSpPr>
        <p:spPr>
          <a:xfrm>
            <a:off x="457200" y="1652954"/>
            <a:ext cx="8229600" cy="4115669"/>
          </a:xfrm>
        </p:spPr>
        <p:txBody>
          <a:bodyPr/>
          <a:lstStyle/>
          <a:p>
            <a:r>
              <a:rPr lang="en-GB" dirty="0">
                <a:solidFill>
                  <a:schemeClr val="tx2"/>
                </a:solidFill>
              </a:rPr>
              <a:t>Language and terminology</a:t>
            </a:r>
          </a:p>
          <a:p>
            <a:r>
              <a:rPr lang="en-GB" dirty="0">
                <a:solidFill>
                  <a:schemeClr val="tx2"/>
                </a:solidFill>
              </a:rPr>
              <a:t>Moderation – Ensuring accuracy and consistency</a:t>
            </a:r>
          </a:p>
          <a:p>
            <a:r>
              <a:rPr lang="en-GB" dirty="0">
                <a:solidFill>
                  <a:schemeClr val="tx2"/>
                </a:solidFill>
              </a:rPr>
              <a:t>E-portfolios</a:t>
            </a:r>
          </a:p>
          <a:p>
            <a:r>
              <a:rPr lang="en-GB" dirty="0">
                <a:solidFill>
                  <a:schemeClr val="tx2"/>
                </a:solidFill>
              </a:rPr>
              <a:t>Transition</a:t>
            </a:r>
          </a:p>
          <a:p>
            <a:r>
              <a:rPr lang="en-GB" dirty="0">
                <a:solidFill>
                  <a:schemeClr val="tx2"/>
                </a:solidFill>
              </a:rPr>
              <a:t>Reporting to parents</a:t>
            </a:r>
          </a:p>
        </p:txBody>
      </p:sp>
    </p:spTree>
    <p:extLst>
      <p:ext uri="{BB962C8B-B14F-4D97-AF65-F5344CB8AC3E}">
        <p14:creationId xmlns:p14="http://schemas.microsoft.com/office/powerpoint/2010/main" val="8427912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539A-4AE0-49CF-AE21-5B6099886316}"/>
              </a:ext>
            </a:extLst>
          </p:cNvPr>
          <p:cNvSpPr>
            <a:spLocks noGrp="1"/>
          </p:cNvSpPr>
          <p:nvPr>
            <p:ph type="title"/>
          </p:nvPr>
        </p:nvSpPr>
        <p:spPr/>
        <p:txBody>
          <a:bodyPr/>
          <a:lstStyle/>
          <a:p>
            <a:r>
              <a:rPr lang="en-GB"/>
              <a:t>Learning Walks and discussions with learners. </a:t>
            </a:r>
          </a:p>
        </p:txBody>
      </p:sp>
      <p:sp>
        <p:nvSpPr>
          <p:cNvPr id="3" name="Content Placeholder 2">
            <a:extLst>
              <a:ext uri="{FF2B5EF4-FFF2-40B4-BE49-F238E27FC236}">
                <a16:creationId xmlns:a16="http://schemas.microsoft.com/office/drawing/2014/main" id="{81B914E3-98E6-48B5-9FBA-4F878018E5A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83757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1B033-4315-419B-8B39-ED732BE70E2C}"/>
              </a:ext>
            </a:extLst>
          </p:cNvPr>
          <p:cNvSpPr>
            <a:spLocks noGrp="1"/>
          </p:cNvSpPr>
          <p:nvPr>
            <p:ph type="title"/>
          </p:nvPr>
        </p:nvSpPr>
        <p:spPr/>
        <p:txBody>
          <a:bodyPr/>
          <a:lstStyle/>
          <a:p>
            <a:endParaRPr lang="en-US"/>
          </a:p>
        </p:txBody>
      </p:sp>
      <p:pic>
        <p:nvPicPr>
          <p:cNvPr id="4" name="Picture 4" descr="A close up of a clock&#10;&#10;Description generated with high confidence">
            <a:extLst>
              <a:ext uri="{FF2B5EF4-FFF2-40B4-BE49-F238E27FC236}">
                <a16:creationId xmlns:a16="http://schemas.microsoft.com/office/drawing/2014/main" id="{C9C4E655-0A81-402F-B395-4398D89B452C}"/>
              </a:ext>
            </a:extLst>
          </p:cNvPr>
          <p:cNvPicPr>
            <a:picLocks noGrp="1" noChangeAspect="1"/>
          </p:cNvPicPr>
          <p:nvPr>
            <p:ph idx="1"/>
          </p:nvPr>
        </p:nvPicPr>
        <p:blipFill>
          <a:blip r:embed="rId2"/>
          <a:stretch>
            <a:fillRect/>
          </a:stretch>
        </p:blipFill>
        <p:spPr>
          <a:xfrm>
            <a:off x="1107057" y="1555712"/>
            <a:ext cx="6929886" cy="3899858"/>
          </a:xfrm>
          <a:prstGeom prst="rect">
            <a:avLst/>
          </a:prstGeom>
        </p:spPr>
      </p:pic>
    </p:spTree>
    <p:extLst>
      <p:ext uri="{BB962C8B-B14F-4D97-AF65-F5344CB8AC3E}">
        <p14:creationId xmlns:p14="http://schemas.microsoft.com/office/powerpoint/2010/main" val="2681877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is good</a:t>
            </a:r>
            <a:r>
              <a:rPr lang="en-US" sz="3600"/>
              <a:t> Pedagogy</a:t>
            </a:r>
            <a:endParaRPr lang="en-US" sz="3600" dirty="0"/>
          </a:p>
        </p:txBody>
      </p:sp>
      <p:sp>
        <p:nvSpPr>
          <p:cNvPr id="3" name="Content Placeholder 2"/>
          <p:cNvSpPr>
            <a:spLocks noGrp="1"/>
          </p:cNvSpPr>
          <p:nvPr>
            <p:ph idx="1"/>
          </p:nvPr>
        </p:nvSpPr>
        <p:spPr/>
        <p:txBody>
          <a:bodyPr anchor="t"/>
          <a:lstStyle/>
          <a:p>
            <a:r>
              <a:rPr lang="en-US" sz="1600" i="1">
                <a:solidFill>
                  <a:srgbClr val="1A1818"/>
                </a:solidFill>
              </a:rPr>
              <a:t>"Bringing the profession back in" M Fullan and A Hargreaves (2016)</a:t>
            </a:r>
          </a:p>
          <a:p>
            <a:endParaRPr lang="en-US" sz="1600" i="1">
              <a:solidFill>
                <a:srgbClr val="1A1818"/>
              </a:solidFill>
            </a:endParaRPr>
          </a:p>
          <a:p>
            <a:pPr marL="0" indent="0">
              <a:buNone/>
            </a:pPr>
            <a:r>
              <a:rPr lang="en-US" sz="1600" u="sng">
                <a:solidFill>
                  <a:srgbClr val="1A1818"/>
                </a:solidFill>
              </a:rPr>
              <a:t>Bad/Old Pedagogy</a:t>
            </a:r>
            <a:r>
              <a:rPr lang="en-US" sz="1600">
                <a:solidFill>
                  <a:srgbClr val="1A1818"/>
                </a:solidFill>
              </a:rPr>
              <a:t>                                                         </a:t>
            </a:r>
            <a:r>
              <a:rPr lang="en-US" sz="1600" u="sng">
                <a:solidFill>
                  <a:srgbClr val="1A1818"/>
                </a:solidFill>
              </a:rPr>
              <a:t>Good/Old Pedagogy</a:t>
            </a:r>
            <a:endParaRPr lang="en-US" sz="1600">
              <a:solidFill>
                <a:srgbClr val="1A1818"/>
              </a:solidFill>
            </a:endParaRPr>
          </a:p>
          <a:p>
            <a:pPr marL="0" indent="0">
              <a:buNone/>
            </a:pPr>
            <a:endParaRPr lang="en-US" sz="1600" u="sng">
              <a:solidFill>
                <a:srgbClr val="1A1818"/>
              </a:solidFill>
            </a:endParaRPr>
          </a:p>
          <a:p>
            <a:pPr marL="0" indent="0">
              <a:buNone/>
            </a:pPr>
            <a:endParaRPr lang="en-US" sz="1600" u="sng">
              <a:solidFill>
                <a:srgbClr val="1A1818"/>
              </a:solidFill>
            </a:endParaRPr>
          </a:p>
          <a:p>
            <a:pPr marL="0" indent="0">
              <a:buNone/>
            </a:pPr>
            <a:endParaRPr lang="en-US" sz="1600" u="sng">
              <a:solidFill>
                <a:srgbClr val="1A1818"/>
              </a:solidFill>
            </a:endParaRPr>
          </a:p>
          <a:p>
            <a:pPr marL="0" indent="0">
              <a:buNone/>
            </a:pPr>
            <a:endParaRPr lang="en-US" sz="1600" u="sng">
              <a:solidFill>
                <a:srgbClr val="1A1818"/>
              </a:solidFill>
            </a:endParaRPr>
          </a:p>
          <a:p>
            <a:pPr marL="0" indent="0">
              <a:buNone/>
            </a:pPr>
            <a:endParaRPr lang="en-US" sz="1600" u="sng">
              <a:solidFill>
                <a:srgbClr val="1A1818"/>
              </a:solidFill>
            </a:endParaRPr>
          </a:p>
          <a:p>
            <a:pPr marL="0" indent="0">
              <a:buNone/>
            </a:pPr>
            <a:endParaRPr lang="en-US" sz="1600" u="sng">
              <a:solidFill>
                <a:srgbClr val="1A1818"/>
              </a:solidFill>
            </a:endParaRPr>
          </a:p>
          <a:p>
            <a:pPr marL="0" indent="0">
              <a:buNone/>
            </a:pPr>
            <a:endParaRPr lang="en-US" sz="1600" u="sng">
              <a:solidFill>
                <a:srgbClr val="1A1818"/>
              </a:solidFill>
            </a:endParaRPr>
          </a:p>
          <a:p>
            <a:pPr marL="0" indent="0">
              <a:buNone/>
            </a:pPr>
            <a:endParaRPr lang="en-US" sz="1600" u="sng">
              <a:solidFill>
                <a:srgbClr val="1A1818"/>
              </a:solidFill>
            </a:endParaRPr>
          </a:p>
          <a:p>
            <a:pPr marL="0" indent="0">
              <a:buNone/>
            </a:pPr>
            <a:r>
              <a:rPr lang="en-US" sz="1600" u="sng">
                <a:solidFill>
                  <a:srgbClr val="1A1818"/>
                </a:solidFill>
              </a:rPr>
              <a:t>Bad/New Pedagogy</a:t>
            </a:r>
            <a:r>
              <a:rPr lang="en-US" sz="1600">
                <a:solidFill>
                  <a:srgbClr val="1A1818"/>
                </a:solidFill>
              </a:rPr>
              <a:t>                                                       </a:t>
            </a:r>
            <a:r>
              <a:rPr lang="en-US" sz="1600" u="sng">
                <a:solidFill>
                  <a:srgbClr val="1A1818"/>
                </a:solidFill>
              </a:rPr>
              <a:t>Good/New Pedagogy</a:t>
            </a:r>
            <a:endParaRPr lang="en-US" sz="1600" u="sng"/>
          </a:p>
        </p:txBody>
      </p:sp>
      <p:cxnSp>
        <p:nvCxnSpPr>
          <p:cNvPr id="4" name="Straight Arrow Connector 3"/>
          <p:cNvCxnSpPr/>
          <p:nvPr/>
        </p:nvCxnSpPr>
        <p:spPr>
          <a:xfrm>
            <a:off x="4464550" y="1857375"/>
            <a:ext cx="42941" cy="4667191"/>
          </a:xfrm>
          <a:prstGeom prst="straightConnector1">
            <a:avLst/>
          </a:prstGeom>
          <a:ln>
            <a:solidFill>
              <a:schemeClr val="tx2"/>
            </a:solidFill>
            <a:headEnd type="none"/>
            <a:tailEnd type="none"/>
          </a:ln>
        </p:spPr>
        <p:style>
          <a:lnRef idx="1">
            <a:schemeClr val="accent1"/>
          </a:lnRef>
          <a:fillRef idx="3">
            <a:schemeClr val="accent1"/>
          </a:fillRef>
          <a:effectRef idx="2">
            <a:schemeClr val="accent1"/>
          </a:effectRef>
          <a:fontRef idx="minor">
            <a:schemeClr val="lt1"/>
          </a:fontRef>
        </p:style>
      </p:cxnSp>
      <p:cxnSp>
        <p:nvCxnSpPr>
          <p:cNvPr id="5" name="Straight Arrow Connector 4"/>
          <p:cNvCxnSpPr/>
          <p:nvPr/>
        </p:nvCxnSpPr>
        <p:spPr>
          <a:xfrm flipV="1">
            <a:off x="703301" y="4247715"/>
            <a:ext cx="7658729" cy="8002"/>
          </a:xfrm>
          <a:prstGeom prst="straightConnector1">
            <a:avLst/>
          </a:prstGeom>
          <a:ln>
            <a:solidFill>
              <a:schemeClr val="tx2"/>
            </a:solidFill>
            <a:headEnd type="none"/>
            <a:tailEnd type="none"/>
          </a:ln>
        </p:spPr>
        <p:style>
          <a:lnRef idx="1">
            <a:schemeClr val="accent1"/>
          </a:lnRef>
          <a:fillRef idx="3">
            <a:schemeClr val="accent1"/>
          </a:fillRef>
          <a:effectRef idx="2">
            <a:schemeClr val="accent1"/>
          </a:effectRef>
          <a:fontRef idx="minor">
            <a:schemeClr val="lt1"/>
          </a:fontRef>
        </p:style>
      </p:cxnSp>
    </p:spTree>
    <p:extLst>
      <p:ext uri="{BB962C8B-B14F-4D97-AF65-F5344CB8AC3E}">
        <p14:creationId xmlns:p14="http://schemas.microsoft.com/office/powerpoint/2010/main" val="3351367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a:solidFill>
                  <a:srgbClr val="FFFFFF"/>
                </a:solidFill>
              </a:rPr>
              <a:t>"Bringing the profession back in" </a:t>
            </a:r>
            <a:r>
              <a:rPr lang="en-US" sz="1600" i="1">
                <a:solidFill>
                  <a:srgbClr val="FFFFFF"/>
                </a:solidFill>
              </a:rPr>
              <a:t>M Fullan and A Hargreaves (2016)</a:t>
            </a:r>
          </a:p>
        </p:txBody>
      </p:sp>
      <p:sp>
        <p:nvSpPr>
          <p:cNvPr id="3" name="Content Placeholder 2"/>
          <p:cNvSpPr>
            <a:spLocks noGrp="1"/>
          </p:cNvSpPr>
          <p:nvPr>
            <p:ph sz="half" idx="1"/>
          </p:nvPr>
        </p:nvSpPr>
        <p:spPr>
          <a:xfrm>
            <a:off x="540744" y="1635809"/>
            <a:ext cx="8229599" cy="4525963"/>
          </a:xfrm>
        </p:spPr>
        <p:txBody>
          <a:bodyPr anchor="t"/>
          <a:lstStyle/>
          <a:p>
            <a:pPr marL="0" indent="0">
              <a:buNone/>
            </a:pPr>
            <a:r>
              <a:rPr lang="en-US" sz="2400" dirty="0">
                <a:solidFill>
                  <a:srgbClr val="000000"/>
                </a:solidFill>
              </a:rPr>
              <a:t>1) The past is riddled with </a:t>
            </a:r>
            <a:r>
              <a:rPr lang="en-US" sz="2400" b="1" i="1" dirty="0">
                <a:solidFill>
                  <a:srgbClr val="000000"/>
                </a:solidFill>
              </a:rPr>
              <a:t>bad old pedagogies</a:t>
            </a:r>
            <a:r>
              <a:rPr lang="en-US" sz="2400" i="1" dirty="0">
                <a:solidFill>
                  <a:srgbClr val="000000"/>
                </a:solidFill>
              </a:rPr>
              <a:t> </a:t>
            </a:r>
            <a:r>
              <a:rPr lang="en-US" sz="2400" dirty="0">
                <a:solidFill>
                  <a:srgbClr val="000000"/>
                </a:solidFill>
              </a:rPr>
              <a:t>or ones that have outlived their usefulness — teaching the whole class from the front of the room most of the time as if students are all the same, backed up by individual seatwork, and structured in simple and fairly standardized three-part lessons.</a:t>
            </a:r>
            <a:r>
              <a:rPr lang="en-US" sz="2400" dirty="0">
                <a:solidFill>
                  <a:srgbClr val="000000"/>
                </a:solidFill>
                <a:latin typeface="Calibri"/>
              </a:rPr>
              <a:t> </a:t>
            </a:r>
            <a:r>
              <a:rPr lang="en-US" sz="2400" dirty="0">
                <a:solidFill>
                  <a:srgbClr val="000000"/>
                </a:solidFill>
              </a:rPr>
              <a:t>This is what is commonly and rightly criticized as factory schooling for an industrial era that we should have left behind long ago. In these environments, teacher collaboration is typically confined to staff meetings in whole schools, subject departments, or grade-level teams where announcements are made, materials are handed out, and plans and programs are discussed.</a:t>
            </a:r>
            <a:br>
              <a:rPr lang="en-US" sz="2000" dirty="0"/>
            </a:br>
            <a:endParaRPr lang="en-US" sz="2000" dirty="0"/>
          </a:p>
        </p:txBody>
      </p:sp>
      <p:sp>
        <p:nvSpPr>
          <p:cNvPr id="4" name="Content Placeholder 3"/>
          <p:cNvSpPr>
            <a:spLocks noGrp="1"/>
          </p:cNvSpPr>
          <p:nvPr>
            <p:ph sz="half" idx="2"/>
          </p:nvPr>
        </p:nvSpPr>
        <p:spPr>
          <a:xfrm>
            <a:off x="4731743" y="1184222"/>
            <a:ext cx="4038600" cy="4525963"/>
          </a:xfrm>
        </p:spPr>
        <p:txBody>
          <a:bodyPr anchor="t"/>
          <a:lstStyle/>
          <a:p>
            <a:pPr marL="0" indent="0">
              <a:buNone/>
            </a:pPr>
            <a:br>
              <a:rPr lang="en-US" sz="1800"/>
            </a:br>
            <a:br>
              <a:rPr lang="en-US" sz="1400"/>
            </a:br>
            <a:br>
              <a:rPr lang="en-US"/>
            </a:br>
            <a:endParaRPr lang="en-US"/>
          </a:p>
        </p:txBody>
      </p:sp>
    </p:spTree>
    <p:extLst>
      <p:ext uri="{BB962C8B-B14F-4D97-AF65-F5344CB8AC3E}">
        <p14:creationId xmlns:p14="http://schemas.microsoft.com/office/powerpoint/2010/main" val="3508770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9936E-9EA7-41EC-BD85-2CC8B3045C13}"/>
              </a:ext>
            </a:extLst>
          </p:cNvPr>
          <p:cNvSpPr>
            <a:spLocks noGrp="1"/>
          </p:cNvSpPr>
          <p:nvPr>
            <p:ph type="title"/>
          </p:nvPr>
        </p:nvSpPr>
        <p:spPr/>
        <p:txBody>
          <a:bodyPr/>
          <a:lstStyle/>
          <a:p>
            <a:r>
              <a:rPr lang="en-US" i="1" dirty="0">
                <a:solidFill>
                  <a:srgbClr val="FFFFFF"/>
                </a:solidFill>
              </a:rPr>
              <a:t>"Bringing the profession back in" </a:t>
            </a:r>
            <a:r>
              <a:rPr lang="en-US" sz="1600" i="1" dirty="0">
                <a:solidFill>
                  <a:srgbClr val="FFFFFF"/>
                </a:solidFill>
              </a:rPr>
              <a:t>M Fullan and A Hargreaves (2016</a:t>
            </a:r>
            <a:endParaRPr lang="en-GB" dirty="0"/>
          </a:p>
        </p:txBody>
      </p:sp>
      <p:sp>
        <p:nvSpPr>
          <p:cNvPr id="3" name="Content Placeholder 2">
            <a:extLst>
              <a:ext uri="{FF2B5EF4-FFF2-40B4-BE49-F238E27FC236}">
                <a16:creationId xmlns:a16="http://schemas.microsoft.com/office/drawing/2014/main" id="{3AA17686-A152-44BA-918A-D6826D178345}"/>
              </a:ext>
            </a:extLst>
          </p:cNvPr>
          <p:cNvSpPr>
            <a:spLocks noGrp="1"/>
          </p:cNvSpPr>
          <p:nvPr>
            <p:ph idx="1"/>
          </p:nvPr>
        </p:nvSpPr>
        <p:spPr/>
        <p:txBody>
          <a:bodyPr/>
          <a:lstStyle/>
          <a:p>
            <a:pPr marL="0" indent="0">
              <a:buNone/>
            </a:pPr>
            <a:r>
              <a:rPr lang="en-US" sz="2400" dirty="0">
                <a:solidFill>
                  <a:srgbClr val="000000"/>
                </a:solidFill>
              </a:rPr>
              <a:t>2)….continues to be a lot of </a:t>
            </a:r>
            <a:r>
              <a:rPr lang="en-US" sz="2400" b="1" dirty="0">
                <a:solidFill>
                  <a:srgbClr val="000000"/>
                </a:solidFill>
              </a:rPr>
              <a:t>good old pedagogies</a:t>
            </a:r>
            <a:r>
              <a:rPr lang="en-US" sz="2400" dirty="0">
                <a:solidFill>
                  <a:srgbClr val="000000"/>
                </a:solidFill>
              </a:rPr>
              <a:t> that have been practical, relevant, inspired, and cooperative. Many teachers and schools have engaged students in cooperative learning, education for democracy, interdisciplinary study, problem-based and project based learning, and so on. The tragedy is that, over a quarter century, many nations pushed all this great work and the dedicated and experienced teachers who did it underground with a global education reform movement that standardized and prescribed the curriculum, and turned what were once humanistic and inclusive classrooms that developed the whole child into test-preparation factories (</a:t>
            </a:r>
            <a:r>
              <a:rPr lang="en-US" sz="2400" dirty="0" err="1">
                <a:solidFill>
                  <a:srgbClr val="000000"/>
                </a:solidFill>
              </a:rPr>
              <a:t>Sahlberg</a:t>
            </a:r>
            <a:r>
              <a:rPr lang="en-US" sz="2400" dirty="0">
                <a:solidFill>
                  <a:srgbClr val="000000"/>
                </a:solidFill>
              </a:rPr>
              <a:t>, 2011).</a:t>
            </a:r>
            <a:endParaRPr lang="en-GB" sz="2400" dirty="0"/>
          </a:p>
        </p:txBody>
      </p:sp>
    </p:spTree>
    <p:extLst>
      <p:ext uri="{BB962C8B-B14F-4D97-AF65-F5344CB8AC3E}">
        <p14:creationId xmlns:p14="http://schemas.microsoft.com/office/powerpoint/2010/main" val="26983364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a:solidFill>
                  <a:srgbClr val="FFFFFF"/>
                </a:solidFill>
              </a:rPr>
              <a:t>"Bringing the profession back in" </a:t>
            </a:r>
            <a:r>
              <a:rPr lang="en-US" sz="1600" i="1" dirty="0">
                <a:solidFill>
                  <a:srgbClr val="FFFFFF"/>
                </a:solidFill>
              </a:rPr>
              <a:t>M Fullan and A Hargreaves (2016)</a:t>
            </a:r>
            <a:r>
              <a:rPr lang="en-US" sz="1600" dirty="0">
                <a:solidFill>
                  <a:srgbClr val="64B546"/>
                </a:solidFill>
              </a:rPr>
              <a:t> </a:t>
            </a:r>
            <a:endParaRPr lang="en-US" dirty="0">
              <a:solidFill>
                <a:schemeClr val="tx1"/>
              </a:solidFill>
            </a:endParaRPr>
          </a:p>
        </p:txBody>
      </p:sp>
      <p:sp>
        <p:nvSpPr>
          <p:cNvPr id="3" name="Content Placeholder 2"/>
          <p:cNvSpPr>
            <a:spLocks noGrp="1"/>
          </p:cNvSpPr>
          <p:nvPr>
            <p:ph sz="half" idx="1"/>
          </p:nvPr>
        </p:nvSpPr>
        <p:spPr>
          <a:xfrm>
            <a:off x="211540" y="1218063"/>
            <a:ext cx="8229600" cy="4525963"/>
          </a:xfrm>
        </p:spPr>
        <p:txBody>
          <a:bodyPr anchor="t"/>
          <a:lstStyle/>
          <a:p>
            <a:pPr marL="0" indent="0">
              <a:spcBef>
                <a:spcPts val="0"/>
              </a:spcBef>
              <a:buNone/>
            </a:pPr>
            <a:r>
              <a:rPr lang="en-US" sz="2400" dirty="0">
                <a:solidFill>
                  <a:srgbClr val="000000"/>
                </a:solidFill>
              </a:rPr>
              <a:t>3) There are </a:t>
            </a:r>
            <a:r>
              <a:rPr lang="en-US" sz="2400" b="1" i="1" dirty="0">
                <a:solidFill>
                  <a:srgbClr val="000000"/>
                </a:solidFill>
              </a:rPr>
              <a:t>bad new pedagogies </a:t>
            </a:r>
            <a:r>
              <a:rPr lang="en-US" sz="2400" dirty="0">
                <a:solidFill>
                  <a:srgbClr val="000000"/>
                </a:solidFill>
              </a:rPr>
              <a:t>that perpetuate</a:t>
            </a:r>
            <a:r>
              <a:rPr lang="en-US" sz="2400" dirty="0"/>
              <a:t> </a:t>
            </a:r>
            <a:r>
              <a:rPr lang="en-US" sz="2400" dirty="0">
                <a:solidFill>
                  <a:srgbClr val="000000"/>
                </a:solidFill>
              </a:rPr>
              <a:t>superficial learning or little learning, alongside good</a:t>
            </a:r>
            <a:r>
              <a:rPr lang="en-US" sz="2400" dirty="0"/>
              <a:t> </a:t>
            </a:r>
            <a:r>
              <a:rPr lang="en-US" sz="2400" dirty="0">
                <a:solidFill>
                  <a:srgbClr val="000000"/>
                </a:solidFill>
              </a:rPr>
              <a:t>new pedagogies that develop deeper learning. For</a:t>
            </a:r>
            <a:r>
              <a:rPr lang="en-US" sz="2400" dirty="0"/>
              <a:t> </a:t>
            </a:r>
            <a:r>
              <a:rPr lang="en-US" sz="2400" dirty="0">
                <a:solidFill>
                  <a:srgbClr val="000000"/>
                </a:solidFill>
              </a:rPr>
              <a:t>instance, many low-cost online learning companies</a:t>
            </a:r>
            <a:r>
              <a:rPr lang="en-US" sz="2400" dirty="0"/>
              <a:t> </a:t>
            </a:r>
            <a:r>
              <a:rPr lang="en-US" sz="2400" dirty="0">
                <a:solidFill>
                  <a:srgbClr val="000000"/>
                </a:solidFill>
              </a:rPr>
              <a:t>in the U.S. that try to bypass teachers altogether</a:t>
            </a:r>
            <a:r>
              <a:rPr lang="en-US" sz="2400" dirty="0"/>
              <a:t> </a:t>
            </a:r>
            <a:r>
              <a:rPr lang="en-US" sz="2400" dirty="0">
                <a:solidFill>
                  <a:srgbClr val="000000"/>
                </a:solidFill>
              </a:rPr>
              <a:t>have appalling records in terms of student</a:t>
            </a:r>
            <a:r>
              <a:rPr lang="en-US" sz="2400" dirty="0"/>
              <a:t> </a:t>
            </a:r>
            <a:r>
              <a:rPr lang="en-US" sz="2400" dirty="0">
                <a:solidFill>
                  <a:srgbClr val="000000"/>
                </a:solidFill>
              </a:rPr>
              <a:t>achievement results. Excessively “independent” learning that sometimes masquerades as personalized learning can be exciting and engaging for learners who are already motivated, but when students who have a lot of dislocation and distraction in their home lives are literally as well figuratively left to their own devices, narrowing the achievement gap for them and their peers remains a distant digital dream.</a:t>
            </a:r>
            <a:endParaRPr lang="en-US" sz="2400" dirty="0"/>
          </a:p>
          <a:p>
            <a:pPr marL="0" indent="0">
              <a:spcBef>
                <a:spcPts val="0"/>
              </a:spcBef>
              <a:buNone/>
            </a:pPr>
            <a:endParaRPr lang="en-US" sz="1800" dirty="0">
              <a:solidFill>
                <a:srgbClr val="000000"/>
              </a:solidFill>
              <a:latin typeface="Calibri"/>
            </a:endParaRPr>
          </a:p>
        </p:txBody>
      </p:sp>
    </p:spTree>
    <p:extLst>
      <p:ext uri="{BB962C8B-B14F-4D97-AF65-F5344CB8AC3E}">
        <p14:creationId xmlns:p14="http://schemas.microsoft.com/office/powerpoint/2010/main" val="488348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BAB3-F218-4B50-860A-0C85A890CA8F}"/>
              </a:ext>
            </a:extLst>
          </p:cNvPr>
          <p:cNvSpPr>
            <a:spLocks noGrp="1"/>
          </p:cNvSpPr>
          <p:nvPr>
            <p:ph type="title"/>
          </p:nvPr>
        </p:nvSpPr>
        <p:spPr/>
        <p:txBody>
          <a:bodyPr/>
          <a:lstStyle/>
          <a:p>
            <a:r>
              <a:rPr lang="en-US" i="1" dirty="0">
                <a:solidFill>
                  <a:srgbClr val="FFFFFF"/>
                </a:solidFill>
              </a:rPr>
              <a:t>"Bringing the profession back in" </a:t>
            </a:r>
            <a:r>
              <a:rPr lang="en-US" sz="1600" i="1" dirty="0">
                <a:solidFill>
                  <a:srgbClr val="FFFFFF"/>
                </a:solidFill>
              </a:rPr>
              <a:t>M Fullan and A Hargreaves (2016</a:t>
            </a:r>
            <a:endParaRPr lang="en-GB" dirty="0"/>
          </a:p>
        </p:txBody>
      </p:sp>
      <p:sp>
        <p:nvSpPr>
          <p:cNvPr id="3" name="Content Placeholder 2">
            <a:extLst>
              <a:ext uri="{FF2B5EF4-FFF2-40B4-BE49-F238E27FC236}">
                <a16:creationId xmlns:a16="http://schemas.microsoft.com/office/drawing/2014/main" id="{DB89CDDC-A363-4540-8D11-E478F64480C3}"/>
              </a:ext>
            </a:extLst>
          </p:cNvPr>
          <p:cNvSpPr>
            <a:spLocks noGrp="1"/>
          </p:cNvSpPr>
          <p:nvPr>
            <p:ph idx="1"/>
          </p:nvPr>
        </p:nvSpPr>
        <p:spPr/>
        <p:txBody>
          <a:bodyPr/>
          <a:lstStyle/>
          <a:p>
            <a:pPr marL="0" indent="0">
              <a:buNone/>
            </a:pPr>
            <a:r>
              <a:rPr lang="en-GB" sz="2400" dirty="0">
                <a:solidFill>
                  <a:schemeClr val="tx2"/>
                </a:solidFill>
              </a:rPr>
              <a:t>5) What we seek are good new pedagogies for deep learning. These have a lot in common with good old pedagogies, so we need to makes sure we recognize these older pedagogies, value them, and engage the teachers who practice them in moving everyone further forward. It’s a factual mistake and a strategic professional error to dismiss all existing classrooms as places of fuddy-duddy factory learning. But while the best old and new pedagogies overlap a lot, the new ones have three additional features that distinguish them. These features are also ones that engage and energize</a:t>
            </a:r>
            <a:br>
              <a:rPr lang="en-GB" sz="2400" dirty="0">
                <a:solidFill>
                  <a:schemeClr val="tx2"/>
                </a:solidFill>
              </a:rPr>
            </a:br>
            <a:r>
              <a:rPr lang="en-GB" sz="2400" dirty="0">
                <a:solidFill>
                  <a:schemeClr val="tx2"/>
                </a:solidFill>
              </a:rPr>
              <a:t>teachers as well as students and promote their joint learning and development in the process.</a:t>
            </a:r>
            <a:br>
              <a:rPr lang="en-GB" dirty="0"/>
            </a:br>
            <a:endParaRPr lang="en-GB" dirty="0"/>
          </a:p>
          <a:p>
            <a:endParaRPr lang="en-GB" dirty="0"/>
          </a:p>
        </p:txBody>
      </p:sp>
    </p:spTree>
    <p:extLst>
      <p:ext uri="{BB962C8B-B14F-4D97-AF65-F5344CB8AC3E}">
        <p14:creationId xmlns:p14="http://schemas.microsoft.com/office/powerpoint/2010/main" val="23764939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i="1">
                <a:solidFill>
                  <a:srgbClr val="FFFFFF"/>
                </a:solidFill>
              </a:rPr>
              <a:t>"Bringing the profession back in" </a:t>
            </a:r>
            <a:r>
              <a:rPr lang="en-US" sz="1600" i="1">
                <a:solidFill>
                  <a:srgbClr val="FFFFFF"/>
                </a:solidFill>
              </a:rPr>
              <a:t>M Fullan and A Hargreaves (2016)</a:t>
            </a:r>
            <a:r>
              <a:rPr lang="en-US" sz="1600">
                <a:solidFill>
                  <a:srgbClr val="64B546"/>
                </a:solidFill>
              </a:rPr>
              <a:t> </a:t>
            </a:r>
            <a:endParaRPr lang="en-GB"/>
          </a:p>
        </p:txBody>
      </p:sp>
      <p:sp>
        <p:nvSpPr>
          <p:cNvPr id="6" name="Content Placeholder 5"/>
          <p:cNvSpPr>
            <a:spLocks noGrp="1"/>
          </p:cNvSpPr>
          <p:nvPr>
            <p:ph idx="1"/>
          </p:nvPr>
        </p:nvSpPr>
        <p:spPr>
          <a:xfrm>
            <a:off x="307075" y="1174421"/>
            <a:ext cx="8229600" cy="4525963"/>
          </a:xfrm>
        </p:spPr>
        <p:txBody>
          <a:bodyPr/>
          <a:lstStyle/>
          <a:p>
            <a:pPr marL="0" indent="0">
              <a:buNone/>
            </a:pPr>
            <a:r>
              <a:rPr lang="en-US" sz="2100" dirty="0">
                <a:solidFill>
                  <a:schemeClr val="tx2"/>
                </a:solidFill>
              </a:rPr>
              <a:t>6) </a:t>
            </a:r>
            <a:r>
              <a:rPr lang="en-US" sz="2100">
                <a:solidFill>
                  <a:schemeClr val="tx2"/>
                </a:solidFill>
              </a:rPr>
              <a:t>Good new pedagogies are often </a:t>
            </a:r>
            <a:r>
              <a:rPr lang="en-US" sz="2100" b="1" i="1">
                <a:solidFill>
                  <a:schemeClr val="tx2"/>
                </a:solidFill>
              </a:rPr>
              <a:t>student driven</a:t>
            </a:r>
            <a:r>
              <a:rPr lang="en-US" sz="2100">
                <a:solidFill>
                  <a:schemeClr val="tx2"/>
                </a:solidFill>
              </a:rPr>
              <a:t>. Teachers don’t do all the work to get students collectively engaged by spending endless hours devising brilliant multiple activities and projects for them. Sometimes, as Richard Elmore (2004) once said, the most dedicated teachers can teach too hard, and this can get in the way of them stepping back and following the learning a bit. In good new pedagogies, students have a voice. They come up with their own ideas and follow their own paths. They surprise you — and surprise is one of the most delightful emotions that make teaching so fulfilling and worthwhile.</a:t>
            </a:r>
          </a:p>
          <a:p>
            <a:pPr marL="0" indent="0">
              <a:buNone/>
            </a:pPr>
            <a:r>
              <a:rPr lang="en-US" sz="2100">
                <a:solidFill>
                  <a:schemeClr val="tx2"/>
                </a:solidFill>
              </a:rPr>
              <a:t>Good new pedagogies are often </a:t>
            </a:r>
            <a:r>
              <a:rPr lang="en-US" sz="2100" b="1" i="1">
                <a:solidFill>
                  <a:schemeClr val="tx2"/>
                </a:solidFill>
              </a:rPr>
              <a:t>activist</a:t>
            </a:r>
            <a:r>
              <a:rPr lang="en-US" sz="2100">
                <a:solidFill>
                  <a:schemeClr val="tx2"/>
                </a:solidFill>
              </a:rPr>
              <a:t>. Students take up evidence-based campaigns to get local companies and local government to clean up ponds and rivers; they become advocates against bullying or in support of students’ LGBTQ rights; and they study and take up causes in relation to indigenous issues even when they do not themselves live in communities with indigenous students and families. The good new pedagogies turn students into passionate change agents.</a:t>
            </a:r>
          </a:p>
        </p:txBody>
      </p:sp>
    </p:spTree>
    <p:extLst>
      <p:ext uri="{BB962C8B-B14F-4D97-AF65-F5344CB8AC3E}">
        <p14:creationId xmlns:p14="http://schemas.microsoft.com/office/powerpoint/2010/main" val="1594965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i="1" dirty="0">
                <a:solidFill>
                  <a:srgbClr val="FFFFFF"/>
                </a:solidFill>
              </a:rPr>
              <a:t>"Bringing the profession back in" </a:t>
            </a:r>
            <a:r>
              <a:rPr lang="en-US" sz="1600" i="1" dirty="0">
                <a:solidFill>
                  <a:srgbClr val="FFFFFF"/>
                </a:solidFill>
              </a:rPr>
              <a:t>M Fullan and A Hargreaves (2016)</a:t>
            </a:r>
            <a:r>
              <a:rPr lang="en-US" sz="1600" dirty="0">
                <a:solidFill>
                  <a:srgbClr val="64B546"/>
                </a:solidFill>
              </a:rPr>
              <a:t> </a:t>
            </a:r>
            <a:endParaRPr lang="en-GB" dirty="0"/>
          </a:p>
        </p:txBody>
      </p:sp>
      <p:sp>
        <p:nvSpPr>
          <p:cNvPr id="6" name="Content Placeholder 5"/>
          <p:cNvSpPr>
            <a:spLocks noGrp="1"/>
          </p:cNvSpPr>
          <p:nvPr>
            <p:ph idx="1"/>
          </p:nvPr>
        </p:nvSpPr>
        <p:spPr/>
        <p:txBody>
          <a:bodyPr anchor="t"/>
          <a:lstStyle/>
          <a:p>
            <a:pPr marL="0" indent="0">
              <a:buNone/>
            </a:pPr>
            <a:r>
              <a:rPr lang="en-US" sz="2400" dirty="0">
                <a:solidFill>
                  <a:schemeClr val="tx2"/>
                </a:solidFill>
              </a:rPr>
              <a:t>7) Good new pedagogies make </a:t>
            </a:r>
            <a:r>
              <a:rPr lang="en-US" sz="2400" b="1" i="1" dirty="0">
                <a:solidFill>
                  <a:schemeClr val="tx2"/>
                </a:solidFill>
              </a:rPr>
              <a:t>positive uses</a:t>
            </a:r>
            <a:r>
              <a:rPr lang="en-US" sz="2400" b="1" dirty="0">
                <a:solidFill>
                  <a:schemeClr val="tx2"/>
                </a:solidFill>
              </a:rPr>
              <a:t> </a:t>
            </a:r>
            <a:r>
              <a:rPr lang="en-US" sz="2400" b="1" i="1" dirty="0">
                <a:solidFill>
                  <a:schemeClr val="tx2"/>
                </a:solidFill>
              </a:rPr>
              <a:t>of digital technology</a:t>
            </a:r>
            <a:r>
              <a:rPr lang="en-US" sz="2400" dirty="0">
                <a:solidFill>
                  <a:schemeClr val="tx2"/>
                </a:solidFill>
              </a:rPr>
              <a:t>. They use live online polling of student responses, gaming strategies, simulations, real-time feedback on Twitter, and continuous online interaction with parents, just to mention a few (Cho, 2016). When you can get a photo on your smartphone of your child made just as they made it, or a completed assignment in your inbox when you’re at home or at work as a parent, with an opportunity to respond, how much better is this than the decoding of performance scores, or the awkward conversations in which parents and teachers engage at report card time?</a:t>
            </a:r>
          </a:p>
          <a:p>
            <a:pPr marL="0" indent="0">
              <a:buNone/>
            </a:pPr>
            <a:endParaRPr lang="en-US" sz="2200" dirty="0">
              <a:solidFill>
                <a:schemeClr val="tx2"/>
              </a:solidFill>
            </a:endParaRPr>
          </a:p>
          <a:p>
            <a:pPr marL="0" indent="0">
              <a:buNone/>
            </a:pPr>
            <a:br>
              <a:rPr lang="en-US" sz="2200" dirty="0">
                <a:solidFill>
                  <a:srgbClr val="FF0000"/>
                </a:solidFill>
                <a:ea typeface="+mn-lt"/>
                <a:cs typeface="+mn-lt"/>
              </a:rPr>
            </a:br>
            <a:endParaRPr lang="en-US" sz="2200" dirty="0">
              <a:solidFill>
                <a:srgbClr val="FF0000"/>
              </a:solidFill>
              <a:ea typeface="+mn-lt"/>
              <a:cs typeface="+mn-lt"/>
            </a:endParaRPr>
          </a:p>
          <a:p>
            <a:pPr marL="0" indent="0">
              <a:buNone/>
            </a:pPr>
            <a:endParaRPr lang="en-US" sz="2200" dirty="0">
              <a:ea typeface="+mn-lt"/>
              <a:cs typeface="+mn-lt"/>
            </a:endParaRPr>
          </a:p>
          <a:p>
            <a:pPr marL="0" indent="0">
              <a:buNone/>
            </a:pPr>
            <a:endParaRPr lang="en-US" sz="2200" dirty="0">
              <a:ea typeface="+mn-lt"/>
              <a:cs typeface="+mn-lt"/>
            </a:endParaRPr>
          </a:p>
        </p:txBody>
      </p:sp>
    </p:spTree>
    <p:extLst>
      <p:ext uri="{BB962C8B-B14F-4D97-AF65-F5344CB8AC3E}">
        <p14:creationId xmlns:p14="http://schemas.microsoft.com/office/powerpoint/2010/main" val="2685994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66739-6230-4998-A0FE-11F16E987290}"/>
              </a:ext>
            </a:extLst>
          </p:cNvPr>
          <p:cNvSpPr>
            <a:spLocks noGrp="1"/>
          </p:cNvSpPr>
          <p:nvPr>
            <p:ph type="title"/>
          </p:nvPr>
        </p:nvSpPr>
        <p:spPr/>
        <p:txBody>
          <a:bodyPr/>
          <a:lstStyle/>
          <a:p>
            <a:r>
              <a:rPr lang="en-US" i="1" dirty="0">
                <a:solidFill>
                  <a:srgbClr val="FFFFFF"/>
                </a:solidFill>
              </a:rPr>
              <a:t>"Bringing the profession back in" </a:t>
            </a:r>
            <a:r>
              <a:rPr lang="en-US" sz="1600" i="1" dirty="0">
                <a:solidFill>
                  <a:srgbClr val="FFFFFF"/>
                </a:solidFill>
              </a:rPr>
              <a:t>M Fullan and A Hargreaves (2016)</a:t>
            </a:r>
            <a:endParaRPr lang="en-GB" dirty="0"/>
          </a:p>
        </p:txBody>
      </p:sp>
      <p:sp>
        <p:nvSpPr>
          <p:cNvPr id="3" name="Content Placeholder 2">
            <a:extLst>
              <a:ext uri="{FF2B5EF4-FFF2-40B4-BE49-F238E27FC236}">
                <a16:creationId xmlns:a16="http://schemas.microsoft.com/office/drawing/2014/main" id="{02A1FF20-E51B-477D-A3BB-F56C4732A40C}"/>
              </a:ext>
            </a:extLst>
          </p:cNvPr>
          <p:cNvSpPr>
            <a:spLocks noGrp="1"/>
          </p:cNvSpPr>
          <p:nvPr>
            <p:ph idx="1"/>
          </p:nvPr>
        </p:nvSpPr>
        <p:spPr/>
        <p:txBody>
          <a:bodyPr/>
          <a:lstStyle/>
          <a:p>
            <a:r>
              <a:rPr lang="en-GB" dirty="0">
                <a:solidFill>
                  <a:schemeClr val="tx2"/>
                </a:solidFill>
              </a:rPr>
              <a:t>Do you agree with Fullan and Hargreaves? </a:t>
            </a:r>
          </a:p>
          <a:p>
            <a:endParaRPr lang="en-GB" dirty="0">
              <a:solidFill>
                <a:schemeClr val="tx2"/>
              </a:solidFill>
            </a:endParaRPr>
          </a:p>
          <a:p>
            <a:r>
              <a:rPr lang="en-GB" dirty="0">
                <a:solidFill>
                  <a:schemeClr val="tx2"/>
                </a:solidFill>
              </a:rPr>
              <a:t>How developed are your own personal and your school’s good new pedagogies?  Can you add any of these elements to your chart?</a:t>
            </a:r>
          </a:p>
          <a:p>
            <a:pPr marL="0" indent="0">
              <a:buNone/>
            </a:pPr>
            <a:endParaRPr lang="en-GB" dirty="0">
              <a:solidFill>
                <a:schemeClr val="tx2"/>
              </a:solidFill>
            </a:endParaRPr>
          </a:p>
          <a:p>
            <a:r>
              <a:rPr lang="en-GB" dirty="0">
                <a:solidFill>
                  <a:schemeClr val="tx2"/>
                </a:solidFill>
              </a:rPr>
              <a:t>Would you suggest that some are more important than others?</a:t>
            </a:r>
          </a:p>
        </p:txBody>
      </p:sp>
    </p:spTree>
    <p:extLst>
      <p:ext uri="{BB962C8B-B14F-4D97-AF65-F5344CB8AC3E}">
        <p14:creationId xmlns:p14="http://schemas.microsoft.com/office/powerpoint/2010/main" val="15244147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72C8D-74EB-444F-BC57-DEAD76BBA48D}"/>
              </a:ext>
            </a:extLst>
          </p:cNvPr>
          <p:cNvSpPr>
            <a:spLocks noGrp="1"/>
          </p:cNvSpPr>
          <p:nvPr>
            <p:ph type="title"/>
          </p:nvPr>
        </p:nvSpPr>
        <p:spPr/>
        <p:txBody>
          <a:bodyPr/>
          <a:lstStyle/>
          <a:p>
            <a:r>
              <a:rPr lang="en-GB" b="1" dirty="0"/>
              <a:t>Innovative Pedagogies for Powerful Learning (IPPL) </a:t>
            </a:r>
          </a:p>
        </p:txBody>
      </p:sp>
      <p:sp>
        <p:nvSpPr>
          <p:cNvPr id="3" name="Content Placeholder 2">
            <a:extLst>
              <a:ext uri="{FF2B5EF4-FFF2-40B4-BE49-F238E27FC236}">
                <a16:creationId xmlns:a16="http://schemas.microsoft.com/office/drawing/2014/main" id="{EC11A875-EAA2-4FEB-83D6-C0AD061E573F}"/>
              </a:ext>
            </a:extLst>
          </p:cNvPr>
          <p:cNvSpPr>
            <a:spLocks noGrp="1"/>
          </p:cNvSpPr>
          <p:nvPr>
            <p:ph idx="1"/>
          </p:nvPr>
        </p:nvSpPr>
        <p:spPr>
          <a:xfrm>
            <a:off x="457200" y="1242660"/>
            <a:ext cx="8229600" cy="5402347"/>
          </a:xfrm>
        </p:spPr>
        <p:txBody>
          <a:bodyPr/>
          <a:lstStyle/>
          <a:p>
            <a:r>
              <a:rPr lang="en-GB" sz="2400" dirty="0">
                <a:solidFill>
                  <a:schemeClr val="tx2"/>
                </a:solidFill>
                <a:hlinkClick r:id="rId2"/>
              </a:rPr>
              <a:t>http://www.oecd.org/education/ceri/innovative-pedagogies-for-powerful-learning.htm</a:t>
            </a:r>
            <a:r>
              <a:rPr lang="en-GB" sz="2400" dirty="0">
                <a:solidFill>
                  <a:schemeClr val="tx2"/>
                </a:solidFill>
              </a:rPr>
              <a:t> </a:t>
            </a:r>
          </a:p>
          <a:p>
            <a:pPr marL="0" indent="0">
              <a:buNone/>
            </a:pPr>
            <a:endParaRPr lang="en-GB" sz="2400" dirty="0">
              <a:solidFill>
                <a:schemeClr val="tx2"/>
              </a:solidFill>
            </a:endParaRPr>
          </a:p>
          <a:p>
            <a:r>
              <a:rPr lang="en-GB" sz="2800" dirty="0">
                <a:solidFill>
                  <a:schemeClr val="tx2"/>
                </a:solidFill>
              </a:rPr>
              <a:t>“Because pedagogical relations play out through the interactions of learners and educators in innumerable episodes – which are extremely hard to capture in a single system let alone across many - this has proved an elusive area for international analysis. There is need for detailed understanding of the pedagogical choices while moving beyond simplistic dichotomies like traditional vs non-traditional or direct instruction vs constructivist” </a:t>
            </a:r>
          </a:p>
        </p:txBody>
      </p:sp>
    </p:spTree>
    <p:extLst>
      <p:ext uri="{BB962C8B-B14F-4D97-AF65-F5344CB8AC3E}">
        <p14:creationId xmlns:p14="http://schemas.microsoft.com/office/powerpoint/2010/main" val="18300557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37CB6-4A7F-47B3-96AD-74D904C90D5B}"/>
              </a:ext>
            </a:extLst>
          </p:cNvPr>
          <p:cNvSpPr>
            <a:spLocks noGrp="1"/>
          </p:cNvSpPr>
          <p:nvPr>
            <p:ph type="title"/>
          </p:nvPr>
        </p:nvSpPr>
        <p:spPr>
          <a:xfrm>
            <a:off x="457200" y="0"/>
            <a:ext cx="8229600" cy="759658"/>
          </a:xfrm>
        </p:spPr>
        <p:txBody>
          <a:bodyPr/>
          <a:lstStyle/>
          <a:p>
            <a:r>
              <a:rPr lang="en-GB" dirty="0"/>
              <a:t>Innovative </a:t>
            </a:r>
            <a:r>
              <a:rPr lang="en-GB"/>
              <a:t>pedagogies</a:t>
            </a:r>
            <a:r>
              <a:rPr lang="en-GB" dirty="0"/>
              <a:t>? </a:t>
            </a:r>
            <a:endParaRPr lang="en-GB"/>
          </a:p>
        </p:txBody>
      </p:sp>
      <p:pic>
        <p:nvPicPr>
          <p:cNvPr id="4" name="Content Placeholder 3">
            <a:extLst>
              <a:ext uri="{FF2B5EF4-FFF2-40B4-BE49-F238E27FC236}">
                <a16:creationId xmlns:a16="http://schemas.microsoft.com/office/drawing/2014/main" id="{9D5DCE10-1455-4C00-B0FC-B9AA05FE3264}"/>
              </a:ext>
            </a:extLst>
          </p:cNvPr>
          <p:cNvPicPr>
            <a:picLocks noGrp="1" noChangeAspect="1"/>
          </p:cNvPicPr>
          <p:nvPr>
            <p:ph idx="1"/>
          </p:nvPr>
        </p:nvPicPr>
        <p:blipFill>
          <a:blip r:embed="rId3"/>
          <a:stretch>
            <a:fillRect/>
          </a:stretch>
        </p:blipFill>
        <p:spPr>
          <a:xfrm>
            <a:off x="285038" y="759657"/>
            <a:ext cx="8573924" cy="6098343"/>
          </a:xfrm>
          <a:prstGeom prst="rect">
            <a:avLst/>
          </a:prstGeom>
        </p:spPr>
      </p:pic>
    </p:spTree>
    <p:extLst>
      <p:ext uri="{BB962C8B-B14F-4D97-AF65-F5344CB8AC3E}">
        <p14:creationId xmlns:p14="http://schemas.microsoft.com/office/powerpoint/2010/main" val="15842690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66132" y="255972"/>
            <a:ext cx="8229600" cy="526712"/>
          </a:xfrm>
        </p:spPr>
        <p:txBody>
          <a:bodyPr/>
          <a:lstStyle/>
          <a:p>
            <a:r>
              <a:rPr lang="en-GB" sz="1800">
                <a:solidFill>
                  <a:schemeClr val="tx2"/>
                </a:solidFill>
              </a:rPr>
              <a:t> </a:t>
            </a:r>
            <a:r>
              <a:rPr lang="en-GB"/>
              <a:t>Donaldson’s disclaimer….p.63</a:t>
            </a:r>
            <a:endParaRPr lang="en-GB" sz="2000">
              <a:solidFill>
                <a:schemeClr val="tx2"/>
              </a:solidFill>
            </a:endParaRPr>
          </a:p>
        </p:txBody>
      </p:sp>
      <p:sp>
        <p:nvSpPr>
          <p:cNvPr id="6" name="Content Placeholder 5"/>
          <p:cNvSpPr>
            <a:spLocks noGrp="1"/>
          </p:cNvSpPr>
          <p:nvPr>
            <p:ph idx="1"/>
          </p:nvPr>
        </p:nvSpPr>
        <p:spPr>
          <a:xfrm>
            <a:off x="212328" y="1505242"/>
            <a:ext cx="8719344" cy="4581897"/>
          </a:xfrm>
        </p:spPr>
        <p:txBody>
          <a:bodyPr anchor="t"/>
          <a:lstStyle/>
          <a:p>
            <a:pPr marL="0" indent="0">
              <a:buNone/>
            </a:pPr>
            <a:r>
              <a:rPr lang="en-US" sz="2400" b="1" dirty="0">
                <a:solidFill>
                  <a:schemeClr val="tx2"/>
                </a:solidFill>
              </a:rPr>
              <a:t>To be clear, the recommendations of this Review do not imply an emphasis on any particular teaching approaches:</a:t>
            </a:r>
            <a:r>
              <a:rPr lang="en-US" sz="2400" dirty="0">
                <a:solidFill>
                  <a:schemeClr val="tx2"/>
                </a:solidFill>
              </a:rPr>
              <a:t> </a:t>
            </a:r>
          </a:p>
          <a:p>
            <a:pPr marL="0" indent="0">
              <a:buNone/>
            </a:pPr>
            <a:r>
              <a:rPr lang="en-US" sz="2400" dirty="0">
                <a:solidFill>
                  <a:schemeClr val="tx2"/>
                </a:solidFill>
              </a:rPr>
              <a:t>decisions about teaching and learning are very context and purpose specific, and are best taken by teachers themselves. It would, therefore, not be appropriate for this Review to offer detailed prescriptions on teaching methods. </a:t>
            </a:r>
          </a:p>
          <a:p>
            <a:pPr marL="0" indent="0">
              <a:buNone/>
            </a:pPr>
            <a:endParaRPr lang="en-US" sz="2400" dirty="0">
              <a:solidFill>
                <a:schemeClr val="tx2"/>
              </a:solidFill>
              <a:cs typeface="Calibri"/>
            </a:endParaRPr>
          </a:p>
          <a:p>
            <a:pPr marL="0" indent="0">
              <a:buNone/>
            </a:pPr>
            <a:r>
              <a:rPr lang="en-US" sz="2400" b="1" dirty="0">
                <a:solidFill>
                  <a:schemeClr val="tx2"/>
                </a:solidFill>
              </a:rPr>
              <a:t>However, a number of pedagogical principles relate directly to the purposes outlined and the suggested curriculum and assessment arrangements</a:t>
            </a:r>
            <a:r>
              <a:rPr lang="en-US" sz="2400" dirty="0">
                <a:solidFill>
                  <a:schemeClr val="tx2"/>
                </a:solidFill>
              </a:rPr>
              <a:t>.</a:t>
            </a:r>
            <a:br>
              <a:rPr lang="en-US" sz="2000" dirty="0">
                <a:solidFill>
                  <a:schemeClr val="tx2"/>
                </a:solidFill>
                <a:cs typeface="Calibri"/>
              </a:rPr>
            </a:br>
            <a:br>
              <a:rPr lang="en-US" sz="2000" dirty="0">
                <a:cs typeface="Calibri"/>
              </a:rPr>
            </a:br>
            <a:endParaRPr lang="en-US" sz="1600" dirty="0">
              <a:solidFill>
                <a:schemeClr val="tx2"/>
              </a:solidFill>
            </a:endParaRPr>
          </a:p>
          <a:p>
            <a:endParaRPr lang="en-US" sz="1600" dirty="0">
              <a:solidFill>
                <a:schemeClr val="tx2"/>
              </a:solidFill>
            </a:endParaRPr>
          </a:p>
          <a:p>
            <a:pPr marL="0" indent="0">
              <a:buNone/>
            </a:pPr>
            <a:br>
              <a:rPr lang="en-US" sz="1600" dirty="0">
                <a:ea typeface="+mn-lt"/>
                <a:cs typeface="+mn-lt"/>
              </a:rPr>
            </a:br>
            <a:endParaRPr lang="en-GB" sz="1600" dirty="0"/>
          </a:p>
        </p:txBody>
      </p:sp>
    </p:spTree>
    <p:extLst>
      <p:ext uri="{BB962C8B-B14F-4D97-AF65-F5344CB8AC3E}">
        <p14:creationId xmlns:p14="http://schemas.microsoft.com/office/powerpoint/2010/main" val="2735276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Pedagogies to support the 4 purposes? </a:t>
            </a:r>
          </a:p>
        </p:txBody>
      </p:sp>
      <p:sp>
        <p:nvSpPr>
          <p:cNvPr id="3" name="Content Placeholder 2"/>
          <p:cNvSpPr>
            <a:spLocks noGrp="1"/>
          </p:cNvSpPr>
          <p:nvPr>
            <p:ph sz="half" idx="1"/>
          </p:nvPr>
        </p:nvSpPr>
        <p:spPr>
          <a:xfrm>
            <a:off x="295835" y="5336504"/>
            <a:ext cx="8000889" cy="1308503"/>
          </a:xfrm>
        </p:spPr>
        <p:txBody>
          <a:bodyPr/>
          <a:lstStyle/>
          <a:p>
            <a:pPr marL="0" indent="0">
              <a:buNone/>
            </a:pPr>
            <a:r>
              <a:rPr lang="en-GB" sz="2400" dirty="0">
                <a:solidFill>
                  <a:schemeClr val="tx2"/>
                </a:solidFill>
              </a:rPr>
              <a:t>Are some pedagogical approaches best suited to developing the 4 Purposes? Which ones? Why?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5835" y="1075517"/>
            <a:ext cx="8552330" cy="3531240"/>
          </a:xfrm>
          <a:prstGeom prst="rect">
            <a:avLst/>
          </a:prstGeom>
        </p:spPr>
      </p:pic>
    </p:spTree>
    <p:extLst>
      <p:ext uri="{BB962C8B-B14F-4D97-AF65-F5344CB8AC3E}">
        <p14:creationId xmlns:p14="http://schemas.microsoft.com/office/powerpoint/2010/main" val="1489922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3BAA7-8602-48BC-87FA-730749B5591D}"/>
              </a:ext>
            </a:extLst>
          </p:cNvPr>
          <p:cNvSpPr>
            <a:spLocks noGrp="1"/>
          </p:cNvSpPr>
          <p:nvPr>
            <p:ph type="title"/>
          </p:nvPr>
        </p:nvSpPr>
        <p:spPr/>
        <p:txBody>
          <a:bodyPr/>
          <a:lstStyle/>
          <a:p>
            <a:r>
              <a:rPr lang="en-GB" sz="3200" b="1" dirty="0"/>
              <a:t>Pedagogies to develop the 4 purposes? </a:t>
            </a:r>
          </a:p>
        </p:txBody>
      </p:sp>
      <p:sp>
        <p:nvSpPr>
          <p:cNvPr id="3" name="Content Placeholder 2">
            <a:extLst>
              <a:ext uri="{FF2B5EF4-FFF2-40B4-BE49-F238E27FC236}">
                <a16:creationId xmlns:a16="http://schemas.microsoft.com/office/drawing/2014/main" id="{193C7F98-4F59-49C0-A3D2-4EFA8188428E}"/>
              </a:ext>
            </a:extLst>
          </p:cNvPr>
          <p:cNvSpPr>
            <a:spLocks noGrp="1"/>
          </p:cNvSpPr>
          <p:nvPr>
            <p:ph idx="1"/>
          </p:nvPr>
        </p:nvSpPr>
        <p:spPr>
          <a:xfrm>
            <a:off x="457200" y="1491175"/>
            <a:ext cx="8229600" cy="4277448"/>
          </a:xfrm>
        </p:spPr>
        <p:txBody>
          <a:bodyPr/>
          <a:lstStyle/>
          <a:p>
            <a:r>
              <a:rPr lang="en-GB" dirty="0">
                <a:solidFill>
                  <a:schemeClr val="tx2"/>
                </a:solidFill>
              </a:rPr>
              <a:t>What might need to change in your personal approach to teaching for you to be an enabler of the four purposes?</a:t>
            </a:r>
          </a:p>
          <a:p>
            <a:endParaRPr lang="en-GB" dirty="0">
              <a:solidFill>
                <a:schemeClr val="tx2"/>
              </a:solidFill>
            </a:endParaRPr>
          </a:p>
          <a:p>
            <a:endParaRPr lang="en-GB" dirty="0">
              <a:solidFill>
                <a:schemeClr val="tx2"/>
              </a:solidFill>
            </a:endParaRPr>
          </a:p>
          <a:p>
            <a:r>
              <a:rPr lang="en-GB" dirty="0">
                <a:solidFill>
                  <a:schemeClr val="tx2"/>
                </a:solidFill>
              </a:rPr>
              <a:t>What might need to change in your settings (school, phase, dept) approach to teaching for it to be an enabler of the four purposes?</a:t>
            </a:r>
          </a:p>
          <a:p>
            <a:endParaRPr lang="en-GB" dirty="0"/>
          </a:p>
        </p:txBody>
      </p:sp>
    </p:spTree>
    <p:extLst>
      <p:ext uri="{BB962C8B-B14F-4D97-AF65-F5344CB8AC3E}">
        <p14:creationId xmlns:p14="http://schemas.microsoft.com/office/powerpoint/2010/main" val="12160579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BB415AA-C18F-41E8-A6E7-26C24C58148F}"/>
              </a:ext>
            </a:extLst>
          </p:cNvPr>
          <p:cNvSpPr>
            <a:spLocks noGrp="1"/>
          </p:cNvSpPr>
          <p:nvPr>
            <p:ph type="title"/>
          </p:nvPr>
        </p:nvSpPr>
        <p:spPr/>
        <p:txBody>
          <a:bodyPr/>
          <a:lstStyle/>
          <a:p>
            <a:r>
              <a:rPr lang="en-GB" sz="3200" b="1" dirty="0"/>
              <a:t>Do </a:t>
            </a:r>
            <a:r>
              <a:rPr lang="en-GB" sz="3200" b="1" dirty="0" err="1"/>
              <a:t>AoLE’s</a:t>
            </a:r>
            <a:r>
              <a:rPr lang="en-GB" sz="3200" b="1" dirty="0"/>
              <a:t> have ‘signature’ pedagogies? </a:t>
            </a:r>
          </a:p>
        </p:txBody>
      </p:sp>
      <p:sp>
        <p:nvSpPr>
          <p:cNvPr id="6" name="Content Placeholder 5">
            <a:extLst>
              <a:ext uri="{FF2B5EF4-FFF2-40B4-BE49-F238E27FC236}">
                <a16:creationId xmlns:a16="http://schemas.microsoft.com/office/drawing/2014/main" id="{F49DD069-BD42-4970-B97E-BC89549C4665}"/>
              </a:ext>
            </a:extLst>
          </p:cNvPr>
          <p:cNvSpPr>
            <a:spLocks noGrp="1"/>
          </p:cNvSpPr>
          <p:nvPr>
            <p:ph idx="1"/>
          </p:nvPr>
        </p:nvSpPr>
        <p:spPr/>
        <p:txBody>
          <a:bodyPr/>
          <a:lstStyle/>
          <a:p>
            <a:endParaRPr lang="en-GB" dirty="0">
              <a:solidFill>
                <a:schemeClr val="tx2"/>
              </a:solidFill>
            </a:endParaRPr>
          </a:p>
          <a:p>
            <a:endParaRPr lang="en-GB" dirty="0">
              <a:solidFill>
                <a:schemeClr val="tx2"/>
              </a:solidFill>
            </a:endParaRPr>
          </a:p>
          <a:p>
            <a:r>
              <a:rPr lang="en-GB" dirty="0">
                <a:solidFill>
                  <a:schemeClr val="tx2"/>
                </a:solidFill>
              </a:rPr>
              <a:t>Does your subject area have a ‘signature’ pedagogical approach? </a:t>
            </a:r>
          </a:p>
        </p:txBody>
      </p:sp>
    </p:spTree>
    <p:extLst>
      <p:ext uri="{BB962C8B-B14F-4D97-AF65-F5344CB8AC3E}">
        <p14:creationId xmlns:p14="http://schemas.microsoft.com/office/powerpoint/2010/main" val="26469123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887DD-7335-4028-BC43-D1057A593943}"/>
              </a:ext>
            </a:extLst>
          </p:cNvPr>
          <p:cNvSpPr>
            <a:spLocks noGrp="1"/>
          </p:cNvSpPr>
          <p:nvPr>
            <p:ph type="title"/>
          </p:nvPr>
        </p:nvSpPr>
        <p:spPr/>
        <p:txBody>
          <a:bodyPr/>
          <a:lstStyle/>
          <a:p>
            <a:r>
              <a:rPr lang="en-US">
                <a:cs typeface="Calibri"/>
              </a:rPr>
              <a:t>Latest Curriculum Developments</a:t>
            </a:r>
            <a:endParaRPr lang="en-US"/>
          </a:p>
        </p:txBody>
      </p:sp>
      <p:sp>
        <p:nvSpPr>
          <p:cNvPr id="3" name="Content Placeholder 2">
            <a:extLst>
              <a:ext uri="{FF2B5EF4-FFF2-40B4-BE49-F238E27FC236}">
                <a16:creationId xmlns:a16="http://schemas.microsoft.com/office/drawing/2014/main" id="{CE3519E0-A689-4685-9AD5-2C544502459B}"/>
              </a:ext>
            </a:extLst>
          </p:cNvPr>
          <p:cNvSpPr>
            <a:spLocks noGrp="1"/>
          </p:cNvSpPr>
          <p:nvPr>
            <p:ph idx="1"/>
          </p:nvPr>
        </p:nvSpPr>
        <p:spPr>
          <a:xfrm>
            <a:off x="158261" y="1242660"/>
            <a:ext cx="8721969" cy="4525963"/>
          </a:xfrm>
        </p:spPr>
        <p:txBody>
          <a:bodyPr/>
          <a:lstStyle/>
          <a:p>
            <a:r>
              <a:rPr lang="en-GB" sz="2800" dirty="0">
                <a:solidFill>
                  <a:schemeClr val="tx2"/>
                </a:solidFill>
              </a:rPr>
              <a:t>A ‘Culture for Learning’</a:t>
            </a:r>
          </a:p>
          <a:p>
            <a:endParaRPr lang="en-GB" sz="2800" dirty="0">
              <a:solidFill>
                <a:schemeClr val="tx2"/>
              </a:solidFill>
            </a:endParaRPr>
          </a:p>
          <a:p>
            <a:pPr lvl="1"/>
            <a:r>
              <a:rPr lang="en-GB" sz="2400" dirty="0">
                <a:solidFill>
                  <a:schemeClr val="tx2"/>
                </a:solidFill>
              </a:rPr>
              <a:t>1.	Building a culture of meaningful and inclusive relationships</a:t>
            </a:r>
          </a:p>
          <a:p>
            <a:pPr lvl="1"/>
            <a:r>
              <a:rPr lang="en-GB" sz="2400" dirty="0">
                <a:solidFill>
                  <a:schemeClr val="tx2"/>
                </a:solidFill>
              </a:rPr>
              <a:t>2.	An environment where learning and learners thrive.</a:t>
            </a:r>
          </a:p>
          <a:p>
            <a:pPr lvl="1"/>
            <a:r>
              <a:rPr lang="en-GB" sz="2400" dirty="0">
                <a:solidFill>
                  <a:schemeClr val="tx2"/>
                </a:solidFill>
              </a:rPr>
              <a:t>3.	Creating a dialogue for thinking and learning.</a:t>
            </a:r>
          </a:p>
          <a:p>
            <a:pPr lvl="1"/>
            <a:r>
              <a:rPr lang="en-GB" sz="2400" dirty="0">
                <a:solidFill>
                  <a:schemeClr val="tx2"/>
                </a:solidFill>
              </a:rPr>
              <a:t>4.	Opportunities to engage with, and learn from, others.</a:t>
            </a:r>
          </a:p>
          <a:p>
            <a:pPr lvl="1"/>
            <a:r>
              <a:rPr lang="en-GB" sz="2400" b="1" dirty="0">
                <a:solidFill>
                  <a:schemeClr val="tx2"/>
                </a:solidFill>
              </a:rPr>
              <a:t>5.     </a:t>
            </a:r>
            <a:r>
              <a:rPr lang="en-GB" sz="2400" dirty="0">
                <a:solidFill>
                  <a:schemeClr val="tx2"/>
                </a:solidFill>
              </a:rPr>
              <a:t>A culture of high expectations for all.</a:t>
            </a:r>
          </a:p>
          <a:p>
            <a:pPr lvl="1"/>
            <a:r>
              <a:rPr lang="en-GB" sz="2400" dirty="0">
                <a:solidFill>
                  <a:schemeClr val="tx2"/>
                </a:solidFill>
              </a:rPr>
              <a:t>6.	An entitlement for all learners to rich, authentic learning.</a:t>
            </a:r>
          </a:p>
          <a:p>
            <a:pPr lvl="1"/>
            <a:r>
              <a:rPr lang="en-GB" sz="2400" dirty="0">
                <a:solidFill>
                  <a:schemeClr val="tx2"/>
                </a:solidFill>
              </a:rPr>
              <a:t>7.    Routines for learning and teaching.</a:t>
            </a:r>
          </a:p>
          <a:p>
            <a:pPr lvl="1"/>
            <a:r>
              <a:rPr lang="en-GB" sz="2400" dirty="0">
                <a:solidFill>
                  <a:schemeClr val="tx2"/>
                </a:solidFill>
              </a:rPr>
              <a:t>8.	Time for exploring, investigating and thinking</a:t>
            </a:r>
          </a:p>
          <a:p>
            <a:pPr lvl="1"/>
            <a:endParaRPr lang="en-GB" dirty="0">
              <a:solidFill>
                <a:schemeClr val="tx2"/>
              </a:solidFill>
            </a:endParaRPr>
          </a:p>
        </p:txBody>
      </p:sp>
    </p:spTree>
    <p:extLst>
      <p:ext uri="{BB962C8B-B14F-4D97-AF65-F5344CB8AC3E}">
        <p14:creationId xmlns:p14="http://schemas.microsoft.com/office/powerpoint/2010/main" val="1790276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Implementation of </a:t>
            </a:r>
            <a:r>
              <a:rPr lang="en-GB" sz="3600" dirty="0"/>
              <a:t>pedagogies to support </a:t>
            </a:r>
            <a:r>
              <a:rPr lang="en-GB" sz="3600"/>
              <a:t>SF….</a:t>
            </a:r>
          </a:p>
        </p:txBody>
      </p:sp>
      <p:sp>
        <p:nvSpPr>
          <p:cNvPr id="6" name="Content Placeholder 5"/>
          <p:cNvSpPr>
            <a:spLocks noGrp="1"/>
          </p:cNvSpPr>
          <p:nvPr>
            <p:ph idx="1"/>
          </p:nvPr>
        </p:nvSpPr>
        <p:spPr/>
        <p:txBody>
          <a:bodyPr/>
          <a:lstStyle/>
          <a:p>
            <a:pPr marL="0" indent="0">
              <a:buNone/>
            </a:pPr>
            <a:r>
              <a:rPr lang="en-GB">
                <a:solidFill>
                  <a:schemeClr val="tx2"/>
                </a:solidFill>
              </a:rPr>
              <a:t>In your triad you have to think about the SWOT of </a:t>
            </a:r>
            <a:r>
              <a:rPr lang="en-GB" dirty="0">
                <a:solidFill>
                  <a:schemeClr val="tx2"/>
                </a:solidFill>
              </a:rPr>
              <a:t>developing pedagogies to support the curriculum for Wales </a:t>
            </a:r>
            <a:r>
              <a:rPr lang="en-GB">
                <a:solidFill>
                  <a:schemeClr val="tx2"/>
                </a:solidFill>
              </a:rPr>
              <a:t>into school (20 minutes)</a:t>
            </a:r>
            <a:endParaRPr lang="en-GB" dirty="0">
              <a:solidFill>
                <a:schemeClr val="tx2"/>
              </a:solidFill>
            </a:endParaRPr>
          </a:p>
          <a:p>
            <a:pPr marL="0" indent="0">
              <a:buNone/>
            </a:pPr>
            <a:endParaRPr lang="en-US" i="1" dirty="0">
              <a:solidFill>
                <a:schemeClr val="tx2"/>
              </a:solidFill>
            </a:endParaRPr>
          </a:p>
          <a:p>
            <a:pPr marL="0" indent="0">
              <a:buNone/>
            </a:pPr>
            <a:r>
              <a:rPr lang="en-US" i="1">
                <a:solidFill>
                  <a:schemeClr val="tx2"/>
                </a:solidFill>
              </a:rPr>
              <a:t>a detailed strategic plan, that can be delivered to SMT, for the implementation of Successful Futures in your setting based on an initial SWOT analysis. </a:t>
            </a:r>
            <a:endParaRPr lang="en-US" i="1" dirty="0">
              <a:solidFill>
                <a:schemeClr val="tx2"/>
              </a:solidFill>
            </a:endParaRPr>
          </a:p>
          <a:p>
            <a:pPr marL="0" indent="0">
              <a:buNone/>
            </a:pPr>
            <a:r>
              <a:rPr lang="en-GB">
                <a:solidFill>
                  <a:schemeClr val="tx2"/>
                </a:solidFill>
              </a:rPr>
              <a:t>Short five minute presentation to feedback on….</a:t>
            </a:r>
          </a:p>
          <a:p>
            <a:pPr marL="0" indent="0">
              <a:buNone/>
            </a:pPr>
            <a:r>
              <a:rPr lang="en-GB">
                <a:solidFill>
                  <a:schemeClr val="tx2"/>
                </a:solidFill>
              </a:rPr>
              <a:t>What did you discover?</a:t>
            </a:r>
          </a:p>
        </p:txBody>
      </p:sp>
    </p:spTree>
    <p:extLst>
      <p:ext uri="{BB962C8B-B14F-4D97-AF65-F5344CB8AC3E}">
        <p14:creationId xmlns:p14="http://schemas.microsoft.com/office/powerpoint/2010/main" val="25060607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FD86A-7920-441E-B62E-2155CCB77599}"/>
              </a:ext>
            </a:extLst>
          </p:cNvPr>
          <p:cNvSpPr>
            <a:spLocks noGrp="1"/>
          </p:cNvSpPr>
          <p:nvPr>
            <p:ph type="title"/>
          </p:nvPr>
        </p:nvSpPr>
        <p:spPr/>
        <p:txBody>
          <a:bodyPr/>
          <a:lstStyle/>
          <a:p>
            <a:r>
              <a:rPr lang="en-GB" dirty="0"/>
              <a:t>Assignment 2</a:t>
            </a:r>
          </a:p>
        </p:txBody>
      </p:sp>
      <p:sp>
        <p:nvSpPr>
          <p:cNvPr id="3" name="Content Placeholder 2">
            <a:extLst>
              <a:ext uri="{FF2B5EF4-FFF2-40B4-BE49-F238E27FC236}">
                <a16:creationId xmlns:a16="http://schemas.microsoft.com/office/drawing/2014/main" id="{6C042DCD-C207-4CA7-A841-EE9AF72D601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381029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879E3-D59A-40DE-BAC8-944EB829F76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29500D-104B-42CC-A022-2B0B23D72FEE}"/>
              </a:ext>
            </a:extLst>
          </p:cNvPr>
          <p:cNvSpPr>
            <a:spLocks noGrp="1"/>
          </p:cNvSpPr>
          <p:nvPr>
            <p:ph idx="1"/>
          </p:nvPr>
        </p:nvSpPr>
        <p:spPr/>
        <p:txBody>
          <a:bodyPr/>
          <a:lstStyle/>
          <a:p>
            <a:r>
              <a:rPr lang="en-GB" dirty="0"/>
              <a:t>Not sure we need the rest of this. </a:t>
            </a:r>
          </a:p>
        </p:txBody>
      </p:sp>
    </p:spTree>
    <p:extLst>
      <p:ext uri="{BB962C8B-B14F-4D97-AF65-F5344CB8AC3E}">
        <p14:creationId xmlns:p14="http://schemas.microsoft.com/office/powerpoint/2010/main" val="264495479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So what are the real drivers of pedagogy?</a:t>
            </a:r>
          </a:p>
        </p:txBody>
      </p:sp>
      <p:sp>
        <p:nvSpPr>
          <p:cNvPr id="6" name="Content Placeholder 5"/>
          <p:cNvSpPr>
            <a:spLocks noGrp="1"/>
          </p:cNvSpPr>
          <p:nvPr>
            <p:ph idx="1"/>
          </p:nvPr>
        </p:nvSpPr>
        <p:spPr/>
        <p:txBody>
          <a:bodyPr/>
          <a:lstStyle/>
          <a:p>
            <a:r>
              <a:rPr lang="en-GB">
                <a:solidFill>
                  <a:schemeClr val="tx2"/>
                </a:solidFill>
              </a:rPr>
              <a:t>Curriculum design?</a:t>
            </a:r>
          </a:p>
          <a:p>
            <a:r>
              <a:rPr lang="en-GB">
                <a:solidFill>
                  <a:schemeClr val="tx2"/>
                </a:solidFill>
              </a:rPr>
              <a:t>Research in the classroom?</a:t>
            </a:r>
          </a:p>
          <a:p>
            <a:r>
              <a:rPr lang="en-GB">
                <a:solidFill>
                  <a:schemeClr val="tx2"/>
                </a:solidFill>
              </a:rPr>
              <a:t>Increased subject knowledge?</a:t>
            </a:r>
          </a:p>
          <a:p>
            <a:r>
              <a:rPr lang="en-GB">
                <a:solidFill>
                  <a:schemeClr val="tx2"/>
                </a:solidFill>
              </a:rPr>
              <a:t>Teacher/Professional Agency?</a:t>
            </a:r>
          </a:p>
          <a:p>
            <a:r>
              <a:rPr lang="en-GB">
                <a:solidFill>
                  <a:schemeClr val="tx2"/>
                </a:solidFill>
              </a:rPr>
              <a:t>Human Agency?</a:t>
            </a:r>
          </a:p>
          <a:p>
            <a:r>
              <a:rPr lang="en-GB">
                <a:solidFill>
                  <a:schemeClr val="tx2"/>
                </a:solidFill>
              </a:rPr>
              <a:t>Well-being?</a:t>
            </a:r>
          </a:p>
          <a:p>
            <a:r>
              <a:rPr lang="en-GB">
                <a:solidFill>
                  <a:schemeClr val="tx2"/>
                </a:solidFill>
              </a:rPr>
              <a:t>Moral purpose?</a:t>
            </a:r>
          </a:p>
          <a:p>
            <a:r>
              <a:rPr lang="en-GB">
                <a:solidFill>
                  <a:schemeClr val="tx2"/>
                </a:solidFill>
              </a:rPr>
              <a:t>What makes you teach really well on some days and just get through the day on others?</a:t>
            </a:r>
          </a:p>
          <a:p>
            <a:endParaRPr lang="en-GB">
              <a:solidFill>
                <a:schemeClr val="tx2"/>
              </a:solidFill>
            </a:endParaRPr>
          </a:p>
        </p:txBody>
      </p:sp>
    </p:spTree>
    <p:extLst>
      <p:ext uri="{BB962C8B-B14F-4D97-AF65-F5344CB8AC3E}">
        <p14:creationId xmlns:p14="http://schemas.microsoft.com/office/powerpoint/2010/main" val="4056548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3600"/>
              <a:t>What would you get rid of?</a:t>
            </a:r>
          </a:p>
        </p:txBody>
      </p:sp>
      <p:sp>
        <p:nvSpPr>
          <p:cNvPr id="6" name="Content Placeholder 5"/>
          <p:cNvSpPr>
            <a:spLocks noGrp="1"/>
          </p:cNvSpPr>
          <p:nvPr>
            <p:ph idx="1"/>
          </p:nvPr>
        </p:nvSpPr>
        <p:spPr/>
        <p:txBody>
          <a:bodyPr anchor="t"/>
          <a:lstStyle/>
          <a:p>
            <a:r>
              <a:rPr lang="en-US" sz="2600" i="1">
                <a:solidFill>
                  <a:schemeClr val="tx2"/>
                </a:solidFill>
              </a:rPr>
              <a:t>Furthermore, professional standards, teacher evaluation, and the like are extremely weak methods of improving teaching, and it is good that Canadians have not been driven by these</a:t>
            </a:r>
            <a:r>
              <a:rPr lang="en-US" sz="2600" i="1">
                <a:solidFill>
                  <a:schemeClr val="tx2"/>
                </a:solidFill>
                <a:cs typeface="Calibri"/>
              </a:rPr>
              <a:t> </a:t>
            </a:r>
            <a:r>
              <a:rPr lang="en-US" sz="2600" i="1">
                <a:solidFill>
                  <a:schemeClr val="tx2"/>
                </a:solidFill>
              </a:rPr>
              <a:t>approaches. The factors that separate Canada, Singapore, and Finland from many systems, for example, are not their teacher evaluation systems or lists of professional standards. The fundamental difference between these systems and many other countries is a culture of collaborative professionalism that permeates the system, serving both individual and collective learning.</a:t>
            </a:r>
            <a:br>
              <a:rPr lang="en-US" sz="2600" i="1">
                <a:solidFill>
                  <a:schemeClr val="tx2"/>
                </a:solidFill>
                <a:cs typeface="Calibri"/>
              </a:rPr>
            </a:br>
            <a:r>
              <a:rPr lang="en-US" sz="2600" i="1">
                <a:solidFill>
                  <a:schemeClr val="tx2"/>
                </a:solidFill>
              </a:rPr>
              <a:t>Fullan &amp; Hargreaves 2016</a:t>
            </a:r>
            <a:endParaRPr lang="en-GB" sz="2600" i="1">
              <a:solidFill>
                <a:schemeClr val="tx2"/>
              </a:solidFill>
            </a:endParaRPr>
          </a:p>
        </p:txBody>
      </p:sp>
    </p:spTree>
    <p:extLst>
      <p:ext uri="{BB962C8B-B14F-4D97-AF65-F5344CB8AC3E}">
        <p14:creationId xmlns:p14="http://schemas.microsoft.com/office/powerpoint/2010/main" val="20993171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cs typeface="Calibri"/>
              </a:rPr>
              <a:t>Potential Impacts of pedagogical approaches….</a:t>
            </a:r>
            <a:endParaRPr lang="en-US"/>
          </a:p>
        </p:txBody>
      </p:sp>
      <p:sp>
        <p:nvSpPr>
          <p:cNvPr id="6" name="Content Placeholder 5"/>
          <p:cNvSpPr>
            <a:spLocks noGrp="1"/>
          </p:cNvSpPr>
          <p:nvPr>
            <p:ph idx="1"/>
          </p:nvPr>
        </p:nvSpPr>
        <p:spPr/>
        <p:txBody>
          <a:bodyPr anchor="t"/>
          <a:lstStyle/>
          <a:p>
            <a:pPr marL="0" indent="0">
              <a:buNone/>
            </a:pPr>
            <a:r>
              <a:rPr lang="en-GB" sz="2400">
                <a:solidFill>
                  <a:schemeClr val="tx2"/>
                </a:solidFill>
              </a:rPr>
              <a:t>Professional</a:t>
            </a:r>
            <a:r>
              <a:rPr lang="en-GB" sz="2400">
                <a:solidFill>
                  <a:schemeClr val="tx2"/>
                </a:solidFill>
                <a:cs typeface="Calibri"/>
              </a:rPr>
              <a:t> Teaching Standards (see ppt)</a:t>
            </a:r>
            <a:endParaRPr lang="en-US"/>
          </a:p>
          <a:p>
            <a:pPr marL="0" indent="0">
              <a:buNone/>
            </a:pPr>
            <a:endParaRPr lang="en-GB" sz="2400">
              <a:solidFill>
                <a:schemeClr val="tx2"/>
              </a:solidFill>
              <a:cs typeface="Calibri"/>
            </a:endParaRPr>
          </a:p>
          <a:p>
            <a:pPr marL="0" indent="0">
              <a:buNone/>
            </a:pPr>
            <a:r>
              <a:rPr lang="en-GB" sz="2400">
                <a:solidFill>
                  <a:schemeClr val="tx2"/>
                </a:solidFill>
                <a:cs typeface="Calibri"/>
              </a:rPr>
              <a:t>- a driver to raise standards of teaching in Wales - a tool to develop teacher autonomy </a:t>
            </a:r>
            <a:endParaRPr lang="en-GB" sz="2400">
              <a:solidFill>
                <a:srgbClr val="64B546"/>
              </a:solidFill>
              <a:cs typeface="Calibri"/>
            </a:endParaRPr>
          </a:p>
          <a:p>
            <a:pPr marL="0" indent="0">
              <a:buNone/>
            </a:pPr>
            <a:r>
              <a:rPr lang="en-GB" sz="2400">
                <a:solidFill>
                  <a:schemeClr val="tx2"/>
                </a:solidFill>
                <a:cs typeface="Calibri"/>
              </a:rPr>
              <a:t>- cultural change – part of the “big picture” </a:t>
            </a:r>
            <a:endParaRPr lang="en-GB" sz="2400">
              <a:solidFill>
                <a:srgbClr val="64B546"/>
              </a:solidFill>
              <a:cs typeface="Calibri"/>
            </a:endParaRPr>
          </a:p>
          <a:p>
            <a:pPr marL="0" indent="0">
              <a:buNone/>
            </a:pPr>
            <a:r>
              <a:rPr lang="en-GB" sz="2400">
                <a:solidFill>
                  <a:schemeClr val="tx2"/>
                </a:solidFill>
                <a:cs typeface="Calibri"/>
              </a:rPr>
              <a:t>- inspirational driver for the workforce</a:t>
            </a:r>
            <a:endParaRPr lang="en-GB" sz="2400">
              <a:solidFill>
                <a:srgbClr val="64B546"/>
              </a:solidFill>
              <a:cs typeface="Calibri"/>
            </a:endParaRPr>
          </a:p>
          <a:p>
            <a:pPr marL="0" indent="0">
              <a:buNone/>
            </a:pPr>
            <a:r>
              <a:rPr lang="en-GB" sz="2400">
                <a:solidFill>
                  <a:schemeClr val="tx2"/>
                </a:solidFill>
                <a:cs typeface="Calibri"/>
              </a:rPr>
              <a:t>- exciting but challenging</a:t>
            </a:r>
            <a:endParaRPr lang="en-GB" sz="2400">
              <a:cs typeface="Calibri"/>
            </a:endParaRPr>
          </a:p>
          <a:p>
            <a:endParaRPr lang="en-GB" sz="2400">
              <a:solidFill>
                <a:schemeClr val="tx2"/>
              </a:solidFill>
              <a:cs typeface="Calibri"/>
            </a:endParaRPr>
          </a:p>
          <a:p>
            <a:r>
              <a:rPr lang="en-GB" sz="2400">
                <a:solidFill>
                  <a:schemeClr val="tx2"/>
                </a:solidFill>
              </a:rPr>
              <a:t>If these are part of the PM process in your school how might they affect the way you teach?</a:t>
            </a:r>
            <a:endParaRPr lang="en-GB" sz="2400">
              <a:solidFill>
                <a:schemeClr val="tx2"/>
              </a:solidFill>
              <a:cs typeface="Calibri"/>
            </a:endParaRPr>
          </a:p>
          <a:p>
            <a:r>
              <a:rPr lang="en-GB" sz="2400">
                <a:solidFill>
                  <a:schemeClr val="tx2"/>
                </a:solidFill>
              </a:rPr>
              <a:t>Are they going to drive pedagogy as an enabler of the four purposes?</a:t>
            </a:r>
            <a:endParaRPr lang="en-GB" sz="2400">
              <a:solidFill>
                <a:schemeClr val="tx2"/>
              </a:solidFill>
              <a:cs typeface="Calibri"/>
            </a:endParaRPr>
          </a:p>
        </p:txBody>
      </p:sp>
    </p:spTree>
    <p:extLst>
      <p:ext uri="{BB962C8B-B14F-4D97-AF65-F5344CB8AC3E}">
        <p14:creationId xmlns:p14="http://schemas.microsoft.com/office/powerpoint/2010/main" val="141068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6006" y="409432"/>
            <a:ext cx="8229600" cy="554007"/>
          </a:xfrm>
        </p:spPr>
        <p:txBody>
          <a:bodyPr/>
          <a:lstStyle/>
          <a:p>
            <a:r>
              <a:rPr lang="en-US" b="1"/>
              <a:t>The four purposes should be supported by underpinning pedagogical principles…</a:t>
            </a:r>
            <a:endParaRPr lang="en-GB"/>
          </a:p>
        </p:txBody>
      </p:sp>
      <p:sp>
        <p:nvSpPr>
          <p:cNvPr id="6" name="Content Placeholder 5"/>
          <p:cNvSpPr>
            <a:spLocks noGrp="1"/>
          </p:cNvSpPr>
          <p:nvPr>
            <p:ph idx="1"/>
          </p:nvPr>
        </p:nvSpPr>
        <p:spPr>
          <a:xfrm>
            <a:off x="307074" y="963439"/>
            <a:ext cx="8720919" cy="5704647"/>
          </a:xfrm>
        </p:spPr>
        <p:txBody>
          <a:bodyPr anchor="t"/>
          <a:lstStyle/>
          <a:p>
            <a:r>
              <a:rPr lang="en-US" sz="2000" b="1" u="sng" dirty="0">
                <a:solidFill>
                  <a:schemeClr val="tx2"/>
                </a:solidFill>
                <a:cs typeface="Calibri"/>
              </a:rPr>
              <a:t>The child, learning environment and practitioners</a:t>
            </a:r>
            <a:endParaRPr lang="en-US" sz="2000" dirty="0">
              <a:solidFill>
                <a:schemeClr val="tx2"/>
              </a:solidFill>
              <a:cs typeface="Calibri"/>
            </a:endParaRPr>
          </a:p>
          <a:p>
            <a:r>
              <a:rPr lang="en-US" sz="2000" b="1" dirty="0">
                <a:solidFill>
                  <a:schemeClr val="tx2"/>
                </a:solidFill>
              </a:rPr>
              <a:t>the child:</a:t>
            </a:r>
            <a:endParaRPr lang="en-US" sz="2800" dirty="0">
              <a:cs typeface="Calibri"/>
            </a:endParaRPr>
          </a:p>
          <a:p>
            <a:r>
              <a:rPr lang="en-US" sz="1800" dirty="0">
                <a:solidFill>
                  <a:schemeClr val="tx2"/>
                </a:solidFill>
              </a:rPr>
              <a:t>exercising choice, participating, being involved, initiating and directing their own learning over a period of time </a:t>
            </a:r>
            <a:endParaRPr lang="en-US" sz="1800" dirty="0">
              <a:solidFill>
                <a:schemeClr val="tx2"/>
              </a:solidFill>
              <a:cs typeface="Calibri"/>
            </a:endParaRPr>
          </a:p>
          <a:p>
            <a:r>
              <a:rPr lang="en-US" sz="1800" dirty="0">
                <a:solidFill>
                  <a:schemeClr val="tx2"/>
                </a:solidFill>
              </a:rPr>
              <a:t>learning from first-hand, exploratory and practical, hands-on activities</a:t>
            </a:r>
            <a:endParaRPr lang="en-US" sz="1800" dirty="0">
              <a:solidFill>
                <a:schemeClr val="tx2"/>
              </a:solidFill>
              <a:cs typeface="Calibri"/>
            </a:endParaRPr>
          </a:p>
          <a:p>
            <a:r>
              <a:rPr lang="en-US" sz="1800" dirty="0">
                <a:solidFill>
                  <a:schemeClr val="tx2"/>
                </a:solidFill>
              </a:rPr>
              <a:t>being appropriately challenged and supported by the adults and learning environment, so that good progress is made</a:t>
            </a:r>
            <a:endParaRPr lang="en-US" sz="1800" dirty="0">
              <a:solidFill>
                <a:schemeClr val="tx2"/>
              </a:solidFill>
              <a:cs typeface="Calibri"/>
            </a:endParaRPr>
          </a:p>
          <a:p>
            <a:endParaRPr lang="en-US" sz="2000" b="1" dirty="0">
              <a:solidFill>
                <a:schemeClr val="tx2"/>
              </a:solidFill>
            </a:endParaRPr>
          </a:p>
          <a:p>
            <a:r>
              <a:rPr lang="en-US" sz="2000" b="1" dirty="0">
                <a:solidFill>
                  <a:schemeClr val="tx2"/>
                </a:solidFill>
              </a:rPr>
              <a:t>a learning environment:</a:t>
            </a:r>
            <a:endParaRPr lang="en-US" sz="2000" b="1" dirty="0">
              <a:solidFill>
                <a:schemeClr val="tx2"/>
              </a:solidFill>
              <a:cs typeface="Calibri"/>
            </a:endParaRPr>
          </a:p>
          <a:p>
            <a:r>
              <a:rPr lang="en-US" sz="1800" dirty="0">
                <a:solidFill>
                  <a:schemeClr val="tx2"/>
                </a:solidFill>
              </a:rPr>
              <a:t>which provides flow between continuous, enhanced and focused activities, located indoors and outdoors, that reflect and engage children’s interests</a:t>
            </a:r>
            <a:endParaRPr lang="en-US" sz="1800" dirty="0">
              <a:solidFill>
                <a:schemeClr val="tx2"/>
              </a:solidFill>
              <a:cs typeface="Calibri"/>
            </a:endParaRPr>
          </a:p>
          <a:p>
            <a:r>
              <a:rPr lang="en-US" sz="1800" dirty="0">
                <a:solidFill>
                  <a:schemeClr val="tx2"/>
                </a:solidFill>
              </a:rPr>
              <a:t>that allows children access to resources that enable them to use choice and develop independence in their learning</a:t>
            </a:r>
            <a:endParaRPr lang="en-US" sz="1800" dirty="0">
              <a:solidFill>
                <a:schemeClr val="tx2"/>
              </a:solidFill>
              <a:cs typeface="Calibri"/>
            </a:endParaRPr>
          </a:p>
          <a:p>
            <a:r>
              <a:rPr lang="en-US" sz="1800" dirty="0">
                <a:solidFill>
                  <a:schemeClr val="tx2"/>
                </a:solidFill>
              </a:rPr>
              <a:t>which enables children to apply, use, consolidate and extend their skills across Areas of Learning and Experience</a:t>
            </a:r>
            <a:endParaRPr lang="en-US" sz="1800" dirty="0">
              <a:solidFill>
                <a:schemeClr val="tx2"/>
              </a:solidFill>
              <a:cs typeface="Calibri"/>
            </a:endParaRPr>
          </a:p>
          <a:p>
            <a:r>
              <a:rPr lang="en-US" sz="1800" dirty="0">
                <a:solidFill>
                  <a:schemeClr val="tx2"/>
                </a:solidFill>
              </a:rPr>
              <a:t>that includes opportunities for children to be physically and cognitively active as well as having ‘quiet time’ for contemplation and thought</a:t>
            </a:r>
            <a:endParaRPr lang="en-US" sz="1800" dirty="0">
              <a:solidFill>
                <a:schemeClr val="tx2"/>
              </a:solidFill>
              <a:cs typeface="Calibri"/>
            </a:endParaRPr>
          </a:p>
        </p:txBody>
      </p:sp>
    </p:spTree>
    <p:extLst>
      <p:ext uri="{BB962C8B-B14F-4D97-AF65-F5344CB8AC3E}">
        <p14:creationId xmlns:p14="http://schemas.microsoft.com/office/powerpoint/2010/main" val="166019377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b="1"/>
              <a:t>The four purposes should be supported by underpinning pedagogical principles…</a:t>
            </a:r>
            <a:endParaRPr lang="en-GB"/>
          </a:p>
        </p:txBody>
      </p:sp>
      <p:sp>
        <p:nvSpPr>
          <p:cNvPr id="6" name="Content Placeholder 5"/>
          <p:cNvSpPr>
            <a:spLocks noGrp="1"/>
          </p:cNvSpPr>
          <p:nvPr>
            <p:ph idx="1"/>
          </p:nvPr>
        </p:nvSpPr>
        <p:spPr>
          <a:xfrm>
            <a:off x="320722" y="1072622"/>
            <a:ext cx="8229600" cy="4525963"/>
          </a:xfrm>
        </p:spPr>
        <p:txBody>
          <a:bodyPr anchor="t"/>
          <a:lstStyle/>
          <a:p>
            <a:r>
              <a:rPr lang="en-US" sz="2000" b="1" dirty="0">
                <a:solidFill>
                  <a:schemeClr val="tx2"/>
                </a:solidFill>
              </a:rPr>
              <a:t>practitioners</a:t>
            </a:r>
            <a:r>
              <a:rPr lang="en-US" sz="2000" dirty="0">
                <a:solidFill>
                  <a:schemeClr val="tx2"/>
                </a:solidFill>
              </a:rPr>
              <a:t>:</a:t>
            </a:r>
          </a:p>
          <a:p>
            <a:r>
              <a:rPr lang="en-US" sz="2000" dirty="0">
                <a:solidFill>
                  <a:schemeClr val="tx2"/>
                </a:solidFill>
              </a:rPr>
              <a:t>who prompt the child to think about and reflect upon their learning experiences in order to extend their learning when appropriate</a:t>
            </a:r>
            <a:endParaRPr lang="en-US" sz="2000" dirty="0">
              <a:solidFill>
                <a:schemeClr val="tx2"/>
              </a:solidFill>
              <a:cs typeface="Calibri"/>
            </a:endParaRPr>
          </a:p>
          <a:p>
            <a:r>
              <a:rPr lang="en-US" sz="2000" dirty="0">
                <a:solidFill>
                  <a:schemeClr val="tx2"/>
                </a:solidFill>
              </a:rPr>
              <a:t>who plan developmentally appropriate, engaging learning opportunities informed by regular observation and assessment of children’s abilities</a:t>
            </a:r>
            <a:endParaRPr lang="en-US" sz="2000" dirty="0">
              <a:solidFill>
                <a:schemeClr val="tx2"/>
              </a:solidFill>
              <a:cs typeface="Calibri"/>
            </a:endParaRPr>
          </a:p>
          <a:p>
            <a:r>
              <a:rPr lang="en-US" sz="2000" dirty="0">
                <a:solidFill>
                  <a:schemeClr val="tx2"/>
                </a:solidFill>
              </a:rPr>
              <a:t>who actively engage parents/</a:t>
            </a:r>
            <a:r>
              <a:rPr lang="en-US" sz="2000" dirty="0" err="1">
                <a:solidFill>
                  <a:schemeClr val="tx2"/>
                </a:solidFill>
              </a:rPr>
              <a:t>carers</a:t>
            </a:r>
            <a:r>
              <a:rPr lang="en-US" sz="2000" dirty="0">
                <a:solidFill>
                  <a:schemeClr val="tx2"/>
                </a:solidFill>
              </a:rPr>
              <a:t> in the setting/school community, seeing them as partners in their children’s learning</a:t>
            </a:r>
            <a:endParaRPr lang="en-US" sz="2000" dirty="0">
              <a:solidFill>
                <a:schemeClr val="tx2"/>
              </a:solidFill>
              <a:cs typeface="Calibri"/>
            </a:endParaRPr>
          </a:p>
          <a:p>
            <a:r>
              <a:rPr lang="en-US" sz="2000" dirty="0">
                <a:solidFill>
                  <a:schemeClr val="tx2"/>
                </a:solidFill>
              </a:rPr>
              <a:t>who look to continuously develop themselves professionally, sharing and learning from excellent and effective practice and working with other practitioners across Wales and further afield. </a:t>
            </a:r>
            <a:endParaRPr lang="en-US" sz="2000" dirty="0">
              <a:solidFill>
                <a:schemeClr val="tx2"/>
              </a:solidFill>
              <a:cs typeface="Calibri"/>
            </a:endParaRPr>
          </a:p>
          <a:p>
            <a:endParaRPr lang="en-US" sz="2000" dirty="0">
              <a:solidFill>
                <a:schemeClr val="tx2"/>
              </a:solidFill>
            </a:endParaRPr>
          </a:p>
          <a:p>
            <a:endParaRPr lang="en-GB" sz="1600" dirty="0">
              <a:solidFill>
                <a:srgbClr val="64B546"/>
              </a:solidFill>
              <a:cs typeface="Calibri"/>
            </a:endParaRPr>
          </a:p>
        </p:txBody>
      </p:sp>
    </p:spTree>
    <p:extLst>
      <p:ext uri="{BB962C8B-B14F-4D97-AF65-F5344CB8AC3E}">
        <p14:creationId xmlns:p14="http://schemas.microsoft.com/office/powerpoint/2010/main" val="27781939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Custom Design">
  <a:themeElements>
    <a:clrScheme name="Custom 2">
      <a:dk1>
        <a:srgbClr val="64B546"/>
      </a:dk1>
      <a:lt1>
        <a:sysClr val="window" lastClr="FFFFFF"/>
      </a:lt1>
      <a:dk2>
        <a:srgbClr val="1A1818"/>
      </a:dk2>
      <a:lt2>
        <a:srgbClr val="EEECE1"/>
      </a:lt2>
      <a:accent1>
        <a:srgbClr val="007F40"/>
      </a:accent1>
      <a:accent2>
        <a:srgbClr val="E00053"/>
      </a:accent2>
      <a:accent3>
        <a:srgbClr val="FBB500"/>
      </a:accent3>
      <a:accent4>
        <a:srgbClr val="64B546"/>
      </a:accent4>
      <a:accent5>
        <a:srgbClr val="C56383"/>
      </a:accent5>
      <a:accent6>
        <a:srgbClr val="FDF18B"/>
      </a:accent6>
      <a:hlink>
        <a:srgbClr val="E0005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1_Custom Design">
  <a:themeElements>
    <a:clrScheme name="Custom 2">
      <a:dk1>
        <a:srgbClr val="64B546"/>
      </a:dk1>
      <a:lt1>
        <a:sysClr val="window" lastClr="FFFFFF"/>
      </a:lt1>
      <a:dk2>
        <a:srgbClr val="1A1818"/>
      </a:dk2>
      <a:lt2>
        <a:srgbClr val="EEECE1"/>
      </a:lt2>
      <a:accent1>
        <a:srgbClr val="007F40"/>
      </a:accent1>
      <a:accent2>
        <a:srgbClr val="E00053"/>
      </a:accent2>
      <a:accent3>
        <a:srgbClr val="FBB500"/>
      </a:accent3>
      <a:accent4>
        <a:srgbClr val="64B546"/>
      </a:accent4>
      <a:accent5>
        <a:srgbClr val="C56383"/>
      </a:accent5>
      <a:accent6>
        <a:srgbClr val="FDF18B"/>
      </a:accent6>
      <a:hlink>
        <a:srgbClr val="E00053"/>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FC61C0F1CA1D148A5879DEAF98E8C84" ma:contentTypeVersion="11" ma:contentTypeDescription="Create a new document." ma:contentTypeScope="" ma:versionID="1731e5cc8515e6584fdd2fdcb771165c">
  <xsd:schema xmlns:xsd="http://www.w3.org/2001/XMLSchema" xmlns:xs="http://www.w3.org/2001/XMLSchema" xmlns:p="http://schemas.microsoft.com/office/2006/metadata/properties" xmlns:ns3="6e30456e-c758-43ab-ac08-8c8bfe1b463b" xmlns:ns4="9608ba86-fa12-417e-b6ba-474617b47025" targetNamespace="http://schemas.microsoft.com/office/2006/metadata/properties" ma:root="true" ma:fieldsID="99e1a290fd6eb76838b9ff40db238fdd" ns3:_="" ns4:_="">
    <xsd:import namespace="6e30456e-c758-43ab-ac08-8c8bfe1b463b"/>
    <xsd:import namespace="9608ba86-fa12-417e-b6ba-474617b47025"/>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e30456e-c758-43ab-ac08-8c8bfe1b463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608ba86-fa12-417e-b6ba-474617b47025"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Location" ma:index="15" nillable="true" ma:displayName="MediaServiceLoca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601142-847B-4940-9B03-FF7250B3DE6A}">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53310999-E977-4461-A44C-D2038BDE7684}">
  <ds:schemaRefs>
    <ds:schemaRef ds:uri="http://schemas.microsoft.com/sharepoint/v3/contenttype/forms"/>
  </ds:schemaRefs>
</ds:datastoreItem>
</file>

<file path=customXml/itemProps3.xml><?xml version="1.0" encoding="utf-8"?>
<ds:datastoreItem xmlns:ds="http://schemas.openxmlformats.org/officeDocument/2006/customXml" ds:itemID="{6736A94F-72E3-43B2-8D5B-7EF5D47DF3C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e30456e-c758-43ab-ac08-8c8bfe1b463b"/>
    <ds:schemaRef ds:uri="9608ba86-fa12-417e-b6ba-474617b4702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314</TotalTime>
  <Words>1925</Words>
  <Application>Microsoft Office PowerPoint</Application>
  <PresentationFormat>On-screen Show (4:3)</PresentationFormat>
  <Paragraphs>220</Paragraphs>
  <Slides>44</Slides>
  <Notes>12</Notes>
  <HiddenSlides>0</HiddenSlides>
  <MMClips>1</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44</vt:i4>
      </vt:variant>
    </vt:vector>
  </HeadingPairs>
  <TitlesOfParts>
    <vt:vector size="50" baseType="lpstr">
      <vt:lpstr>Arial</vt:lpstr>
      <vt:lpstr>Calibri</vt:lpstr>
      <vt:lpstr>GillSans</vt:lpstr>
      <vt:lpstr>Office Theme</vt:lpstr>
      <vt:lpstr>Custom Design</vt:lpstr>
      <vt:lpstr>1_Custom Design</vt:lpstr>
      <vt:lpstr>Level 7 PG Cert Teaching &amp; Learning “Successful Futures”</vt:lpstr>
      <vt:lpstr>Thursday 10th October 2019</vt:lpstr>
      <vt:lpstr>PowerPoint Presentation</vt:lpstr>
      <vt:lpstr>PowerPoint Presentation</vt:lpstr>
      <vt:lpstr>PowerPoint Presentation</vt:lpstr>
      <vt:lpstr>PowerPoint Presentation</vt:lpstr>
      <vt:lpstr>Hattie effect sizes</vt:lpstr>
      <vt:lpstr>PowerPoint Presentation</vt:lpstr>
      <vt:lpstr>PowerPoint Presentation</vt:lpstr>
      <vt:lpstr>PowerPoint Presentation</vt:lpstr>
      <vt:lpstr>12 pedagogical principles</vt:lpstr>
      <vt:lpstr>PowerPoint Presentation</vt:lpstr>
      <vt:lpstr>PowerPoint Presentation</vt:lpstr>
      <vt:lpstr>5 questions teachers can ask students</vt:lpstr>
      <vt:lpstr>Is Pedagogy part of Curriculum? </vt:lpstr>
      <vt:lpstr>PowerPoint Presentation</vt:lpstr>
      <vt:lpstr>Assessment</vt:lpstr>
      <vt:lpstr>PowerPoint Presentation</vt:lpstr>
      <vt:lpstr>Refinement of assessment in the New Curriculum</vt:lpstr>
      <vt:lpstr>Learning Walks and discussions with learners. </vt:lpstr>
      <vt:lpstr>PowerPoint Presentation</vt:lpstr>
      <vt:lpstr>What is good Pedagogy</vt:lpstr>
      <vt:lpstr>"Bringing the profession back in" M Fullan and A Hargreaves (2016)</vt:lpstr>
      <vt:lpstr>"Bringing the profession back in" M Fullan and A Hargreaves (2016</vt:lpstr>
      <vt:lpstr>"Bringing the profession back in" M Fullan and A Hargreaves (2016) </vt:lpstr>
      <vt:lpstr>"Bringing the profession back in" M Fullan and A Hargreaves (2016</vt:lpstr>
      <vt:lpstr>"Bringing the profession back in" M Fullan and A Hargreaves (2016) </vt:lpstr>
      <vt:lpstr>"Bringing the profession back in" M Fullan and A Hargreaves (2016) </vt:lpstr>
      <vt:lpstr>"Bringing the profession back in" M Fullan and A Hargreaves (2016)</vt:lpstr>
      <vt:lpstr>Innovative Pedagogies for Powerful Learning (IPPL) </vt:lpstr>
      <vt:lpstr>Innovative pedagogies? </vt:lpstr>
      <vt:lpstr> Donaldson’s disclaimer….p.63</vt:lpstr>
      <vt:lpstr>Pedagogies to support the 4 purposes? </vt:lpstr>
      <vt:lpstr>Pedagogies to develop the 4 purposes? </vt:lpstr>
      <vt:lpstr>Do AoLE’s have ‘signature’ pedagogies? </vt:lpstr>
      <vt:lpstr>Latest Curriculum Developments</vt:lpstr>
      <vt:lpstr>Implementation of pedagogies to support SF….</vt:lpstr>
      <vt:lpstr>Assignment 2</vt:lpstr>
      <vt:lpstr>PowerPoint Presentation</vt:lpstr>
      <vt:lpstr>So what are the real drivers of pedagogy?</vt:lpstr>
      <vt:lpstr>What would you get rid of?</vt:lpstr>
      <vt:lpstr>Potential Impacts of pedagogical approaches….</vt:lpstr>
      <vt:lpstr>The four purposes should be supported by underpinning pedagogical principles…</vt:lpstr>
      <vt:lpstr>The four purposes should be supported by underpinning pedagogical principles…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Level 7 PG Cert Teaching &amp; Learning “Successful Futures”</dc:title>
  <dc:creator>Mike Cameron</dc:creator>
  <cp:lastModifiedBy>Daniel Davies</cp:lastModifiedBy>
  <cp:revision>2</cp:revision>
  <dcterms:modified xsi:type="dcterms:W3CDTF">2019-11-08T09:48:04Z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0x010100DFC61C0F1CA1D148A5879DEAF98E8C84</vt:lpwstr>
  </property>
</Properties>
</file>