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1" r:id="rId5"/>
    <p:sldId id="260" r:id="rId6"/>
    <p:sldId id="263" r:id="rId7"/>
    <p:sldId id="259" r:id="rId8"/>
    <p:sldId id="262"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8474" autoAdjust="0"/>
    <p:restoredTop sz="94660"/>
  </p:normalViewPr>
  <p:slideViewPr>
    <p:cSldViewPr snapToGrid="0">
      <p:cViewPr>
        <p:scale>
          <a:sx n="100" d="100"/>
          <a:sy n="100" d="100"/>
        </p:scale>
        <p:origin x="216" y="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4000">
              <a:schemeClr val="accent2">
                <a:lumMod val="0"/>
                <a:lumOff val="100000"/>
              </a:schemeClr>
            </a:gs>
            <a:gs pos="50000">
              <a:srgbClr val="0070C0"/>
            </a:gs>
            <a:gs pos="66000">
              <a:schemeClr val="tx1"/>
            </a:gs>
          </a:gsLst>
          <a:lin ang="2400000" scaled="0"/>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1/10/2019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9541" y="261123"/>
            <a:ext cx="7747462" cy="527859"/>
          </a:xfrm>
        </p:spPr>
        <p:txBody>
          <a:bodyPr>
            <a:noAutofit/>
          </a:bodyPr>
          <a:lstStyle/>
          <a:p>
            <a:r>
              <a:rPr lang="en-GB" sz="2800" dirty="0"/>
              <a:t>Sport </a:t>
            </a:r>
            <a:r>
              <a:rPr lang="en-GB" sz="2800" dirty="0">
                <a:solidFill>
                  <a:schemeClr val="bg1"/>
                </a:solidFill>
                <a:latin typeface="+mn-lt"/>
              </a:rPr>
              <a:t>Research proposal presentation </a:t>
            </a:r>
          </a:p>
        </p:txBody>
      </p:sp>
      <p:sp>
        <p:nvSpPr>
          <p:cNvPr id="3" name="Subtitle 2"/>
          <p:cNvSpPr>
            <a:spLocks noGrp="1"/>
          </p:cNvSpPr>
          <p:nvPr>
            <p:ph type="subTitle" idx="1"/>
          </p:nvPr>
        </p:nvSpPr>
        <p:spPr>
          <a:xfrm>
            <a:off x="0" y="6290580"/>
            <a:ext cx="5719156" cy="567420"/>
          </a:xfrm>
        </p:spPr>
        <p:txBody>
          <a:bodyPr>
            <a:normAutofit fontScale="92500"/>
          </a:bodyPr>
          <a:lstStyle/>
          <a:p>
            <a:r>
              <a:rPr lang="en-GB" dirty="0">
                <a:solidFill>
                  <a:schemeClr val="bg1"/>
                </a:solidFill>
              </a:rPr>
              <a:t>By Kane Simmonds, Tom Brown &amp; Tom Drakely </a:t>
            </a:r>
          </a:p>
        </p:txBody>
      </p:sp>
      <p:pic>
        <p:nvPicPr>
          <p:cNvPr id="4" name="Picture 3"/>
          <p:cNvPicPr>
            <a:picLocks noChangeAspect="1"/>
          </p:cNvPicPr>
          <p:nvPr/>
        </p:nvPicPr>
        <p:blipFill>
          <a:blip r:embed="rId2"/>
          <a:stretch>
            <a:fillRect/>
          </a:stretch>
        </p:blipFill>
        <p:spPr>
          <a:xfrm>
            <a:off x="1830046" y="1628784"/>
            <a:ext cx="5868862" cy="329413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935047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24000">
              <a:schemeClr val="accent2">
                <a:lumMod val="0"/>
                <a:lumOff val="100000"/>
              </a:schemeClr>
            </a:gs>
            <a:gs pos="50000">
              <a:srgbClr val="0070C0"/>
            </a:gs>
            <a:gs pos="66000">
              <a:schemeClr val="tx1"/>
            </a:gs>
          </a:gsLst>
          <a:lin ang="2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59028" y="155240"/>
            <a:ext cx="6977402" cy="756458"/>
          </a:xfrm>
        </p:spPr>
        <p:txBody>
          <a:bodyPr>
            <a:normAutofit/>
          </a:bodyPr>
          <a:lstStyle/>
          <a:p>
            <a:r>
              <a:rPr lang="en-GB" sz="2800" dirty="0">
                <a:solidFill>
                  <a:schemeClr val="bg1"/>
                </a:solidFill>
              </a:rPr>
              <a:t>Aims &amp; Objectives for the project</a:t>
            </a:r>
          </a:p>
        </p:txBody>
      </p:sp>
      <p:sp>
        <p:nvSpPr>
          <p:cNvPr id="3" name="Text Placeholder 2"/>
          <p:cNvSpPr>
            <a:spLocks noGrp="1"/>
          </p:cNvSpPr>
          <p:nvPr>
            <p:ph type="body" idx="1"/>
          </p:nvPr>
        </p:nvSpPr>
        <p:spPr>
          <a:xfrm>
            <a:off x="759028" y="1436716"/>
            <a:ext cx="8534400" cy="2231902"/>
          </a:xfrm>
        </p:spPr>
        <p:txBody>
          <a:bodyPr>
            <a:normAutofit/>
          </a:bodyPr>
          <a:lstStyle/>
          <a:p>
            <a:r>
              <a:rPr lang="en-GB" sz="1600" dirty="0">
                <a:solidFill>
                  <a:srgbClr val="FF0000"/>
                </a:solidFill>
              </a:rPr>
              <a:t>Aim</a:t>
            </a:r>
            <a:r>
              <a:rPr lang="en-GB" sz="1600" dirty="0">
                <a:solidFill>
                  <a:schemeClr val="bg1"/>
                </a:solidFill>
              </a:rPr>
              <a:t>: To research the reasons why the elderly may not participate in sport. (Explain)</a:t>
            </a:r>
          </a:p>
          <a:p>
            <a:r>
              <a:rPr lang="en-GB" sz="1600" dirty="0">
                <a:solidFill>
                  <a:srgbClr val="FF0000"/>
                </a:solidFill>
              </a:rPr>
              <a:t>Objective 1</a:t>
            </a:r>
            <a:r>
              <a:rPr lang="en-GB" sz="1600" dirty="0">
                <a:solidFill>
                  <a:schemeClr val="bg1"/>
                </a:solidFill>
              </a:rPr>
              <a:t>: To investigate the undertaking of a literature review and the issues surrounding elderly people in sport. (Explain)</a:t>
            </a:r>
          </a:p>
          <a:p>
            <a:r>
              <a:rPr lang="en-GB" sz="1600" dirty="0">
                <a:solidFill>
                  <a:srgbClr val="FF0000"/>
                </a:solidFill>
              </a:rPr>
              <a:t>Objective 2 </a:t>
            </a:r>
            <a:r>
              <a:rPr lang="en-GB" sz="1600" dirty="0">
                <a:solidFill>
                  <a:schemeClr val="bg1"/>
                </a:solidFill>
              </a:rPr>
              <a:t>: To critically analyse the methods used for our project. (Explain)</a:t>
            </a:r>
          </a:p>
          <a:p>
            <a:r>
              <a:rPr lang="en-GB" sz="1600" dirty="0">
                <a:solidFill>
                  <a:srgbClr val="FF0000"/>
                </a:solidFill>
              </a:rPr>
              <a:t>Objective 3 </a:t>
            </a:r>
            <a:r>
              <a:rPr lang="en-GB" sz="1600" dirty="0">
                <a:solidFill>
                  <a:schemeClr val="bg1"/>
                </a:solidFill>
              </a:rPr>
              <a:t>: To evaluate and choose suitable methods for the project. (Explain)</a:t>
            </a:r>
          </a:p>
          <a:p>
            <a:endParaRPr lang="en-GB" dirty="0"/>
          </a:p>
        </p:txBody>
      </p:sp>
    </p:spTree>
    <p:extLst>
      <p:ext uri="{BB962C8B-B14F-4D97-AF65-F5344CB8AC3E}">
        <p14:creationId xmlns:p14="http://schemas.microsoft.com/office/powerpoint/2010/main" val="3545417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060" y="249782"/>
            <a:ext cx="4577845" cy="598517"/>
          </a:xfrm>
        </p:spPr>
        <p:txBody>
          <a:bodyPr>
            <a:normAutofit fontScale="90000"/>
          </a:bodyPr>
          <a:lstStyle/>
          <a:p>
            <a:r>
              <a:rPr lang="en-GB" sz="2800" dirty="0">
                <a:solidFill>
                  <a:schemeClr val="bg1"/>
                </a:solidFill>
              </a:rPr>
              <a:t>Problem &amp; Introduction </a:t>
            </a:r>
          </a:p>
        </p:txBody>
      </p:sp>
      <p:sp>
        <p:nvSpPr>
          <p:cNvPr id="3" name="Text Placeholder 2"/>
          <p:cNvSpPr>
            <a:spLocks noGrp="1"/>
          </p:cNvSpPr>
          <p:nvPr>
            <p:ph type="body" idx="1"/>
          </p:nvPr>
        </p:nvSpPr>
        <p:spPr>
          <a:xfrm>
            <a:off x="611060" y="1401802"/>
            <a:ext cx="10361740" cy="4200345"/>
          </a:xfrm>
        </p:spPr>
        <p:txBody>
          <a:bodyPr>
            <a:normAutofit fontScale="70000" lnSpcReduction="20000"/>
          </a:bodyPr>
          <a:lstStyle/>
          <a:p>
            <a:r>
              <a:rPr lang="en-GB" sz="2300" dirty="0">
                <a:solidFill>
                  <a:schemeClr val="bg1"/>
                </a:solidFill>
              </a:rPr>
              <a:t>Introduction: In this presentation I will talk about why the elderly have problems participating in sport and what they can do to get themselves involved and feel comfortable being active. </a:t>
            </a:r>
          </a:p>
          <a:p>
            <a:r>
              <a:rPr lang="en-GB" sz="2300" dirty="0">
                <a:solidFill>
                  <a:schemeClr val="bg1"/>
                </a:solidFill>
              </a:rPr>
              <a:t>The problem is that not enough elderly people are participating in sport because their older and that their bones are not as strong as others which can cause them not be able to be active for a long period of time. </a:t>
            </a:r>
          </a:p>
          <a:p>
            <a:r>
              <a:rPr lang="en-GB" sz="2300" dirty="0">
                <a:solidFill>
                  <a:schemeClr val="bg1"/>
                </a:solidFill>
              </a:rPr>
              <a:t>Some sports deal with contact so they might pull them off doing that sport, it is easier for older people to become injured while playing a contact sport, again more so if a healthy lifestyle has not been maintained. However there are sports out there that they can do with don’t involve contact.</a:t>
            </a:r>
          </a:p>
          <a:p>
            <a:r>
              <a:rPr lang="en-GB" sz="2300" dirty="0">
                <a:solidFill>
                  <a:schemeClr val="bg1"/>
                </a:solidFill>
              </a:rPr>
              <a:t>Elderly people might worry that they might fall when participating in sport, because their older and may have a weak balance and could fall over anytime, some elderly could be suffering with arthritis this can play a factor because it will stop them participating for a long time.</a:t>
            </a:r>
          </a:p>
          <a:p>
            <a:r>
              <a:rPr lang="en-GB" sz="2300" dirty="0">
                <a:solidFill>
                  <a:schemeClr val="bg1"/>
                </a:solidFill>
              </a:rPr>
              <a:t>Physical activity for the elderly could take time it doesn’t happen over night they need to get comfortable with the exercises, to help get the elderly people involved there must be progression. They must wear suitable clothing so comfy trainers that will help with balance. </a:t>
            </a:r>
          </a:p>
          <a:p>
            <a:r>
              <a:rPr lang="en-GB" sz="2300" dirty="0">
                <a:solidFill>
                  <a:schemeClr val="bg1"/>
                </a:solidFill>
              </a:rPr>
              <a:t>Making sure that they wear the correct clothing is important because we don’t want them falling over cause that then could affect others. </a:t>
            </a:r>
          </a:p>
          <a:p>
            <a:endParaRPr lang="en-GB" dirty="0">
              <a:solidFill>
                <a:schemeClr val="bg1"/>
              </a:solidFill>
            </a:endParaRPr>
          </a:p>
        </p:txBody>
      </p:sp>
    </p:spTree>
    <p:extLst>
      <p:ext uri="{BB962C8B-B14F-4D97-AF65-F5344CB8AC3E}">
        <p14:creationId xmlns:p14="http://schemas.microsoft.com/office/powerpoint/2010/main" val="1995146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AF1D0-5EFD-EE41-BBBD-5C6A0ACC1C87}"/>
              </a:ext>
            </a:extLst>
          </p:cNvPr>
          <p:cNvSpPr>
            <a:spLocks noGrp="1"/>
          </p:cNvSpPr>
          <p:nvPr>
            <p:ph type="title"/>
          </p:nvPr>
        </p:nvSpPr>
        <p:spPr>
          <a:xfrm>
            <a:off x="684213" y="206002"/>
            <a:ext cx="9605542" cy="967955"/>
          </a:xfrm>
        </p:spPr>
        <p:txBody>
          <a:bodyPr>
            <a:normAutofit/>
          </a:bodyPr>
          <a:lstStyle/>
          <a:p>
            <a:r>
              <a:rPr lang="en-US" sz="2800" dirty="0">
                <a:solidFill>
                  <a:schemeClr val="bg1"/>
                </a:solidFill>
              </a:rPr>
              <a:t>Methods that we used for our project</a:t>
            </a:r>
          </a:p>
        </p:txBody>
      </p:sp>
      <p:sp>
        <p:nvSpPr>
          <p:cNvPr id="3" name="Text Placeholder 2">
            <a:extLst>
              <a:ext uri="{FF2B5EF4-FFF2-40B4-BE49-F238E27FC236}">
                <a16:creationId xmlns:a16="http://schemas.microsoft.com/office/drawing/2014/main" id="{589ADF3B-455F-6340-8E24-1223AD531648}"/>
              </a:ext>
            </a:extLst>
          </p:cNvPr>
          <p:cNvSpPr>
            <a:spLocks noGrp="1"/>
          </p:cNvSpPr>
          <p:nvPr>
            <p:ph type="body" idx="1"/>
          </p:nvPr>
        </p:nvSpPr>
        <p:spPr>
          <a:xfrm>
            <a:off x="684213" y="1583159"/>
            <a:ext cx="9164867" cy="4671122"/>
          </a:xfrm>
        </p:spPr>
        <p:txBody>
          <a:bodyPr/>
          <a:lstStyle/>
          <a:p>
            <a:r>
              <a:rPr lang="en-GB" sz="1600" dirty="0">
                <a:solidFill>
                  <a:schemeClr val="bg1"/>
                </a:solidFill>
              </a:rPr>
              <a:t>The methods we used for our project are questionnaires, interviews,  graphs and case studies. I will also be looking at the advantages and disadvantages on how the methods work for our project </a:t>
            </a:r>
          </a:p>
          <a:p>
            <a:r>
              <a:rPr lang="en-GB" sz="1600" dirty="0">
                <a:solidFill>
                  <a:schemeClr val="bg1"/>
                </a:solidFill>
              </a:rPr>
              <a:t>Questionnaires are important when it comes to gathering research and data for project. They can happen over the phone or on paper. Over the phone will allow you to gather small amount of information but if the questionnaire is in paper, you’re able to get more than one copy because you can ask a number of people for their response. </a:t>
            </a:r>
          </a:p>
          <a:p>
            <a:r>
              <a:rPr lang="en-GB" sz="1600" dirty="0">
                <a:solidFill>
                  <a:schemeClr val="bg1"/>
                </a:solidFill>
              </a:rPr>
              <a:t>We can use are graphs because these will help when we've put our questionnaires into Excel when we can then make the graphs which will provide use with our data. There are multiple graphs we can use as well to get our information across </a:t>
            </a:r>
          </a:p>
          <a:p>
            <a:r>
              <a:rPr lang="en-US" sz="1600" dirty="0">
                <a:solidFill>
                  <a:schemeClr val="bg1"/>
                </a:solidFill>
              </a:rPr>
              <a:t>The advantages &amp; disadvantages of using these methods are that they both need time to collect the data then be able to process it. You will need a large amount of people to answer questions on the topic then put them into graphs and the same for questionnaires. So both are simple to use and are a quick process as well. </a:t>
            </a:r>
          </a:p>
        </p:txBody>
      </p:sp>
    </p:spTree>
    <p:extLst>
      <p:ext uri="{BB962C8B-B14F-4D97-AF65-F5344CB8AC3E}">
        <p14:creationId xmlns:p14="http://schemas.microsoft.com/office/powerpoint/2010/main" val="936806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234174"/>
            <a:ext cx="10597544" cy="1025495"/>
          </a:xfrm>
        </p:spPr>
        <p:txBody>
          <a:bodyPr>
            <a:normAutofit/>
          </a:bodyPr>
          <a:lstStyle/>
          <a:p>
            <a:r>
              <a:rPr lang="en-GB" sz="2800" dirty="0">
                <a:solidFill>
                  <a:schemeClr val="bg1"/>
                </a:solidFill>
              </a:rPr>
              <a:t>Discuss a range of academic and current literature </a:t>
            </a:r>
          </a:p>
        </p:txBody>
      </p:sp>
      <p:sp>
        <p:nvSpPr>
          <p:cNvPr id="3" name="Text Placeholder 2"/>
          <p:cNvSpPr>
            <a:spLocks noGrp="1"/>
          </p:cNvSpPr>
          <p:nvPr>
            <p:ph type="body" idx="1"/>
          </p:nvPr>
        </p:nvSpPr>
        <p:spPr>
          <a:xfrm>
            <a:off x="684212" y="1624121"/>
            <a:ext cx="10446529" cy="4689764"/>
          </a:xfrm>
        </p:spPr>
        <p:txBody>
          <a:bodyPr>
            <a:normAutofit fontScale="40000" lnSpcReduction="20000"/>
          </a:bodyPr>
          <a:lstStyle/>
          <a:p>
            <a:endParaRPr lang="en-GB" sz="1600" dirty="0">
              <a:solidFill>
                <a:schemeClr val="bg1"/>
              </a:solidFill>
            </a:endParaRPr>
          </a:p>
          <a:p>
            <a:r>
              <a:rPr lang="en-GB" sz="4000" dirty="0">
                <a:solidFill>
                  <a:schemeClr val="bg1"/>
                </a:solidFill>
              </a:rPr>
              <a:t>Advantages to article 1- In this article it talks about the relevant information about how the health of the elderly affects their exercise. The article gives a particular problem which in this case is heart problems and explains why this prevents the elderly from being active as they could have heart attacks or further health problems. The article is reliable as it is in date because the article was wrote in 2016 which means it is only two years old and still relevant. ​</a:t>
            </a:r>
          </a:p>
          <a:p>
            <a:r>
              <a:rPr lang="en-GB" sz="4000" dirty="0">
                <a:solidFill>
                  <a:schemeClr val="bg1"/>
                </a:solidFill>
              </a:rPr>
              <a:t>Disadvantages to article 1- In this article it was based in America and therefore not as reliable as an article that did its research in Wales or the U.K. America isn’t relevant and therefore our study needs to be closer to home. ​</a:t>
            </a:r>
          </a:p>
          <a:p>
            <a:r>
              <a:rPr lang="en-GB" sz="4000" dirty="0">
                <a:solidFill>
                  <a:schemeClr val="bg1"/>
                </a:solidFill>
              </a:rPr>
              <a:t>Advantages to article 2- It gives several reasons on why the elderly don’t do exercise and this is vital to our research as it gives us plenty to talk about. The author is of a high regard as she works as a physiologist in a health centre and therefore her article is accurate. ​</a:t>
            </a:r>
          </a:p>
          <a:p>
            <a:r>
              <a:rPr lang="en-GB" sz="4000" dirty="0">
                <a:solidFill>
                  <a:schemeClr val="bg1"/>
                </a:solidFill>
              </a:rPr>
              <a:t>Disadvantages to article 2- The article is based in America and therefore not relevant to our research as our research is based in the UK. The article is also a bit dated as it was wrote in 2015 which makes it 3 years old now which doesn’t seem much but things might have changed since then. The article is quite general as it doesn’t focus on one topic and therefore doesn’t give enough information on the topics. ​</a:t>
            </a:r>
          </a:p>
          <a:p>
            <a:endParaRPr lang="en-GB" sz="1600" dirty="0">
              <a:solidFill>
                <a:schemeClr val="bg1"/>
              </a:solidFill>
            </a:endParaRPr>
          </a:p>
        </p:txBody>
      </p:sp>
    </p:spTree>
    <p:extLst>
      <p:ext uri="{BB962C8B-B14F-4D97-AF65-F5344CB8AC3E}">
        <p14:creationId xmlns:p14="http://schemas.microsoft.com/office/powerpoint/2010/main" val="679533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57ED-4CEB-F34F-BB03-C1FB67598653}"/>
              </a:ext>
            </a:extLst>
          </p:cNvPr>
          <p:cNvSpPr>
            <a:spLocks noGrp="1"/>
          </p:cNvSpPr>
          <p:nvPr>
            <p:ph type="title"/>
          </p:nvPr>
        </p:nvSpPr>
        <p:spPr>
          <a:xfrm>
            <a:off x="684212" y="223092"/>
            <a:ext cx="8534401" cy="859200"/>
          </a:xfrm>
        </p:spPr>
        <p:txBody>
          <a:bodyPr>
            <a:normAutofit/>
          </a:bodyPr>
          <a:lstStyle/>
          <a:p>
            <a:r>
              <a:rPr lang="en-US" sz="2800" dirty="0">
                <a:solidFill>
                  <a:schemeClr val="bg1"/>
                </a:solidFill>
              </a:rPr>
              <a:t>Recommendations </a:t>
            </a:r>
          </a:p>
        </p:txBody>
      </p:sp>
      <p:sp>
        <p:nvSpPr>
          <p:cNvPr id="3" name="Text Placeholder 2">
            <a:extLst>
              <a:ext uri="{FF2B5EF4-FFF2-40B4-BE49-F238E27FC236}">
                <a16:creationId xmlns:a16="http://schemas.microsoft.com/office/drawing/2014/main" id="{303FA864-57C9-6D42-9D3D-587B6263F947}"/>
              </a:ext>
            </a:extLst>
          </p:cNvPr>
          <p:cNvSpPr>
            <a:spLocks noGrp="1"/>
          </p:cNvSpPr>
          <p:nvPr>
            <p:ph type="body" idx="1"/>
          </p:nvPr>
        </p:nvSpPr>
        <p:spPr>
          <a:xfrm>
            <a:off x="684213" y="1212272"/>
            <a:ext cx="10247023" cy="4581699"/>
          </a:xfrm>
        </p:spPr>
        <p:txBody>
          <a:bodyPr>
            <a:normAutofit/>
          </a:bodyPr>
          <a:lstStyle/>
          <a:p>
            <a:r>
              <a:rPr lang="en-GB" sz="1600" dirty="0">
                <a:solidFill>
                  <a:schemeClr val="bg1"/>
                </a:solidFill>
              </a:rPr>
              <a:t>Walking football offers a multitude of health benefits to older people such as reducing the risk of cardiovascular disease and stroke while improving blood pressure. Positive changes in postural balance, blood pressure and resting heart rate, lowered cholesterol, improved blood sugar levels, bone density and improving reactions, whilst slashing the odds of suffering from type 2 diabetes – all indicators of general good health.​</a:t>
            </a:r>
          </a:p>
          <a:p>
            <a:r>
              <a:rPr lang="en-GB" sz="1600" dirty="0">
                <a:solidFill>
                  <a:schemeClr val="bg1"/>
                </a:solidFill>
              </a:rPr>
              <a:t>Walking football also gives an often isolated section of the community the chance to become involved in something they really enjoy, make new friends, form lasting relationships with like-minded people and generally improve their social circle] and overall quality of life, often making them feel less isolated and more a part of the wider community.​</a:t>
            </a:r>
          </a:p>
          <a:p>
            <a:r>
              <a:rPr lang="en-GB" sz="1600" dirty="0">
                <a:solidFill>
                  <a:schemeClr val="bg1"/>
                </a:solidFill>
              </a:rPr>
              <a:t> I would also recommend that more leisure centres start providing schemes that are made for the older person. For example the lc2 has a </a:t>
            </a:r>
            <a:r>
              <a:rPr lang="en-GB" sz="1600" dirty="0" err="1">
                <a:solidFill>
                  <a:schemeClr val="bg1"/>
                </a:solidFill>
              </a:rPr>
              <a:t>lc</a:t>
            </a:r>
            <a:r>
              <a:rPr lang="en-GB" sz="1600" dirty="0">
                <a:solidFill>
                  <a:schemeClr val="bg1"/>
                </a:solidFill>
              </a:rPr>
              <a:t> gold scheme which is cheaper than the normal membership and also provides many classes that only people over 50 can participate in. this solves any lack of confidence problems because the older generation won’t have to participate with the younger generation and therefore don’t have to feel alone. The </a:t>
            </a:r>
            <a:r>
              <a:rPr lang="en-GB" sz="1600" dirty="0" err="1">
                <a:solidFill>
                  <a:schemeClr val="bg1"/>
                </a:solidFill>
              </a:rPr>
              <a:t>lc</a:t>
            </a:r>
            <a:r>
              <a:rPr lang="en-GB" sz="1600" dirty="0">
                <a:solidFill>
                  <a:schemeClr val="bg1"/>
                </a:solidFill>
              </a:rPr>
              <a:t> offer a range of classes that are designed to meet the need of everyone from pool activities to yoga and walking football. ​</a:t>
            </a:r>
          </a:p>
          <a:p>
            <a:r>
              <a:rPr lang="en-GB" sz="1600" dirty="0" err="1">
                <a:solidFill>
                  <a:schemeClr val="bg1"/>
                </a:solidFill>
              </a:rPr>
              <a:t>Lc</a:t>
            </a:r>
            <a:r>
              <a:rPr lang="en-GB" sz="1600" dirty="0">
                <a:solidFill>
                  <a:schemeClr val="bg1"/>
                </a:solidFill>
              </a:rPr>
              <a:t> gold timetable- http://www.thelcswansea.com/images/jan19new.pdf </a:t>
            </a:r>
          </a:p>
        </p:txBody>
      </p:sp>
      <p:sp>
        <p:nvSpPr>
          <p:cNvPr id="4" name="TextBox 3">
            <a:extLst>
              <a:ext uri="{FF2B5EF4-FFF2-40B4-BE49-F238E27FC236}">
                <a16:creationId xmlns:a16="http://schemas.microsoft.com/office/drawing/2014/main" id="{533FF14A-0FEA-6D47-9870-C60FCA0D8C0E}"/>
              </a:ext>
            </a:extLst>
          </p:cNvPr>
          <p:cNvSpPr txBox="1"/>
          <p:nvPr/>
        </p:nvSpPr>
        <p:spPr>
          <a:xfrm>
            <a:off x="532435" y="5254906"/>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88955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6490" y="77519"/>
            <a:ext cx="9509760" cy="1130531"/>
          </a:xfrm>
        </p:spPr>
        <p:txBody>
          <a:bodyPr>
            <a:normAutofit/>
          </a:bodyPr>
          <a:lstStyle/>
          <a:p>
            <a:r>
              <a:rPr lang="en-GB" sz="2800" dirty="0">
                <a:solidFill>
                  <a:schemeClr val="bg1"/>
                </a:solidFill>
              </a:rPr>
              <a:t>Issues being researched to help the problem </a:t>
            </a:r>
          </a:p>
        </p:txBody>
      </p:sp>
      <p:sp>
        <p:nvSpPr>
          <p:cNvPr id="3" name="Text Placeholder 2"/>
          <p:cNvSpPr>
            <a:spLocks noGrp="1"/>
          </p:cNvSpPr>
          <p:nvPr>
            <p:ph type="body" idx="1"/>
          </p:nvPr>
        </p:nvSpPr>
        <p:spPr>
          <a:xfrm>
            <a:off x="1030779" y="1604356"/>
            <a:ext cx="9241183" cy="2503055"/>
          </a:xfrm>
        </p:spPr>
        <p:txBody>
          <a:bodyPr/>
          <a:lstStyle/>
          <a:p>
            <a:endParaRPr lang="en-GB" dirty="0">
              <a:solidFill>
                <a:schemeClr val="bg1"/>
              </a:solidFill>
            </a:endParaRPr>
          </a:p>
        </p:txBody>
      </p:sp>
    </p:spTree>
    <p:extLst>
      <p:ext uri="{BB962C8B-B14F-4D97-AF65-F5344CB8AC3E}">
        <p14:creationId xmlns:p14="http://schemas.microsoft.com/office/powerpoint/2010/main" val="3767969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9EA14-2B27-F94A-B453-1EFE81694407}"/>
              </a:ext>
            </a:extLst>
          </p:cNvPr>
          <p:cNvSpPr>
            <a:spLocks noGrp="1"/>
          </p:cNvSpPr>
          <p:nvPr>
            <p:ph type="title"/>
          </p:nvPr>
        </p:nvSpPr>
        <p:spPr>
          <a:xfrm>
            <a:off x="684212" y="285979"/>
            <a:ext cx="8534401" cy="824735"/>
          </a:xfrm>
        </p:spPr>
        <p:txBody>
          <a:bodyPr>
            <a:normAutofit/>
          </a:bodyPr>
          <a:lstStyle/>
          <a:p>
            <a:r>
              <a:rPr lang="en-US" sz="2800" dirty="0">
                <a:solidFill>
                  <a:schemeClr val="bg1"/>
                </a:solidFill>
              </a:rPr>
              <a:t>Conclusion</a:t>
            </a:r>
          </a:p>
        </p:txBody>
      </p:sp>
      <p:sp>
        <p:nvSpPr>
          <p:cNvPr id="3" name="Text Placeholder 2">
            <a:extLst>
              <a:ext uri="{FF2B5EF4-FFF2-40B4-BE49-F238E27FC236}">
                <a16:creationId xmlns:a16="http://schemas.microsoft.com/office/drawing/2014/main" id="{88370A25-FABE-1248-AF87-B3D393951D7E}"/>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318445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9723F-3EDA-DC4C-84F0-7C8A6638207E}"/>
              </a:ext>
            </a:extLst>
          </p:cNvPr>
          <p:cNvSpPr>
            <a:spLocks noGrp="1"/>
          </p:cNvSpPr>
          <p:nvPr>
            <p:ph type="title"/>
          </p:nvPr>
        </p:nvSpPr>
        <p:spPr>
          <a:xfrm>
            <a:off x="684212" y="287969"/>
            <a:ext cx="8534401" cy="659482"/>
          </a:xfrm>
        </p:spPr>
        <p:txBody>
          <a:bodyPr>
            <a:normAutofit/>
          </a:bodyPr>
          <a:lstStyle/>
          <a:p>
            <a:r>
              <a:rPr lang="en-US" sz="2800" dirty="0">
                <a:solidFill>
                  <a:schemeClr val="bg1"/>
                </a:solidFill>
              </a:rPr>
              <a:t>Reference list</a:t>
            </a:r>
          </a:p>
        </p:txBody>
      </p:sp>
      <p:sp>
        <p:nvSpPr>
          <p:cNvPr id="3" name="Text Placeholder 2">
            <a:extLst>
              <a:ext uri="{FF2B5EF4-FFF2-40B4-BE49-F238E27FC236}">
                <a16:creationId xmlns:a16="http://schemas.microsoft.com/office/drawing/2014/main" id="{55A428D0-3B13-1B41-8ED3-6A8C0522B981}"/>
              </a:ext>
            </a:extLst>
          </p:cNvPr>
          <p:cNvSpPr>
            <a:spLocks noGrp="1"/>
          </p:cNvSpPr>
          <p:nvPr>
            <p:ph type="body" idx="1"/>
          </p:nvPr>
        </p:nvSpPr>
        <p:spPr>
          <a:xfrm>
            <a:off x="684213" y="1400060"/>
            <a:ext cx="9814862" cy="4901588"/>
          </a:xfrm>
        </p:spPr>
        <p:txBody>
          <a:bodyPr/>
          <a:lstStyle/>
          <a:p>
            <a:r>
              <a:rPr lang="en-GB" dirty="0"/>
              <a:t> </a:t>
            </a:r>
          </a:p>
          <a:p>
            <a:r>
              <a:rPr lang="en-GB" sz="1600" dirty="0">
                <a:solidFill>
                  <a:schemeClr val="bg1"/>
                </a:solidFill>
              </a:rPr>
              <a:t>Jena Walther, M., Stacey Penney, F., Medicine, N., Medicine, N., </a:t>
            </a:r>
            <a:r>
              <a:rPr lang="en-GB" sz="1600" dirty="0" err="1">
                <a:solidFill>
                  <a:schemeClr val="bg1"/>
                </a:solidFill>
              </a:rPr>
              <a:t>Comana</a:t>
            </a:r>
            <a:r>
              <a:rPr lang="en-GB" sz="1600" dirty="0">
                <a:solidFill>
                  <a:schemeClr val="bg1"/>
                </a:solidFill>
              </a:rPr>
              <a:t>, F., </a:t>
            </a:r>
            <a:r>
              <a:rPr lang="en-GB" sz="1600" dirty="0" err="1">
                <a:solidFill>
                  <a:schemeClr val="bg1"/>
                </a:solidFill>
              </a:rPr>
              <a:t>Lecovin</a:t>
            </a:r>
            <a:r>
              <a:rPr lang="en-GB" sz="1600" dirty="0">
                <a:solidFill>
                  <a:schemeClr val="bg1"/>
                </a:solidFill>
              </a:rPr>
              <a:t>, G., Stacey Penney, F., Stacey Penney, F., Brierley Horton, R., Keppel, S. and Gagnon, S. (2018). Are Older Adults Indifferent, Scared, and Reluctant to Exercise?. [online] NASM Blog. Available at: https://</a:t>
            </a:r>
            <a:r>
              <a:rPr lang="en-GB" sz="1600" dirty="0" err="1">
                <a:solidFill>
                  <a:schemeClr val="bg1"/>
                </a:solidFill>
              </a:rPr>
              <a:t>blog.nasm.org</a:t>
            </a:r>
            <a:r>
              <a:rPr lang="en-GB" sz="1600" dirty="0">
                <a:solidFill>
                  <a:schemeClr val="bg1"/>
                </a:solidFill>
              </a:rPr>
              <a:t>/uncategorized/are-older-adults-indifferent-scared-and-reluctant-to-exercise/ [Accessed 6 Dec. 2018].</a:t>
            </a:r>
          </a:p>
          <a:p>
            <a:r>
              <a:rPr lang="en-GB" sz="1600" dirty="0">
                <a:solidFill>
                  <a:schemeClr val="bg1"/>
                </a:solidFill>
              </a:rPr>
              <a:t> Time. (2018). http://</a:t>
            </a:r>
            <a:r>
              <a:rPr lang="en-GB" sz="1600" dirty="0" err="1">
                <a:solidFill>
                  <a:schemeClr val="bg1"/>
                </a:solidFill>
              </a:rPr>
              <a:t>time.com</a:t>
            </a:r>
            <a:r>
              <a:rPr lang="en-GB" sz="1600" dirty="0">
                <a:solidFill>
                  <a:schemeClr val="bg1"/>
                </a:solidFill>
              </a:rPr>
              <a:t>. [online] Available at: http://</a:t>
            </a:r>
            <a:r>
              <a:rPr lang="en-GB" sz="1600" dirty="0" err="1">
                <a:solidFill>
                  <a:schemeClr val="bg1"/>
                </a:solidFill>
              </a:rPr>
              <a:t>time.com</a:t>
            </a:r>
            <a:r>
              <a:rPr lang="en-GB" sz="1600" dirty="0">
                <a:solidFill>
                  <a:schemeClr val="bg1"/>
                </a:solidFill>
              </a:rPr>
              <a:t>/4495092/exercise-physical-activity-sedentary/ [Accessed 6 Dec. 2018].</a:t>
            </a:r>
          </a:p>
          <a:p>
            <a:endParaRPr lang="en-US" dirty="0">
              <a:solidFill>
                <a:schemeClr val="bg1"/>
              </a:solidFill>
            </a:endParaRPr>
          </a:p>
        </p:txBody>
      </p:sp>
    </p:spTree>
    <p:extLst>
      <p:ext uri="{BB962C8B-B14F-4D97-AF65-F5344CB8AC3E}">
        <p14:creationId xmlns:p14="http://schemas.microsoft.com/office/powerpoint/2010/main" val="272375646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537D0B"/>
      </a:dk2>
      <a:lt2>
        <a:srgbClr val="A9E257"/>
      </a:lt2>
      <a:accent1>
        <a:srgbClr val="38540A"/>
      </a:accent1>
      <a:accent2>
        <a:srgbClr val="31A274"/>
      </a:accent2>
      <a:accent3>
        <a:srgbClr val="236073"/>
      </a:accent3>
      <a:accent4>
        <a:srgbClr val="6C4D90"/>
      </a:accent4>
      <a:accent5>
        <a:srgbClr val="983C27"/>
      </a:accent5>
      <a:accent6>
        <a:srgbClr val="CD811F"/>
      </a:accent6>
      <a:hlink>
        <a:srgbClr val="293F06"/>
      </a:hlink>
      <a:folHlink>
        <a:srgbClr val="68883A"/>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9759155-7935-4C61-A06C-C04380D1B16E}"/>
    </a:ext>
  </a:extLst>
</a:theme>
</file>

<file path=docProps/app.xml><?xml version="1.0" encoding="utf-8"?>
<Properties xmlns="http://schemas.openxmlformats.org/officeDocument/2006/extended-properties" xmlns:vt="http://schemas.openxmlformats.org/officeDocument/2006/docPropsVTypes">
  <Template>Slice</Template>
  <TotalTime>199</TotalTime>
  <Words>1094</Words>
  <Application>Microsoft Office PowerPoint</Application>
  <PresentationFormat>Widescreen</PresentationFormat>
  <Paragraphs>36</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Century Gothic</vt:lpstr>
      <vt:lpstr>Wingdings 3</vt:lpstr>
      <vt:lpstr>Slice</vt:lpstr>
      <vt:lpstr>Sport Research proposal presentation </vt:lpstr>
      <vt:lpstr>Aims &amp; Objectives for the project</vt:lpstr>
      <vt:lpstr>Problem &amp; Introduction </vt:lpstr>
      <vt:lpstr>Methods that we used for our project</vt:lpstr>
      <vt:lpstr>Discuss a range of academic and current literature </vt:lpstr>
      <vt:lpstr>Recommendations </vt:lpstr>
      <vt:lpstr>Issues being researched to help the problem </vt:lpstr>
      <vt:lpstr>Conclusion</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 Research proposal presentation</dc:title>
  <dc:creator>Kane Simmonds (1801139)</dc:creator>
  <cp:lastModifiedBy>Kane Simmonds (1801139)</cp:lastModifiedBy>
  <cp:revision>26</cp:revision>
  <dcterms:created xsi:type="dcterms:W3CDTF">2018-12-06T14:17:09Z</dcterms:created>
  <dcterms:modified xsi:type="dcterms:W3CDTF">2019-01-10T11:50:51Z</dcterms:modified>
</cp:coreProperties>
</file>