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18288000" cy="10287000"/>
  <p:notesSz cx="6858000" cy="9144000"/>
  <p:embeddedFontLst>
    <p:embeddedFont>
      <p:font typeface="Archivo Black" panose="020B0604020202020204" charset="0"/>
      <p:regular r:id="rId13"/>
    </p:embeddedFont>
    <p:embeddedFont>
      <p:font typeface="Arimo" panose="020B0604020202020204" charset="0"/>
      <p:regular r:id="rId14"/>
    </p:embeddedFont>
    <p:embeddedFont>
      <p:font typeface="Canva Sans Bold" panose="020B0604020202020204" charset="0"/>
      <p:regular r:id="rId15"/>
    </p:embeddedFont>
    <p:embeddedFont>
      <p:font typeface="Garet" panose="020B06040202020202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0432DA-BFC3-44C4-91BA-3230275C7726}" v="11" dt="2026-02-02T03:49:41.6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wraman Anwar Raheem (2238893)" userId="56f2fcff-c5f6-4852-883e-0b4c45da59d8" providerId="ADAL" clId="{5780E276-AE1C-4EE9-AC59-4170CBE93715}"/>
    <pc:docChg chg="undo redo custSel addSld delSld modSld">
      <pc:chgData name="Hawraman Anwar Raheem (2238893)" userId="56f2fcff-c5f6-4852-883e-0b4c45da59d8" providerId="ADAL" clId="{5780E276-AE1C-4EE9-AC59-4170CBE93715}" dt="2026-02-02T03:51:20.751" v="191" actId="108"/>
      <pc:docMkLst>
        <pc:docMk/>
      </pc:docMkLst>
      <pc:sldChg chg="modSp mod">
        <pc:chgData name="Hawraman Anwar Raheem (2238893)" userId="56f2fcff-c5f6-4852-883e-0b4c45da59d8" providerId="ADAL" clId="{5780E276-AE1C-4EE9-AC59-4170CBE93715}" dt="2026-02-02T03:34:50.909" v="5" actId="14100"/>
        <pc:sldMkLst>
          <pc:docMk/>
          <pc:sldMk cId="0" sldId="256"/>
        </pc:sldMkLst>
        <pc:spChg chg="mod">
          <ac:chgData name="Hawraman Anwar Raheem (2238893)" userId="56f2fcff-c5f6-4852-883e-0b4c45da59d8" providerId="ADAL" clId="{5780E276-AE1C-4EE9-AC59-4170CBE93715}" dt="2026-02-02T03:34:50.909" v="5" actId="14100"/>
          <ac:spMkLst>
            <pc:docMk/>
            <pc:sldMk cId="0" sldId="256"/>
            <ac:spMk id="10" creationId="{00000000-0000-0000-0000-000000000000}"/>
          </ac:spMkLst>
        </pc:spChg>
        <pc:spChg chg="mod">
          <ac:chgData name="Hawraman Anwar Raheem (2238893)" userId="56f2fcff-c5f6-4852-883e-0b4c45da59d8" providerId="ADAL" clId="{5780E276-AE1C-4EE9-AC59-4170CBE93715}" dt="2026-02-02T03:34:47.770" v="4" actId="1076"/>
          <ac:spMkLst>
            <pc:docMk/>
            <pc:sldMk cId="0" sldId="256"/>
            <ac:spMk id="12" creationId="{00000000-0000-0000-0000-000000000000}"/>
          </ac:spMkLst>
        </pc:spChg>
        <pc:spChg chg="mod">
          <ac:chgData name="Hawraman Anwar Raheem (2238893)" userId="56f2fcff-c5f6-4852-883e-0b4c45da59d8" providerId="ADAL" clId="{5780E276-AE1C-4EE9-AC59-4170CBE93715}" dt="2026-02-02T03:34:19.596" v="1" actId="14100"/>
          <ac:spMkLst>
            <pc:docMk/>
            <pc:sldMk cId="0" sldId="256"/>
            <ac:spMk id="14" creationId="{00000000-0000-0000-0000-000000000000}"/>
          </ac:spMkLst>
        </pc:spChg>
      </pc:sldChg>
      <pc:sldChg chg="modSp mod">
        <pc:chgData name="Hawraman Anwar Raheem (2238893)" userId="56f2fcff-c5f6-4852-883e-0b4c45da59d8" providerId="ADAL" clId="{5780E276-AE1C-4EE9-AC59-4170CBE93715}" dt="2026-02-02T03:45:31.005" v="160" actId="20577"/>
        <pc:sldMkLst>
          <pc:docMk/>
          <pc:sldMk cId="0" sldId="257"/>
        </pc:sldMkLst>
        <pc:spChg chg="mod">
          <ac:chgData name="Hawraman Anwar Raheem (2238893)" userId="56f2fcff-c5f6-4852-883e-0b4c45da59d8" providerId="ADAL" clId="{5780E276-AE1C-4EE9-AC59-4170CBE93715}" dt="2026-02-02T03:45:31.005" v="160" actId="20577"/>
          <ac:spMkLst>
            <pc:docMk/>
            <pc:sldMk cId="0" sldId="257"/>
            <ac:spMk id="3" creationId="{00000000-0000-0000-0000-000000000000}"/>
          </ac:spMkLst>
        </pc:spChg>
      </pc:sldChg>
      <pc:sldChg chg="modSp mod">
        <pc:chgData name="Hawraman Anwar Raheem (2238893)" userId="56f2fcff-c5f6-4852-883e-0b4c45da59d8" providerId="ADAL" clId="{5780E276-AE1C-4EE9-AC59-4170CBE93715}" dt="2026-02-02T03:46:13.813" v="163" actId="20577"/>
        <pc:sldMkLst>
          <pc:docMk/>
          <pc:sldMk cId="0" sldId="258"/>
        </pc:sldMkLst>
        <pc:spChg chg="mod">
          <ac:chgData name="Hawraman Anwar Raheem (2238893)" userId="56f2fcff-c5f6-4852-883e-0b4c45da59d8" providerId="ADAL" clId="{5780E276-AE1C-4EE9-AC59-4170CBE93715}" dt="2026-02-02T03:46:13.813" v="163" actId="20577"/>
          <ac:spMkLst>
            <pc:docMk/>
            <pc:sldMk cId="0" sldId="258"/>
            <ac:spMk id="3" creationId="{00000000-0000-0000-0000-000000000000}"/>
          </ac:spMkLst>
        </pc:spChg>
        <pc:spChg chg="mod">
          <ac:chgData name="Hawraman Anwar Raheem (2238893)" userId="56f2fcff-c5f6-4852-883e-0b4c45da59d8" providerId="ADAL" clId="{5780E276-AE1C-4EE9-AC59-4170CBE93715}" dt="2026-02-02T03:34:07.151" v="0" actId="14100"/>
          <ac:spMkLst>
            <pc:docMk/>
            <pc:sldMk cId="0" sldId="258"/>
            <ac:spMk id="4" creationId="{00000000-0000-0000-0000-000000000000}"/>
          </ac:spMkLst>
        </pc:spChg>
      </pc:sldChg>
      <pc:sldChg chg="modSp mod">
        <pc:chgData name="Hawraman Anwar Raheem (2238893)" userId="56f2fcff-c5f6-4852-883e-0b4c45da59d8" providerId="ADAL" clId="{5780E276-AE1C-4EE9-AC59-4170CBE93715}" dt="2026-02-02T03:46:46.897" v="165" actId="2710"/>
        <pc:sldMkLst>
          <pc:docMk/>
          <pc:sldMk cId="0" sldId="259"/>
        </pc:sldMkLst>
        <pc:spChg chg="mod">
          <ac:chgData name="Hawraman Anwar Raheem (2238893)" userId="56f2fcff-c5f6-4852-883e-0b4c45da59d8" providerId="ADAL" clId="{5780E276-AE1C-4EE9-AC59-4170CBE93715}" dt="2026-02-02T03:46:46.897" v="165" actId="2710"/>
          <ac:spMkLst>
            <pc:docMk/>
            <pc:sldMk cId="0" sldId="259"/>
            <ac:spMk id="3" creationId="{00000000-0000-0000-0000-000000000000}"/>
          </ac:spMkLst>
        </pc:spChg>
        <pc:spChg chg="mod">
          <ac:chgData name="Hawraman Anwar Raheem (2238893)" userId="56f2fcff-c5f6-4852-883e-0b4c45da59d8" providerId="ADAL" clId="{5780E276-AE1C-4EE9-AC59-4170CBE93715}" dt="2026-02-02T03:35:23.750" v="6" actId="14100"/>
          <ac:spMkLst>
            <pc:docMk/>
            <pc:sldMk cId="0" sldId="259"/>
            <ac:spMk id="4" creationId="{00000000-0000-0000-0000-000000000000}"/>
          </ac:spMkLst>
        </pc:spChg>
        <pc:spChg chg="mod">
          <ac:chgData name="Hawraman Anwar Raheem (2238893)" userId="56f2fcff-c5f6-4852-883e-0b4c45da59d8" providerId="ADAL" clId="{5780E276-AE1C-4EE9-AC59-4170CBE93715}" dt="2026-02-02T03:35:25.999" v="7" actId="14100"/>
          <ac:spMkLst>
            <pc:docMk/>
            <pc:sldMk cId="0" sldId="259"/>
            <ac:spMk id="5" creationId="{00000000-0000-0000-0000-000000000000}"/>
          </ac:spMkLst>
        </pc:spChg>
      </pc:sldChg>
      <pc:sldChg chg="modSp mod">
        <pc:chgData name="Hawraman Anwar Raheem (2238893)" userId="56f2fcff-c5f6-4852-883e-0b4c45da59d8" providerId="ADAL" clId="{5780E276-AE1C-4EE9-AC59-4170CBE93715}" dt="2026-02-02T03:35:55.124" v="11" actId="20577"/>
        <pc:sldMkLst>
          <pc:docMk/>
          <pc:sldMk cId="0" sldId="260"/>
        </pc:sldMkLst>
        <pc:spChg chg="mod">
          <ac:chgData name="Hawraman Anwar Raheem (2238893)" userId="56f2fcff-c5f6-4852-883e-0b4c45da59d8" providerId="ADAL" clId="{5780E276-AE1C-4EE9-AC59-4170CBE93715}" dt="2026-02-02T03:35:55.124" v="11" actId="20577"/>
          <ac:spMkLst>
            <pc:docMk/>
            <pc:sldMk cId="0" sldId="260"/>
            <ac:spMk id="3" creationId="{00000000-0000-0000-0000-000000000000}"/>
          </ac:spMkLst>
        </pc:spChg>
        <pc:spChg chg="mod">
          <ac:chgData name="Hawraman Anwar Raheem (2238893)" userId="56f2fcff-c5f6-4852-883e-0b4c45da59d8" providerId="ADAL" clId="{5780E276-AE1C-4EE9-AC59-4170CBE93715}" dt="2026-02-02T03:35:34.590" v="8" actId="14100"/>
          <ac:spMkLst>
            <pc:docMk/>
            <pc:sldMk cId="0" sldId="260"/>
            <ac:spMk id="4" creationId="{00000000-0000-0000-0000-000000000000}"/>
          </ac:spMkLst>
        </pc:spChg>
      </pc:sldChg>
      <pc:sldChg chg="modSp mod">
        <pc:chgData name="Hawraman Anwar Raheem (2238893)" userId="56f2fcff-c5f6-4852-883e-0b4c45da59d8" providerId="ADAL" clId="{5780E276-AE1C-4EE9-AC59-4170CBE93715}" dt="2026-02-02T03:36:00.877" v="12" actId="14100"/>
        <pc:sldMkLst>
          <pc:docMk/>
          <pc:sldMk cId="0" sldId="261"/>
        </pc:sldMkLst>
        <pc:spChg chg="mod">
          <ac:chgData name="Hawraman Anwar Raheem (2238893)" userId="56f2fcff-c5f6-4852-883e-0b4c45da59d8" providerId="ADAL" clId="{5780E276-AE1C-4EE9-AC59-4170CBE93715}" dt="2026-02-02T03:36:00.877" v="12" actId="14100"/>
          <ac:spMkLst>
            <pc:docMk/>
            <pc:sldMk cId="0" sldId="261"/>
            <ac:spMk id="4" creationId="{00000000-0000-0000-0000-000000000000}"/>
          </ac:spMkLst>
        </pc:spChg>
      </pc:sldChg>
      <pc:sldChg chg="modSp mod">
        <pc:chgData name="Hawraman Anwar Raheem (2238893)" userId="56f2fcff-c5f6-4852-883e-0b4c45da59d8" providerId="ADAL" clId="{5780E276-AE1C-4EE9-AC59-4170CBE93715}" dt="2026-02-02T03:48:16.781" v="172" actId="20577"/>
        <pc:sldMkLst>
          <pc:docMk/>
          <pc:sldMk cId="0" sldId="262"/>
        </pc:sldMkLst>
        <pc:spChg chg="mod">
          <ac:chgData name="Hawraman Anwar Raheem (2238893)" userId="56f2fcff-c5f6-4852-883e-0b4c45da59d8" providerId="ADAL" clId="{5780E276-AE1C-4EE9-AC59-4170CBE93715}" dt="2026-02-02T03:48:16.781" v="172" actId="20577"/>
          <ac:spMkLst>
            <pc:docMk/>
            <pc:sldMk cId="0" sldId="262"/>
            <ac:spMk id="3" creationId="{00000000-0000-0000-0000-000000000000}"/>
          </ac:spMkLst>
        </pc:spChg>
        <pc:spChg chg="mod">
          <ac:chgData name="Hawraman Anwar Raheem (2238893)" userId="56f2fcff-c5f6-4852-883e-0b4c45da59d8" providerId="ADAL" clId="{5780E276-AE1C-4EE9-AC59-4170CBE93715}" dt="2026-02-02T03:36:06.269" v="13" actId="14100"/>
          <ac:spMkLst>
            <pc:docMk/>
            <pc:sldMk cId="0" sldId="262"/>
            <ac:spMk id="4" creationId="{00000000-0000-0000-0000-000000000000}"/>
          </ac:spMkLst>
        </pc:spChg>
      </pc:sldChg>
      <pc:sldChg chg="modSp mod">
        <pc:chgData name="Hawraman Anwar Raheem (2238893)" userId="56f2fcff-c5f6-4852-883e-0b4c45da59d8" providerId="ADAL" clId="{5780E276-AE1C-4EE9-AC59-4170CBE93715}" dt="2026-02-02T03:36:11.310" v="14" actId="14100"/>
        <pc:sldMkLst>
          <pc:docMk/>
          <pc:sldMk cId="0" sldId="263"/>
        </pc:sldMkLst>
        <pc:spChg chg="mod">
          <ac:chgData name="Hawraman Anwar Raheem (2238893)" userId="56f2fcff-c5f6-4852-883e-0b4c45da59d8" providerId="ADAL" clId="{5780E276-AE1C-4EE9-AC59-4170CBE93715}" dt="2026-02-02T03:36:11.310" v="14" actId="14100"/>
          <ac:spMkLst>
            <pc:docMk/>
            <pc:sldMk cId="0" sldId="263"/>
            <ac:spMk id="4" creationId="{00000000-0000-0000-0000-000000000000}"/>
          </ac:spMkLst>
        </pc:spChg>
      </pc:sldChg>
      <pc:sldChg chg="addSp modSp mod">
        <pc:chgData name="Hawraman Anwar Raheem (2238893)" userId="56f2fcff-c5f6-4852-883e-0b4c45da59d8" providerId="ADAL" clId="{5780E276-AE1C-4EE9-AC59-4170CBE93715}" dt="2026-02-02T03:50:43.317" v="189" actId="14861"/>
        <pc:sldMkLst>
          <pc:docMk/>
          <pc:sldMk cId="0" sldId="264"/>
        </pc:sldMkLst>
        <pc:spChg chg="mod">
          <ac:chgData name="Hawraman Anwar Raheem (2238893)" userId="56f2fcff-c5f6-4852-883e-0b4c45da59d8" providerId="ADAL" clId="{5780E276-AE1C-4EE9-AC59-4170CBE93715}" dt="2026-02-02T03:36:17.334" v="15" actId="14100"/>
          <ac:spMkLst>
            <pc:docMk/>
            <pc:sldMk cId="0" sldId="264"/>
            <ac:spMk id="3" creationId="{00000000-0000-0000-0000-000000000000}"/>
          </ac:spMkLst>
        </pc:spChg>
        <pc:picChg chg="add mod">
          <ac:chgData name="Hawraman Anwar Raheem (2238893)" userId="56f2fcff-c5f6-4852-883e-0b4c45da59d8" providerId="ADAL" clId="{5780E276-AE1C-4EE9-AC59-4170CBE93715}" dt="2026-02-02T03:50:43.317" v="189" actId="14861"/>
          <ac:picMkLst>
            <pc:docMk/>
            <pc:sldMk cId="0" sldId="264"/>
            <ac:picMk id="5" creationId="{BBB67F9E-6510-F39E-B0F5-ED5BD73B84B4}"/>
          </ac:picMkLst>
        </pc:picChg>
      </pc:sldChg>
      <pc:sldChg chg="modSp mod">
        <pc:chgData name="Hawraman Anwar Raheem (2238893)" userId="56f2fcff-c5f6-4852-883e-0b4c45da59d8" providerId="ADAL" clId="{5780E276-AE1C-4EE9-AC59-4170CBE93715}" dt="2026-02-02T03:36:21.998" v="16" actId="14100"/>
        <pc:sldMkLst>
          <pc:docMk/>
          <pc:sldMk cId="0" sldId="265"/>
        </pc:sldMkLst>
        <pc:spChg chg="mod">
          <ac:chgData name="Hawraman Anwar Raheem (2238893)" userId="56f2fcff-c5f6-4852-883e-0b4c45da59d8" providerId="ADAL" clId="{5780E276-AE1C-4EE9-AC59-4170CBE93715}" dt="2026-02-02T03:36:21.998" v="16" actId="14100"/>
          <ac:spMkLst>
            <pc:docMk/>
            <pc:sldMk cId="0" sldId="265"/>
            <ac:spMk id="3" creationId="{00000000-0000-0000-0000-000000000000}"/>
          </ac:spMkLst>
        </pc:spChg>
      </pc:sldChg>
      <pc:sldChg chg="modSp del mod">
        <pc:chgData name="Hawraman Anwar Raheem (2238893)" userId="56f2fcff-c5f6-4852-883e-0b4c45da59d8" providerId="ADAL" clId="{5780E276-AE1C-4EE9-AC59-4170CBE93715}" dt="2026-02-02T03:48:48.358" v="173" actId="2696"/>
        <pc:sldMkLst>
          <pc:docMk/>
          <pc:sldMk cId="0" sldId="266"/>
        </pc:sldMkLst>
        <pc:spChg chg="mod">
          <ac:chgData name="Hawraman Anwar Raheem (2238893)" userId="56f2fcff-c5f6-4852-883e-0b4c45da59d8" providerId="ADAL" clId="{5780E276-AE1C-4EE9-AC59-4170CBE93715}" dt="2026-02-02T03:36:27.765" v="17" actId="14100"/>
          <ac:spMkLst>
            <pc:docMk/>
            <pc:sldMk cId="0" sldId="266"/>
            <ac:spMk id="3" creationId="{00000000-0000-0000-0000-000000000000}"/>
          </ac:spMkLst>
        </pc:spChg>
      </pc:sldChg>
      <pc:sldChg chg="addSp delSp modSp add mod">
        <pc:chgData name="Hawraman Anwar Raheem (2238893)" userId="56f2fcff-c5f6-4852-883e-0b4c45da59d8" providerId="ADAL" clId="{5780E276-AE1C-4EE9-AC59-4170CBE93715}" dt="2026-02-02T03:51:20.751" v="191" actId="108"/>
        <pc:sldMkLst>
          <pc:docMk/>
          <pc:sldMk cId="1150727564" sldId="267"/>
        </pc:sldMkLst>
        <pc:spChg chg="mod">
          <ac:chgData name="Hawraman Anwar Raheem (2238893)" userId="56f2fcff-c5f6-4852-883e-0b4c45da59d8" providerId="ADAL" clId="{5780E276-AE1C-4EE9-AC59-4170CBE93715}" dt="2026-02-02T03:40:27.310" v="45" actId="313"/>
          <ac:spMkLst>
            <pc:docMk/>
            <pc:sldMk cId="1150727564" sldId="267"/>
            <ac:spMk id="3" creationId="{8A673853-00BC-848E-4784-32D154151D6A}"/>
          </ac:spMkLst>
        </pc:spChg>
        <pc:spChg chg="add del mod">
          <ac:chgData name="Hawraman Anwar Raheem (2238893)" userId="56f2fcff-c5f6-4852-883e-0b4c45da59d8" providerId="ADAL" clId="{5780E276-AE1C-4EE9-AC59-4170CBE93715}" dt="2026-02-02T03:51:20.751" v="191" actId="108"/>
          <ac:spMkLst>
            <pc:docMk/>
            <pc:sldMk cId="1150727564" sldId="267"/>
            <ac:spMk id="4" creationId="{D5F40A75-F145-49A2-D9BD-64AD789833CF}"/>
          </ac:spMkLst>
        </pc:spChg>
        <pc:graphicFrameChg chg="add mod">
          <ac:chgData name="Hawraman Anwar Raheem (2238893)" userId="56f2fcff-c5f6-4852-883e-0b4c45da59d8" providerId="ADAL" clId="{5780E276-AE1C-4EE9-AC59-4170CBE93715}" dt="2026-02-02T03:40:10.998" v="42"/>
          <ac:graphicFrameMkLst>
            <pc:docMk/>
            <pc:sldMk cId="1150727564" sldId="267"/>
            <ac:graphicFrameMk id="5" creationId="{A0DDB5B4-C1A9-872E-3DAA-3542C813A3DB}"/>
          </ac:graphicFrameMkLst>
        </pc:graphicFrameChg>
        <pc:graphicFrameChg chg="add mod">
          <ac:chgData name="Hawraman Anwar Raheem (2238893)" userId="56f2fcff-c5f6-4852-883e-0b4c45da59d8" providerId="ADAL" clId="{5780E276-AE1C-4EE9-AC59-4170CBE93715}" dt="2026-02-02T03:40:45.645" v="46"/>
          <ac:graphicFrameMkLst>
            <pc:docMk/>
            <pc:sldMk cId="1150727564" sldId="267"/>
            <ac:graphicFrameMk id="6" creationId="{5BC80197-9E1C-8E27-CD3B-9BFC79C91A5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mpas.ox.ac.uk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1028700" y="1219200"/>
            <a:ext cx="16230600" cy="590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045"/>
              </a:lnSpc>
              <a:spcBef>
                <a:spcPct val="0"/>
              </a:spcBef>
            </a:pPr>
            <a:r>
              <a:rPr lang="en-US" sz="5186" spc="-409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BILINGUAL DIGITAL INFORMATION PLATFORM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28700" y="2001845"/>
            <a:ext cx="16230600" cy="629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Support Refugee and Asylum Seeker Integration in the UK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028700" y="5072063"/>
            <a:ext cx="9697207" cy="4034998"/>
            <a:chOff x="0" y="-95250"/>
            <a:chExt cx="12929610" cy="5379999"/>
          </a:xfrm>
        </p:grpSpPr>
        <p:sp>
          <p:nvSpPr>
            <p:cNvPr id="6" name="TextBox 6"/>
            <p:cNvSpPr txBox="1"/>
            <p:nvPr/>
          </p:nvSpPr>
          <p:spPr>
            <a:xfrm>
              <a:off x="0" y="-95250"/>
              <a:ext cx="2564602" cy="8462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179"/>
                </a:lnSpc>
                <a:spcBef>
                  <a:spcPct val="0"/>
                </a:spcBef>
              </a:pPr>
              <a:r>
                <a:rPr lang="en-US" sz="3699" dirty="0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Name: 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5747139" y="-95250"/>
              <a:ext cx="7182471" cy="8462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179"/>
                </a:lnSpc>
                <a:spcBef>
                  <a:spcPct val="0"/>
                </a:spcBef>
              </a:pPr>
              <a:r>
                <a:rPr lang="en-US" sz="3699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Hawraman Raheem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1042519"/>
              <a:ext cx="2564602" cy="8462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179"/>
                </a:lnSpc>
                <a:spcBef>
                  <a:spcPct val="0"/>
                </a:spcBef>
              </a:pPr>
              <a:r>
                <a:rPr lang="en-US" sz="3699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ID: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5747139" y="1042519"/>
              <a:ext cx="7182471" cy="8462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179"/>
                </a:lnSpc>
                <a:spcBef>
                  <a:spcPct val="0"/>
                </a:spcBef>
              </a:pPr>
              <a:r>
                <a:rPr lang="en-US" sz="3699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2238893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2174513"/>
              <a:ext cx="3606800" cy="81082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5179"/>
                </a:lnSpc>
                <a:spcBef>
                  <a:spcPct val="0"/>
                </a:spcBef>
              </a:pPr>
              <a:r>
                <a:rPr lang="en-US" sz="3699" dirty="0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Programme: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5747139" y="2174514"/>
              <a:ext cx="7182471" cy="8462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179"/>
                </a:lnSpc>
                <a:spcBef>
                  <a:spcPct val="0"/>
                </a:spcBef>
              </a:pPr>
              <a:r>
                <a:rPr lang="en-US" sz="3699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BSc Applied Computing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3306508"/>
              <a:ext cx="4521200" cy="81082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5179"/>
                </a:lnSpc>
                <a:spcBef>
                  <a:spcPct val="0"/>
                </a:spcBef>
              </a:pPr>
              <a:r>
                <a:rPr lang="en-US" sz="3699" dirty="0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Module Name:</a:t>
              </a: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5747139" y="3306509"/>
              <a:ext cx="7182471" cy="8462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179"/>
                </a:lnSpc>
                <a:spcBef>
                  <a:spcPct val="0"/>
                </a:spcBef>
              </a:pPr>
              <a:r>
                <a:rPr lang="en-US" sz="3699" dirty="0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Independent Project II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4438503"/>
              <a:ext cx="4074000" cy="81082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5179"/>
                </a:lnSpc>
                <a:spcBef>
                  <a:spcPct val="0"/>
                </a:spcBef>
              </a:pPr>
              <a:r>
                <a:rPr lang="en-US" sz="3699" dirty="0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Module Code: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5747139" y="4438504"/>
              <a:ext cx="7182471" cy="8462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179"/>
                </a:lnSpc>
                <a:spcBef>
                  <a:spcPct val="0"/>
                </a:spcBef>
              </a:pPr>
              <a:r>
                <a:rPr lang="en-US" sz="3699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ACCA6020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3533482" y="3120979"/>
            <a:ext cx="11221036" cy="1227347"/>
            <a:chOff x="0" y="0"/>
            <a:chExt cx="14961382" cy="1636463"/>
          </a:xfrm>
        </p:grpSpPr>
        <p:sp>
          <p:nvSpPr>
            <p:cNvPr id="17" name="TextBox 17"/>
            <p:cNvSpPr txBox="1"/>
            <p:nvPr/>
          </p:nvSpPr>
          <p:spPr>
            <a:xfrm>
              <a:off x="0" y="345718"/>
              <a:ext cx="14961382" cy="8462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179"/>
                </a:lnSpc>
                <a:spcBef>
                  <a:spcPct val="0"/>
                </a:spcBef>
              </a:pPr>
              <a:r>
                <a:rPr lang="en-US" sz="3699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Supervisor: Dr. Vijeyananthan Thayananthan</a:t>
              </a:r>
            </a:p>
          </p:txBody>
        </p:sp>
        <p:sp>
          <p:nvSpPr>
            <p:cNvPr id="18" name="AutoShape 18"/>
            <p:cNvSpPr/>
            <p:nvPr/>
          </p:nvSpPr>
          <p:spPr>
            <a:xfrm>
              <a:off x="1530779" y="19050"/>
              <a:ext cx="11899823" cy="0"/>
            </a:xfrm>
            <a:prstGeom prst="line">
              <a:avLst/>
            </a:prstGeom>
            <a:ln w="38100" cap="flat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AutoShape 19"/>
            <p:cNvSpPr/>
            <p:nvPr/>
          </p:nvSpPr>
          <p:spPr>
            <a:xfrm>
              <a:off x="1530779" y="1617413"/>
              <a:ext cx="11899823" cy="0"/>
            </a:xfrm>
            <a:prstGeom prst="line">
              <a:avLst/>
            </a:prstGeom>
            <a:ln w="38100" cap="flat">
              <a:solidFill>
                <a:srgbClr val="000000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0" y="2988477"/>
            <a:ext cx="18288000" cy="424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26109" lvl="1" indent="-313054" algn="l">
              <a:lnSpc>
                <a:spcPts val="7249"/>
              </a:lnSpc>
              <a:buFont typeface="Arial"/>
              <a:buChar char="•"/>
            </a:pPr>
            <a:r>
              <a:rPr lang="en-US" sz="2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Refugees and asylum seekers face significant challenges when integrating into UK society[1]</a:t>
            </a:r>
          </a:p>
          <a:p>
            <a:pPr marL="626109" lvl="1" indent="-313054" algn="l">
              <a:lnSpc>
                <a:spcPts val="7249"/>
              </a:lnSpc>
              <a:buFont typeface="Arial"/>
              <a:buChar char="•"/>
            </a:pPr>
            <a:r>
              <a:rPr lang="en-US" sz="2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Limited English proficiency creates barriers to accessing essential information</a:t>
            </a:r>
          </a:p>
          <a:p>
            <a:pPr marL="626109" lvl="1" indent="-313054" algn="l">
              <a:lnSpc>
                <a:spcPts val="7249"/>
              </a:lnSpc>
              <a:buFont typeface="Arial"/>
              <a:buChar char="•"/>
            </a:pPr>
            <a:r>
              <a:rPr lang="en-US" sz="2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UK public services are complex and difficult to navigate for new arrivals[2]</a:t>
            </a:r>
          </a:p>
          <a:p>
            <a:pPr marL="626109" lvl="1" indent="-313054" algn="l">
              <a:lnSpc>
                <a:spcPts val="7249"/>
              </a:lnSpc>
              <a:buFont typeface="Arial"/>
              <a:buChar char="•"/>
            </a:pPr>
            <a:r>
              <a:rPr lang="en-US" sz="2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Many individuals rely on informal sources, which can be inaccurate or misleading</a:t>
            </a:r>
          </a:p>
          <a:p>
            <a:pPr algn="l">
              <a:lnSpc>
                <a:spcPts val="4059"/>
              </a:lnSpc>
            </a:pPr>
            <a:endParaRPr lang="en-US" sz="2899" dirty="0">
              <a:solidFill>
                <a:srgbClr val="000000"/>
              </a:solidFill>
              <a:latin typeface="Garet"/>
              <a:ea typeface="Garet"/>
              <a:cs typeface="Garet"/>
              <a:sym typeface="Garet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464256" y="908453"/>
            <a:ext cx="10496371" cy="7857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808"/>
              </a:lnSpc>
              <a:spcBef>
                <a:spcPct val="0"/>
              </a:spcBef>
            </a:pPr>
            <a:r>
              <a:rPr lang="en-US" sz="5808" spc="-458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Introduction and Background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0" y="2988477"/>
            <a:ext cx="18288000" cy="424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26109" lvl="1" indent="-313054" algn="l">
              <a:lnSpc>
                <a:spcPts val="7249"/>
              </a:lnSpc>
              <a:buFont typeface="Arial"/>
              <a:buChar char="•"/>
            </a:pPr>
            <a:r>
              <a:rPr lang="en-US" sz="2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Official information is often fragmented, complex, and English-only</a:t>
            </a:r>
          </a:p>
          <a:p>
            <a:pPr marL="626109" lvl="1" indent="-313054" algn="l">
              <a:lnSpc>
                <a:spcPts val="7249"/>
              </a:lnSpc>
              <a:buFont typeface="Arial"/>
              <a:buChar char="•"/>
            </a:pPr>
            <a:r>
              <a:rPr lang="en-US" sz="2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Refugees and asylum seekers struggle to find clear, step-by-step guidance[1]</a:t>
            </a:r>
          </a:p>
          <a:p>
            <a:pPr marL="626109" lvl="1" indent="-313054" algn="l">
              <a:lnSpc>
                <a:spcPts val="7249"/>
              </a:lnSpc>
              <a:buFont typeface="Arial"/>
              <a:buChar char="•"/>
            </a:pPr>
            <a:r>
              <a:rPr lang="en-US" sz="2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Informal advice from social media and community networks can be unreliable</a:t>
            </a:r>
          </a:p>
          <a:p>
            <a:pPr marL="626109" lvl="1" indent="-313054" algn="l">
              <a:lnSpc>
                <a:spcPts val="7249"/>
              </a:lnSpc>
              <a:buFont typeface="Arial"/>
              <a:buChar char="•"/>
            </a:pPr>
            <a:r>
              <a:rPr lang="en-US" sz="2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Lack of accessible information negatively affects integration and independence</a:t>
            </a:r>
          </a:p>
          <a:p>
            <a:pPr algn="l">
              <a:lnSpc>
                <a:spcPts val="4059"/>
              </a:lnSpc>
            </a:pPr>
            <a:endParaRPr lang="en-US" sz="2899" dirty="0">
              <a:solidFill>
                <a:srgbClr val="000000"/>
              </a:solidFill>
              <a:latin typeface="Garet"/>
              <a:ea typeface="Garet"/>
              <a:cs typeface="Garet"/>
              <a:sym typeface="Garet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464256" y="908453"/>
            <a:ext cx="11651544" cy="7857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808"/>
              </a:lnSpc>
              <a:spcBef>
                <a:spcPct val="0"/>
              </a:spcBef>
            </a:pPr>
            <a:r>
              <a:rPr lang="en-US" sz="5808" spc="-458" dirty="0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Problem Statement / Motivation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64256" y="3421944"/>
            <a:ext cx="16299744" cy="34502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To design and develop a bilingual digital information platform that supports refugees and asylum seekers in understanding and navigating key services and systems in the UK.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64256" y="908453"/>
            <a:ext cx="9975144" cy="7857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808"/>
              </a:lnSpc>
              <a:spcBef>
                <a:spcPct val="0"/>
              </a:spcBef>
            </a:pPr>
            <a:r>
              <a:rPr lang="en-US" sz="5808" spc="-458" dirty="0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Project Aim and Objectives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64256" y="1931107"/>
            <a:ext cx="3498144" cy="6299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9"/>
              </a:lnSpc>
              <a:spcBef>
                <a:spcPct val="0"/>
              </a:spcBef>
            </a:pPr>
            <a:r>
              <a:rPr lang="en-US" sz="36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Project Aim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64256" y="2533511"/>
            <a:ext cx="17474299" cy="73314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42004" lvl="1" indent="-421002" algn="l">
              <a:lnSpc>
                <a:spcPts val="6395"/>
              </a:lnSpc>
              <a:buFont typeface="Arial"/>
              <a:buChar char="•"/>
            </a:pP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To </a:t>
            </a:r>
            <a:r>
              <a:rPr lang="en-US" sz="3899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analyse</a:t>
            </a: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existing challenges faced by refugees and asylum seekers in accessing information</a:t>
            </a:r>
          </a:p>
          <a:p>
            <a:pPr marL="842004" lvl="1" indent="-421002" algn="l">
              <a:lnSpc>
                <a:spcPts val="6395"/>
              </a:lnSpc>
              <a:buFont typeface="Arial"/>
              <a:buChar char="•"/>
            </a:pP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To review relevant literature related to digital inclusion and integration support</a:t>
            </a:r>
          </a:p>
          <a:p>
            <a:pPr marL="842004" lvl="1" indent="-421002" algn="l">
              <a:lnSpc>
                <a:spcPts val="6395"/>
              </a:lnSpc>
              <a:buFont typeface="Arial"/>
              <a:buChar char="•"/>
            </a:pP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To design a user-friendly bilingual platform (Sorani Kurdish and English)</a:t>
            </a:r>
          </a:p>
          <a:p>
            <a:pPr marL="842004" lvl="1" indent="-421002" algn="l">
              <a:lnSpc>
                <a:spcPts val="6395"/>
              </a:lnSpc>
              <a:buFont typeface="Arial"/>
              <a:buChar char="•"/>
            </a:pP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To develop a functional prototype using appropriate web technologies</a:t>
            </a:r>
          </a:p>
          <a:p>
            <a:pPr marL="842004" lvl="1" indent="-421002" algn="l">
              <a:lnSpc>
                <a:spcPts val="6395"/>
              </a:lnSpc>
              <a:buFont typeface="Arial"/>
              <a:buChar char="•"/>
            </a:pP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To evaluate the platform through expert review and feedback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64256" y="908453"/>
            <a:ext cx="10203744" cy="7857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808"/>
              </a:lnSpc>
              <a:spcBef>
                <a:spcPct val="0"/>
              </a:spcBef>
            </a:pPr>
            <a:r>
              <a:rPr lang="en-US" sz="5808" spc="-458" dirty="0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Project Aim and Objectives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64256" y="1846440"/>
            <a:ext cx="4639138" cy="629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79"/>
              </a:lnSpc>
              <a:spcBef>
                <a:spcPct val="0"/>
              </a:spcBef>
            </a:pPr>
            <a:r>
              <a:rPr lang="en-US" sz="3699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Project Objectives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64256" y="2323961"/>
            <a:ext cx="17474299" cy="6344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Secondary research to analyse existing literature and reports</a:t>
            </a:r>
          </a:p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Identification of user needs and information gaps</a:t>
            </a:r>
          </a:p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Design of a bilingual digital platform (Sorani Kurdish and English)</a:t>
            </a:r>
          </a:p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Development of a functional prototype using web technologies</a:t>
            </a:r>
          </a:p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Evaluation through expert review and feedback</a:t>
            </a:r>
          </a:p>
          <a:p>
            <a:pPr algn="l">
              <a:lnSpc>
                <a:spcPts val="8501"/>
              </a:lnSpc>
            </a:pPr>
            <a:endParaRPr lang="en-US" sz="3899">
              <a:solidFill>
                <a:srgbClr val="000000"/>
              </a:solidFill>
              <a:latin typeface="Garet"/>
              <a:ea typeface="Garet"/>
              <a:cs typeface="Garet"/>
              <a:sym typeface="Garet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464256" y="908453"/>
            <a:ext cx="4945944" cy="7857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808"/>
              </a:lnSpc>
              <a:spcBef>
                <a:spcPct val="0"/>
              </a:spcBef>
            </a:pPr>
            <a:r>
              <a:rPr lang="en-US" sz="5808" spc="-458" dirty="0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Methodology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64256" y="2323961"/>
            <a:ext cx="17474299" cy="85978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Digital platforms can improve access to information for </a:t>
            </a:r>
            <a:r>
              <a:rPr lang="en-US" sz="3899" dirty="0" err="1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marginalised</a:t>
            </a: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 communities</a:t>
            </a:r>
          </a:p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Language barriers are a key factor in digital and social exclusion</a:t>
            </a:r>
          </a:p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Clear, structured, step-by-step guidance supports better integration outcomes</a:t>
            </a:r>
          </a:p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Existing resources often lack accessibility and cultural relevance[3] [4]</a:t>
            </a:r>
          </a:p>
          <a:p>
            <a:pPr algn="l">
              <a:lnSpc>
                <a:spcPts val="8501"/>
              </a:lnSpc>
            </a:pPr>
            <a:endParaRPr lang="en-US" sz="3899" dirty="0">
              <a:solidFill>
                <a:srgbClr val="000000"/>
              </a:solidFill>
              <a:latin typeface="Garet"/>
              <a:ea typeface="Garet"/>
              <a:cs typeface="Garet"/>
              <a:sym typeface="Garet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464256" y="908453"/>
            <a:ext cx="10660944" cy="7857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808"/>
              </a:lnSpc>
              <a:spcBef>
                <a:spcPct val="0"/>
              </a:spcBef>
            </a:pPr>
            <a:r>
              <a:rPr lang="en-US" sz="5808" spc="-458" dirty="0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Literature Review (Overview)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64256" y="2323961"/>
            <a:ext cx="17474299" cy="4191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Web-based digital information platform</a:t>
            </a:r>
          </a:p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Bilingual content: Sorani Kurdish and English</a:t>
            </a:r>
          </a:p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Clear, structured, step-by-step information pages</a:t>
            </a:r>
          </a:p>
          <a:p>
            <a:pPr marL="842004" lvl="1" indent="-421002" algn="l">
              <a:lnSpc>
                <a:spcPts val="8501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Simple and accessible user interface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64256" y="908453"/>
            <a:ext cx="6622344" cy="7857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808"/>
              </a:lnSpc>
              <a:spcBef>
                <a:spcPct val="0"/>
              </a:spcBef>
            </a:pPr>
            <a:r>
              <a:rPr lang="en-US" sz="5808" spc="-458" dirty="0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Design Overview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64256" y="908453"/>
            <a:ext cx="11118144" cy="7857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808"/>
              </a:lnSpc>
              <a:spcBef>
                <a:spcPct val="0"/>
              </a:spcBef>
            </a:pPr>
            <a:r>
              <a:rPr lang="en-US" sz="5808" spc="-458" dirty="0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Project Timeline (Gantt Chart)</a:t>
            </a:r>
          </a:p>
        </p:txBody>
      </p:sp>
      <p:pic>
        <p:nvPicPr>
          <p:cNvPr id="5" name="Picture 4" descr="A screenshot of a project">
            <a:extLst>
              <a:ext uri="{FF2B5EF4-FFF2-40B4-BE49-F238E27FC236}">
                <a16:creationId xmlns:a16="http://schemas.microsoft.com/office/drawing/2014/main" id="{BBB67F9E-6510-F39E-B0F5-ED5BD73B84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56" y="1926723"/>
            <a:ext cx="17442744" cy="7941177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464256" y="908453"/>
            <a:ext cx="4564944" cy="7857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808"/>
              </a:lnSpc>
              <a:spcBef>
                <a:spcPct val="0"/>
              </a:spcBef>
            </a:pPr>
            <a:r>
              <a:rPr lang="en-US" sz="5808" spc="-458" dirty="0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Conclusion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464256" y="2476714"/>
            <a:ext cx="17823744" cy="66484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42004" lvl="1" indent="-421002" algn="l">
              <a:lnSpc>
                <a:spcPts val="6629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Refugees and asylum seekers face significant barriers to accessing reliable information</a:t>
            </a:r>
          </a:p>
          <a:p>
            <a:pPr marL="842004" lvl="1" indent="-421002" algn="l">
              <a:lnSpc>
                <a:spcPts val="6629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Language and system complexity contribute to misinformation and exclusion</a:t>
            </a:r>
          </a:p>
          <a:p>
            <a:pPr marL="842004" lvl="1" indent="-421002" algn="l">
              <a:lnSpc>
                <a:spcPts val="6629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This project proposes a bilingual digital platform to address these challenges</a:t>
            </a:r>
          </a:p>
          <a:p>
            <a:pPr marL="842004" lvl="1" indent="-421002" algn="l">
              <a:lnSpc>
                <a:spcPts val="6629"/>
              </a:lnSpc>
              <a:buFont typeface="Arial"/>
              <a:buChar char="•"/>
            </a:pPr>
            <a:r>
              <a:rPr lang="en-US" sz="3899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The platform aims to support integration through clear, accessible guidance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B49153-9CCD-AA27-3E95-B1BDF81BD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7F0AFA5-1ADB-8BD0-5451-6F2D452C5176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364" b="-336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8A673853-00BC-848E-4784-32D154151D6A}"/>
              </a:ext>
            </a:extLst>
          </p:cNvPr>
          <p:cNvSpPr txBox="1"/>
          <p:nvPr/>
        </p:nvSpPr>
        <p:spPr>
          <a:xfrm>
            <a:off x="464256" y="908453"/>
            <a:ext cx="4488744" cy="7857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5808"/>
              </a:lnSpc>
              <a:spcBef>
                <a:spcPct val="0"/>
              </a:spcBef>
            </a:pPr>
            <a:r>
              <a:rPr lang="en-US" sz="5808" spc="-458" dirty="0">
                <a:solidFill>
                  <a:srgbClr val="000000"/>
                </a:solidFill>
                <a:latin typeface="Archivo Black"/>
                <a:ea typeface="Archivo Black"/>
                <a:cs typeface="Archivo Black"/>
                <a:sym typeface="Archivo Black"/>
              </a:rPr>
              <a:t>References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D5F40A75-F145-49A2-D9BD-64AD789833CF}"/>
              </a:ext>
            </a:extLst>
          </p:cNvPr>
          <p:cNvSpPr txBox="1"/>
          <p:nvPr/>
        </p:nvSpPr>
        <p:spPr>
          <a:xfrm>
            <a:off x="464256" y="2476714"/>
            <a:ext cx="17595144" cy="63248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21002" lvl="1" algn="l">
              <a:lnSpc>
                <a:spcPct val="250000"/>
              </a:lnSpc>
            </a:pPr>
            <a:r>
              <a:rPr lang="en-US" sz="2400" dirty="0">
                <a:solidFill>
                  <a:srgbClr val="000000"/>
                </a:solidFill>
                <a:latin typeface="Garet"/>
                <a:ea typeface="Garet"/>
                <a:cs typeface="Garet"/>
                <a:sym typeface="Garet"/>
              </a:rPr>
              <a:t>[1] Home Office, “Home Office Indicators of Integration Framework 2019,” 2019</a:t>
            </a:r>
          </a:p>
          <a:p>
            <a:pPr marL="421002" lvl="1">
              <a:lnSpc>
                <a:spcPct val="250000"/>
              </a:lnSpc>
            </a:pPr>
            <a:r>
              <a:rPr lang="en-GB" sz="2400" dirty="0">
                <a:solidFill>
                  <a:srgbClr val="000000"/>
                </a:solidFill>
                <a:latin typeface="Garet"/>
              </a:rPr>
              <a:t>[2] Refugee Council, "New Roots, New Futures: the need for a national refugee integration strategy," 2025.</a:t>
            </a:r>
          </a:p>
          <a:p>
            <a:pPr marL="421002" lvl="1">
              <a:lnSpc>
                <a:spcPct val="250000"/>
              </a:lnSpc>
            </a:pPr>
            <a:r>
              <a:rPr lang="en-GB" sz="2400" dirty="0">
                <a:solidFill>
                  <a:srgbClr val="000000"/>
                </a:solidFill>
                <a:latin typeface="Garet"/>
              </a:rPr>
              <a:t>[3] Isabel Ruiz and Carlos Vargas-Silva, "What Works for Improving Refugee Outcomes in High-Income Countries? Policy Insights for the UK," University of OXFORD, Research 2021. [Online]. </a:t>
            </a:r>
            <a:r>
              <a:rPr lang="en-GB" sz="2400" dirty="0">
                <a:solidFill>
                  <a:srgbClr val="000000"/>
                </a:solidFill>
                <a:latin typeface="Gare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www.compas.ox.ac.uk</a:t>
            </a:r>
            <a:endParaRPr lang="en-GB" sz="2400" dirty="0">
              <a:solidFill>
                <a:srgbClr val="000000"/>
              </a:solidFill>
              <a:latin typeface="Garet"/>
            </a:endParaRPr>
          </a:p>
          <a:p>
            <a:pPr marL="421002" lvl="1">
              <a:lnSpc>
                <a:spcPct val="250000"/>
              </a:lnSpc>
            </a:pPr>
            <a:r>
              <a:rPr lang="en-GB" sz="2400" dirty="0">
                <a:solidFill>
                  <a:srgbClr val="000000"/>
                </a:solidFill>
                <a:latin typeface="Garet"/>
              </a:rPr>
              <a:t>[4] </a:t>
            </a:r>
            <a:r>
              <a:rPr lang="en-GB" sz="2400" dirty="0" err="1">
                <a:solidFill>
                  <a:srgbClr val="000000"/>
                </a:solidFill>
                <a:latin typeface="Garet"/>
              </a:rPr>
              <a:t>Naures</a:t>
            </a:r>
            <a:r>
              <a:rPr lang="en-GB" sz="2400" dirty="0">
                <a:solidFill>
                  <a:srgbClr val="000000"/>
                </a:solidFill>
                <a:latin typeface="Garet"/>
              </a:rPr>
              <a:t> Atto, Catherine Hirst, and Victoria Hall, "Integration Policies, Practices and Experiences; United Kingdom Country Report," Horizon Project 'RESPOND Multilevel Governance of Migration and Beyond' (770564), research 2020.</a:t>
            </a:r>
          </a:p>
        </p:txBody>
      </p:sp>
    </p:spTree>
    <p:extLst>
      <p:ext uri="{BB962C8B-B14F-4D97-AF65-F5344CB8AC3E}">
        <p14:creationId xmlns:p14="http://schemas.microsoft.com/office/powerpoint/2010/main" val="11507275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532</Words>
  <Application>Microsoft Office PowerPoint</Application>
  <PresentationFormat>Custom</PresentationFormat>
  <Paragraphs>60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Archivo Black</vt:lpstr>
      <vt:lpstr>Canva Sans Bold</vt:lpstr>
      <vt:lpstr>Arial</vt:lpstr>
      <vt:lpstr>Garet</vt:lpstr>
      <vt:lpstr>Arimo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Brief Deck</dc:title>
  <cp:lastModifiedBy>Hawraman Anwar Raheem (2238893)</cp:lastModifiedBy>
  <cp:revision>1</cp:revision>
  <dcterms:created xsi:type="dcterms:W3CDTF">2006-08-16T00:00:00Z</dcterms:created>
  <dcterms:modified xsi:type="dcterms:W3CDTF">2026-02-02T03:51:31Z</dcterms:modified>
  <dc:identifier>DAG_1gieS9o</dc:identifier>
</cp:coreProperties>
</file>