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5" autoAdjust="0"/>
    <p:restoredTop sz="94660"/>
  </p:normalViewPr>
  <p:slideViewPr>
    <p:cSldViewPr snapToGrid="0">
      <p:cViewPr varScale="1">
        <p:scale>
          <a:sx n="49" d="100"/>
          <a:sy n="49" d="100"/>
        </p:scale>
        <p:origin x="86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5D63A9-10D0-432F-AB6E-4BDE65096670}" type="doc">
      <dgm:prSet loTypeId="urn:microsoft.com/office/officeart/2005/8/layout/vList5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C5620B24-9CDF-4EFF-87F4-7DFEBD710D2B}">
      <dgm:prSet phldrT="[Text]"/>
      <dgm:spPr/>
      <dgm:t>
        <a:bodyPr/>
        <a:lstStyle/>
        <a:p>
          <a:r>
            <a:rPr lang="en-GB" dirty="0"/>
            <a:t>Nature </a:t>
          </a:r>
        </a:p>
      </dgm:t>
    </dgm:pt>
    <dgm:pt modelId="{4DF64A21-55A4-42BF-B889-2A59229E3445}" type="parTrans" cxnId="{5779D6EF-963E-4793-9BD6-1452F49A68F3}">
      <dgm:prSet/>
      <dgm:spPr/>
      <dgm:t>
        <a:bodyPr/>
        <a:lstStyle/>
        <a:p>
          <a:endParaRPr lang="en-GB"/>
        </a:p>
      </dgm:t>
    </dgm:pt>
    <dgm:pt modelId="{9AE74176-C7B0-4F71-9FD5-089A75A97534}" type="sibTrans" cxnId="{5779D6EF-963E-4793-9BD6-1452F49A68F3}">
      <dgm:prSet/>
      <dgm:spPr/>
      <dgm:t>
        <a:bodyPr/>
        <a:lstStyle/>
        <a:p>
          <a:endParaRPr lang="en-GB"/>
        </a:p>
      </dgm:t>
    </dgm:pt>
    <dgm:pt modelId="{B2D1AC28-B6CA-4A27-9DBA-2F9CA45D26AD}">
      <dgm:prSet phldrT="[Text]"/>
      <dgm:spPr/>
      <dgm:t>
        <a:bodyPr/>
        <a:lstStyle/>
        <a:p>
          <a:r>
            <a:rPr lang="en-GB" dirty="0"/>
            <a:t>Genetic influences inherited from parents </a:t>
          </a:r>
          <a:r>
            <a:rPr lang="en-GB" dirty="0" err="1"/>
            <a:t>e.g</a:t>
          </a:r>
          <a:r>
            <a:rPr lang="en-GB" dirty="0"/>
            <a:t> </a:t>
          </a:r>
        </a:p>
      </dgm:t>
    </dgm:pt>
    <dgm:pt modelId="{47CC798B-A76E-4564-B80E-7A5123F3AC93}" type="parTrans" cxnId="{132CCA5B-A628-4FC4-9AFD-0B84A89DC479}">
      <dgm:prSet/>
      <dgm:spPr/>
      <dgm:t>
        <a:bodyPr/>
        <a:lstStyle/>
        <a:p>
          <a:endParaRPr lang="en-GB"/>
        </a:p>
      </dgm:t>
    </dgm:pt>
    <dgm:pt modelId="{963CBEE3-CBB2-4721-962F-8F85604EAB1F}" type="sibTrans" cxnId="{132CCA5B-A628-4FC4-9AFD-0B84A89DC479}">
      <dgm:prSet/>
      <dgm:spPr/>
      <dgm:t>
        <a:bodyPr/>
        <a:lstStyle/>
        <a:p>
          <a:endParaRPr lang="en-GB"/>
        </a:p>
      </dgm:t>
    </dgm:pt>
    <dgm:pt modelId="{682048A2-962A-4331-BACC-FC8BD2C7CAF1}">
      <dgm:prSet phldrT="[Text]"/>
      <dgm:spPr/>
      <dgm:t>
        <a:bodyPr/>
        <a:lstStyle/>
        <a:p>
          <a:r>
            <a:rPr lang="en-GB" dirty="0"/>
            <a:t>Nurture</a:t>
          </a:r>
        </a:p>
      </dgm:t>
    </dgm:pt>
    <dgm:pt modelId="{27DD6DBD-A08D-45DB-AA8F-520EA9934093}" type="parTrans" cxnId="{A2E51584-047D-408C-9A90-0FC5AFFA4E0E}">
      <dgm:prSet/>
      <dgm:spPr/>
      <dgm:t>
        <a:bodyPr/>
        <a:lstStyle/>
        <a:p>
          <a:endParaRPr lang="en-GB"/>
        </a:p>
      </dgm:t>
    </dgm:pt>
    <dgm:pt modelId="{A8394EBD-0F53-4494-8DC6-2A10D40B299C}" type="sibTrans" cxnId="{A2E51584-047D-408C-9A90-0FC5AFFA4E0E}">
      <dgm:prSet/>
      <dgm:spPr/>
      <dgm:t>
        <a:bodyPr/>
        <a:lstStyle/>
        <a:p>
          <a:endParaRPr lang="en-GB"/>
        </a:p>
      </dgm:t>
    </dgm:pt>
    <dgm:pt modelId="{E178775A-08E9-41E5-8980-C95AA3F3B6F2}">
      <dgm:prSet phldrT="[Text]"/>
      <dgm:spPr/>
      <dgm:t>
        <a:bodyPr/>
        <a:lstStyle/>
        <a:p>
          <a:r>
            <a:rPr lang="en-GB" dirty="0"/>
            <a:t>Environmental factors that shape an individual.</a:t>
          </a:r>
        </a:p>
      </dgm:t>
    </dgm:pt>
    <dgm:pt modelId="{22F4C55D-6773-4EAB-82D5-F8060CFA225F}" type="parTrans" cxnId="{DF61E6DE-93C6-4AA3-8F5F-AAB486315448}">
      <dgm:prSet/>
      <dgm:spPr/>
      <dgm:t>
        <a:bodyPr/>
        <a:lstStyle/>
        <a:p>
          <a:endParaRPr lang="en-GB"/>
        </a:p>
      </dgm:t>
    </dgm:pt>
    <dgm:pt modelId="{9056B9AF-18A0-42F7-A33F-ED1216736148}" type="sibTrans" cxnId="{DF61E6DE-93C6-4AA3-8F5F-AAB486315448}">
      <dgm:prSet/>
      <dgm:spPr/>
      <dgm:t>
        <a:bodyPr/>
        <a:lstStyle/>
        <a:p>
          <a:endParaRPr lang="en-GB"/>
        </a:p>
      </dgm:t>
    </dgm:pt>
    <dgm:pt modelId="{FC39D448-2403-4061-AA1E-5696A40ACBF2}" type="pres">
      <dgm:prSet presAssocID="{7B5D63A9-10D0-432F-AB6E-4BDE65096670}" presName="Name0" presStyleCnt="0">
        <dgm:presLayoutVars>
          <dgm:dir/>
          <dgm:animLvl val="lvl"/>
          <dgm:resizeHandles val="exact"/>
        </dgm:presLayoutVars>
      </dgm:prSet>
      <dgm:spPr/>
    </dgm:pt>
    <dgm:pt modelId="{4B80B7F4-FA59-4651-BB0B-BD60E88CE7F2}" type="pres">
      <dgm:prSet presAssocID="{C5620B24-9CDF-4EFF-87F4-7DFEBD710D2B}" presName="linNode" presStyleCnt="0"/>
      <dgm:spPr/>
    </dgm:pt>
    <dgm:pt modelId="{79575818-B45E-4E7E-9BA6-0D65D25915A7}" type="pres">
      <dgm:prSet presAssocID="{C5620B24-9CDF-4EFF-87F4-7DFEBD710D2B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D511EDB2-F31D-4A90-A0E5-E6C60CAF3848}" type="pres">
      <dgm:prSet presAssocID="{C5620B24-9CDF-4EFF-87F4-7DFEBD710D2B}" presName="descendantText" presStyleLbl="alignAccFollowNode1" presStyleIdx="0" presStyleCnt="2">
        <dgm:presLayoutVars>
          <dgm:bulletEnabled val="1"/>
        </dgm:presLayoutVars>
      </dgm:prSet>
      <dgm:spPr/>
    </dgm:pt>
    <dgm:pt modelId="{15C4A54C-F842-407C-AC7C-0B2CC442BD7F}" type="pres">
      <dgm:prSet presAssocID="{9AE74176-C7B0-4F71-9FD5-089A75A97534}" presName="sp" presStyleCnt="0"/>
      <dgm:spPr/>
    </dgm:pt>
    <dgm:pt modelId="{B92B5CF6-40FD-4159-845A-5AE6CA0847BC}" type="pres">
      <dgm:prSet presAssocID="{682048A2-962A-4331-BACC-FC8BD2C7CAF1}" presName="linNode" presStyleCnt="0"/>
      <dgm:spPr/>
    </dgm:pt>
    <dgm:pt modelId="{64D5B951-93C1-4F48-B6B3-3F5E9C31A983}" type="pres">
      <dgm:prSet presAssocID="{682048A2-962A-4331-BACC-FC8BD2C7CAF1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7D13F672-ED37-4F99-8E18-3193F0164AA8}" type="pres">
      <dgm:prSet presAssocID="{682048A2-962A-4331-BACC-FC8BD2C7CAF1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B4703E2A-FC0D-45A2-B95F-1BED3E6F0952}" type="presOf" srcId="{7B5D63A9-10D0-432F-AB6E-4BDE65096670}" destId="{FC39D448-2403-4061-AA1E-5696A40ACBF2}" srcOrd="0" destOrd="0" presId="urn:microsoft.com/office/officeart/2005/8/layout/vList5"/>
    <dgm:cxn modelId="{132CCA5B-A628-4FC4-9AFD-0B84A89DC479}" srcId="{C5620B24-9CDF-4EFF-87F4-7DFEBD710D2B}" destId="{B2D1AC28-B6CA-4A27-9DBA-2F9CA45D26AD}" srcOrd="0" destOrd="0" parTransId="{47CC798B-A76E-4564-B80E-7A5123F3AC93}" sibTransId="{963CBEE3-CBB2-4721-962F-8F85604EAB1F}"/>
    <dgm:cxn modelId="{39B6476E-15BA-45DF-9136-A158C4F9C0F5}" type="presOf" srcId="{E178775A-08E9-41E5-8980-C95AA3F3B6F2}" destId="{7D13F672-ED37-4F99-8E18-3193F0164AA8}" srcOrd="0" destOrd="0" presId="urn:microsoft.com/office/officeart/2005/8/layout/vList5"/>
    <dgm:cxn modelId="{A2E51584-047D-408C-9A90-0FC5AFFA4E0E}" srcId="{7B5D63A9-10D0-432F-AB6E-4BDE65096670}" destId="{682048A2-962A-4331-BACC-FC8BD2C7CAF1}" srcOrd="1" destOrd="0" parTransId="{27DD6DBD-A08D-45DB-AA8F-520EA9934093}" sibTransId="{A8394EBD-0F53-4494-8DC6-2A10D40B299C}"/>
    <dgm:cxn modelId="{2833B9A1-E05A-4C85-B44E-D3CB35E3AD10}" type="presOf" srcId="{C5620B24-9CDF-4EFF-87F4-7DFEBD710D2B}" destId="{79575818-B45E-4E7E-9BA6-0D65D25915A7}" srcOrd="0" destOrd="0" presId="urn:microsoft.com/office/officeart/2005/8/layout/vList5"/>
    <dgm:cxn modelId="{DF61E6DE-93C6-4AA3-8F5F-AAB486315448}" srcId="{682048A2-962A-4331-BACC-FC8BD2C7CAF1}" destId="{E178775A-08E9-41E5-8980-C95AA3F3B6F2}" srcOrd="0" destOrd="0" parTransId="{22F4C55D-6773-4EAB-82D5-F8060CFA225F}" sibTransId="{9056B9AF-18A0-42F7-A33F-ED1216736148}"/>
    <dgm:cxn modelId="{148274E9-011D-49C0-814E-E7C7D34108F4}" type="presOf" srcId="{682048A2-962A-4331-BACC-FC8BD2C7CAF1}" destId="{64D5B951-93C1-4F48-B6B3-3F5E9C31A983}" srcOrd="0" destOrd="0" presId="urn:microsoft.com/office/officeart/2005/8/layout/vList5"/>
    <dgm:cxn modelId="{5779D6EF-963E-4793-9BD6-1452F49A68F3}" srcId="{7B5D63A9-10D0-432F-AB6E-4BDE65096670}" destId="{C5620B24-9CDF-4EFF-87F4-7DFEBD710D2B}" srcOrd="0" destOrd="0" parTransId="{4DF64A21-55A4-42BF-B889-2A59229E3445}" sibTransId="{9AE74176-C7B0-4F71-9FD5-089A75A97534}"/>
    <dgm:cxn modelId="{45CF1DF6-48D3-4575-AD81-490F065597AF}" type="presOf" srcId="{B2D1AC28-B6CA-4A27-9DBA-2F9CA45D26AD}" destId="{D511EDB2-F31D-4A90-A0E5-E6C60CAF3848}" srcOrd="0" destOrd="0" presId="urn:microsoft.com/office/officeart/2005/8/layout/vList5"/>
    <dgm:cxn modelId="{2872D5B4-3F46-4499-A496-1ECE63EFFBDA}" type="presParOf" srcId="{FC39D448-2403-4061-AA1E-5696A40ACBF2}" destId="{4B80B7F4-FA59-4651-BB0B-BD60E88CE7F2}" srcOrd="0" destOrd="0" presId="urn:microsoft.com/office/officeart/2005/8/layout/vList5"/>
    <dgm:cxn modelId="{8D843F28-5E39-4B8C-9F0A-E43ECAC83070}" type="presParOf" srcId="{4B80B7F4-FA59-4651-BB0B-BD60E88CE7F2}" destId="{79575818-B45E-4E7E-9BA6-0D65D25915A7}" srcOrd="0" destOrd="0" presId="urn:microsoft.com/office/officeart/2005/8/layout/vList5"/>
    <dgm:cxn modelId="{E7786F40-9CD3-46AB-BDFB-B1C379418156}" type="presParOf" srcId="{4B80B7F4-FA59-4651-BB0B-BD60E88CE7F2}" destId="{D511EDB2-F31D-4A90-A0E5-E6C60CAF3848}" srcOrd="1" destOrd="0" presId="urn:microsoft.com/office/officeart/2005/8/layout/vList5"/>
    <dgm:cxn modelId="{C00FABD1-92A1-443D-868D-97CFD396303B}" type="presParOf" srcId="{FC39D448-2403-4061-AA1E-5696A40ACBF2}" destId="{15C4A54C-F842-407C-AC7C-0B2CC442BD7F}" srcOrd="1" destOrd="0" presId="urn:microsoft.com/office/officeart/2005/8/layout/vList5"/>
    <dgm:cxn modelId="{A9F27994-3037-4D62-9A0C-30F46066CDE8}" type="presParOf" srcId="{FC39D448-2403-4061-AA1E-5696A40ACBF2}" destId="{B92B5CF6-40FD-4159-845A-5AE6CA0847BC}" srcOrd="2" destOrd="0" presId="urn:microsoft.com/office/officeart/2005/8/layout/vList5"/>
    <dgm:cxn modelId="{1A0720E3-2B12-4454-9086-727ACC029046}" type="presParOf" srcId="{B92B5CF6-40FD-4159-845A-5AE6CA0847BC}" destId="{64D5B951-93C1-4F48-B6B3-3F5E9C31A983}" srcOrd="0" destOrd="0" presId="urn:microsoft.com/office/officeart/2005/8/layout/vList5"/>
    <dgm:cxn modelId="{2E6FFF81-8C11-4BD4-9FE3-D5D0CA82F4BB}" type="presParOf" srcId="{B92B5CF6-40FD-4159-845A-5AE6CA0847BC}" destId="{7D13F672-ED37-4F99-8E18-3193F0164AA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2E3E31-713A-4395-90DD-896080FD9932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7138DB0-16CA-4831-B5FB-C1D2EB655ACB}">
      <dgm:prSet phldrT="[Text]"/>
      <dgm:spPr/>
      <dgm:t>
        <a:bodyPr/>
        <a:lstStyle/>
        <a:p>
          <a:r>
            <a:rPr lang="en-GB" dirty="0"/>
            <a:t>Genetic Predisposition:</a:t>
          </a:r>
        </a:p>
      </dgm:t>
    </dgm:pt>
    <dgm:pt modelId="{223F22F2-F1F6-4F63-A8EF-89990FA84DAB}" type="parTrans" cxnId="{26585A96-6189-4651-8088-E3287DA5819C}">
      <dgm:prSet/>
      <dgm:spPr/>
      <dgm:t>
        <a:bodyPr/>
        <a:lstStyle/>
        <a:p>
          <a:endParaRPr lang="en-GB"/>
        </a:p>
      </dgm:t>
    </dgm:pt>
    <dgm:pt modelId="{9559A62A-E92C-4254-ACCB-E831E592CDBC}" type="sibTrans" cxnId="{26585A96-6189-4651-8088-E3287DA5819C}">
      <dgm:prSet/>
      <dgm:spPr/>
      <dgm:t>
        <a:bodyPr/>
        <a:lstStyle/>
        <a:p>
          <a:endParaRPr lang="en-GB"/>
        </a:p>
      </dgm:t>
    </dgm:pt>
    <dgm:pt modelId="{A67F2609-EB84-4702-BB54-B68CF3D35EF1}">
      <dgm:prSet phldrT="[Text]"/>
      <dgm:spPr/>
      <dgm:t>
        <a:bodyPr/>
        <a:lstStyle/>
        <a:p>
          <a:r>
            <a:rPr lang="en-GB" dirty="0"/>
            <a:t>Example: Hair colour, eye colour, certain diseases.</a:t>
          </a:r>
        </a:p>
      </dgm:t>
    </dgm:pt>
    <dgm:pt modelId="{738D3D5A-10A6-49A7-903E-2EE75A4C2D2F}" type="parTrans" cxnId="{DAA27331-72F9-4385-BF81-C72131B3F53A}">
      <dgm:prSet/>
      <dgm:spPr/>
      <dgm:t>
        <a:bodyPr/>
        <a:lstStyle/>
        <a:p>
          <a:endParaRPr lang="en-GB"/>
        </a:p>
      </dgm:t>
    </dgm:pt>
    <dgm:pt modelId="{B94AB447-A656-46DB-BA70-B6005AE3703E}" type="sibTrans" cxnId="{DAA27331-72F9-4385-BF81-C72131B3F53A}">
      <dgm:prSet/>
      <dgm:spPr/>
      <dgm:t>
        <a:bodyPr/>
        <a:lstStyle/>
        <a:p>
          <a:endParaRPr lang="en-GB"/>
        </a:p>
      </dgm:t>
    </dgm:pt>
    <dgm:pt modelId="{CEAEB30D-312C-42FD-AC15-9775C7F22117}">
      <dgm:prSet phldrT="[Text]"/>
      <dgm:spPr/>
      <dgm:t>
        <a:bodyPr/>
        <a:lstStyle/>
        <a:p>
          <a:r>
            <a:rPr lang="en-GB" dirty="0"/>
            <a:t>Limitations: Genes set the stage but dint determine everything.</a:t>
          </a:r>
        </a:p>
      </dgm:t>
    </dgm:pt>
    <dgm:pt modelId="{4A94344A-4243-4670-9A5A-B0D2CEC95C2B}" type="parTrans" cxnId="{92BF8E51-0E61-4CCD-8FAA-C8E282422BF4}">
      <dgm:prSet/>
      <dgm:spPr/>
      <dgm:t>
        <a:bodyPr/>
        <a:lstStyle/>
        <a:p>
          <a:endParaRPr lang="en-GB"/>
        </a:p>
      </dgm:t>
    </dgm:pt>
    <dgm:pt modelId="{ECAD887B-A946-445D-9EA7-E9EFA17C1C29}" type="sibTrans" cxnId="{92BF8E51-0E61-4CCD-8FAA-C8E282422BF4}">
      <dgm:prSet/>
      <dgm:spPr/>
      <dgm:t>
        <a:bodyPr/>
        <a:lstStyle/>
        <a:p>
          <a:endParaRPr lang="en-GB"/>
        </a:p>
      </dgm:t>
    </dgm:pt>
    <dgm:pt modelId="{9A61623F-AF07-4F04-9C64-664AF6A10F3E}" type="pres">
      <dgm:prSet presAssocID="{852E3E31-713A-4395-90DD-896080FD9932}" presName="linear" presStyleCnt="0">
        <dgm:presLayoutVars>
          <dgm:animLvl val="lvl"/>
          <dgm:resizeHandles val="exact"/>
        </dgm:presLayoutVars>
      </dgm:prSet>
      <dgm:spPr/>
    </dgm:pt>
    <dgm:pt modelId="{CD966D2C-8530-4ACA-94AA-30FC3762CAC7}" type="pres">
      <dgm:prSet presAssocID="{27138DB0-16CA-4831-B5FB-C1D2EB655AC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47858A7-D4B4-4E7C-A024-773B7FC31EE4}" type="pres">
      <dgm:prSet presAssocID="{9559A62A-E92C-4254-ACCB-E831E592CDBC}" presName="spacer" presStyleCnt="0"/>
      <dgm:spPr/>
    </dgm:pt>
    <dgm:pt modelId="{1BD4CFD3-C795-4E40-AA78-FCFC7A0E5FFB}" type="pres">
      <dgm:prSet presAssocID="{A67F2609-EB84-4702-BB54-B68CF3D35EF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6B6E515-EA4F-45AB-94FF-F8E864929EBB}" type="pres">
      <dgm:prSet presAssocID="{B94AB447-A656-46DB-BA70-B6005AE3703E}" presName="spacer" presStyleCnt="0"/>
      <dgm:spPr/>
    </dgm:pt>
    <dgm:pt modelId="{5106BC92-D5D2-4908-A0DC-49A87FE39102}" type="pres">
      <dgm:prSet presAssocID="{CEAEB30D-312C-42FD-AC15-9775C7F2211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0945D1A-36A9-4B3B-9978-FD0557B72803}" type="presOf" srcId="{A67F2609-EB84-4702-BB54-B68CF3D35EF1}" destId="{1BD4CFD3-C795-4E40-AA78-FCFC7A0E5FFB}" srcOrd="0" destOrd="0" presId="urn:microsoft.com/office/officeart/2005/8/layout/vList2"/>
    <dgm:cxn modelId="{D5C0822C-10F4-4E89-85B7-5F6CA3F870A6}" type="presOf" srcId="{CEAEB30D-312C-42FD-AC15-9775C7F22117}" destId="{5106BC92-D5D2-4908-A0DC-49A87FE39102}" srcOrd="0" destOrd="0" presId="urn:microsoft.com/office/officeart/2005/8/layout/vList2"/>
    <dgm:cxn modelId="{DAA27331-72F9-4385-BF81-C72131B3F53A}" srcId="{852E3E31-713A-4395-90DD-896080FD9932}" destId="{A67F2609-EB84-4702-BB54-B68CF3D35EF1}" srcOrd="1" destOrd="0" parTransId="{738D3D5A-10A6-49A7-903E-2EE75A4C2D2F}" sibTransId="{B94AB447-A656-46DB-BA70-B6005AE3703E}"/>
    <dgm:cxn modelId="{92BF8E51-0E61-4CCD-8FAA-C8E282422BF4}" srcId="{852E3E31-713A-4395-90DD-896080FD9932}" destId="{CEAEB30D-312C-42FD-AC15-9775C7F22117}" srcOrd="2" destOrd="0" parTransId="{4A94344A-4243-4670-9A5A-B0D2CEC95C2B}" sibTransId="{ECAD887B-A946-445D-9EA7-E9EFA17C1C29}"/>
    <dgm:cxn modelId="{D447CE72-8BF3-4637-AFB8-B22E9355B23B}" type="presOf" srcId="{27138DB0-16CA-4831-B5FB-C1D2EB655ACB}" destId="{CD966D2C-8530-4ACA-94AA-30FC3762CAC7}" srcOrd="0" destOrd="0" presId="urn:microsoft.com/office/officeart/2005/8/layout/vList2"/>
    <dgm:cxn modelId="{26585A96-6189-4651-8088-E3287DA5819C}" srcId="{852E3E31-713A-4395-90DD-896080FD9932}" destId="{27138DB0-16CA-4831-B5FB-C1D2EB655ACB}" srcOrd="0" destOrd="0" parTransId="{223F22F2-F1F6-4F63-A8EF-89990FA84DAB}" sibTransId="{9559A62A-E92C-4254-ACCB-E831E592CDBC}"/>
    <dgm:cxn modelId="{9D07A79A-589A-4E24-865B-5F186FDB0277}" type="presOf" srcId="{852E3E31-713A-4395-90DD-896080FD9932}" destId="{9A61623F-AF07-4F04-9C64-664AF6A10F3E}" srcOrd="0" destOrd="0" presId="urn:microsoft.com/office/officeart/2005/8/layout/vList2"/>
    <dgm:cxn modelId="{5D96F3E2-C67A-4AAE-9951-BC0E48FF1C9E}" type="presParOf" srcId="{9A61623F-AF07-4F04-9C64-664AF6A10F3E}" destId="{CD966D2C-8530-4ACA-94AA-30FC3762CAC7}" srcOrd="0" destOrd="0" presId="urn:microsoft.com/office/officeart/2005/8/layout/vList2"/>
    <dgm:cxn modelId="{2FFB601E-2984-492E-B528-EF0F1DF3319A}" type="presParOf" srcId="{9A61623F-AF07-4F04-9C64-664AF6A10F3E}" destId="{B47858A7-D4B4-4E7C-A024-773B7FC31EE4}" srcOrd="1" destOrd="0" presId="urn:microsoft.com/office/officeart/2005/8/layout/vList2"/>
    <dgm:cxn modelId="{5D937FC4-346B-498B-A521-F50426713CD4}" type="presParOf" srcId="{9A61623F-AF07-4F04-9C64-664AF6A10F3E}" destId="{1BD4CFD3-C795-4E40-AA78-FCFC7A0E5FFB}" srcOrd="2" destOrd="0" presId="urn:microsoft.com/office/officeart/2005/8/layout/vList2"/>
    <dgm:cxn modelId="{2D5D653A-8C15-4EF5-8AEA-9ED08284FD0C}" type="presParOf" srcId="{9A61623F-AF07-4F04-9C64-664AF6A10F3E}" destId="{C6B6E515-EA4F-45AB-94FF-F8E864929EBB}" srcOrd="3" destOrd="0" presId="urn:microsoft.com/office/officeart/2005/8/layout/vList2"/>
    <dgm:cxn modelId="{09497472-4E23-4FC8-BA25-5A6EEF062E35}" type="presParOf" srcId="{9A61623F-AF07-4F04-9C64-664AF6A10F3E}" destId="{5106BC92-D5D2-4908-A0DC-49A87FE3910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1EDB2-F31D-4A90-A0E5-E6C60CAF3848}">
      <dsp:nvSpPr>
        <dsp:cNvPr id="0" name=""/>
        <dsp:cNvSpPr/>
      </dsp:nvSpPr>
      <dsp:spPr>
        <a:xfrm rot="5400000">
          <a:off x="2639752" y="-712715"/>
          <a:ext cx="1358661" cy="3123842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Genetic influences inherited from parents </a:t>
          </a:r>
          <a:r>
            <a:rPr lang="en-GB" sz="2400" kern="1200" dirty="0" err="1"/>
            <a:t>e.g</a:t>
          </a:r>
          <a:r>
            <a:rPr lang="en-GB" sz="2400" kern="1200" dirty="0"/>
            <a:t> </a:t>
          </a:r>
        </a:p>
      </dsp:txBody>
      <dsp:txXfrm rot="-5400000">
        <a:off x="1757162" y="236199"/>
        <a:ext cx="3057518" cy="1226013"/>
      </dsp:txXfrm>
    </dsp:sp>
    <dsp:sp modelId="{79575818-B45E-4E7E-9BA6-0D65D25915A7}">
      <dsp:nvSpPr>
        <dsp:cNvPr id="0" name=""/>
        <dsp:cNvSpPr/>
      </dsp:nvSpPr>
      <dsp:spPr>
        <a:xfrm>
          <a:off x="0" y="42"/>
          <a:ext cx="1757161" cy="169832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Nature </a:t>
          </a:r>
        </a:p>
      </dsp:txBody>
      <dsp:txXfrm>
        <a:off x="82905" y="82947"/>
        <a:ext cx="1591351" cy="1532516"/>
      </dsp:txXfrm>
    </dsp:sp>
    <dsp:sp modelId="{7D13F672-ED37-4F99-8E18-3193F0164AA8}">
      <dsp:nvSpPr>
        <dsp:cNvPr id="0" name=""/>
        <dsp:cNvSpPr/>
      </dsp:nvSpPr>
      <dsp:spPr>
        <a:xfrm rot="5400000">
          <a:off x="2639752" y="1070527"/>
          <a:ext cx="1358661" cy="3123842"/>
        </a:xfrm>
        <a:prstGeom prst="round2SameRect">
          <a:avLst/>
        </a:prstGeom>
        <a:solidFill>
          <a:schemeClr val="accent2">
            <a:tint val="40000"/>
            <a:alpha val="90000"/>
            <a:hueOff val="-1798206"/>
            <a:satOff val="15847"/>
            <a:lumOff val="141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798206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Environmental factors that shape an individual.</a:t>
          </a:r>
        </a:p>
      </dsp:txBody>
      <dsp:txXfrm rot="-5400000">
        <a:off x="1757162" y="2019441"/>
        <a:ext cx="3057518" cy="1226013"/>
      </dsp:txXfrm>
    </dsp:sp>
    <dsp:sp modelId="{64D5B951-93C1-4F48-B6B3-3F5E9C31A983}">
      <dsp:nvSpPr>
        <dsp:cNvPr id="0" name=""/>
        <dsp:cNvSpPr/>
      </dsp:nvSpPr>
      <dsp:spPr>
        <a:xfrm>
          <a:off x="0" y="1783285"/>
          <a:ext cx="1757161" cy="1698326"/>
        </a:xfrm>
        <a:prstGeom prst="roundRect">
          <a:avLst/>
        </a:prstGeom>
        <a:gradFill rotWithShape="0">
          <a:gsLst>
            <a:gs pos="0">
              <a:schemeClr val="accent2">
                <a:hueOff val="-1496757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57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57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Nurture</a:t>
          </a:r>
        </a:p>
      </dsp:txBody>
      <dsp:txXfrm>
        <a:off x="82905" y="1866190"/>
        <a:ext cx="1591351" cy="15325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966D2C-8530-4ACA-94AA-30FC3762CAC7}">
      <dsp:nvSpPr>
        <dsp:cNvPr id="0" name=""/>
        <dsp:cNvSpPr/>
      </dsp:nvSpPr>
      <dsp:spPr>
        <a:xfrm>
          <a:off x="0" y="60847"/>
          <a:ext cx="4782166" cy="7945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Genetic Predisposition:</a:t>
          </a:r>
        </a:p>
      </dsp:txBody>
      <dsp:txXfrm>
        <a:off x="38784" y="99631"/>
        <a:ext cx="4704598" cy="716935"/>
      </dsp:txXfrm>
    </dsp:sp>
    <dsp:sp modelId="{1BD4CFD3-C795-4E40-AA78-FCFC7A0E5FFB}">
      <dsp:nvSpPr>
        <dsp:cNvPr id="0" name=""/>
        <dsp:cNvSpPr/>
      </dsp:nvSpPr>
      <dsp:spPr>
        <a:xfrm>
          <a:off x="0" y="912950"/>
          <a:ext cx="4782166" cy="79450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Example: Hair colour, eye colour, certain diseases.</a:t>
          </a:r>
        </a:p>
      </dsp:txBody>
      <dsp:txXfrm>
        <a:off x="38784" y="951734"/>
        <a:ext cx="4704598" cy="716935"/>
      </dsp:txXfrm>
    </dsp:sp>
    <dsp:sp modelId="{5106BC92-D5D2-4908-A0DC-49A87FE39102}">
      <dsp:nvSpPr>
        <dsp:cNvPr id="0" name=""/>
        <dsp:cNvSpPr/>
      </dsp:nvSpPr>
      <dsp:spPr>
        <a:xfrm>
          <a:off x="0" y="1765054"/>
          <a:ext cx="4782166" cy="79450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Limitations: Genes set the stage but dint determine everything.</a:t>
          </a:r>
        </a:p>
      </dsp:txBody>
      <dsp:txXfrm>
        <a:off x="38784" y="1803838"/>
        <a:ext cx="4704598" cy="716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1/3/2024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269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702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346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7724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1/3/2024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925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896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0545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974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284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064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1/3/2024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474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://commons.wikimedia.org/wiki/file:ying_yang_sign.jpg" TargetMode="External"/><Relationship Id="rId7" Type="http://schemas.openxmlformats.org/officeDocument/2006/relationships/hyperlink" Target="https://www.publicdomainpictures.net/en/view-image.php?image=31530&amp;picture=structure-of-dna" TargetMode="External"/><Relationship Id="rId12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11" Type="http://schemas.openxmlformats.org/officeDocument/2006/relationships/diagramColors" Target="../diagrams/colors1.xml"/><Relationship Id="rId5" Type="http://schemas.openxmlformats.org/officeDocument/2006/relationships/hyperlink" Target="https://pxhere.com/en/photo/893132" TargetMode="External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3.jpg"/><Relationship Id="rId9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en.wikipedia.org/wiki/File:Inheritance.jpg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79071/free-illustration-vector-alternative-energy-avatar-awareness?referral=1335088&amp;source=pinterest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ursuit.unimelb.edu.au/articles/5-discoveries-we-can-thank-twins-for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s.io/blog/?page=4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cales-balance-measure-weigh-blue-309810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D08DB-054C-993F-98E9-C8CD37A67A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8497" y="1063256"/>
            <a:ext cx="5312254" cy="15401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7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Gene-Environment Debate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DB9D65F2-6D14-0A2E-5BE0-E317A444CF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8497" y="2933390"/>
            <a:ext cx="5312254" cy="2861349"/>
          </a:xfrm>
        </p:spPr>
        <p:txBody>
          <a:bodyPr vert="horz" lIns="91440" tIns="45720" rIns="91440" bIns="45720" rtlCol="0">
            <a:normAutofit/>
          </a:bodyPr>
          <a:lstStyle/>
          <a:p>
            <a:pPr marL="182880">
              <a:lnSpc>
                <a:spcPct val="110000"/>
              </a:lnSpc>
            </a:pPr>
            <a:r>
              <a:rPr lang="en-US"/>
              <a:t>Navigating Nature and Nurture</a:t>
            </a:r>
          </a:p>
          <a:p>
            <a:pPr marL="182880">
              <a:lnSpc>
                <a:spcPct val="110000"/>
              </a:lnSpc>
            </a:pPr>
            <a:endParaRPr lang="en-US"/>
          </a:p>
          <a:p>
            <a:pPr marL="182880">
              <a:lnSpc>
                <a:spcPct val="110000"/>
              </a:lnSpc>
            </a:pPr>
            <a:r>
              <a:rPr lang="en-US"/>
              <a:t>The ongoing discourse on how genes and the environment shape human traits and behaviors.</a:t>
            </a:r>
          </a:p>
          <a:p>
            <a:pPr marL="182880">
              <a:lnSpc>
                <a:spcPct val="110000"/>
              </a:lnSpc>
            </a:pPr>
            <a:endParaRPr lang="en-US"/>
          </a:p>
          <a:p>
            <a:pPr marL="182880">
              <a:lnSpc>
                <a:spcPct val="110000"/>
              </a:lnSpc>
            </a:pPr>
            <a:endParaRPr lang="en-US"/>
          </a:p>
          <a:p>
            <a:pPr marL="182880">
              <a:lnSpc>
                <a:spcPct val="110000"/>
              </a:lnSpc>
            </a:pPr>
            <a:endParaRPr lang="en-US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Video 3" descr="3D Glass Rendering Of Chemical Compounds">
            <a:extLst>
              <a:ext uri="{FF2B5EF4-FFF2-40B4-BE49-F238E27FC236}">
                <a16:creationId xmlns:a16="http://schemas.microsoft.com/office/drawing/2014/main" id="{605D9679-6E29-AB76-3C91-F3972DA1DCA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8150087" y="2418032"/>
            <a:ext cx="3434963" cy="1926679"/>
          </a:xfrm>
          <a:prstGeom prst="rect">
            <a:avLst/>
          </a:prstGeom>
        </p:spPr>
      </p:pic>
      <p:sp>
        <p:nvSpPr>
          <p:cNvPr id="7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516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" name="Rectangle 105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7505899F-4E32-4A79-8156-5036A6032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07074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E86450-BD8E-12B7-2EF0-7047431EF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12821"/>
            <a:ext cx="10667998" cy="204510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Nature vs Nurture</a:t>
            </a:r>
          </a:p>
        </p:txBody>
      </p:sp>
      <p:pic>
        <p:nvPicPr>
          <p:cNvPr id="19" name="Picture 18" descr="A black and white symbol&#10;&#10;Description automatically generated">
            <a:extLst>
              <a:ext uri="{FF2B5EF4-FFF2-40B4-BE49-F238E27FC236}">
                <a16:creationId xmlns:a16="http://schemas.microsoft.com/office/drawing/2014/main" id="{799CAFD1-8742-12B8-6F15-3829F7522D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76042" y="578655"/>
            <a:ext cx="2007726" cy="2007726"/>
          </a:xfrm>
          <a:prstGeom prst="rect">
            <a:avLst/>
          </a:prstGeom>
        </p:spPr>
      </p:pic>
      <p:pic>
        <p:nvPicPr>
          <p:cNvPr id="14" name="Picture 13" descr="Hands holding a tree with leaves&#10;&#10;Description automatically generated">
            <a:extLst>
              <a:ext uri="{FF2B5EF4-FFF2-40B4-BE49-F238E27FC236}">
                <a16:creationId xmlns:a16="http://schemas.microsoft.com/office/drawing/2014/main" id="{5030B6A9-1914-A70E-A957-3D12DD442CB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486" r="1" b="1"/>
          <a:stretch/>
        </p:blipFill>
        <p:spPr>
          <a:xfrm>
            <a:off x="6096000" y="3376346"/>
            <a:ext cx="2140963" cy="2405743"/>
          </a:xfrm>
          <a:prstGeom prst="rect">
            <a:avLst/>
          </a:prstGeom>
        </p:spPr>
      </p:pic>
      <p:pic>
        <p:nvPicPr>
          <p:cNvPr id="10" name="Picture 9" descr="A dna strand with blue light&#10;&#10;Description automatically generated with medium confidence">
            <a:extLst>
              <a:ext uri="{FF2B5EF4-FFF2-40B4-BE49-F238E27FC236}">
                <a16:creationId xmlns:a16="http://schemas.microsoft.com/office/drawing/2014/main" id="{B30DEE45-EA88-CC88-516D-B77E8F75597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34441" r="18892" b="1"/>
          <a:stretch/>
        </p:blipFill>
        <p:spPr>
          <a:xfrm>
            <a:off x="9597184" y="3377822"/>
            <a:ext cx="1995909" cy="2405743"/>
          </a:xfrm>
          <a:prstGeom prst="rect">
            <a:avLst/>
          </a:prstGeom>
        </p:spPr>
      </p:pic>
      <p:sp>
        <p:nvSpPr>
          <p:cNvPr id="108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868EDA8-96C7-BA29-411A-B360EED2ED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057095"/>
              </p:ext>
            </p:extLst>
          </p:nvPr>
        </p:nvGraphicFramePr>
        <p:xfrm>
          <a:off x="0" y="3376346"/>
          <a:ext cx="4881004" cy="3481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B0E261F5-FB83-E296-8698-F6CC97EDEB04}"/>
              </a:ext>
            </a:extLst>
          </p:cNvPr>
          <p:cNvSpPr txBox="1"/>
          <p:nvPr/>
        </p:nvSpPr>
        <p:spPr>
          <a:xfrm>
            <a:off x="9585197" y="6657945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commons.wikimedia.org/wiki/file:ying_yang_sign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937499C-0113-8A41-5A77-5ED813986D97}"/>
              </a:ext>
            </a:extLst>
          </p:cNvPr>
          <p:cNvSpPr txBox="1"/>
          <p:nvPr/>
        </p:nvSpPr>
        <p:spPr>
          <a:xfrm>
            <a:off x="3512633" y="3142490"/>
            <a:ext cx="3508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But what is nature and nurture ?</a:t>
            </a:r>
          </a:p>
        </p:txBody>
      </p:sp>
    </p:spTree>
    <p:extLst>
      <p:ext uri="{BB962C8B-B14F-4D97-AF65-F5344CB8AC3E}">
        <p14:creationId xmlns:p14="http://schemas.microsoft.com/office/powerpoint/2010/main" val="4196898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12C57258-C237-561E-7054-25F2BD9A6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8335" y="758952"/>
            <a:ext cx="6281663" cy="195271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Human Genome</a:t>
            </a:r>
            <a:br>
              <a:rPr lang="en-US" sz="2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2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2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blueprint of our genetic information.</a:t>
            </a:r>
            <a:br>
              <a:rPr lang="en-US" sz="2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2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2800" i="1" kern="1200" spc="100" baseline="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3" name="Picture 92">
            <a:extLst>
              <a:ext uri="{FF2B5EF4-FFF2-40B4-BE49-F238E27FC236}">
                <a16:creationId xmlns:a16="http://schemas.microsoft.com/office/drawing/2014/main" id="{DF19DAFB-4D10-648D-0DB6-F805328A75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137"/>
          <a:stretch/>
        </p:blipFill>
        <p:spPr>
          <a:xfrm>
            <a:off x="20" y="10"/>
            <a:ext cx="4595888" cy="6857990"/>
          </a:xfrm>
          <a:prstGeom prst="rect">
            <a:avLst/>
          </a:prstGeom>
        </p:spPr>
      </p:pic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DF96FA98-52E5-4AA7-98B9-BE6200CF0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181601" y="2933080"/>
            <a:ext cx="6248397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5C758E93-D16F-60DF-2304-11801FE41579}"/>
              </a:ext>
            </a:extLst>
          </p:cNvPr>
          <p:cNvSpPr txBox="1"/>
          <p:nvPr/>
        </p:nvSpPr>
        <p:spPr>
          <a:xfrm>
            <a:off x="5148208" y="3161680"/>
            <a:ext cx="6281663" cy="17428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r>
              <a:rPr lang="en-US" sz="3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Genes provide the foundation, but the environment can modify their expression.  </a:t>
            </a:r>
          </a:p>
        </p:txBody>
      </p:sp>
      <p:sp>
        <p:nvSpPr>
          <p:cNvPr id="11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959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D219E-F3E4-1501-4DFA-7A25E4C26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r>
              <a:rPr lang="en-GB"/>
              <a:t>The role of genes.</a:t>
            </a:r>
            <a:endParaRPr lang="en-GB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diagram of a family&#10;&#10;Description automatically generated">
            <a:extLst>
              <a:ext uri="{FF2B5EF4-FFF2-40B4-BE49-F238E27FC236}">
                <a16:creationId xmlns:a16="http://schemas.microsoft.com/office/drawing/2014/main" id="{8739F640-1E96-CFE3-C5D4-F4E2D95E56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90" r="792"/>
          <a:stretch/>
        </p:blipFill>
        <p:spPr>
          <a:xfrm>
            <a:off x="6096000" y="10"/>
            <a:ext cx="6095998" cy="6857990"/>
          </a:xfrm>
          <a:prstGeom prst="rect">
            <a:avLst/>
          </a:prstGeom>
        </p:spPr>
      </p:pic>
      <p:sp>
        <p:nvSpPr>
          <p:cNvPr id="3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6533973-86CA-8521-3820-795AA76FE6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8629632"/>
              </p:ext>
            </p:extLst>
          </p:nvPr>
        </p:nvGraphicFramePr>
        <p:xfrm>
          <a:off x="758826" y="3161684"/>
          <a:ext cx="4782166" cy="2620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B135603-FAD8-1EBE-6AFB-557F43BBA07D}"/>
              </a:ext>
            </a:extLst>
          </p:cNvPr>
          <p:cNvSpPr txBox="1"/>
          <p:nvPr/>
        </p:nvSpPr>
        <p:spPr>
          <a:xfrm>
            <a:off x="9585194" y="6657945"/>
            <a:ext cx="26068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n.wikipedia.org/wiki/File:Inheritance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93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1F1471-F321-B682-8379-68AEDE925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impact of Environment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908EB2F4-7827-BAB7-E5C0-D9D10F216FC8}"/>
              </a:ext>
            </a:extLst>
          </p:cNvPr>
          <p:cNvSpPr txBox="1"/>
          <p:nvPr/>
        </p:nvSpPr>
        <p:spPr>
          <a:xfrm>
            <a:off x="758826" y="3161684"/>
            <a:ext cx="4782166" cy="22132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environment can shape gene</a:t>
            </a:r>
          </a:p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expression and influence outcomes </a:t>
            </a:r>
          </a:p>
        </p:txBody>
      </p:sp>
      <p:pic>
        <p:nvPicPr>
          <p:cNvPr id="12" name="Content Placeholder 11" descr="A group of people holding up different objects&#10;&#10;Description automatically generated">
            <a:extLst>
              <a:ext uri="{FF2B5EF4-FFF2-40B4-BE49-F238E27FC236}">
                <a16:creationId xmlns:a16="http://schemas.microsoft.com/office/drawing/2014/main" id="{B465E0A4-64D4-FACC-7CB0-325C762A70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31886" y="1410202"/>
            <a:ext cx="5221611" cy="3720397"/>
          </a:xfrm>
          <a:prstGeom prst="rect">
            <a:avLst/>
          </a:prstGeom>
        </p:spPr>
      </p:pic>
      <p:sp>
        <p:nvSpPr>
          <p:cNvPr id="32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E95C7C2-6191-37E0-586B-FA60DB2EAD04}"/>
              </a:ext>
            </a:extLst>
          </p:cNvPr>
          <p:cNvSpPr txBox="1"/>
          <p:nvPr/>
        </p:nvSpPr>
        <p:spPr>
          <a:xfrm>
            <a:off x="738503" y="5575610"/>
            <a:ext cx="63982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For example: parenting style, socio-economic status, education and culture.</a:t>
            </a:r>
          </a:p>
        </p:txBody>
      </p:sp>
    </p:spTree>
    <p:extLst>
      <p:ext uri="{BB962C8B-B14F-4D97-AF65-F5344CB8AC3E}">
        <p14:creationId xmlns:p14="http://schemas.microsoft.com/office/powerpoint/2010/main" val="2024241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Circling Molecule">
            <a:extLst>
              <a:ext uri="{FF2B5EF4-FFF2-40B4-BE49-F238E27FC236}">
                <a16:creationId xmlns:a16="http://schemas.microsoft.com/office/drawing/2014/main" id="{7C43097F-71BC-930E-D6C0-17B924FF25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725722-0928-8C2E-EC53-D286471D5D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1143000"/>
            <a:ext cx="4572000" cy="2984701"/>
          </a:xfrm>
        </p:spPr>
        <p:txBody>
          <a:bodyPr anchor="b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Gene-Environment interaction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C0E14A-CA9A-C423-C56A-363DC85580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952" y="4452109"/>
            <a:ext cx="4571999" cy="131807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dynamic interplay between genes and environment.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DDDE4E-C100-9D43-A164-40057D9A1DE4}"/>
              </a:ext>
            </a:extLst>
          </p:cNvPr>
          <p:cNvSpPr txBox="1"/>
          <p:nvPr/>
        </p:nvSpPr>
        <p:spPr>
          <a:xfrm>
            <a:off x="6713034" y="1143000"/>
            <a:ext cx="430437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highlight>
                  <a:srgbClr val="000000"/>
                </a:highlight>
              </a:rPr>
              <a:t>How genetic predispositions for a condition may or may not manifest based on environmental influences.</a:t>
            </a:r>
          </a:p>
        </p:txBody>
      </p:sp>
    </p:spTree>
    <p:extLst>
      <p:ext uri="{BB962C8B-B14F-4D97-AF65-F5344CB8AC3E}">
        <p14:creationId xmlns:p14="http://schemas.microsoft.com/office/powerpoint/2010/main" val="190458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53361-B2B0-7598-E509-F5A2825CB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7532" y="1063255"/>
            <a:ext cx="5312254" cy="1806727"/>
          </a:xfrm>
        </p:spPr>
        <p:txBody>
          <a:bodyPr>
            <a:normAutofit/>
          </a:bodyPr>
          <a:lstStyle/>
          <a:p>
            <a:r>
              <a:rPr lang="en-GB"/>
              <a:t> Epigenetics</a:t>
            </a:r>
          </a:p>
        </p:txBody>
      </p:sp>
      <p:pic>
        <p:nvPicPr>
          <p:cNvPr id="14" name="Picture 13" descr="DNA render">
            <a:extLst>
              <a:ext uri="{FF2B5EF4-FFF2-40B4-BE49-F238E27FC236}">
                <a16:creationId xmlns:a16="http://schemas.microsoft.com/office/drawing/2014/main" id="{4EAE9A98-9096-1C71-11AA-77419AD675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52" r="18174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B1C40-10B9-2C8C-447F-5F1D45D03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7532" y="3309582"/>
            <a:ext cx="5312254" cy="3548418"/>
          </a:xfrm>
        </p:spPr>
        <p:txBody>
          <a:bodyPr>
            <a:noAutofit/>
          </a:bodyPr>
          <a:lstStyle/>
          <a:p>
            <a:r>
              <a:rPr lang="en-GB" sz="2400" dirty="0"/>
              <a:t>Changes in gene activity without altering the </a:t>
            </a:r>
            <a:r>
              <a:rPr lang="en-GB" sz="2400" dirty="0" err="1"/>
              <a:t>undelying</a:t>
            </a:r>
            <a:r>
              <a:rPr lang="en-GB" sz="2400" dirty="0"/>
              <a:t> DNA sequence.</a:t>
            </a:r>
          </a:p>
          <a:p>
            <a:endParaRPr lang="en-GB" sz="2400" dirty="0"/>
          </a:p>
          <a:p>
            <a:r>
              <a:rPr lang="en-GB" sz="2400" dirty="0"/>
              <a:t>Environmental factors can trigger epigenetic changes, influencing gene expression,</a:t>
            </a:r>
          </a:p>
        </p:txBody>
      </p:sp>
      <p:sp>
        <p:nvSpPr>
          <p:cNvPr id="22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581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F9DBE208-C2BB-27CA-4908-26CCD99EA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7532" y="1063255"/>
            <a:ext cx="5312254" cy="1806727"/>
          </a:xfrm>
        </p:spPr>
        <p:txBody>
          <a:bodyPr>
            <a:normAutofit/>
          </a:bodyPr>
          <a:lstStyle/>
          <a:p>
            <a:r>
              <a:rPr lang="en-GB" dirty="0"/>
              <a:t>Case studies</a:t>
            </a:r>
          </a:p>
        </p:txBody>
      </p:sp>
      <p:pic>
        <p:nvPicPr>
          <p:cNvPr id="12" name="Picture 11" descr="Two babies lying on a blanket&#10;&#10;Description automatically generated">
            <a:extLst>
              <a:ext uri="{FF2B5EF4-FFF2-40B4-BE49-F238E27FC236}">
                <a16:creationId xmlns:a16="http://schemas.microsoft.com/office/drawing/2014/main" id="{9FBC4D7F-D687-3CBC-FA10-B499596E45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878" r="16090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17D11DB-C34A-1EC6-B2FC-39D107D15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7532" y="3309582"/>
            <a:ext cx="5312254" cy="2485157"/>
          </a:xfrm>
        </p:spPr>
        <p:txBody>
          <a:bodyPr>
            <a:normAutofit/>
          </a:bodyPr>
          <a:lstStyle/>
          <a:p>
            <a:r>
              <a:rPr lang="en-GB" dirty="0"/>
              <a:t>Studies on identical twins raised apart, highlighting the impact of genes and environment.</a:t>
            </a:r>
          </a:p>
        </p:txBody>
      </p:sp>
      <p:sp>
        <p:nvSpPr>
          <p:cNvPr id="2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6BA1B7-1930-E02B-EEF3-BFD8B5F5F8FE}"/>
              </a:ext>
            </a:extLst>
          </p:cNvPr>
          <p:cNvSpPr txBox="1"/>
          <p:nvPr/>
        </p:nvSpPr>
        <p:spPr>
          <a:xfrm>
            <a:off x="12007270" y="6657945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EBC9F45-4DCB-C843-0B39-A11C0227B675}"/>
              </a:ext>
            </a:extLst>
          </p:cNvPr>
          <p:cNvSpPr txBox="1"/>
          <p:nvPr/>
        </p:nvSpPr>
        <p:spPr>
          <a:xfrm>
            <a:off x="9562754" y="6657945"/>
            <a:ext cx="26292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ursuit.unimelb.edu.au/articles/5-discoveries-we-can-thank-twins-fo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15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A1EFF-CAB7-1B02-BA13-E96D49060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7532" y="1063255"/>
            <a:ext cx="5312254" cy="1806727"/>
          </a:xfrm>
        </p:spPr>
        <p:txBody>
          <a:bodyPr>
            <a:normAutofit/>
          </a:bodyPr>
          <a:lstStyle/>
          <a:p>
            <a:r>
              <a:rPr lang="en-GB" dirty="0"/>
              <a:t>Current research </a:t>
            </a:r>
          </a:p>
        </p:txBody>
      </p:sp>
      <p:pic>
        <p:nvPicPr>
          <p:cNvPr id="7" name="Picture 6" descr="A group of people in lab coats looking at a microscope&#10;&#10;Description automatically generated">
            <a:extLst>
              <a:ext uri="{FF2B5EF4-FFF2-40B4-BE49-F238E27FC236}">
                <a16:creationId xmlns:a16="http://schemas.microsoft.com/office/drawing/2014/main" id="{0F4DB55E-6B76-E2A0-C831-5C523035D3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797" r="26428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6F264DA-B6A1-F546-C60F-AA5700682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7532" y="3309582"/>
            <a:ext cx="5312254" cy="2485157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400"/>
              </a:spcBef>
              <a:spcAft>
                <a:spcPts val="4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venir Next LT Pro"/>
                <a:ea typeface="+mn-ea"/>
                <a:cs typeface="+mn-cs"/>
              </a:rPr>
              <a:t>Recent finding proves that there have been advances in general and environmental science.</a:t>
            </a:r>
          </a:p>
          <a:p>
            <a:pPr marL="0" marR="0" lvl="0" indent="0" defTabSz="914400" rtl="0" eaLnBrk="1" fontAlgn="auto" latinLnBrk="0" hangingPunct="1">
              <a:spcBef>
                <a:spcPts val="400"/>
              </a:spcBef>
              <a:spcAft>
                <a:spcPts val="4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venir Next LT Pro"/>
                <a:ea typeface="+mn-ea"/>
                <a:cs typeface="+mn-cs"/>
              </a:rPr>
              <a:t> Ongoing research  contributes to a deeper understanding of the Gene-Environment interplay.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156D10-C30B-6536-C4CE-AD2A3AFDA3CF}"/>
              </a:ext>
            </a:extLst>
          </p:cNvPr>
          <p:cNvSpPr txBox="1"/>
          <p:nvPr/>
        </p:nvSpPr>
        <p:spPr>
          <a:xfrm>
            <a:off x="9727864" y="6657945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s.io/blog/?page=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765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644E9-7363-813A-1B06-0EB375B62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8335" y="758952"/>
            <a:ext cx="6281663" cy="1952716"/>
          </a:xfrm>
        </p:spPr>
        <p:txBody>
          <a:bodyPr anchor="ctr">
            <a:normAutofit/>
          </a:bodyPr>
          <a:lstStyle/>
          <a:p>
            <a:r>
              <a:rPr lang="en-GB" dirty="0"/>
              <a:t>Implications and applications</a:t>
            </a:r>
          </a:p>
        </p:txBody>
      </p:sp>
      <p:pic>
        <p:nvPicPr>
          <p:cNvPr id="5" name="Picture 4" descr="Close-up of different colored pills&#10;&#10;Description automatically generated">
            <a:extLst>
              <a:ext uri="{FF2B5EF4-FFF2-40B4-BE49-F238E27FC236}">
                <a16:creationId xmlns:a16="http://schemas.microsoft.com/office/drawing/2014/main" id="{F3185711-3AD6-3D90-7F80-C2FF554C8D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760" r="39544"/>
          <a:stretch/>
        </p:blipFill>
        <p:spPr>
          <a:xfrm>
            <a:off x="20" y="10"/>
            <a:ext cx="4595888" cy="685799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F96FA98-52E5-4AA7-98B9-BE6200CF0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181601" y="2933080"/>
            <a:ext cx="6248397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66865-944A-0629-3D51-55D35A6F5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8208" y="3161680"/>
            <a:ext cx="6281663" cy="26204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many implications and applications found regarding health and medicine, personalised treatments based on a genetic and environmental factors.</a:t>
            </a:r>
          </a:p>
          <a:p>
            <a:pPr marL="0" indent="0">
              <a:buNone/>
            </a:pPr>
            <a:r>
              <a:rPr lang="en-GB" dirty="0"/>
              <a:t>There are also a societal impact, policies addressing environmental factors to promote well-being.</a:t>
            </a:r>
          </a:p>
        </p:txBody>
      </p:sp>
      <p:sp>
        <p:nvSpPr>
          <p:cNvPr id="22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426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FA14E9-3267-8C36-E949-18FC54449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7182" y="893935"/>
            <a:ext cx="3756670" cy="33393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err="1"/>
              <a:t>Conclution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1608128-D7CE-665D-2B47-03A397AC6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7181" y="4382814"/>
            <a:ext cx="3756669" cy="14038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200"/>
              <a:t>In conclusion it is important to recognize both genes and environment.</a:t>
            </a:r>
          </a:p>
        </p:txBody>
      </p:sp>
      <p:pic>
        <p:nvPicPr>
          <p:cNvPr id="5" name="Content Placeholder 4" descr="A black and blue scale&#10;&#10;Description automatically generated">
            <a:extLst>
              <a:ext uri="{FF2B5EF4-FFF2-40B4-BE49-F238E27FC236}">
                <a16:creationId xmlns:a16="http://schemas.microsoft.com/office/drawing/2014/main" id="{7A6F7498-0A2B-4740-2A0D-C28A5D37F0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958" r="-2" b="-2"/>
          <a:stretch/>
        </p:blipFill>
        <p:spPr>
          <a:xfrm>
            <a:off x="20" y="10"/>
            <a:ext cx="7102529" cy="6857990"/>
          </a:xfrm>
          <a:prstGeom prst="rect">
            <a:avLst/>
          </a:prstGeom>
        </p:spPr>
      </p:pic>
      <p:sp>
        <p:nvSpPr>
          <p:cNvPr id="36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00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HeadlinesVTI">
  <a:themeElements>
    <a:clrScheme name="AnalogousFromDarkSeedLeftStep">
      <a:dk1>
        <a:srgbClr val="000000"/>
      </a:dk1>
      <a:lt1>
        <a:srgbClr val="FFFFFF"/>
      </a:lt1>
      <a:dk2>
        <a:srgbClr val="1C2431"/>
      </a:dk2>
      <a:lt2>
        <a:srgbClr val="F0F3F1"/>
      </a:lt2>
      <a:accent1>
        <a:srgbClr val="E729B2"/>
      </a:accent1>
      <a:accent2>
        <a:srgbClr val="BB17D5"/>
      </a:accent2>
      <a:accent3>
        <a:srgbClr val="7E29E7"/>
      </a:accent3>
      <a:accent4>
        <a:srgbClr val="3A35DA"/>
      </a:accent4>
      <a:accent5>
        <a:srgbClr val="2972E7"/>
      </a:accent5>
      <a:accent6>
        <a:srgbClr val="17AFD5"/>
      </a:accent6>
      <a:hlink>
        <a:srgbClr val="3F5BBF"/>
      </a:hlink>
      <a:folHlink>
        <a:srgbClr val="7F7F7F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7628</TotalTime>
  <Words>322</Words>
  <Application>Microsoft Office PowerPoint</Application>
  <PresentationFormat>Widescreen</PresentationFormat>
  <Paragraphs>42</Paragraphs>
  <Slides>11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Avenir Next LT Pro</vt:lpstr>
      <vt:lpstr>Sitka Banner</vt:lpstr>
      <vt:lpstr>HeadlinesVTI</vt:lpstr>
      <vt:lpstr>The Gene-Environment Debate</vt:lpstr>
      <vt:lpstr>Nature vs Nurture</vt:lpstr>
      <vt:lpstr>The Human Genome   The blueprint of our genetic information.  </vt:lpstr>
      <vt:lpstr>The role of genes.</vt:lpstr>
      <vt:lpstr>The impact of Environment</vt:lpstr>
      <vt:lpstr>Gene-Environment interaction  </vt:lpstr>
      <vt:lpstr> Epigenetics</vt:lpstr>
      <vt:lpstr>Case studies</vt:lpstr>
      <vt:lpstr>Current research </vt:lpstr>
      <vt:lpstr>Implications and applications</vt:lpstr>
      <vt:lpstr>Conclution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Gene-Environment Debate</dc:title>
  <dc:creator>yazmin gutteridge</dc:creator>
  <cp:lastModifiedBy>yazmin gutteridge</cp:lastModifiedBy>
  <cp:revision>7</cp:revision>
  <dcterms:created xsi:type="dcterms:W3CDTF">2024-01-03T14:25:48Z</dcterms:created>
  <dcterms:modified xsi:type="dcterms:W3CDTF">2024-01-08T21:34:12Z</dcterms:modified>
</cp:coreProperties>
</file>