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OV" ContentType="video/quicktime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2" r:id="rId1"/>
  </p:sldMasterIdLst>
  <p:notesMasterIdLst>
    <p:notesMasterId r:id="rId31"/>
  </p:notesMasterIdLst>
  <p:handoutMasterIdLst>
    <p:handoutMasterId r:id="rId32"/>
  </p:handoutMasterIdLst>
  <p:sldIdLst>
    <p:sldId id="272" r:id="rId2"/>
    <p:sldId id="346" r:id="rId3"/>
    <p:sldId id="347" r:id="rId4"/>
    <p:sldId id="348" r:id="rId5"/>
    <p:sldId id="371" r:id="rId6"/>
    <p:sldId id="372" r:id="rId7"/>
    <p:sldId id="374" r:id="rId8"/>
    <p:sldId id="349" r:id="rId9"/>
    <p:sldId id="375" r:id="rId10"/>
    <p:sldId id="350" r:id="rId11"/>
    <p:sldId id="351" r:id="rId12"/>
    <p:sldId id="353" r:id="rId13"/>
    <p:sldId id="352" r:id="rId14"/>
    <p:sldId id="391" r:id="rId15"/>
    <p:sldId id="358" r:id="rId16"/>
    <p:sldId id="357" r:id="rId17"/>
    <p:sldId id="370" r:id="rId18"/>
    <p:sldId id="354" r:id="rId19"/>
    <p:sldId id="356" r:id="rId20"/>
    <p:sldId id="376" r:id="rId21"/>
    <p:sldId id="355" r:id="rId22"/>
    <p:sldId id="389" r:id="rId23"/>
    <p:sldId id="387" r:id="rId24"/>
    <p:sldId id="392" r:id="rId25"/>
    <p:sldId id="390" r:id="rId26"/>
    <p:sldId id="386" r:id="rId27"/>
    <p:sldId id="373" r:id="rId28"/>
    <p:sldId id="384" r:id="rId29"/>
    <p:sldId id="385" r:id="rId30"/>
  </p:sldIdLst>
  <p:sldSz cx="9144000" cy="6858000" type="screen4x3"/>
  <p:notesSz cx="6797675" cy="9926638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EB344D84-9AFB-497E-A393-DC336BA19D2E}" styleName="Medium Style 3 - Accent 3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ED083AE6-46FA-4A59-8FB0-9F97EB10719F}" styleName="Light Style 3 - Accent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10A1B5D5-9B99-4C35-A422-299274C87663}" styleName="Medium Style 1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4579" autoAdjust="0"/>
    <p:restoredTop sz="86402" autoAdjust="0"/>
  </p:normalViewPr>
  <p:slideViewPr>
    <p:cSldViewPr snapToGrid="0" snapToObjects="1">
      <p:cViewPr varScale="1">
        <p:scale>
          <a:sx n="69" d="100"/>
          <a:sy n="69" d="100"/>
        </p:scale>
        <p:origin x="344" y="29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-2440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12B7E74-E3BF-40BF-905C-8B32F62E23B2}" type="datetimeFigureOut">
              <a:rPr lang="en-US" smtClean="0"/>
              <a:pPr/>
              <a:t>9/26/2021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49688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F23564D-4A5B-4781-84AE-CA1CDD8625C0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484301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422D1DF-8B83-F64D-9D9F-6943744E1858}" type="datetimeFigureOut">
              <a:rPr lang="en-US" smtClean="0"/>
              <a:pPr/>
              <a:t>9/26/2021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66552D6-76DF-0547-BBAF-EACD65B06FF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68783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pPr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11261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16868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818389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aseline="0" dirty="0"/>
              <a:t>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031310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633437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aseline="0" dirty="0"/>
          </a:p>
          <a:p>
            <a:r>
              <a:rPr lang="en-GB" baseline="0" dirty="0"/>
              <a:t>This idea comes from (page 302-303) -  </a:t>
            </a:r>
            <a:r>
              <a:rPr lang="en-GB" b="1" baseline="0" dirty="0"/>
              <a:t> Edwards C. (2010) The Creative Arts: A process approach for teachers and children.  Pearson. New Jersey</a:t>
            </a:r>
          </a:p>
          <a:p>
            <a:endParaRPr lang="en-GB" b="1" baseline="0" dirty="0"/>
          </a:p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450882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201875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473238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855452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052786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067664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39522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aseline="0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320828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491458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652225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11014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3216997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5561875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7149682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4199704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5345677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2928563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7147728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6281136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1435852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3918527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aseline="0" dirty="0"/>
          </a:p>
          <a:p>
            <a:r>
              <a:rPr lang="en-GB" baseline="0" dirty="0"/>
              <a:t>These drawings are about the size of a large ‘post it.’</a:t>
            </a:r>
          </a:p>
          <a:p>
            <a:endParaRPr lang="en-GB" baseline="0" dirty="0"/>
          </a:p>
          <a:p>
            <a:r>
              <a:rPr lang="en-GB" baseline="0" dirty="0"/>
              <a:t>Feel free to experiment.   </a:t>
            </a:r>
          </a:p>
          <a:p>
            <a:r>
              <a:rPr lang="en-GB" b="1" baseline="0" dirty="0"/>
              <a:t>Let’s set some success criteria </a:t>
            </a:r>
            <a:r>
              <a:rPr lang="en-GB" baseline="0" dirty="0"/>
              <a:t>-  Usually we would do this collaboratively but seeing as its asynchronous!    </a:t>
            </a:r>
          </a:p>
          <a:p>
            <a:r>
              <a:rPr lang="en-GB" baseline="0" dirty="0"/>
              <a:t>You could call this a </a:t>
            </a:r>
            <a:r>
              <a:rPr lang="en-GB" b="1" baseline="0" dirty="0"/>
              <a:t>WAGOLL</a:t>
            </a:r>
            <a:r>
              <a:rPr lang="en-GB" baseline="0" dirty="0"/>
              <a:t> (What a good one looks like) </a:t>
            </a:r>
            <a:r>
              <a:rPr lang="en-GB" baseline="0" dirty="0" err="1"/>
              <a:t>Cyfieithiad</a:t>
            </a:r>
            <a:r>
              <a:rPr lang="en-GB" baseline="0" dirty="0"/>
              <a:t>?   </a:t>
            </a:r>
            <a:r>
              <a:rPr lang="en-GB" b="1" baseline="0" dirty="0" err="1"/>
              <a:t>Dyma</a:t>
            </a:r>
            <a:r>
              <a:rPr lang="en-GB" b="1" baseline="0" dirty="0"/>
              <a:t> Un Da </a:t>
            </a:r>
            <a:r>
              <a:rPr lang="en-GB" baseline="0" dirty="0"/>
              <a:t>? (DUD)</a:t>
            </a:r>
          </a:p>
          <a:p>
            <a:endParaRPr lang="en-GB" baseline="0" dirty="0"/>
          </a:p>
          <a:p>
            <a:r>
              <a:rPr lang="en-GB" baseline="0" dirty="0"/>
              <a:t>	Following this activity we will be going into some theory </a:t>
            </a:r>
            <a:r>
              <a:rPr lang="en-GB" b="1" baseline="0" dirty="0"/>
              <a:t>on </a:t>
            </a:r>
            <a:r>
              <a:rPr lang="en-GB" b="1" baseline="0" dirty="0" err="1"/>
              <a:t>AfL</a:t>
            </a:r>
            <a:r>
              <a:rPr lang="en-GB" b="1" baseline="0" dirty="0"/>
              <a:t> </a:t>
            </a:r>
            <a:r>
              <a:rPr lang="en-GB" baseline="0" dirty="0"/>
              <a:t>– so it makes sense for us to nod at it here.</a:t>
            </a:r>
          </a:p>
          <a:p>
            <a:endParaRPr lang="en-GB" baseline="0" dirty="0"/>
          </a:p>
          <a:p>
            <a:r>
              <a:rPr lang="en-GB" baseline="0" dirty="0"/>
              <a:t>Success criteria</a:t>
            </a:r>
          </a:p>
          <a:p>
            <a:endParaRPr lang="en-GB" baseline="0" dirty="0"/>
          </a:p>
          <a:p>
            <a:r>
              <a:rPr lang="en-GB" baseline="0" dirty="0"/>
              <a:t>You should feel it </a:t>
            </a:r>
            <a:r>
              <a:rPr lang="en-GB" b="1" baseline="0" dirty="0"/>
              <a:t>represents the words you came up with for your poem </a:t>
            </a:r>
            <a:r>
              <a:rPr lang="en-GB" baseline="0" dirty="0"/>
              <a:t>in a way that you are happy to 	explain.  You should feel that you have ‘</a:t>
            </a:r>
            <a:r>
              <a:rPr lang="en-GB" b="1" baseline="0" dirty="0"/>
              <a:t>completed’ the image fully </a:t>
            </a:r>
            <a:r>
              <a:rPr lang="en-GB" baseline="0" dirty="0"/>
              <a:t>(</a:t>
            </a:r>
            <a:r>
              <a:rPr lang="en-GB" baseline="0" dirty="0" err="1"/>
              <a:t>ie</a:t>
            </a:r>
            <a:r>
              <a:rPr lang="en-GB" baseline="0" dirty="0"/>
              <a:t> coloured everything in / filled all spaces that need to be filled /  if you have an idea to</a:t>
            </a:r>
            <a:r>
              <a:rPr lang="en-GB" b="1" baseline="0" dirty="0"/>
              <a:t> make yours uniquely creative </a:t>
            </a:r>
            <a:r>
              <a:rPr lang="en-GB" baseline="0" dirty="0"/>
              <a:t>– go for it.   That could be </a:t>
            </a:r>
            <a:r>
              <a:rPr lang="en-GB" b="1" baseline="0" dirty="0"/>
              <a:t>wow factor. </a:t>
            </a:r>
            <a:r>
              <a:rPr lang="en-GB" baseline="0" dirty="0"/>
              <a:t> If you can make use of colour, light / shade and line – then that would be of interest. </a:t>
            </a:r>
          </a:p>
          <a:p>
            <a:endParaRPr lang="en-GB" baseline="0" dirty="0"/>
          </a:p>
          <a:p>
            <a:r>
              <a:rPr lang="en-GB" baseline="0" dirty="0"/>
              <a:t>Looking at mine even though I can see things </a:t>
            </a:r>
            <a:r>
              <a:rPr lang="en-GB" baseline="0" dirty="0" err="1"/>
              <a:t>tha</a:t>
            </a:r>
            <a:r>
              <a:rPr lang="en-GB" baseline="0" dirty="0"/>
              <a:t> might be better, I am quite content – I should have coloured in the back wall and the logs perhaps. </a:t>
            </a:r>
          </a:p>
          <a:p>
            <a:endParaRPr lang="en-GB" baseline="0" dirty="0"/>
          </a:p>
          <a:p>
            <a:r>
              <a:rPr lang="en-GB" baseline="0" dirty="0"/>
              <a:t>If your drawing and poem fit as you wish – put an image in the TEAMS file for me.  Or if it’s just one or the other that’s fine.  We could do some </a:t>
            </a:r>
            <a:r>
              <a:rPr lang="en-GB" b="1" u="sng" baseline="0" dirty="0"/>
              <a:t>feedback and peer and self assessment </a:t>
            </a:r>
            <a:r>
              <a:rPr lang="en-GB" b="0" u="none" baseline="0" dirty="0"/>
              <a:t> at the end  -   What about an </a:t>
            </a:r>
            <a:r>
              <a:rPr lang="en-GB" b="1" u="none" baseline="0" dirty="0"/>
              <a:t>exit ticket</a:t>
            </a:r>
            <a:r>
              <a:rPr lang="en-GB" b="0" u="none" baseline="0" dirty="0"/>
              <a:t>?</a:t>
            </a:r>
          </a:p>
          <a:p>
            <a:r>
              <a:rPr lang="en-GB" b="0" u="none" baseline="0" dirty="0"/>
              <a:t>1 Thinking about and writing the </a:t>
            </a:r>
            <a:r>
              <a:rPr lang="en-GB" b="0" u="none" baseline="0" dirty="0" err="1"/>
              <a:t>cinquaine</a:t>
            </a:r>
            <a:r>
              <a:rPr lang="en-GB" b="0" u="none" baseline="0" dirty="0"/>
              <a:t> helped me to…………… and ………………….</a:t>
            </a:r>
          </a:p>
          <a:p>
            <a:r>
              <a:rPr lang="en-GB" b="0" u="none" baseline="0" dirty="0"/>
              <a:t>2 Here are two things I thought about as I did my drawing………………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5079940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15586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347" y="1122363"/>
            <a:ext cx="7773308" cy="2387600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347" y="3602038"/>
            <a:ext cx="7773308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26/09/2021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5926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26/09/2021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87900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1933" y="657227"/>
            <a:ext cx="7300134" cy="2852737"/>
          </a:xfrm>
        </p:spPr>
        <p:txBody>
          <a:bodyPr anchor="b">
            <a:normAutofit/>
          </a:bodyPr>
          <a:lstStyle>
            <a:lvl1pPr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21933" y="3602039"/>
            <a:ext cx="7300134" cy="1500187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26/09/2021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13964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47" y="609601"/>
            <a:ext cx="7765321" cy="132632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346" y="2088320"/>
            <a:ext cx="3829503" cy="370288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30052" y="2088320"/>
            <a:ext cx="3820616" cy="370288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26/09/2021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08446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47" y="609601"/>
            <a:ext cx="7765321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5427" y="2088320"/>
            <a:ext cx="3600326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346" y="2912232"/>
            <a:ext cx="3830406" cy="287896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59230" y="2088320"/>
            <a:ext cx="3591437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912232"/>
            <a:ext cx="3821518" cy="287896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26/09/2021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85845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26/09/2021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86606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26/09/2021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20887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7921" y="609600"/>
            <a:ext cx="2949178" cy="2362200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08548" y="609600"/>
            <a:ext cx="4642119" cy="5181600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7921" y="2971801"/>
            <a:ext cx="2949178" cy="2819399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26/09/2021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20478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7921" y="609600"/>
            <a:ext cx="4167603" cy="2362200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249932" y="758881"/>
            <a:ext cx="2966938" cy="4883038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46" y="2971800"/>
            <a:ext cx="4171242" cy="28194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26/09/2021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44176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55" y="4289373"/>
            <a:ext cx="7775673" cy="819355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5355" y="621322"/>
            <a:ext cx="7775673" cy="3379735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46" y="5108728"/>
            <a:ext cx="7774499" cy="682472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26/09/2021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75026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46" y="609601"/>
            <a:ext cx="7765322" cy="3424859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47" y="4204820"/>
            <a:ext cx="7765321" cy="159218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26/09/2021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699308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4659" y="609600"/>
            <a:ext cx="6977064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290484" y="3610032"/>
            <a:ext cx="6564224" cy="426812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45" y="4204821"/>
            <a:ext cx="7765322" cy="1586380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26/09/2021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TextBox 9"/>
          <p:cNvSpPr txBox="1"/>
          <p:nvPr/>
        </p:nvSpPr>
        <p:spPr>
          <a:xfrm>
            <a:off x="505245" y="641749"/>
            <a:ext cx="4572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7946721" y="3073376"/>
            <a:ext cx="4572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09879061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55" y="2126943"/>
            <a:ext cx="7766495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46" y="4650556"/>
            <a:ext cx="776532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26/09/2021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756456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85345" y="609601"/>
            <a:ext cx="776532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346" y="2088320"/>
            <a:ext cx="2474217" cy="823305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346" y="2911624"/>
            <a:ext cx="2474217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33658" y="2088320"/>
            <a:ext cx="2473919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333659" y="2911624"/>
            <a:ext cx="2474866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79974" y="2088320"/>
            <a:ext cx="2468408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5982260" y="2911624"/>
            <a:ext cx="2468408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26/09/2021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432207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5346" y="609601"/>
            <a:ext cx="776532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5347" y="3989147"/>
            <a:ext cx="247421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819015" y="2092235"/>
            <a:ext cx="2205038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5347" y="4565409"/>
            <a:ext cx="2474216" cy="1225792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32026" y="3989147"/>
            <a:ext cx="2474237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426747" y="2092235"/>
            <a:ext cx="2197894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331011" y="4565408"/>
            <a:ext cx="2475252" cy="1225792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80067" y="3989147"/>
            <a:ext cx="2467425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6114603" y="2092235"/>
            <a:ext cx="2199085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5979973" y="4565410"/>
            <a:ext cx="2470694" cy="122579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26/09/2021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729301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26/09/2021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702751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609600"/>
            <a:ext cx="1906993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346" y="609600"/>
            <a:ext cx="5744029" cy="5181601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26/09/2021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245293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607761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11005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347" y="609601"/>
            <a:ext cx="7765321" cy="132632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346" y="2096064"/>
            <a:ext cx="7765322" cy="36951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59052" y="5883276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E34073-1DDB-E241-AFDC-40B33DF00C0C}" type="datetimeFigureOut">
              <a:rPr lang="en-GB" smtClean="0"/>
              <a:pPr/>
              <a:t>26/09/2021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346" y="5883276"/>
            <a:ext cx="500464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85509" y="5883276"/>
            <a:ext cx="56515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482944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3" r:id="rId1"/>
    <p:sldLayoutId id="2147483664" r:id="rId2"/>
    <p:sldLayoutId id="2147483665" r:id="rId3"/>
    <p:sldLayoutId id="2147483666" r:id="rId4"/>
    <p:sldLayoutId id="2147483667" r:id="rId5"/>
    <p:sldLayoutId id="2147483668" r:id="rId6"/>
    <p:sldLayoutId id="2147483669" r:id="rId7"/>
    <p:sldLayoutId id="2147483670" r:id="rId8"/>
    <p:sldLayoutId id="2147483671" r:id="rId9"/>
    <p:sldLayoutId id="2147483672" r:id="rId10"/>
    <p:sldLayoutId id="2147483673" r:id="rId11"/>
    <p:sldLayoutId id="2147483674" r:id="rId12"/>
    <p:sldLayoutId id="2147483675" r:id="rId13"/>
    <p:sldLayoutId id="2147483676" r:id="rId14"/>
    <p:sldLayoutId id="2147483677" r:id="rId15"/>
    <p:sldLayoutId id="2147483678" r:id="rId16"/>
    <p:sldLayoutId id="2147483679" r:id="rId17"/>
    <p:sldLayoutId id="2147483680" r:id="rId18"/>
    <p:sldLayoutId id="2147483660" r:id="rId19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400" b="1" i="0" kern="1200" cap="all">
          <a:solidFill>
            <a:schemeClr val="tx1"/>
          </a:solidFill>
          <a:effectLst>
            <a:outerShdw blurRad="50800" dist="63500" dir="2700000" algn="tl" rotWithShape="0">
              <a:srgbClr val="000000">
                <a:alpha val="48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G"/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6.JPG"/><Relationship Id="rId2" Type="http://schemas.openxmlformats.org/officeDocument/2006/relationships/video" Target="../media/media1.MOV"/><Relationship Id="rId1" Type="http://schemas.microsoft.com/office/2007/relationships/media" Target="../media/media1.MOV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10" Type="http://schemas.openxmlformats.org/officeDocument/2006/relationships/image" Target="../media/image9.PNG"/><Relationship Id="rId4" Type="http://schemas.openxmlformats.org/officeDocument/2006/relationships/notesSlide" Target="../notesSlides/notesSlide3.xml"/><Relationship Id="rId9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4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PNG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PNG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5.PNG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s://hwb.gov.wales/cwricwlwm-i-gymru/y-celfyddydau-mynegiannol/disgrifiadau-dysgu/" TargetMode="External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gov.wales/sites/default/files/publications/2018-02/foundation-phase-framework-revised-2015.pdf" TargetMode="External"/><Relationship Id="rId5" Type="http://schemas.openxmlformats.org/officeDocument/2006/relationships/hyperlink" Target="https://hwb.gov.wales/curriculum-for-wales/expressive-arts/descriptions-of-learning/" TargetMode="External"/><Relationship Id="rId4" Type="http://schemas.openxmlformats.org/officeDocument/2006/relationships/hyperlink" Target="https://hwb.gov.wales/api/storage/4f222e31-85c2-407b-9760-5ed8bd0b9e48/fframwaith-y-cyfnod-sylfaen.pdf" TargetMode="Externa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7.jpg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hyperlink" Target="https://hwb.gov.wales/curriculum-for-wales/introduction/" TargetMode="Externa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433240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/>
          <p:cNvSpPr txBox="1"/>
          <p:nvPr/>
        </p:nvSpPr>
        <p:spPr>
          <a:xfrm>
            <a:off x="4572001" y="4713751"/>
            <a:ext cx="14333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>
                <a:solidFill>
                  <a:srgbClr val="000000"/>
                </a:solidFill>
              </a:rPr>
              <a:t>l</a:t>
            </a:r>
            <a:endParaRPr lang="en-US" dirty="0">
              <a:solidFill>
                <a:srgbClr val="00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5037667" y="4402667"/>
            <a:ext cx="1846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Y </a:t>
            </a:r>
            <a:r>
              <a:rPr lang="en-GB" dirty="0" err="1"/>
              <a:t>Celfyddydau</a:t>
            </a:r>
            <a:r>
              <a:rPr lang="en-GB" dirty="0"/>
              <a:t> </a:t>
            </a:r>
            <a:r>
              <a:rPr lang="en-GB" dirty="0" err="1"/>
              <a:t>Mynegiannol</a:t>
            </a:r>
            <a:r>
              <a:rPr lang="en-GB" dirty="0"/>
              <a:t> 1 / The Expressive Arts 1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347" y="4771999"/>
            <a:ext cx="7773308" cy="1655762"/>
          </a:xfrm>
        </p:spPr>
        <p:txBody>
          <a:bodyPr>
            <a:normAutofit/>
          </a:bodyPr>
          <a:lstStyle/>
          <a:p>
            <a:r>
              <a:rPr lang="en-GB" dirty="0"/>
              <a:t>ECAD5008</a:t>
            </a:r>
          </a:p>
          <a:p>
            <a:r>
              <a:rPr lang="en-GB" dirty="0"/>
              <a:t>Iwan Ellis-Williams</a:t>
            </a:r>
          </a:p>
          <a:p>
            <a:r>
              <a:rPr lang="en-GB" dirty="0" err="1"/>
              <a:t>Chwefror</a:t>
            </a:r>
            <a:r>
              <a:rPr lang="en-GB" dirty="0"/>
              <a:t>/February 2021</a:t>
            </a:r>
          </a:p>
        </p:txBody>
      </p:sp>
    </p:spTree>
    <p:extLst>
      <p:ext uri="{BB962C8B-B14F-4D97-AF65-F5344CB8AC3E}">
        <p14:creationId xmlns:p14="http://schemas.microsoft.com/office/powerpoint/2010/main" val="18683275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47" y="74909"/>
            <a:ext cx="7765321" cy="1025471"/>
          </a:xfrm>
        </p:spPr>
        <p:txBody>
          <a:bodyPr/>
          <a:lstStyle/>
          <a:p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flaenorol</a:t>
            </a:r>
            <a:r>
              <a:rPr lang="en-GB" dirty="0"/>
              <a:t>...... / Previously……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6957086" y="764697"/>
            <a:ext cx="1493582" cy="1493582"/>
          </a:xfrm>
        </p:spPr>
      </p:pic>
      <p:pic>
        <p:nvPicPr>
          <p:cNvPr id="10" name="IMG_0944">
            <a:hlinkClick r:id="" action="ppaction://media"/>
          </p:cNvPr>
          <p:cNvPicPr>
            <a:picLocks noGrp="1" noChangeAspect="1"/>
          </p:cNvPicPr>
          <p:nvPr>
            <p:ph sz="half" idx="2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2876550" y="1898650"/>
            <a:ext cx="3778250" cy="2835275"/>
          </a:xfr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 flipH="1">
            <a:off x="6346558" y="4375311"/>
            <a:ext cx="2298136" cy="1716509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-297919" y="3979815"/>
            <a:ext cx="2913678" cy="2176266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0655" y="1100380"/>
            <a:ext cx="2384753" cy="1371660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43535" y="4793017"/>
            <a:ext cx="1848943" cy="16671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61305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0"/>
                </p:tgtEl>
              </p:cMediaNode>
            </p:vide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47" y="288001"/>
            <a:ext cx="7765321" cy="732399"/>
          </a:xfrm>
        </p:spPr>
        <p:txBody>
          <a:bodyPr>
            <a:normAutofit/>
          </a:bodyPr>
          <a:lstStyle/>
          <a:p>
            <a:r>
              <a:rPr lang="en-GB" dirty="0" err="1"/>
              <a:t>Deilliannau</a:t>
            </a:r>
            <a:r>
              <a:rPr lang="en-GB" dirty="0"/>
              <a:t>  /  </a:t>
            </a:r>
            <a:r>
              <a:rPr lang="en-GB" dirty="0" err="1"/>
              <a:t>OUtcomes</a:t>
            </a:r>
            <a:r>
              <a:rPr lang="en-GB" dirty="0"/>
              <a:t> 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096" y="1151537"/>
            <a:ext cx="4248604" cy="4942250"/>
          </a:xfrm>
        </p:spPr>
        <p:txBody>
          <a:bodyPr>
            <a:noAutofit/>
          </a:bodyPr>
          <a:lstStyle/>
          <a:p>
            <a:r>
              <a:rPr lang="en-GB" dirty="0"/>
              <a:t>I </a:t>
            </a:r>
            <a:r>
              <a:rPr lang="en-GB" dirty="0" err="1"/>
              <a:t>ddatblygu</a:t>
            </a:r>
            <a:r>
              <a:rPr lang="en-GB" dirty="0"/>
              <a:t> </a:t>
            </a:r>
            <a:r>
              <a:rPr lang="en-GB" dirty="0" err="1"/>
              <a:t>deallusrwydd</a:t>
            </a:r>
            <a:r>
              <a:rPr lang="en-GB" dirty="0"/>
              <a:t> </a:t>
            </a:r>
            <a:r>
              <a:rPr lang="en-GB" dirty="0" err="1"/>
              <a:t>o’r</a:t>
            </a:r>
            <a:r>
              <a:rPr lang="en-GB" dirty="0"/>
              <a:t> </a:t>
            </a:r>
            <a:r>
              <a:rPr lang="en-GB" dirty="0" err="1"/>
              <a:t>cwricwlwm</a:t>
            </a:r>
            <a:r>
              <a:rPr lang="en-GB" dirty="0"/>
              <a:t> </a:t>
            </a:r>
            <a:r>
              <a:rPr lang="en-GB" dirty="0" err="1"/>
              <a:t>Celfyddydau</a:t>
            </a:r>
            <a:r>
              <a:rPr lang="en-GB" dirty="0"/>
              <a:t> </a:t>
            </a:r>
            <a:r>
              <a:rPr lang="en-GB" dirty="0" err="1"/>
              <a:t>Mynegiannol</a:t>
            </a:r>
            <a:r>
              <a:rPr lang="en-GB" dirty="0"/>
              <a:t>. </a:t>
            </a:r>
          </a:p>
          <a:p>
            <a:r>
              <a:rPr lang="en-GB" dirty="0"/>
              <a:t>I </a:t>
            </a:r>
            <a:r>
              <a:rPr lang="en-GB" dirty="0" err="1"/>
              <a:t>ddatblygu</a:t>
            </a:r>
            <a:r>
              <a:rPr lang="en-GB" dirty="0"/>
              <a:t> </a:t>
            </a:r>
            <a:r>
              <a:rPr lang="en-GB" dirty="0" err="1"/>
              <a:t>deallusrwydd</a:t>
            </a:r>
            <a:r>
              <a:rPr lang="en-GB" dirty="0"/>
              <a:t> o </a:t>
            </a:r>
            <a:r>
              <a:rPr lang="en-GB" dirty="0" err="1"/>
              <a:t>ddulliau</a:t>
            </a:r>
            <a:r>
              <a:rPr lang="en-GB" dirty="0"/>
              <a:t> </a:t>
            </a:r>
            <a:r>
              <a:rPr lang="en-GB" dirty="0" err="1"/>
              <a:t>pedagogaeth</a:t>
            </a:r>
            <a:r>
              <a:rPr lang="en-GB" dirty="0"/>
              <a:t> ag</a:t>
            </a:r>
            <a:r>
              <a:rPr lang="en-GB" dirty="0">
                <a:solidFill>
                  <a:srgbClr val="FFFF00"/>
                </a:solidFill>
              </a:rPr>
              <a:t> </a:t>
            </a:r>
            <a:r>
              <a:rPr lang="en-GB" dirty="0" err="1">
                <a:solidFill>
                  <a:srgbClr val="FFFF00"/>
                </a:solidFill>
              </a:rPr>
              <a:t>asesu</a:t>
            </a:r>
            <a:r>
              <a:rPr lang="en-GB" dirty="0">
                <a:solidFill>
                  <a:srgbClr val="FFFF00"/>
                </a:solidFill>
              </a:rPr>
              <a:t> </a:t>
            </a:r>
            <a:r>
              <a:rPr lang="en-GB" dirty="0" err="1">
                <a:solidFill>
                  <a:srgbClr val="FFFF00"/>
                </a:solidFill>
              </a:rPr>
              <a:t>ar</a:t>
            </a:r>
            <a:r>
              <a:rPr lang="en-GB" dirty="0">
                <a:solidFill>
                  <a:srgbClr val="FFFF00"/>
                </a:solidFill>
              </a:rPr>
              <a:t> </a:t>
            </a:r>
            <a:r>
              <a:rPr lang="en-GB" dirty="0" err="1">
                <a:solidFill>
                  <a:srgbClr val="FFFF00"/>
                </a:solidFill>
              </a:rPr>
              <a:t>gyfer</a:t>
            </a:r>
            <a:r>
              <a:rPr lang="en-GB" dirty="0">
                <a:solidFill>
                  <a:srgbClr val="FFFF00"/>
                </a:solidFill>
              </a:rPr>
              <a:t> </a:t>
            </a:r>
            <a:r>
              <a:rPr lang="en-GB" dirty="0" err="1">
                <a:solidFill>
                  <a:srgbClr val="FFFF00"/>
                </a:solidFill>
              </a:rPr>
              <a:t>dysgu</a:t>
            </a:r>
            <a:r>
              <a:rPr lang="en-GB" dirty="0"/>
              <a:t> </a:t>
            </a:r>
            <a:r>
              <a:rPr lang="en-GB" dirty="0" err="1"/>
              <a:t>ym</a:t>
            </a:r>
            <a:r>
              <a:rPr lang="en-GB" dirty="0"/>
              <a:t> </a:t>
            </a:r>
            <a:r>
              <a:rPr lang="en-GB" dirty="0" err="1"/>
              <a:t>MDaPh</a:t>
            </a:r>
            <a:r>
              <a:rPr lang="en-GB" dirty="0"/>
              <a:t> y </a:t>
            </a:r>
            <a:r>
              <a:rPr lang="en-GB" dirty="0" err="1"/>
              <a:t>Celfyddydau</a:t>
            </a:r>
            <a:r>
              <a:rPr lang="en-GB" dirty="0"/>
              <a:t> </a:t>
            </a:r>
            <a:r>
              <a:rPr lang="en-GB" dirty="0" err="1"/>
              <a:t>Mynegiannol</a:t>
            </a:r>
            <a:r>
              <a:rPr lang="en-GB" dirty="0"/>
              <a:t>.</a:t>
            </a:r>
          </a:p>
          <a:p>
            <a:r>
              <a:rPr lang="en-GB" dirty="0"/>
              <a:t>I </a:t>
            </a:r>
            <a:r>
              <a:rPr lang="en-GB" dirty="0" err="1"/>
              <a:t>ymwneud</a:t>
            </a:r>
            <a:r>
              <a:rPr lang="en-GB" dirty="0"/>
              <a:t> â </a:t>
            </a:r>
            <a:r>
              <a:rPr lang="en-GB" dirty="0" err="1"/>
              <a:t>gweithgareddau</a:t>
            </a:r>
            <a:r>
              <a:rPr lang="en-GB" dirty="0"/>
              <a:t> </a:t>
            </a:r>
            <a:r>
              <a:rPr lang="en-GB" dirty="0" err="1"/>
              <a:t>o’r</a:t>
            </a:r>
            <a:r>
              <a:rPr lang="en-GB" dirty="0"/>
              <a:t> </a:t>
            </a:r>
            <a:r>
              <a:rPr lang="en-GB" dirty="0" err="1"/>
              <a:t>meysydd</a:t>
            </a:r>
            <a:r>
              <a:rPr lang="en-GB" dirty="0"/>
              <a:t> </a:t>
            </a:r>
            <a:r>
              <a:rPr lang="en-GB" dirty="0" err="1"/>
              <a:t>gwahanol</a:t>
            </a:r>
            <a:r>
              <a:rPr lang="en-GB" dirty="0"/>
              <a:t> a </a:t>
            </a:r>
            <a:r>
              <a:rPr lang="en-GB" dirty="0" err="1"/>
              <a:t>datblygu</a:t>
            </a:r>
            <a:r>
              <a:rPr lang="en-GB" dirty="0"/>
              <a:t> </a:t>
            </a:r>
            <a:r>
              <a:rPr lang="en-GB" dirty="0" err="1"/>
              <a:t>gwerthoedd</a:t>
            </a:r>
            <a:r>
              <a:rPr lang="en-GB" dirty="0"/>
              <a:t> a </a:t>
            </a:r>
            <a:r>
              <a:rPr lang="en-GB" dirty="0" err="1"/>
              <a:t>nodau</a:t>
            </a:r>
            <a:r>
              <a:rPr lang="en-GB" dirty="0"/>
              <a:t> </a:t>
            </a:r>
            <a:r>
              <a:rPr lang="en-GB" dirty="0" err="1"/>
              <a:t>personol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perthynas</a:t>
            </a:r>
            <a:r>
              <a:rPr lang="en-GB" dirty="0"/>
              <a:t> </a:t>
            </a:r>
            <a:r>
              <a:rPr lang="en-GB" dirty="0" err="1"/>
              <a:t>a’r</a:t>
            </a:r>
            <a:r>
              <a:rPr lang="en-GB" dirty="0"/>
              <a:t> </a:t>
            </a:r>
            <a:r>
              <a:rPr lang="en-GB" dirty="0" err="1"/>
              <a:t>celfyddydau</a:t>
            </a:r>
            <a:r>
              <a:rPr lang="en-GB" dirty="0"/>
              <a:t>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39118" y="690725"/>
            <a:ext cx="3811550" cy="5601600"/>
          </a:xfrm>
        </p:spPr>
        <p:txBody>
          <a:bodyPr>
            <a:normAutofit fontScale="85000" lnSpcReduction="10000"/>
          </a:bodyPr>
          <a:lstStyle/>
          <a:p>
            <a:endParaRPr lang="en-GB" dirty="0">
              <a:solidFill>
                <a:srgbClr val="FF0000"/>
              </a:solidFill>
            </a:endParaRPr>
          </a:p>
          <a:p>
            <a:r>
              <a:rPr lang="en-GB" sz="2600" dirty="0"/>
              <a:t>To develop understanding of the Expressive Arts curriculum.</a:t>
            </a:r>
          </a:p>
          <a:p>
            <a:r>
              <a:rPr lang="en-GB" sz="2600" dirty="0"/>
              <a:t>To develop understanding of approaches to pedagogy and </a:t>
            </a:r>
            <a:r>
              <a:rPr lang="en-GB" sz="2600" dirty="0">
                <a:solidFill>
                  <a:srgbClr val="FFFF00"/>
                </a:solidFill>
              </a:rPr>
              <a:t>assessment for learning </a:t>
            </a:r>
            <a:r>
              <a:rPr lang="en-GB" sz="2600" dirty="0"/>
              <a:t>in the Expressive Arts </a:t>
            </a:r>
            <a:r>
              <a:rPr lang="en-GB" sz="2600" dirty="0" err="1"/>
              <a:t>AoLE</a:t>
            </a:r>
            <a:r>
              <a:rPr lang="en-GB" sz="2600" dirty="0"/>
              <a:t>. </a:t>
            </a:r>
          </a:p>
          <a:p>
            <a:r>
              <a:rPr lang="en-GB" sz="2600" dirty="0"/>
              <a:t>To engage in activities from different areas and develop personal values, goals in relation to the arts.</a:t>
            </a:r>
          </a:p>
        </p:txBody>
      </p:sp>
    </p:spTree>
    <p:extLst>
      <p:ext uri="{BB962C8B-B14F-4D97-AF65-F5344CB8AC3E}">
        <p14:creationId xmlns:p14="http://schemas.microsoft.com/office/powerpoint/2010/main" val="336714543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47" y="165601"/>
            <a:ext cx="7765321" cy="928799"/>
          </a:xfrm>
        </p:spPr>
        <p:txBody>
          <a:bodyPr>
            <a:normAutofit fontScale="90000"/>
          </a:bodyPr>
          <a:lstStyle/>
          <a:p>
            <a:r>
              <a:rPr lang="en-GB" dirty="0" err="1"/>
              <a:t>Gweithgaredd</a:t>
            </a:r>
            <a:r>
              <a:rPr lang="en-GB" dirty="0"/>
              <a:t> / Activity</a:t>
            </a:r>
            <a:br>
              <a:rPr lang="en-GB" dirty="0"/>
            </a:br>
            <a:r>
              <a:rPr lang="en-GB" dirty="0"/>
              <a:t>‘</a:t>
            </a:r>
            <a:r>
              <a:rPr lang="en-GB" dirty="0" err="1"/>
              <a:t>CInquaine</a:t>
            </a:r>
            <a:r>
              <a:rPr lang="en-GB" dirty="0"/>
              <a:t>’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61958" y="1385965"/>
            <a:ext cx="4306049" cy="509760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dirty="0" err="1"/>
              <a:t>Cerdd</a:t>
            </a:r>
            <a:r>
              <a:rPr lang="en-GB" dirty="0"/>
              <a:t> </a:t>
            </a:r>
            <a:r>
              <a:rPr lang="en-GB" dirty="0" err="1"/>
              <a:t>pum</a:t>
            </a:r>
            <a:r>
              <a:rPr lang="en-GB" dirty="0"/>
              <a:t> </a:t>
            </a:r>
            <a:r>
              <a:rPr lang="en-GB" dirty="0" err="1"/>
              <a:t>llinell</a:t>
            </a:r>
            <a:r>
              <a:rPr lang="en-GB" dirty="0"/>
              <a:t> </a:t>
            </a:r>
            <a:r>
              <a:rPr lang="en-GB" dirty="0" err="1"/>
              <a:t>yw</a:t>
            </a:r>
            <a:r>
              <a:rPr lang="en-GB" dirty="0"/>
              <a:t> ‘</a:t>
            </a:r>
            <a:r>
              <a:rPr lang="en-GB" dirty="0" err="1"/>
              <a:t>Cinquaine</a:t>
            </a:r>
            <a:r>
              <a:rPr lang="en-GB" dirty="0"/>
              <a:t>’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dilyn</a:t>
            </a:r>
            <a:r>
              <a:rPr lang="en-GB" dirty="0"/>
              <a:t> y </a:t>
            </a:r>
            <a:r>
              <a:rPr lang="en-GB" dirty="0" err="1"/>
              <a:t>patrwm</a:t>
            </a:r>
            <a:r>
              <a:rPr lang="en-GB" dirty="0"/>
              <a:t> </a:t>
            </a:r>
            <a:r>
              <a:rPr lang="en-GB" dirty="0" err="1"/>
              <a:t>canlynol</a:t>
            </a:r>
            <a:r>
              <a:rPr lang="en-GB" dirty="0"/>
              <a:t>.</a:t>
            </a:r>
          </a:p>
          <a:p>
            <a:pPr marL="0" indent="0">
              <a:buNone/>
            </a:pPr>
            <a:r>
              <a:rPr lang="en-GB" dirty="0" err="1"/>
              <a:t>Llinell</a:t>
            </a:r>
            <a:r>
              <a:rPr lang="en-GB" dirty="0"/>
              <a:t> 1 – </a:t>
            </a:r>
            <a:r>
              <a:rPr lang="en-GB" dirty="0" err="1"/>
              <a:t>enwi’r</a:t>
            </a:r>
            <a:r>
              <a:rPr lang="en-GB" dirty="0"/>
              <a:t> </a:t>
            </a:r>
            <a:r>
              <a:rPr lang="en-GB" dirty="0" err="1"/>
              <a:t>peth</a:t>
            </a:r>
            <a:r>
              <a:rPr lang="en-GB" dirty="0"/>
              <a:t> </a:t>
            </a:r>
            <a:r>
              <a:rPr lang="en-GB" dirty="0" err="1"/>
              <a:t>neu’r</a:t>
            </a:r>
            <a:r>
              <a:rPr lang="en-GB" dirty="0"/>
              <a:t> </a:t>
            </a:r>
            <a:r>
              <a:rPr lang="en-GB" dirty="0" err="1"/>
              <a:t>teitl</a:t>
            </a:r>
            <a:r>
              <a:rPr lang="en-GB" dirty="0"/>
              <a:t>.</a:t>
            </a:r>
          </a:p>
          <a:p>
            <a:pPr marL="0" indent="0">
              <a:buNone/>
            </a:pPr>
            <a:r>
              <a:rPr lang="en-GB" dirty="0" err="1"/>
              <a:t>Llinell</a:t>
            </a:r>
            <a:r>
              <a:rPr lang="en-GB" dirty="0"/>
              <a:t> 2  -  </a:t>
            </a:r>
            <a:r>
              <a:rPr lang="en-GB" dirty="0" err="1"/>
              <a:t>dau</a:t>
            </a:r>
            <a:r>
              <a:rPr lang="en-GB" dirty="0"/>
              <a:t> air </a:t>
            </a:r>
            <a:r>
              <a:rPr lang="en-GB" dirty="0" err="1"/>
              <a:t>i’w</a:t>
            </a:r>
            <a:r>
              <a:rPr lang="en-GB" dirty="0"/>
              <a:t> </a:t>
            </a:r>
            <a:r>
              <a:rPr lang="en-GB" dirty="0" err="1"/>
              <a:t>ddisgrifio</a:t>
            </a:r>
            <a:r>
              <a:rPr lang="en-GB" dirty="0"/>
              <a:t>.</a:t>
            </a:r>
          </a:p>
          <a:p>
            <a:pPr marL="0" indent="0">
              <a:buNone/>
            </a:pPr>
            <a:r>
              <a:rPr lang="en-GB" dirty="0" err="1"/>
              <a:t>Llinell</a:t>
            </a:r>
            <a:r>
              <a:rPr lang="en-GB" dirty="0"/>
              <a:t> 3 -   tri </a:t>
            </a:r>
            <a:r>
              <a:rPr lang="en-GB" dirty="0" err="1"/>
              <a:t>gair</a:t>
            </a:r>
            <a:r>
              <a:rPr lang="en-GB" dirty="0"/>
              <a:t>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ymwneud</a:t>
            </a:r>
            <a:r>
              <a:rPr lang="en-GB" dirty="0"/>
              <a:t> a </a:t>
            </a:r>
            <a:r>
              <a:rPr lang="en-GB" dirty="0" err="1"/>
              <a:t>gweithredoedd</a:t>
            </a:r>
            <a:r>
              <a:rPr lang="en-GB" dirty="0"/>
              <a:t> y </a:t>
            </a:r>
            <a:r>
              <a:rPr lang="en-GB" dirty="0" err="1"/>
              <a:t>teitl</a:t>
            </a:r>
            <a:r>
              <a:rPr lang="en-GB" dirty="0"/>
              <a:t>. </a:t>
            </a:r>
          </a:p>
          <a:p>
            <a:pPr marL="0" indent="0">
              <a:buNone/>
            </a:pPr>
            <a:r>
              <a:rPr lang="en-GB" dirty="0" err="1"/>
              <a:t>Llinell</a:t>
            </a:r>
            <a:r>
              <a:rPr lang="en-GB" dirty="0"/>
              <a:t> 4 -  </a:t>
            </a:r>
            <a:r>
              <a:rPr lang="en-GB" dirty="0" err="1"/>
              <a:t>pedwar</a:t>
            </a:r>
            <a:r>
              <a:rPr lang="en-GB" dirty="0"/>
              <a:t> </a:t>
            </a:r>
            <a:r>
              <a:rPr lang="en-GB" dirty="0" err="1"/>
              <a:t>gair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fynegi</a:t>
            </a:r>
            <a:r>
              <a:rPr lang="en-GB" dirty="0"/>
              <a:t> </a:t>
            </a:r>
            <a:r>
              <a:rPr lang="en-GB" dirty="0" err="1"/>
              <a:t>teimladau</a:t>
            </a:r>
            <a:r>
              <a:rPr lang="en-GB" dirty="0"/>
              <a:t> /</a:t>
            </a:r>
            <a:r>
              <a:rPr lang="en-GB" dirty="0" err="1"/>
              <a:t>emosiynau</a:t>
            </a:r>
            <a:r>
              <a:rPr lang="en-GB" dirty="0"/>
              <a:t> am y </a:t>
            </a:r>
            <a:r>
              <a:rPr lang="en-GB" dirty="0" err="1"/>
              <a:t>peth</a:t>
            </a:r>
            <a:r>
              <a:rPr lang="en-GB" dirty="0"/>
              <a:t>/</a:t>
            </a:r>
            <a:r>
              <a:rPr lang="en-GB" dirty="0" err="1"/>
              <a:t>teitl</a:t>
            </a:r>
            <a:r>
              <a:rPr lang="en-GB" dirty="0"/>
              <a:t>?</a:t>
            </a:r>
          </a:p>
          <a:p>
            <a:pPr marL="0" indent="0">
              <a:buNone/>
            </a:pPr>
            <a:r>
              <a:rPr lang="en-GB" dirty="0" err="1"/>
              <a:t>Llinell</a:t>
            </a:r>
            <a:r>
              <a:rPr lang="en-GB" dirty="0"/>
              <a:t> 5 – un </a:t>
            </a:r>
            <a:r>
              <a:rPr lang="en-GB" dirty="0" err="1"/>
              <a:t>gair</a:t>
            </a:r>
            <a:r>
              <a:rPr lang="en-GB" dirty="0"/>
              <a:t>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gyfystyr</a:t>
            </a:r>
            <a:r>
              <a:rPr lang="en-GB" dirty="0"/>
              <a:t> </a:t>
            </a:r>
            <a:r>
              <a:rPr lang="en-GB" dirty="0" err="1"/>
              <a:t>neu’n</a:t>
            </a:r>
            <a:r>
              <a:rPr lang="en-GB" dirty="0"/>
              <a:t> </a:t>
            </a:r>
            <a:r>
              <a:rPr lang="en-GB" dirty="0" err="1"/>
              <a:t>crynhoi</a:t>
            </a:r>
            <a:r>
              <a:rPr lang="en-GB" dirty="0"/>
              <a:t>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30052" y="1252800"/>
            <a:ext cx="4185474" cy="509760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A </a:t>
            </a:r>
            <a:r>
              <a:rPr lang="en-GB" dirty="0" err="1"/>
              <a:t>Cinquaine</a:t>
            </a:r>
            <a:r>
              <a:rPr lang="en-GB" dirty="0"/>
              <a:t> is a 5 line poem which follows this pattern.</a:t>
            </a:r>
          </a:p>
          <a:p>
            <a:pPr marL="0" indent="0">
              <a:buNone/>
            </a:pPr>
            <a:r>
              <a:rPr lang="en-GB" dirty="0"/>
              <a:t>1</a:t>
            </a:r>
            <a:r>
              <a:rPr lang="en-GB" baseline="30000" dirty="0"/>
              <a:t>st</a:t>
            </a:r>
            <a:r>
              <a:rPr lang="en-GB" dirty="0"/>
              <a:t> Line  -  names the object or title in one word</a:t>
            </a:r>
          </a:p>
          <a:p>
            <a:pPr marL="0" indent="0">
              <a:buNone/>
            </a:pPr>
            <a:r>
              <a:rPr lang="en-GB" dirty="0"/>
              <a:t>2</a:t>
            </a:r>
            <a:r>
              <a:rPr lang="en-GB" baseline="30000" dirty="0"/>
              <a:t>nd</a:t>
            </a:r>
            <a:r>
              <a:rPr lang="en-GB" dirty="0"/>
              <a:t> line  -  two words that describe it</a:t>
            </a:r>
          </a:p>
          <a:p>
            <a:pPr marL="0" indent="0">
              <a:buNone/>
            </a:pPr>
            <a:r>
              <a:rPr lang="en-GB" dirty="0"/>
              <a:t>3</a:t>
            </a:r>
            <a:r>
              <a:rPr lang="en-GB" baseline="30000" dirty="0"/>
              <a:t>rd</a:t>
            </a:r>
            <a:r>
              <a:rPr lang="en-GB" dirty="0"/>
              <a:t> line  - Three words relating to actions involving the object.</a:t>
            </a:r>
          </a:p>
          <a:p>
            <a:pPr marL="0" indent="0">
              <a:buNone/>
            </a:pPr>
            <a:r>
              <a:rPr lang="en-GB" dirty="0"/>
              <a:t> 4</a:t>
            </a:r>
            <a:r>
              <a:rPr lang="en-GB" baseline="30000" dirty="0"/>
              <a:t>th</a:t>
            </a:r>
            <a:r>
              <a:rPr lang="en-GB" dirty="0"/>
              <a:t> line  -  Four words to express emotions/feelings about it.</a:t>
            </a:r>
          </a:p>
          <a:p>
            <a:pPr marL="0" indent="0">
              <a:buNone/>
            </a:pPr>
            <a:r>
              <a:rPr lang="en-GB" dirty="0"/>
              <a:t>5</a:t>
            </a:r>
            <a:r>
              <a:rPr lang="en-GB" baseline="30000" dirty="0"/>
              <a:t>th</a:t>
            </a:r>
            <a:r>
              <a:rPr lang="en-GB" dirty="0"/>
              <a:t> line – one word that summarizes or serves as a synonym.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235357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0147" y="401519"/>
            <a:ext cx="4419453" cy="347281"/>
          </a:xfrm>
        </p:spPr>
        <p:txBody>
          <a:bodyPr>
            <a:normAutofit fontScale="90000"/>
          </a:bodyPr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93247" y="748800"/>
            <a:ext cx="3829503" cy="265485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dirty="0" err="1"/>
              <a:t>Arholidau</a:t>
            </a:r>
            <a:endParaRPr lang="en-GB" dirty="0"/>
          </a:p>
          <a:p>
            <a:pPr marL="0" indent="0">
              <a:buNone/>
            </a:pPr>
            <a:r>
              <a:rPr lang="en-GB" dirty="0" err="1"/>
              <a:t>Cynyddol</a:t>
            </a:r>
            <a:r>
              <a:rPr lang="en-GB" dirty="0"/>
              <a:t>, </a:t>
            </a:r>
            <a:r>
              <a:rPr lang="en-GB" dirty="0" err="1"/>
              <a:t>anodd</a:t>
            </a:r>
            <a:endParaRPr lang="en-GB" dirty="0"/>
          </a:p>
          <a:p>
            <a:pPr marL="0" indent="0">
              <a:buNone/>
            </a:pPr>
            <a:r>
              <a:rPr lang="en-GB" dirty="0" err="1"/>
              <a:t>Darllen</a:t>
            </a:r>
            <a:r>
              <a:rPr lang="en-GB" dirty="0"/>
              <a:t>, </a:t>
            </a:r>
            <a:r>
              <a:rPr lang="en-GB" dirty="0" err="1"/>
              <a:t>astudio</a:t>
            </a:r>
            <a:r>
              <a:rPr lang="en-GB" dirty="0"/>
              <a:t>, </a:t>
            </a:r>
            <a:r>
              <a:rPr lang="en-GB" dirty="0" err="1"/>
              <a:t>cynllunio</a:t>
            </a:r>
            <a:endParaRPr lang="en-GB" dirty="0"/>
          </a:p>
          <a:p>
            <a:pPr marL="0" indent="0">
              <a:buNone/>
            </a:pPr>
            <a:r>
              <a:rPr lang="en-GB" dirty="0" err="1"/>
              <a:t>Dwi’n</a:t>
            </a:r>
            <a:r>
              <a:rPr lang="en-GB" dirty="0"/>
              <a:t> </a:t>
            </a:r>
            <a:r>
              <a:rPr lang="en-GB" dirty="0" err="1"/>
              <a:t>stressio</a:t>
            </a:r>
            <a:r>
              <a:rPr lang="en-GB" dirty="0"/>
              <a:t> </a:t>
            </a:r>
            <a:r>
              <a:rPr lang="en-GB" dirty="0" err="1"/>
              <a:t>cymaint</a:t>
            </a:r>
            <a:endParaRPr lang="en-GB" dirty="0"/>
          </a:p>
          <a:p>
            <a:pPr marL="0" indent="0">
              <a:buNone/>
            </a:pPr>
            <a:r>
              <a:rPr lang="en-GB" dirty="0" err="1"/>
              <a:t>Poenydio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93950" y="318969"/>
            <a:ext cx="3657600" cy="25850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Exams</a:t>
            </a:r>
          </a:p>
          <a:p>
            <a:pPr marL="0" indent="0">
              <a:buNone/>
            </a:pPr>
            <a:r>
              <a:rPr lang="en-GB" dirty="0"/>
              <a:t>Cumulative, difficult</a:t>
            </a:r>
          </a:p>
          <a:p>
            <a:pPr marL="0" indent="0">
              <a:buNone/>
            </a:pPr>
            <a:r>
              <a:rPr lang="en-GB" dirty="0"/>
              <a:t>Reading, studying planning</a:t>
            </a:r>
          </a:p>
          <a:p>
            <a:pPr marL="0" indent="0">
              <a:buNone/>
            </a:pPr>
            <a:r>
              <a:rPr lang="en-GB" dirty="0"/>
              <a:t>I am so stressed</a:t>
            </a:r>
          </a:p>
          <a:p>
            <a:pPr marL="0" indent="0">
              <a:buNone/>
            </a:pPr>
            <a:r>
              <a:rPr lang="en-GB" dirty="0"/>
              <a:t>Torture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352173" y="3232150"/>
            <a:ext cx="4529577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Lockdown</a:t>
            </a:r>
          </a:p>
          <a:p>
            <a:r>
              <a:rPr lang="en-GB" sz="2400" dirty="0"/>
              <a:t>Long isolation</a:t>
            </a:r>
          </a:p>
          <a:p>
            <a:r>
              <a:rPr lang="en-GB" sz="2400" dirty="0"/>
              <a:t>Preventing virus spread</a:t>
            </a:r>
          </a:p>
          <a:p>
            <a:r>
              <a:rPr lang="en-GB" sz="2400" dirty="0"/>
              <a:t>Long Sentence beside laptop</a:t>
            </a:r>
          </a:p>
          <a:p>
            <a:r>
              <a:rPr lang="en-GB" sz="2400" dirty="0"/>
              <a:t>Carnage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42900" y="4195296"/>
            <a:ext cx="387985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err="1"/>
              <a:t>Clo</a:t>
            </a:r>
            <a:endParaRPr lang="en-GB" sz="2400" dirty="0"/>
          </a:p>
          <a:p>
            <a:r>
              <a:rPr lang="en-GB" sz="2400" dirty="0" err="1"/>
              <a:t>Ynysu</a:t>
            </a:r>
            <a:r>
              <a:rPr lang="en-GB" sz="2400" dirty="0"/>
              <a:t> </a:t>
            </a:r>
            <a:r>
              <a:rPr lang="en-GB" sz="2400" dirty="0" err="1"/>
              <a:t>hir</a:t>
            </a:r>
            <a:endParaRPr lang="en-GB" sz="2400" dirty="0"/>
          </a:p>
          <a:p>
            <a:r>
              <a:rPr lang="en-GB" sz="2400" dirty="0"/>
              <a:t>Atal </a:t>
            </a:r>
            <a:r>
              <a:rPr lang="en-GB" sz="2400" dirty="0" err="1"/>
              <a:t>ymledu</a:t>
            </a:r>
            <a:r>
              <a:rPr lang="en-GB" sz="2400" dirty="0"/>
              <a:t> </a:t>
            </a:r>
            <a:r>
              <a:rPr lang="en-GB" sz="2400" dirty="0" err="1"/>
              <a:t>feirws</a:t>
            </a:r>
            <a:endParaRPr lang="en-GB" sz="2400" dirty="0"/>
          </a:p>
          <a:p>
            <a:r>
              <a:rPr lang="en-GB" sz="2400" dirty="0" err="1"/>
              <a:t>Dedfryd</a:t>
            </a:r>
            <a:r>
              <a:rPr lang="en-GB" sz="2400" dirty="0"/>
              <a:t> </a:t>
            </a:r>
            <a:r>
              <a:rPr lang="en-GB" sz="2400" dirty="0" err="1"/>
              <a:t>hir</a:t>
            </a:r>
            <a:r>
              <a:rPr lang="en-GB" sz="2400" dirty="0"/>
              <a:t> </a:t>
            </a:r>
            <a:r>
              <a:rPr lang="en-GB" sz="2400" dirty="0" err="1"/>
              <a:t>ger</a:t>
            </a:r>
            <a:r>
              <a:rPr lang="en-GB" sz="2400" dirty="0"/>
              <a:t> </a:t>
            </a:r>
            <a:r>
              <a:rPr lang="en-GB" sz="2400" dirty="0" err="1"/>
              <a:t>gliniadur</a:t>
            </a:r>
            <a:endParaRPr lang="en-GB" sz="2400" dirty="0"/>
          </a:p>
          <a:p>
            <a:r>
              <a:rPr lang="en-GB" sz="2400" dirty="0" err="1"/>
              <a:t>Lladdfa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25975135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47" y="609601"/>
            <a:ext cx="664059" cy="855215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7691" y="256702"/>
            <a:ext cx="3829503" cy="370288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8000" dirty="0"/>
              <a:t>Beth?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319334" y="256702"/>
            <a:ext cx="3820616" cy="370288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8000" dirty="0"/>
              <a:t>What?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0975" y="1932291"/>
            <a:ext cx="8442307" cy="47603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72808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113853" y="796801"/>
            <a:ext cx="3749853" cy="909599"/>
          </a:xfrm>
        </p:spPr>
        <p:txBody>
          <a:bodyPr>
            <a:normAutofit fontScale="90000"/>
          </a:bodyPr>
          <a:lstStyle/>
          <a:p>
            <a:r>
              <a:rPr lang="en-GB" dirty="0" err="1"/>
              <a:t>Trosolwg</a:t>
            </a:r>
            <a:r>
              <a:rPr lang="en-GB" dirty="0"/>
              <a:t> /Overview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96546" y="2577600"/>
            <a:ext cx="3829503" cy="4255200"/>
          </a:xfrm>
        </p:spPr>
        <p:txBody>
          <a:bodyPr>
            <a:noAutofit/>
          </a:bodyPr>
          <a:lstStyle/>
          <a:p>
            <a:r>
              <a:rPr lang="en-GB" sz="2800" dirty="0" err="1"/>
              <a:t>Celf</a:t>
            </a:r>
            <a:endParaRPr lang="en-GB" sz="2800" dirty="0"/>
          </a:p>
          <a:p>
            <a:r>
              <a:rPr lang="en-GB" sz="2800" dirty="0" err="1"/>
              <a:t>Cerdd</a:t>
            </a:r>
            <a:endParaRPr lang="en-GB" sz="2800" dirty="0"/>
          </a:p>
          <a:p>
            <a:r>
              <a:rPr lang="en-GB" sz="2800" dirty="0"/>
              <a:t>Dawns</a:t>
            </a:r>
          </a:p>
          <a:p>
            <a:r>
              <a:rPr lang="en-GB" sz="2800" dirty="0"/>
              <a:t>Drama</a:t>
            </a:r>
          </a:p>
          <a:p>
            <a:r>
              <a:rPr lang="en-GB" sz="2800" dirty="0" err="1"/>
              <a:t>Ffilm</a:t>
            </a:r>
            <a:r>
              <a:rPr lang="en-GB" sz="2800" dirty="0"/>
              <a:t> a </a:t>
            </a:r>
          </a:p>
          <a:p>
            <a:pPr marL="0" indent="0">
              <a:buNone/>
            </a:pPr>
            <a:r>
              <a:rPr lang="en-GB" sz="2800" dirty="0"/>
              <a:t>  </a:t>
            </a:r>
            <a:r>
              <a:rPr lang="en-GB" sz="2800" dirty="0" err="1"/>
              <a:t>chyfryngau</a:t>
            </a:r>
            <a:r>
              <a:rPr lang="en-GB" sz="2800" dirty="0"/>
              <a:t> </a:t>
            </a:r>
            <a:r>
              <a:rPr lang="en-GB" sz="2800" dirty="0" err="1"/>
              <a:t>digidol</a:t>
            </a:r>
            <a:endParaRPr lang="en-GB" sz="28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982052" y="2534400"/>
            <a:ext cx="4463548" cy="4190400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endParaRPr lang="en-GB" sz="2400" dirty="0"/>
          </a:p>
          <a:p>
            <a:endParaRPr lang="en-GB" dirty="0"/>
          </a:p>
          <a:p>
            <a:r>
              <a:rPr lang="en-GB" sz="3300" dirty="0"/>
              <a:t>Art</a:t>
            </a:r>
          </a:p>
          <a:p>
            <a:r>
              <a:rPr lang="en-GB" sz="3300" dirty="0"/>
              <a:t>Music</a:t>
            </a:r>
          </a:p>
          <a:p>
            <a:r>
              <a:rPr lang="en-GB" sz="3300" dirty="0"/>
              <a:t>Dance</a:t>
            </a:r>
          </a:p>
          <a:p>
            <a:r>
              <a:rPr lang="en-GB" sz="3300" dirty="0"/>
              <a:t>Drama </a:t>
            </a:r>
          </a:p>
          <a:p>
            <a:r>
              <a:rPr lang="en-GB" sz="3300" dirty="0"/>
              <a:t>Film and digital media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70052" y="298418"/>
            <a:ext cx="4693948" cy="29559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22349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47" y="609601"/>
            <a:ext cx="7765321" cy="45719"/>
          </a:xfrm>
        </p:spPr>
        <p:txBody>
          <a:bodyPr>
            <a:normAutofit fontScale="90000"/>
          </a:bodyPr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63645" y="484328"/>
            <a:ext cx="3829503" cy="370288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6000" dirty="0"/>
              <a:t>Beth a </a:t>
            </a:r>
            <a:r>
              <a:rPr lang="en-GB" sz="6000" dirty="0" err="1"/>
              <a:t>pham</a:t>
            </a:r>
            <a:r>
              <a:rPr lang="en-GB" sz="6000" dirty="0"/>
              <a:t>? 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30052" y="484327"/>
            <a:ext cx="3820616" cy="3702881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6000" dirty="0"/>
              <a:t>What and why?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3645" y="2664502"/>
            <a:ext cx="8074328" cy="41318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366681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2188" y="300001"/>
            <a:ext cx="7765321" cy="1326321"/>
          </a:xfrm>
        </p:spPr>
        <p:txBody>
          <a:bodyPr>
            <a:normAutofit fontScale="90000"/>
          </a:bodyPr>
          <a:lstStyle/>
          <a:p>
            <a:r>
              <a:rPr lang="en-GB" dirty="0" err="1"/>
              <a:t>Buddion</a:t>
            </a:r>
            <a:r>
              <a:rPr lang="en-GB" dirty="0"/>
              <a:t> y </a:t>
            </a:r>
            <a:r>
              <a:rPr lang="en-GB" dirty="0" err="1"/>
              <a:t>celfyddydau</a:t>
            </a:r>
            <a:r>
              <a:rPr lang="en-GB" dirty="0"/>
              <a:t> </a:t>
            </a:r>
            <a:r>
              <a:rPr lang="en-GB" dirty="0" err="1"/>
              <a:t>i’r</a:t>
            </a:r>
            <a:r>
              <a:rPr lang="en-GB" dirty="0"/>
              <a:t> </a:t>
            </a:r>
            <a:r>
              <a:rPr lang="en-GB" dirty="0" err="1"/>
              <a:t>dysgwyr</a:t>
            </a:r>
            <a:r>
              <a:rPr lang="en-GB" dirty="0"/>
              <a:t> / The </a:t>
            </a:r>
            <a:r>
              <a:rPr lang="en-GB" dirty="0" err="1"/>
              <a:t>benfits</a:t>
            </a:r>
            <a:r>
              <a:rPr lang="en-GB" dirty="0"/>
              <a:t> of the arts for learners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err="1"/>
              <a:t>Galluogi</a:t>
            </a:r>
            <a:r>
              <a:rPr lang="en-GB" dirty="0"/>
              <a:t> </a:t>
            </a:r>
            <a:r>
              <a:rPr lang="en-GB" dirty="0" err="1"/>
              <a:t>cyflawni’r</a:t>
            </a:r>
            <a:r>
              <a:rPr lang="en-GB" dirty="0"/>
              <a:t> </a:t>
            </a:r>
            <a:r>
              <a:rPr lang="en-GB" dirty="0" err="1"/>
              <a:t>pedwar</a:t>
            </a:r>
            <a:r>
              <a:rPr lang="en-GB" dirty="0"/>
              <a:t> </a:t>
            </a:r>
            <a:r>
              <a:rPr lang="en-GB" dirty="0" err="1"/>
              <a:t>diben</a:t>
            </a:r>
            <a:r>
              <a:rPr lang="en-GB" dirty="0"/>
              <a:t>.</a:t>
            </a:r>
          </a:p>
          <a:p>
            <a:r>
              <a:rPr lang="en-GB" dirty="0" err="1">
                <a:solidFill>
                  <a:srgbClr val="FFFF00"/>
                </a:solidFill>
              </a:rPr>
              <a:t>Yr</a:t>
            </a:r>
            <a:r>
              <a:rPr lang="en-GB" dirty="0">
                <a:solidFill>
                  <a:srgbClr val="FFFF00"/>
                </a:solidFill>
              </a:rPr>
              <a:t> </a:t>
            </a:r>
            <a:r>
              <a:rPr lang="en-GB" dirty="0" err="1">
                <a:solidFill>
                  <a:srgbClr val="FFFF00"/>
                </a:solidFill>
              </a:rPr>
              <a:t>hyn</a:t>
            </a:r>
            <a:r>
              <a:rPr lang="en-GB" dirty="0">
                <a:solidFill>
                  <a:srgbClr val="FFFF00"/>
                </a:solidFill>
              </a:rPr>
              <a:t> </a:t>
            </a:r>
            <a:r>
              <a:rPr lang="en-GB" dirty="0" err="1">
                <a:solidFill>
                  <a:srgbClr val="FFFF00"/>
                </a:solidFill>
              </a:rPr>
              <a:t>sy’n</a:t>
            </a:r>
            <a:r>
              <a:rPr lang="en-GB" dirty="0">
                <a:solidFill>
                  <a:srgbClr val="FFFF00"/>
                </a:solidFill>
              </a:rPr>
              <a:t> </a:t>
            </a:r>
            <a:r>
              <a:rPr lang="en-GB" dirty="0" err="1">
                <a:solidFill>
                  <a:srgbClr val="FFFF00"/>
                </a:solidFill>
              </a:rPr>
              <a:t>bwysig</a:t>
            </a:r>
            <a:r>
              <a:rPr lang="en-GB" dirty="0">
                <a:solidFill>
                  <a:srgbClr val="FFFF00"/>
                </a:solidFill>
              </a:rPr>
              <a:t>.</a:t>
            </a:r>
          </a:p>
          <a:p>
            <a:r>
              <a:rPr lang="en-GB" dirty="0" err="1"/>
              <a:t>Gwybodaeth</a:t>
            </a:r>
            <a:r>
              <a:rPr lang="en-GB" dirty="0"/>
              <a:t>, </a:t>
            </a:r>
            <a:r>
              <a:rPr lang="en-GB" dirty="0" err="1"/>
              <a:t>sgiliau</a:t>
            </a:r>
            <a:r>
              <a:rPr lang="en-GB" dirty="0"/>
              <a:t> a </a:t>
            </a:r>
            <a:r>
              <a:rPr lang="en-GB" dirty="0" err="1"/>
              <a:t>gwerthoedd</a:t>
            </a:r>
            <a:r>
              <a:rPr lang="en-GB" dirty="0"/>
              <a:t>.</a:t>
            </a:r>
          </a:p>
          <a:p>
            <a:r>
              <a:rPr lang="en-GB" dirty="0" err="1"/>
              <a:t>Gwerthfawrogi</a:t>
            </a:r>
            <a:r>
              <a:rPr lang="en-GB" dirty="0"/>
              <a:t> Cymru a </a:t>
            </a:r>
            <a:r>
              <a:rPr lang="en-GB" dirty="0" err="1"/>
              <a:t>diwylliannau</a:t>
            </a:r>
            <a:r>
              <a:rPr lang="en-GB" dirty="0"/>
              <a:t> </a:t>
            </a:r>
            <a:r>
              <a:rPr lang="en-GB" dirty="0" err="1"/>
              <a:t>eraill</a:t>
            </a:r>
            <a:r>
              <a:rPr lang="en-GB" dirty="0"/>
              <a:t>. </a:t>
            </a:r>
          </a:p>
          <a:p>
            <a:r>
              <a:rPr lang="en-GB" dirty="0" err="1"/>
              <a:t>Cynnwys</a:t>
            </a:r>
            <a:r>
              <a:rPr lang="en-GB" dirty="0"/>
              <a:t> bob </a:t>
            </a:r>
            <a:r>
              <a:rPr lang="en-GB" dirty="0" err="1"/>
              <a:t>dysgwr</a:t>
            </a:r>
            <a:r>
              <a:rPr lang="en-GB" dirty="0"/>
              <a:t>.</a:t>
            </a:r>
          </a:p>
          <a:p>
            <a:r>
              <a:rPr lang="en-GB" dirty="0" err="1"/>
              <a:t>Ymgysylltu’n</a:t>
            </a:r>
            <a:r>
              <a:rPr lang="en-GB" dirty="0"/>
              <a:t> </a:t>
            </a:r>
            <a:r>
              <a:rPr lang="en-GB" dirty="0" err="1"/>
              <a:t>gorfforol</a:t>
            </a:r>
            <a:r>
              <a:rPr lang="en-GB" dirty="0"/>
              <a:t>,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gyndeithasol</a:t>
            </a:r>
            <a:r>
              <a:rPr lang="en-GB" dirty="0"/>
              <a:t> ag </a:t>
            </a:r>
            <a:r>
              <a:rPr lang="en-GB" dirty="0" err="1"/>
              <a:t>emosiynol</a:t>
            </a:r>
            <a:r>
              <a:rPr lang="en-GB" dirty="0"/>
              <a:t>.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32807" y="2088320"/>
            <a:ext cx="4038600" cy="3767999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Enabling the realisation of the four purposes.</a:t>
            </a:r>
          </a:p>
          <a:p>
            <a:r>
              <a:rPr lang="en-GB" dirty="0">
                <a:solidFill>
                  <a:srgbClr val="FFFF00"/>
                </a:solidFill>
              </a:rPr>
              <a:t>What matters</a:t>
            </a:r>
          </a:p>
          <a:p>
            <a:r>
              <a:rPr lang="en-GB" dirty="0"/>
              <a:t>Knowledge skills and values</a:t>
            </a:r>
          </a:p>
          <a:p>
            <a:r>
              <a:rPr lang="en-GB" dirty="0"/>
              <a:t>Appreciate Wales and other cultures</a:t>
            </a:r>
          </a:p>
          <a:p>
            <a:r>
              <a:rPr lang="en-GB" dirty="0"/>
              <a:t>Inclusive of all learners</a:t>
            </a:r>
          </a:p>
          <a:p>
            <a:r>
              <a:rPr lang="en-GB" dirty="0" err="1"/>
              <a:t>Enagage</a:t>
            </a:r>
            <a:r>
              <a:rPr lang="en-GB" dirty="0"/>
              <a:t> physically, socially and emotionally</a:t>
            </a:r>
          </a:p>
        </p:txBody>
      </p:sp>
    </p:spTree>
    <p:extLst>
      <p:ext uri="{BB962C8B-B14F-4D97-AF65-F5344CB8AC3E}">
        <p14:creationId xmlns:p14="http://schemas.microsoft.com/office/powerpoint/2010/main" val="186679818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7762"/>
          </a:xfrm>
        </p:spPr>
        <p:txBody>
          <a:bodyPr>
            <a:normAutofit fontScale="90000"/>
          </a:bodyPr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693000"/>
            <a:ext cx="4038600" cy="5433163"/>
          </a:xfrm>
        </p:spPr>
        <p:txBody>
          <a:bodyPr>
            <a:normAutofit/>
          </a:bodyPr>
          <a:lstStyle/>
          <a:p>
            <a:r>
              <a:rPr lang="en-GB" dirty="0" err="1"/>
              <a:t>Gwerthfawrogi</a:t>
            </a:r>
            <a:r>
              <a:rPr lang="en-GB" dirty="0"/>
              <a:t> </a:t>
            </a:r>
            <a:r>
              <a:rPr lang="en-GB" dirty="0" err="1"/>
              <a:t>gwaith</a:t>
            </a:r>
            <a:r>
              <a:rPr lang="en-GB" dirty="0"/>
              <a:t> </a:t>
            </a:r>
            <a:r>
              <a:rPr lang="en-GB" dirty="0" err="1"/>
              <a:t>creadigol</a:t>
            </a:r>
            <a:r>
              <a:rPr lang="en-GB" dirty="0"/>
              <a:t> </a:t>
            </a:r>
            <a:r>
              <a:rPr lang="en-GB" dirty="0" err="1"/>
              <a:t>eraill</a:t>
            </a:r>
            <a:r>
              <a:rPr lang="en-GB" dirty="0"/>
              <a:t>.</a:t>
            </a:r>
          </a:p>
          <a:p>
            <a:r>
              <a:rPr lang="en-GB" dirty="0"/>
              <a:t>I </a:t>
            </a:r>
            <a:r>
              <a:rPr lang="en-GB" dirty="0" err="1"/>
              <a:t>archwilio</a:t>
            </a:r>
            <a:r>
              <a:rPr lang="en-GB" dirty="0"/>
              <a:t> a </a:t>
            </a:r>
            <a:r>
              <a:rPr lang="en-GB" dirty="0" err="1"/>
              <a:t>chyfathrebu</a:t>
            </a:r>
            <a:r>
              <a:rPr lang="en-GB" dirty="0"/>
              <a:t> </a:t>
            </a:r>
            <a:r>
              <a:rPr lang="en-GB" dirty="0" err="1"/>
              <a:t>syniadau</a:t>
            </a:r>
            <a:r>
              <a:rPr lang="en-GB" dirty="0"/>
              <a:t>.</a:t>
            </a:r>
          </a:p>
          <a:p>
            <a:r>
              <a:rPr lang="en-GB" dirty="0" err="1"/>
              <a:t>Datblygu</a:t>
            </a:r>
            <a:r>
              <a:rPr lang="en-GB" dirty="0"/>
              <a:t> </a:t>
            </a:r>
            <a:r>
              <a:rPr lang="en-GB" dirty="0" err="1"/>
              <a:t>cymhwysiad</a:t>
            </a:r>
            <a:r>
              <a:rPr lang="en-GB" dirty="0"/>
              <a:t> </a:t>
            </a:r>
            <a:r>
              <a:rPr lang="en-GB" dirty="0" err="1"/>
              <a:t>personol</a:t>
            </a:r>
            <a:r>
              <a:rPr lang="en-GB" dirty="0"/>
              <a:t>.</a:t>
            </a:r>
          </a:p>
          <a:p>
            <a:r>
              <a:rPr lang="en-GB" dirty="0" err="1"/>
              <a:t>Cysylltu</a:t>
            </a:r>
            <a:r>
              <a:rPr lang="en-GB" dirty="0"/>
              <a:t> â </a:t>
            </a:r>
            <a:r>
              <a:rPr lang="en-GB" dirty="0" err="1"/>
              <a:t>prosesau</a:t>
            </a:r>
            <a:r>
              <a:rPr lang="en-GB" dirty="0"/>
              <a:t> </a:t>
            </a:r>
            <a:r>
              <a:rPr lang="en-GB" dirty="0" err="1"/>
              <a:t>creadigol</a:t>
            </a:r>
            <a:r>
              <a:rPr lang="en-GB" dirty="0"/>
              <a:t>.</a:t>
            </a:r>
          </a:p>
          <a:p>
            <a:r>
              <a:rPr lang="en-GB" dirty="0" err="1"/>
              <a:t>Gwella</a:t>
            </a:r>
            <a:r>
              <a:rPr lang="en-GB" dirty="0"/>
              <a:t> </a:t>
            </a:r>
            <a:r>
              <a:rPr lang="en-GB" dirty="0" err="1"/>
              <a:t>cyflogadwyedd</a:t>
            </a:r>
            <a:r>
              <a:rPr lang="en-GB" dirty="0"/>
              <a:t>.</a:t>
            </a:r>
          </a:p>
          <a:p>
            <a:r>
              <a:rPr lang="en-GB" dirty="0" err="1"/>
              <a:t>Archwilio</a:t>
            </a:r>
            <a:r>
              <a:rPr lang="en-GB" dirty="0"/>
              <a:t> </a:t>
            </a:r>
            <a:r>
              <a:rPr lang="en-GB" dirty="0" err="1"/>
              <a:t>materion</a:t>
            </a:r>
            <a:r>
              <a:rPr lang="en-GB" dirty="0"/>
              <a:t> </a:t>
            </a:r>
            <a:r>
              <a:rPr lang="en-GB" dirty="0" err="1"/>
              <a:t>cymleth</a:t>
            </a:r>
            <a:r>
              <a:rPr lang="en-GB" dirty="0"/>
              <a:t>.</a:t>
            </a:r>
          </a:p>
          <a:p>
            <a:r>
              <a:rPr lang="en-GB" dirty="0" err="1"/>
              <a:t>Mwynhad</a:t>
            </a:r>
            <a:r>
              <a:rPr lang="en-GB" dirty="0"/>
              <a:t> a </a:t>
            </a:r>
            <a:r>
              <a:rPr lang="en-GB" dirty="0" err="1"/>
              <a:t>boddhad</a:t>
            </a:r>
            <a:r>
              <a:rPr lang="en-GB" dirty="0"/>
              <a:t>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693000"/>
            <a:ext cx="4038600" cy="5715000"/>
          </a:xfrm>
        </p:spPr>
        <p:txBody>
          <a:bodyPr>
            <a:normAutofit/>
          </a:bodyPr>
          <a:lstStyle/>
          <a:p>
            <a:r>
              <a:rPr lang="en-GB" dirty="0"/>
              <a:t>Appreciate the creative work of others</a:t>
            </a:r>
          </a:p>
          <a:p>
            <a:r>
              <a:rPr lang="en-GB" dirty="0"/>
              <a:t>To explore and communicate ideas.</a:t>
            </a:r>
          </a:p>
          <a:p>
            <a:r>
              <a:rPr lang="en-GB" dirty="0"/>
              <a:t>Developing  personal application</a:t>
            </a:r>
          </a:p>
          <a:p>
            <a:r>
              <a:rPr lang="en-GB" dirty="0"/>
              <a:t>Contact with creative processes.</a:t>
            </a:r>
          </a:p>
          <a:p>
            <a:r>
              <a:rPr lang="en-GB" dirty="0"/>
              <a:t>Enhanced employability</a:t>
            </a:r>
          </a:p>
          <a:p>
            <a:r>
              <a:rPr lang="en-GB" dirty="0"/>
              <a:t>Explore complex issues</a:t>
            </a:r>
          </a:p>
          <a:p>
            <a:r>
              <a:rPr lang="en-GB" dirty="0"/>
              <a:t>Enjoyment and satisfaction.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4406142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8547" y="40801"/>
            <a:ext cx="7765321" cy="1326321"/>
          </a:xfrm>
        </p:spPr>
        <p:txBody>
          <a:bodyPr/>
          <a:lstStyle/>
          <a:p>
            <a:r>
              <a:rPr lang="en-GB" dirty="0" err="1"/>
              <a:t>Datganiad</a:t>
            </a:r>
            <a:r>
              <a:rPr lang="en-GB" dirty="0"/>
              <a:t> </a:t>
            </a:r>
            <a:r>
              <a:rPr lang="en-GB" dirty="0" err="1"/>
              <a:t>o’r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bwysig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32546" y="1281920"/>
            <a:ext cx="4376254" cy="3462880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2600" b="1" dirty="0">
                <a:effectLst/>
              </a:rPr>
              <a:t>Mae </a:t>
            </a:r>
            <a:r>
              <a:rPr lang="en-GB" sz="2600" b="1" dirty="0" err="1">
                <a:effectLst/>
              </a:rPr>
              <a:t>archwilio’r</a:t>
            </a:r>
            <a:r>
              <a:rPr lang="en-GB" sz="2600" b="1" dirty="0">
                <a:effectLst/>
              </a:rPr>
              <a:t> </a:t>
            </a:r>
            <a:r>
              <a:rPr lang="en-GB" sz="2600" b="1" dirty="0" err="1">
                <a:effectLst/>
              </a:rPr>
              <a:t>celfyddydau</a:t>
            </a:r>
            <a:r>
              <a:rPr lang="en-GB" sz="2600" b="1" dirty="0">
                <a:effectLst/>
              </a:rPr>
              <a:t> </a:t>
            </a:r>
            <a:r>
              <a:rPr lang="en-GB" sz="2600" b="1" dirty="0" err="1">
                <a:effectLst/>
              </a:rPr>
              <a:t>mynegiannol</a:t>
            </a:r>
            <a:r>
              <a:rPr lang="en-GB" sz="2600" b="1" dirty="0">
                <a:effectLst/>
              </a:rPr>
              <a:t> </a:t>
            </a:r>
            <a:r>
              <a:rPr lang="en-GB" sz="2600" b="1" dirty="0" err="1">
                <a:effectLst/>
              </a:rPr>
              <a:t>yn</a:t>
            </a:r>
            <a:r>
              <a:rPr lang="en-GB" sz="2600" b="1" dirty="0">
                <a:effectLst/>
              </a:rPr>
              <a:t> </a:t>
            </a:r>
            <a:r>
              <a:rPr lang="en-GB" sz="2600" b="1" dirty="0" err="1">
                <a:effectLst/>
              </a:rPr>
              <a:t>hanfodol</a:t>
            </a:r>
            <a:r>
              <a:rPr lang="en-GB" sz="2600" b="1" dirty="0">
                <a:effectLst/>
              </a:rPr>
              <a:t> </a:t>
            </a:r>
            <a:r>
              <a:rPr lang="en-GB" sz="2600" b="1" dirty="0" err="1">
                <a:effectLst/>
              </a:rPr>
              <a:t>er</a:t>
            </a:r>
            <a:r>
              <a:rPr lang="en-GB" sz="2600" b="1" dirty="0">
                <a:effectLst/>
              </a:rPr>
              <a:t> </a:t>
            </a:r>
            <a:r>
              <a:rPr lang="en-GB" sz="2600" b="1" dirty="0" err="1">
                <a:effectLst/>
              </a:rPr>
              <a:t>mwyn</a:t>
            </a:r>
            <a:r>
              <a:rPr lang="en-GB" sz="2600" b="1" dirty="0">
                <a:effectLst/>
              </a:rPr>
              <a:t> </a:t>
            </a:r>
            <a:r>
              <a:rPr lang="en-GB" sz="2600" b="1" dirty="0" err="1">
                <a:solidFill>
                  <a:srgbClr val="FFFF00"/>
                </a:solidFill>
                <a:effectLst/>
              </a:rPr>
              <a:t>dyfnhau</a:t>
            </a:r>
            <a:r>
              <a:rPr lang="en-GB" sz="2600" b="1" dirty="0">
                <a:solidFill>
                  <a:srgbClr val="FFFF00"/>
                </a:solidFill>
                <a:effectLst/>
              </a:rPr>
              <a:t> </a:t>
            </a:r>
            <a:r>
              <a:rPr lang="en-GB" sz="2600" b="1" dirty="0" err="1">
                <a:solidFill>
                  <a:srgbClr val="FFFF00"/>
                </a:solidFill>
                <a:effectLst/>
              </a:rPr>
              <a:t>sgiliau</a:t>
            </a:r>
            <a:r>
              <a:rPr lang="en-GB" sz="2600" b="1" dirty="0">
                <a:solidFill>
                  <a:srgbClr val="FFFF00"/>
                </a:solidFill>
                <a:effectLst/>
              </a:rPr>
              <a:t> a </a:t>
            </a:r>
            <a:r>
              <a:rPr lang="en-GB" sz="2600" b="1" dirty="0" err="1">
                <a:solidFill>
                  <a:srgbClr val="FFFF00"/>
                </a:solidFill>
                <a:effectLst/>
              </a:rPr>
              <a:t>gwybodaeth</a:t>
            </a:r>
            <a:r>
              <a:rPr lang="en-GB" sz="2600" b="1" dirty="0">
                <a:solidFill>
                  <a:srgbClr val="FFFF00"/>
                </a:solidFill>
                <a:effectLst/>
              </a:rPr>
              <a:t> </a:t>
            </a:r>
            <a:r>
              <a:rPr lang="en-GB" sz="2600" b="1" dirty="0" err="1">
                <a:effectLst/>
              </a:rPr>
              <a:t>gelfyddydol</a:t>
            </a:r>
            <a:r>
              <a:rPr lang="en-GB" sz="2600" b="1" dirty="0">
                <a:effectLst/>
              </a:rPr>
              <a:t>, ac </a:t>
            </a:r>
            <a:r>
              <a:rPr lang="en-GB" sz="2600" b="1" dirty="0" err="1">
                <a:effectLst/>
              </a:rPr>
              <a:t>mae’n</a:t>
            </a:r>
            <a:r>
              <a:rPr lang="en-GB" sz="2600" b="1" dirty="0">
                <a:effectLst/>
              </a:rPr>
              <a:t> </a:t>
            </a:r>
            <a:r>
              <a:rPr lang="en-GB" sz="2600" b="1" dirty="0" err="1">
                <a:effectLst/>
              </a:rPr>
              <a:t>galluogi</a:t>
            </a:r>
            <a:r>
              <a:rPr lang="en-GB" sz="2600" b="1" dirty="0">
                <a:effectLst/>
              </a:rPr>
              <a:t> </a:t>
            </a:r>
            <a:r>
              <a:rPr lang="en-GB" sz="2600" b="1" dirty="0" err="1">
                <a:effectLst/>
              </a:rPr>
              <a:t>dysgwyr</a:t>
            </a:r>
            <a:r>
              <a:rPr lang="en-GB" sz="2600" b="1" dirty="0">
                <a:effectLst/>
              </a:rPr>
              <a:t> </a:t>
            </a:r>
            <a:r>
              <a:rPr lang="en-GB" sz="2600" b="1" dirty="0" err="1">
                <a:effectLst/>
              </a:rPr>
              <a:t>i</a:t>
            </a:r>
            <a:r>
              <a:rPr lang="en-GB" sz="2600" b="1" dirty="0">
                <a:effectLst/>
              </a:rPr>
              <a:t> </a:t>
            </a:r>
            <a:r>
              <a:rPr lang="en-GB" sz="2600" b="1" dirty="0" err="1">
                <a:effectLst/>
              </a:rPr>
              <a:t>ddod</a:t>
            </a:r>
            <a:r>
              <a:rPr lang="en-GB" sz="2600" b="1" dirty="0">
                <a:effectLst/>
              </a:rPr>
              <a:t> </a:t>
            </a:r>
            <a:r>
              <a:rPr lang="en-GB" sz="2600" b="1" dirty="0" err="1">
                <a:effectLst/>
              </a:rPr>
              <a:t>yn</a:t>
            </a:r>
            <a:r>
              <a:rPr lang="en-GB" sz="2600" b="1" dirty="0">
                <a:effectLst/>
              </a:rPr>
              <a:t> </a:t>
            </a:r>
            <a:r>
              <a:rPr lang="en-GB" sz="2600" b="1" dirty="0" err="1">
                <a:effectLst/>
              </a:rPr>
              <a:t>unigolion</a:t>
            </a:r>
            <a:r>
              <a:rPr lang="en-GB" sz="2600" b="1" dirty="0">
                <a:effectLst/>
              </a:rPr>
              <a:t> </a:t>
            </a:r>
            <a:r>
              <a:rPr lang="en-GB" sz="2600" b="1" dirty="0" err="1">
                <a:solidFill>
                  <a:srgbClr val="FFFF00"/>
                </a:solidFill>
                <a:effectLst/>
              </a:rPr>
              <a:t>chwilfrydig</a:t>
            </a:r>
            <a:r>
              <a:rPr lang="en-GB" sz="2600" b="1" dirty="0">
                <a:solidFill>
                  <a:srgbClr val="FFFF00"/>
                </a:solidFill>
                <a:effectLst/>
              </a:rPr>
              <a:t> a </a:t>
            </a:r>
            <a:r>
              <a:rPr lang="en-GB" sz="2600" b="1" dirty="0" err="1">
                <a:solidFill>
                  <a:srgbClr val="FFFF00"/>
                </a:solidFill>
                <a:effectLst/>
              </a:rPr>
              <a:t>chreadigol</a:t>
            </a:r>
            <a:r>
              <a:rPr lang="en-GB" sz="2600" b="1" dirty="0">
                <a:solidFill>
                  <a:srgbClr val="FFFF00"/>
                </a:solidFill>
                <a:effectLst/>
              </a:rPr>
              <a:t>.</a:t>
            </a:r>
          </a:p>
          <a:p>
            <a:endParaRPr lang="en-GB" dirty="0">
              <a:solidFill>
                <a:srgbClr val="FFFF00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8800" y="1987520"/>
            <a:ext cx="4046400" cy="3045279"/>
          </a:xfrm>
        </p:spPr>
        <p:txBody>
          <a:bodyPr>
            <a:normAutofit fontScale="92500" lnSpcReduction="20000"/>
          </a:bodyPr>
          <a:lstStyle/>
          <a:p>
            <a:pPr marL="0" indent="0" fontAlgn="base">
              <a:buNone/>
            </a:pPr>
            <a:r>
              <a:rPr lang="en-GB" sz="2600" b="1" dirty="0">
                <a:effectLst/>
              </a:rPr>
              <a:t>Mae </a:t>
            </a:r>
            <a:r>
              <a:rPr lang="en-GB" sz="2600" b="1" dirty="0" err="1">
                <a:solidFill>
                  <a:srgbClr val="FFFF00"/>
                </a:solidFill>
                <a:effectLst/>
              </a:rPr>
              <a:t>ymateb</a:t>
            </a:r>
            <a:r>
              <a:rPr lang="en-GB" sz="2600" b="1" dirty="0">
                <a:solidFill>
                  <a:srgbClr val="FFFF00"/>
                </a:solidFill>
                <a:effectLst/>
              </a:rPr>
              <a:t> a </a:t>
            </a:r>
            <a:r>
              <a:rPr lang="en-GB" sz="2600" b="1" dirty="0" err="1">
                <a:solidFill>
                  <a:srgbClr val="FFFF00"/>
                </a:solidFill>
                <a:effectLst/>
              </a:rPr>
              <a:t>myfyrio</a:t>
            </a:r>
            <a:r>
              <a:rPr lang="en-GB" sz="2600" b="1" dirty="0">
                <a:effectLst/>
              </a:rPr>
              <a:t>, </a:t>
            </a:r>
            <a:r>
              <a:rPr lang="en-GB" sz="2600" b="1" dirty="0" err="1">
                <a:effectLst/>
              </a:rPr>
              <a:t>fel</a:t>
            </a:r>
            <a:r>
              <a:rPr lang="en-GB" sz="2600" b="1" dirty="0">
                <a:effectLst/>
              </a:rPr>
              <a:t> </a:t>
            </a:r>
            <a:r>
              <a:rPr lang="en-GB" sz="2600" b="1" dirty="0">
                <a:solidFill>
                  <a:srgbClr val="FFFF00"/>
                </a:solidFill>
                <a:effectLst/>
              </a:rPr>
              <a:t>artist ac </a:t>
            </a:r>
            <a:r>
              <a:rPr lang="en-GB" sz="2600" b="1" dirty="0" err="1">
                <a:solidFill>
                  <a:srgbClr val="FFFF00"/>
                </a:solidFill>
                <a:effectLst/>
              </a:rPr>
              <a:t>fel</a:t>
            </a:r>
            <a:r>
              <a:rPr lang="en-GB" sz="2600" b="1" dirty="0">
                <a:solidFill>
                  <a:srgbClr val="FFFF00"/>
                </a:solidFill>
                <a:effectLst/>
              </a:rPr>
              <a:t> </a:t>
            </a:r>
            <a:r>
              <a:rPr lang="en-GB" sz="2600" b="1" dirty="0" err="1">
                <a:solidFill>
                  <a:srgbClr val="FFFF00"/>
                </a:solidFill>
                <a:effectLst/>
              </a:rPr>
              <a:t>cynulleidfa</a:t>
            </a:r>
            <a:r>
              <a:rPr lang="en-GB" sz="2600" b="1" dirty="0">
                <a:effectLst/>
              </a:rPr>
              <a:t>, </a:t>
            </a:r>
            <a:r>
              <a:rPr lang="en-GB" sz="2600" b="1" dirty="0" err="1">
                <a:effectLst/>
              </a:rPr>
              <a:t>yn</a:t>
            </a:r>
            <a:r>
              <a:rPr lang="en-GB" sz="2600" b="1" dirty="0">
                <a:effectLst/>
              </a:rPr>
              <a:t> </a:t>
            </a:r>
            <a:r>
              <a:rPr lang="en-GB" sz="2600" b="1" dirty="0" err="1">
                <a:effectLst/>
              </a:rPr>
              <a:t>rhan</a:t>
            </a:r>
            <a:r>
              <a:rPr lang="en-GB" sz="2600" b="1" dirty="0">
                <a:effectLst/>
              </a:rPr>
              <a:t> </a:t>
            </a:r>
            <a:r>
              <a:rPr lang="en-GB" sz="2600" b="1" dirty="0" err="1">
                <a:effectLst/>
              </a:rPr>
              <a:t>hanfodol</a:t>
            </a:r>
            <a:r>
              <a:rPr lang="en-GB" sz="2600" b="1" dirty="0">
                <a:effectLst/>
              </a:rPr>
              <a:t> o </a:t>
            </a:r>
            <a:r>
              <a:rPr lang="en-GB" sz="2600" b="1" dirty="0" err="1">
                <a:effectLst/>
              </a:rPr>
              <a:t>ddysgu</a:t>
            </a:r>
            <a:r>
              <a:rPr lang="en-GB" sz="2600" b="1" dirty="0">
                <a:effectLst/>
              </a:rPr>
              <a:t> </a:t>
            </a:r>
            <a:r>
              <a:rPr lang="en-GB" sz="2600" b="1" dirty="0" err="1">
                <a:effectLst/>
              </a:rPr>
              <a:t>yn</a:t>
            </a:r>
            <a:r>
              <a:rPr lang="en-GB" sz="2600" b="1" dirty="0">
                <a:effectLst/>
              </a:rPr>
              <a:t> y </a:t>
            </a:r>
            <a:r>
              <a:rPr lang="en-GB" sz="2600" b="1" dirty="0" err="1">
                <a:effectLst/>
              </a:rPr>
              <a:t>celfyddydau</a:t>
            </a:r>
            <a:r>
              <a:rPr lang="en-GB" sz="2600" b="1" dirty="0">
                <a:effectLst/>
              </a:rPr>
              <a:t> </a:t>
            </a:r>
            <a:r>
              <a:rPr lang="en-GB" sz="2600" b="1" dirty="0" err="1">
                <a:effectLst/>
              </a:rPr>
              <a:t>mynegiannol</a:t>
            </a:r>
            <a:r>
              <a:rPr lang="en-GB" sz="2600" b="1" dirty="0">
                <a:effectLst/>
              </a:rPr>
              <a:t>.</a:t>
            </a:r>
          </a:p>
          <a:p>
            <a:pPr marL="0" indent="0">
              <a:buNone/>
            </a:pPr>
            <a:br>
              <a:rPr lang="en-GB" dirty="0"/>
            </a:b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1173600" y="5162400"/>
            <a:ext cx="71402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/>
            <a:r>
              <a:rPr lang="en-GB" sz="2400" b="1" dirty="0"/>
              <a:t>Mae </a:t>
            </a:r>
            <a:r>
              <a:rPr lang="en-GB" sz="2400" b="1" dirty="0" err="1">
                <a:solidFill>
                  <a:srgbClr val="FFFF00"/>
                </a:solidFill>
              </a:rPr>
              <a:t>creu</a:t>
            </a:r>
            <a:r>
              <a:rPr lang="en-GB" sz="2400" b="1" dirty="0">
                <a:solidFill>
                  <a:srgbClr val="FFFF00"/>
                </a:solidFill>
              </a:rPr>
              <a:t> </a:t>
            </a:r>
            <a:r>
              <a:rPr lang="en-GB" sz="2400" b="1" dirty="0" err="1"/>
              <a:t>yn</a:t>
            </a:r>
            <a:r>
              <a:rPr lang="en-GB" sz="2400" b="1" dirty="0"/>
              <a:t> </a:t>
            </a:r>
            <a:r>
              <a:rPr lang="en-GB" sz="2400" b="1" dirty="0" err="1"/>
              <a:t>cyfuno</a:t>
            </a:r>
            <a:r>
              <a:rPr lang="en-GB" sz="2400" b="1" dirty="0"/>
              <a:t> </a:t>
            </a:r>
            <a:r>
              <a:rPr lang="en-GB" sz="2400" b="1" dirty="0" err="1">
                <a:solidFill>
                  <a:srgbClr val="FFFF00"/>
                </a:solidFill>
              </a:rPr>
              <a:t>sgiliau</a:t>
            </a:r>
            <a:r>
              <a:rPr lang="en-GB" sz="2400" b="1" dirty="0">
                <a:solidFill>
                  <a:srgbClr val="FFFF00"/>
                </a:solidFill>
              </a:rPr>
              <a:t> a </a:t>
            </a:r>
            <a:r>
              <a:rPr lang="en-GB" sz="2400" b="1" dirty="0" err="1">
                <a:solidFill>
                  <a:srgbClr val="FFFF00"/>
                </a:solidFill>
              </a:rPr>
              <a:t>gwybodaeth</a:t>
            </a:r>
            <a:r>
              <a:rPr lang="en-GB" sz="2400" b="1" dirty="0"/>
              <a:t>, </a:t>
            </a:r>
            <a:r>
              <a:rPr lang="en-GB" sz="2400" b="1" dirty="0" err="1"/>
              <a:t>gan</a:t>
            </a:r>
            <a:r>
              <a:rPr lang="en-GB" sz="2400" b="1" dirty="0"/>
              <a:t> </a:t>
            </a:r>
            <a:r>
              <a:rPr lang="en-GB" sz="2400" b="1" dirty="0" err="1"/>
              <a:t>dynnu</a:t>
            </a:r>
            <a:r>
              <a:rPr lang="en-GB" sz="2400" b="1" dirty="0"/>
              <a:t> </a:t>
            </a:r>
            <a:r>
              <a:rPr lang="en-GB" sz="2400" b="1" dirty="0" err="1"/>
              <a:t>ar</a:t>
            </a:r>
            <a:r>
              <a:rPr lang="en-GB" sz="2400" b="1" dirty="0"/>
              <a:t> </a:t>
            </a:r>
            <a:r>
              <a:rPr lang="en-GB" sz="2400" b="1" dirty="0">
                <a:solidFill>
                  <a:srgbClr val="FFFF00"/>
                </a:solidFill>
              </a:rPr>
              <a:t>y </a:t>
            </a:r>
            <a:r>
              <a:rPr lang="en-GB" sz="2400" b="1" dirty="0" err="1">
                <a:solidFill>
                  <a:srgbClr val="FFFF00"/>
                </a:solidFill>
              </a:rPr>
              <a:t>synhwyrau</a:t>
            </a:r>
            <a:r>
              <a:rPr lang="en-GB" sz="2400" b="1" dirty="0">
                <a:solidFill>
                  <a:srgbClr val="FFFF00"/>
                </a:solidFill>
              </a:rPr>
              <a:t>, </a:t>
            </a:r>
            <a:r>
              <a:rPr lang="en-GB" sz="2400" b="1" dirty="0" err="1">
                <a:solidFill>
                  <a:srgbClr val="FFFF00"/>
                </a:solidFill>
              </a:rPr>
              <a:t>ysbrydoliaeth</a:t>
            </a:r>
            <a:r>
              <a:rPr lang="en-GB" sz="2400" b="1" dirty="0">
                <a:solidFill>
                  <a:srgbClr val="FFFF00"/>
                </a:solidFill>
              </a:rPr>
              <a:t> a </a:t>
            </a:r>
            <a:r>
              <a:rPr lang="en-GB" sz="2400" b="1" dirty="0" err="1">
                <a:solidFill>
                  <a:srgbClr val="FFFF00"/>
                </a:solidFill>
              </a:rPr>
              <a:t>dychymyg</a:t>
            </a:r>
            <a:r>
              <a:rPr lang="en-GB" sz="2400" b="1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8138865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9343" y="64001"/>
            <a:ext cx="7765321" cy="922399"/>
          </a:xfrm>
        </p:spPr>
        <p:txBody>
          <a:bodyPr>
            <a:normAutofit/>
          </a:bodyPr>
          <a:lstStyle/>
          <a:p>
            <a:r>
              <a:rPr lang="en-GB" dirty="0"/>
              <a:t>What Matters Statements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675161" y="1568484"/>
            <a:ext cx="3829503" cy="273063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b="1" dirty="0">
                <a:solidFill>
                  <a:srgbClr val="FFFF00"/>
                </a:solidFill>
                <a:effectLst/>
              </a:rPr>
              <a:t>Responding and reflecting</a:t>
            </a:r>
            <a:r>
              <a:rPr lang="en-GB" sz="2400" b="1" dirty="0">
                <a:effectLst/>
              </a:rPr>
              <a:t>, both </a:t>
            </a:r>
            <a:r>
              <a:rPr lang="en-GB" sz="2400" b="1" dirty="0">
                <a:solidFill>
                  <a:srgbClr val="FFFF00"/>
                </a:solidFill>
                <a:effectLst/>
              </a:rPr>
              <a:t>as artist and audience</a:t>
            </a:r>
            <a:r>
              <a:rPr lang="en-GB" sz="2400" b="1" dirty="0">
                <a:effectLst/>
              </a:rPr>
              <a:t>, is a fundamental part of learning in the expressive arts</a:t>
            </a:r>
            <a:endParaRPr lang="en-GB" sz="24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6101" y="1252242"/>
            <a:ext cx="3820616" cy="3702881"/>
          </a:xfrm>
        </p:spPr>
        <p:txBody>
          <a:bodyPr>
            <a:normAutofit/>
          </a:bodyPr>
          <a:lstStyle/>
          <a:p>
            <a:pPr marL="0" indent="0" fontAlgn="base">
              <a:buNone/>
            </a:pPr>
            <a:r>
              <a:rPr lang="en-GB" sz="2400" b="1" dirty="0">
                <a:effectLst/>
              </a:rPr>
              <a:t>Exploring the expressive arts is essential to </a:t>
            </a:r>
            <a:r>
              <a:rPr lang="en-GB" sz="2400" b="1" dirty="0">
                <a:solidFill>
                  <a:srgbClr val="FFFF00"/>
                </a:solidFill>
                <a:effectLst/>
              </a:rPr>
              <a:t>developing artistic skills </a:t>
            </a:r>
            <a:r>
              <a:rPr lang="en-GB" sz="2400" b="1" dirty="0">
                <a:effectLst/>
              </a:rPr>
              <a:t>and </a:t>
            </a:r>
            <a:r>
              <a:rPr lang="en-GB" sz="2400" b="1" dirty="0">
                <a:solidFill>
                  <a:srgbClr val="FFFF00"/>
                </a:solidFill>
                <a:effectLst/>
              </a:rPr>
              <a:t>knowledge</a:t>
            </a:r>
            <a:r>
              <a:rPr lang="en-GB" sz="2400" b="1" dirty="0">
                <a:effectLst/>
              </a:rPr>
              <a:t> and it enables learners to become </a:t>
            </a:r>
            <a:r>
              <a:rPr lang="en-GB" sz="2400" b="1" dirty="0">
                <a:solidFill>
                  <a:srgbClr val="FFFF00"/>
                </a:solidFill>
                <a:effectLst/>
              </a:rPr>
              <a:t>curious and creative </a:t>
            </a:r>
            <a:r>
              <a:rPr lang="en-GB" sz="2400" b="1" dirty="0">
                <a:effectLst/>
              </a:rPr>
              <a:t>individuals.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256409" y="4974885"/>
            <a:ext cx="55152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rgbClr val="FFFF00"/>
                </a:solidFill>
              </a:rPr>
              <a:t>Creating</a:t>
            </a:r>
            <a:r>
              <a:rPr lang="en-GB" sz="2400" b="1" dirty="0"/>
              <a:t> combines</a:t>
            </a:r>
            <a:r>
              <a:rPr lang="en-GB" sz="2400" b="1" dirty="0">
                <a:solidFill>
                  <a:srgbClr val="FFFF00"/>
                </a:solidFill>
              </a:rPr>
              <a:t> skills and knowledge</a:t>
            </a:r>
            <a:r>
              <a:rPr lang="en-GB" sz="2400" b="1" dirty="0"/>
              <a:t>, drawing on the </a:t>
            </a:r>
            <a:r>
              <a:rPr lang="en-GB" sz="2400" b="1" dirty="0">
                <a:solidFill>
                  <a:srgbClr val="FFFF00"/>
                </a:solidFill>
              </a:rPr>
              <a:t>senses, inspiration and imagination</a:t>
            </a:r>
            <a:r>
              <a:rPr lang="en-GB" sz="2400" b="1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40606039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A5D17A-C8D1-4CE6-81D4-786B767D15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2211" y="283667"/>
            <a:ext cx="7765321" cy="1028955"/>
          </a:xfrm>
        </p:spPr>
        <p:txBody>
          <a:bodyPr/>
          <a:lstStyle/>
          <a:p>
            <a:r>
              <a:rPr lang="en-GB" dirty="0" err="1"/>
              <a:t>Ymateb</a:t>
            </a:r>
            <a:r>
              <a:rPr lang="en-GB" dirty="0"/>
              <a:t> ag </a:t>
            </a:r>
            <a:r>
              <a:rPr lang="en-GB" dirty="0" err="1"/>
              <a:t>adyfyrio</a:t>
            </a:r>
            <a:r>
              <a:rPr lang="en-GB" dirty="0"/>
              <a:t> / Responding and Reflecting</a:t>
            </a:r>
          </a:p>
        </p:txBody>
      </p:sp>
      <p:pic>
        <p:nvPicPr>
          <p:cNvPr id="8" name="Content Placeholder 7" descr="A collage of different houses&#10;&#10;Description automatically generated with low confidence">
            <a:extLst>
              <a:ext uri="{FF2B5EF4-FFF2-40B4-BE49-F238E27FC236}">
                <a16:creationId xmlns:a16="http://schemas.microsoft.com/office/drawing/2014/main" id="{4E368106-9F94-46F7-AF05-6FAF5C4DB1D1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 rot="20437569">
            <a:off x="442108" y="2836595"/>
            <a:ext cx="4451459" cy="3132424"/>
          </a:xfrm>
        </p:spPr>
      </p:pic>
      <p:pic>
        <p:nvPicPr>
          <p:cNvPr id="6" name="Content Placeholder 5" descr="A picture containing text, different, scene, room&#10;&#10;Description automatically generated">
            <a:extLst>
              <a:ext uri="{FF2B5EF4-FFF2-40B4-BE49-F238E27FC236}">
                <a16:creationId xmlns:a16="http://schemas.microsoft.com/office/drawing/2014/main" id="{D55D2CF1-9B58-4AD8-9E33-846FE4421845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4"/>
          <a:stretch>
            <a:fillRect/>
          </a:stretch>
        </p:blipFill>
        <p:spPr>
          <a:xfrm rot="1218061">
            <a:off x="3790901" y="2076455"/>
            <a:ext cx="4732121" cy="3344312"/>
          </a:xfrm>
        </p:spPr>
      </p:pic>
    </p:spTree>
    <p:extLst>
      <p:ext uri="{BB962C8B-B14F-4D97-AF65-F5344CB8AC3E}">
        <p14:creationId xmlns:p14="http://schemas.microsoft.com/office/powerpoint/2010/main" val="407861329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7347" y="226801"/>
            <a:ext cx="7765321" cy="765599"/>
          </a:xfrm>
        </p:spPr>
        <p:txBody>
          <a:bodyPr/>
          <a:lstStyle/>
          <a:p>
            <a:r>
              <a:rPr lang="en-GB" dirty="0" err="1"/>
              <a:t>Camau</a:t>
            </a:r>
            <a:r>
              <a:rPr lang="en-GB" dirty="0"/>
              <a:t> </a:t>
            </a:r>
            <a:r>
              <a:rPr lang="en-GB" dirty="0" err="1"/>
              <a:t>Cynnydd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7200" y="1028130"/>
            <a:ext cx="8762400" cy="5603070"/>
          </a:xfrm>
        </p:spPr>
      </p:pic>
    </p:spTree>
    <p:extLst>
      <p:ext uri="{BB962C8B-B14F-4D97-AF65-F5344CB8AC3E}">
        <p14:creationId xmlns:p14="http://schemas.microsoft.com/office/powerpoint/2010/main" val="333042003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47" y="136801"/>
            <a:ext cx="7765321" cy="878399"/>
          </a:xfrm>
        </p:spPr>
        <p:txBody>
          <a:bodyPr/>
          <a:lstStyle/>
          <a:p>
            <a:r>
              <a:rPr lang="en-GB" dirty="0"/>
              <a:t>Progression Steps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346" y="950400"/>
            <a:ext cx="3829503" cy="4840801"/>
          </a:xfrm>
        </p:spPr>
        <p:txBody>
          <a:bodyPr/>
          <a:lstStyle/>
          <a:p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324" y="899999"/>
            <a:ext cx="8845636" cy="5644801"/>
          </a:xfrm>
        </p:spPr>
      </p:pic>
    </p:spTree>
    <p:extLst>
      <p:ext uri="{BB962C8B-B14F-4D97-AF65-F5344CB8AC3E}">
        <p14:creationId xmlns:p14="http://schemas.microsoft.com/office/powerpoint/2010/main" val="80885394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46" y="91201"/>
            <a:ext cx="7765321" cy="974399"/>
          </a:xfrm>
        </p:spPr>
        <p:txBody>
          <a:bodyPr/>
          <a:lstStyle/>
          <a:p>
            <a:r>
              <a:rPr lang="en-GB" dirty="0" err="1"/>
              <a:t>Ar</a:t>
            </a:r>
            <a:r>
              <a:rPr lang="en-GB" dirty="0"/>
              <a:t> draws y </a:t>
            </a:r>
            <a:r>
              <a:rPr lang="en-GB" dirty="0" err="1"/>
              <a:t>cwricwlwm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48800" y="4212001"/>
            <a:ext cx="7765321" cy="2344802"/>
          </a:xfrm>
        </p:spPr>
        <p:txBody>
          <a:bodyPr>
            <a:normAutofit/>
          </a:bodyPr>
          <a:lstStyle/>
          <a:p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ôl</a:t>
            </a:r>
            <a:r>
              <a:rPr lang="en-GB" sz="2400" dirty="0"/>
              <a:t> Edwards (2010, t.55) Mae </a:t>
            </a:r>
            <a:r>
              <a:rPr lang="en-GB" sz="2400" dirty="0" err="1"/>
              <a:t>gwaith</a:t>
            </a:r>
            <a:r>
              <a:rPr lang="en-GB" sz="2400" dirty="0"/>
              <a:t> Maslow (1970) a Rogers (1983)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disgrifio</a:t>
            </a:r>
            <a:r>
              <a:rPr lang="en-GB" sz="2400" dirty="0"/>
              <a:t> </a:t>
            </a:r>
            <a:r>
              <a:rPr lang="en-GB" sz="2400" dirty="0" err="1"/>
              <a:t>unigolion</a:t>
            </a:r>
            <a:r>
              <a:rPr lang="en-GB" sz="2400" dirty="0"/>
              <a:t> </a:t>
            </a:r>
            <a:r>
              <a:rPr lang="en-GB" sz="2400" dirty="0" err="1"/>
              <a:t>sy’n</a:t>
            </a:r>
            <a:r>
              <a:rPr lang="en-GB" sz="2400" dirty="0"/>
              <a:t> </a:t>
            </a:r>
            <a:r>
              <a:rPr lang="en-GB" sz="2400" dirty="0" err="1"/>
              <a:t>teimlo</a:t>
            </a:r>
            <a:r>
              <a:rPr lang="en-GB" sz="2400" dirty="0"/>
              <a:t> </a:t>
            </a:r>
            <a:r>
              <a:rPr lang="en-GB" sz="2400" dirty="0">
                <a:solidFill>
                  <a:srgbClr val="FFFF00"/>
                </a:solidFill>
              </a:rPr>
              <a:t>y </a:t>
            </a:r>
            <a:r>
              <a:rPr lang="en-GB" sz="2400" dirty="0" err="1">
                <a:solidFill>
                  <a:srgbClr val="FFFF00"/>
                </a:solidFill>
              </a:rPr>
              <a:t>cawsant</a:t>
            </a:r>
            <a:r>
              <a:rPr lang="en-GB" sz="2400" dirty="0">
                <a:solidFill>
                  <a:srgbClr val="FFFF00"/>
                </a:solidFill>
              </a:rPr>
              <a:t> </a:t>
            </a:r>
            <a:r>
              <a:rPr lang="en-GB" sz="2400" dirty="0" err="1">
                <a:solidFill>
                  <a:srgbClr val="FFFF00"/>
                </a:solidFill>
              </a:rPr>
              <a:t>eu</a:t>
            </a:r>
            <a:r>
              <a:rPr lang="en-GB" sz="2400" dirty="0">
                <a:solidFill>
                  <a:srgbClr val="FFFF00"/>
                </a:solidFill>
              </a:rPr>
              <a:t> </a:t>
            </a:r>
            <a:r>
              <a:rPr lang="en-GB" sz="2400" dirty="0" err="1">
                <a:solidFill>
                  <a:srgbClr val="FFFF00"/>
                </a:solidFill>
              </a:rPr>
              <a:t>galluogi</a:t>
            </a:r>
            <a:r>
              <a:rPr lang="en-GB" sz="2400" dirty="0">
                <a:solidFill>
                  <a:srgbClr val="FFFF00"/>
                </a:solidFill>
              </a:rPr>
              <a:t> </a:t>
            </a:r>
            <a:r>
              <a:rPr lang="en-GB" sz="2400" dirty="0" err="1">
                <a:solidFill>
                  <a:srgbClr val="FFFF00"/>
                </a:solidFill>
              </a:rPr>
              <a:t>i</a:t>
            </a:r>
            <a:r>
              <a:rPr lang="en-GB" sz="2400" dirty="0">
                <a:solidFill>
                  <a:srgbClr val="FFFF00"/>
                </a:solidFill>
              </a:rPr>
              <a:t> </a:t>
            </a:r>
            <a:r>
              <a:rPr lang="en-GB" sz="2400" dirty="0" err="1">
                <a:solidFill>
                  <a:srgbClr val="FFFF00"/>
                </a:solidFill>
              </a:rPr>
              <a:t>fod</a:t>
            </a:r>
            <a:r>
              <a:rPr lang="en-GB" sz="2400" dirty="0">
                <a:solidFill>
                  <a:srgbClr val="FFFF00"/>
                </a:solidFill>
              </a:rPr>
              <a:t> </a:t>
            </a:r>
            <a:r>
              <a:rPr lang="en-GB" sz="2400" dirty="0" err="1">
                <a:solidFill>
                  <a:srgbClr val="FFFF00"/>
                </a:solidFill>
              </a:rPr>
              <a:t>yn</a:t>
            </a:r>
            <a:r>
              <a:rPr lang="en-GB" sz="2400" dirty="0">
                <a:solidFill>
                  <a:srgbClr val="FFFF00"/>
                </a:solidFill>
              </a:rPr>
              <a:t> </a:t>
            </a:r>
            <a:r>
              <a:rPr lang="en-GB" sz="2400" dirty="0" err="1">
                <a:solidFill>
                  <a:srgbClr val="FFFF00"/>
                </a:solidFill>
              </a:rPr>
              <a:t>greadigol</a:t>
            </a:r>
            <a:r>
              <a:rPr lang="en-GB" sz="2400" dirty="0"/>
              <a:t>, </a:t>
            </a:r>
            <a:r>
              <a:rPr lang="en-GB" sz="2400" dirty="0" err="1"/>
              <a:t>hefyd</a:t>
            </a:r>
            <a:r>
              <a:rPr lang="en-GB" sz="2400" dirty="0"/>
              <a:t> </a:t>
            </a:r>
            <a:r>
              <a:rPr lang="en-GB" sz="2400" dirty="0" err="1"/>
              <a:t>wedi</a:t>
            </a:r>
            <a:r>
              <a:rPr lang="en-GB" sz="2400" dirty="0"/>
              <a:t> </a:t>
            </a:r>
            <a:r>
              <a:rPr lang="en-GB" sz="2400" dirty="0" err="1"/>
              <a:t>eu</a:t>
            </a:r>
            <a:r>
              <a:rPr lang="en-GB" sz="2400" dirty="0"/>
              <a:t> </a:t>
            </a:r>
            <a:r>
              <a:rPr lang="en-GB" sz="2400" dirty="0" err="1"/>
              <a:t>hunan-wireddu</a:t>
            </a:r>
            <a:r>
              <a:rPr lang="en-GB" sz="2400" dirty="0"/>
              <a:t> (self-actualised).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48800" y="1123520"/>
            <a:ext cx="7903468" cy="3702881"/>
          </a:xfrm>
        </p:spPr>
        <p:txBody>
          <a:bodyPr>
            <a:normAutofit/>
          </a:bodyPr>
          <a:lstStyle/>
          <a:p>
            <a:r>
              <a:rPr lang="en-GB" sz="2400" dirty="0" err="1"/>
              <a:t>Ymddengys</a:t>
            </a:r>
            <a:r>
              <a:rPr lang="en-GB" sz="2400" dirty="0"/>
              <a:t> </a:t>
            </a:r>
            <a:r>
              <a:rPr lang="en-GB" sz="2400" dirty="0" err="1"/>
              <a:t>fod</a:t>
            </a:r>
            <a:r>
              <a:rPr lang="en-GB" sz="2400" dirty="0"/>
              <a:t> y </a:t>
            </a:r>
            <a:r>
              <a:rPr lang="en-GB" sz="2400" dirty="0" err="1"/>
              <a:t>celfyddydau</a:t>
            </a:r>
            <a:r>
              <a:rPr lang="en-GB" sz="2400" dirty="0"/>
              <a:t> </a:t>
            </a:r>
            <a:r>
              <a:rPr lang="en-GB" sz="2400" dirty="0" err="1"/>
              <a:t>mynegiannol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ymwneud</a:t>
            </a:r>
            <a:r>
              <a:rPr lang="en-GB" sz="2400" dirty="0"/>
              <a:t> â </a:t>
            </a:r>
            <a:r>
              <a:rPr lang="en-GB" sz="2400" dirty="0" err="1"/>
              <a:t>bywyd</a:t>
            </a:r>
            <a:r>
              <a:rPr lang="en-GB" sz="2400" dirty="0"/>
              <a:t>, y </a:t>
            </a:r>
            <a:r>
              <a:rPr lang="en-GB" sz="2400" dirty="0" err="1"/>
              <a:t>byd</a:t>
            </a:r>
            <a:r>
              <a:rPr lang="en-GB" sz="2400" dirty="0"/>
              <a:t> a </a:t>
            </a:r>
            <a:r>
              <a:rPr lang="en-GB" sz="2400" dirty="0" err="1"/>
              <a:t>sut</a:t>
            </a:r>
            <a:r>
              <a:rPr lang="en-GB" sz="2400" dirty="0"/>
              <a:t> </a:t>
            </a:r>
            <a:r>
              <a:rPr lang="en-GB" sz="2400" dirty="0" err="1"/>
              <a:t>rydym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byw</a:t>
            </a:r>
            <a:r>
              <a:rPr lang="en-GB" sz="2400" dirty="0"/>
              <a:t> </a:t>
            </a:r>
            <a:r>
              <a:rPr lang="en-GB" sz="2400" dirty="0" err="1"/>
              <a:t>ynddo</a:t>
            </a:r>
            <a:r>
              <a:rPr lang="en-GB" sz="2400" dirty="0"/>
              <a:t>.</a:t>
            </a:r>
          </a:p>
          <a:p>
            <a:endParaRPr lang="en-GB" sz="2400" dirty="0"/>
          </a:p>
          <a:p>
            <a:r>
              <a:rPr lang="en-GB" sz="2400" dirty="0" err="1"/>
              <a:t>Mae’r</a:t>
            </a:r>
            <a:r>
              <a:rPr lang="en-GB" sz="2400" dirty="0"/>
              <a:t> </a:t>
            </a:r>
            <a:r>
              <a:rPr lang="en-GB" sz="2400" dirty="0" err="1"/>
              <a:t>celfyddydau</a:t>
            </a:r>
            <a:r>
              <a:rPr lang="en-GB" sz="2400" dirty="0"/>
              <a:t> </a:t>
            </a:r>
            <a:r>
              <a:rPr lang="en-GB" sz="2400" dirty="0" err="1"/>
              <a:t>felly’n</a:t>
            </a:r>
            <a:r>
              <a:rPr lang="en-GB" sz="2400" dirty="0"/>
              <a:t> </a:t>
            </a:r>
            <a:r>
              <a:rPr lang="en-GB" sz="2400" dirty="0" err="1"/>
              <a:t>ymwneud</a:t>
            </a:r>
            <a:r>
              <a:rPr lang="en-GB" sz="2400" dirty="0"/>
              <a:t> a </a:t>
            </a:r>
            <a:r>
              <a:rPr lang="en-GB" sz="2400" dirty="0" err="1"/>
              <a:t>phob</a:t>
            </a:r>
            <a:r>
              <a:rPr lang="en-GB" sz="2400" dirty="0"/>
              <a:t> </a:t>
            </a:r>
            <a:r>
              <a:rPr lang="en-GB" sz="2400" dirty="0" err="1"/>
              <a:t>maes</a:t>
            </a:r>
            <a:r>
              <a:rPr lang="en-GB" sz="2400" dirty="0"/>
              <a:t> </a:t>
            </a:r>
            <a:r>
              <a:rPr lang="en-GB" sz="2400" dirty="0" err="1"/>
              <a:t>dysgu</a:t>
            </a:r>
            <a:r>
              <a:rPr lang="en-GB" sz="2400" dirty="0"/>
              <a:t> a </a:t>
            </a:r>
            <a:r>
              <a:rPr lang="en-GB" sz="2400" dirty="0" err="1"/>
              <a:t>phrofiad</a:t>
            </a:r>
            <a:r>
              <a:rPr lang="en-GB" sz="2400" dirty="0"/>
              <a:t> </a:t>
            </a:r>
            <a:r>
              <a:rPr lang="en-GB" sz="2400" dirty="0" err="1"/>
              <a:t>arall</a:t>
            </a:r>
            <a:r>
              <a:rPr lang="en-GB" sz="2400" dirty="0"/>
              <a:t> </a:t>
            </a:r>
            <a:r>
              <a:rPr lang="en-GB" sz="2400" dirty="0" err="1"/>
              <a:t>mewn</a:t>
            </a:r>
            <a:r>
              <a:rPr lang="en-GB" sz="2400" dirty="0"/>
              <a:t> </a:t>
            </a:r>
            <a:r>
              <a:rPr lang="en-GB" sz="2400" dirty="0" err="1"/>
              <a:t>amrywiaeth</a:t>
            </a:r>
            <a:r>
              <a:rPr lang="en-GB" sz="2400" dirty="0"/>
              <a:t> o </a:t>
            </a:r>
            <a:r>
              <a:rPr lang="en-GB" sz="2400" dirty="0" err="1"/>
              <a:t>ffyrdd</a:t>
            </a:r>
            <a:r>
              <a:rPr lang="en-GB" sz="24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86776291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47" y="342879"/>
            <a:ext cx="7765321" cy="959999"/>
          </a:xfrm>
        </p:spPr>
        <p:txBody>
          <a:bodyPr>
            <a:normAutofit/>
          </a:bodyPr>
          <a:lstStyle/>
          <a:p>
            <a:r>
              <a:rPr lang="en-GB" dirty="0"/>
              <a:t>Across the curriculum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8868" y="4449921"/>
            <a:ext cx="7765322" cy="1878880"/>
          </a:xfrm>
        </p:spPr>
        <p:txBody>
          <a:bodyPr>
            <a:noAutofit/>
          </a:bodyPr>
          <a:lstStyle/>
          <a:p>
            <a:r>
              <a:rPr lang="en-GB" sz="2800" dirty="0"/>
              <a:t>Edwards (2010, p.55) draws on Maslow (1970) and Rogers (1983) in describing individuals who feel themselves to be </a:t>
            </a:r>
            <a:r>
              <a:rPr lang="en-GB" sz="2800" dirty="0">
                <a:solidFill>
                  <a:srgbClr val="FFFF00"/>
                </a:solidFill>
              </a:rPr>
              <a:t>creatively enabled </a:t>
            </a:r>
            <a:r>
              <a:rPr lang="en-GB" sz="2800" dirty="0"/>
              <a:t>as being self-actualised. 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24177" y="1362893"/>
            <a:ext cx="5588505" cy="2440801"/>
          </a:xfrm>
        </p:spPr>
        <p:txBody>
          <a:bodyPr>
            <a:normAutofit fontScale="62500" lnSpcReduction="20000"/>
          </a:bodyPr>
          <a:lstStyle/>
          <a:p>
            <a:r>
              <a:rPr lang="en-GB" sz="3400" dirty="0"/>
              <a:t>Expressive arts seems to  be about life, the world and how we live in it.</a:t>
            </a:r>
          </a:p>
          <a:p>
            <a:endParaRPr lang="en-GB" sz="3400" dirty="0"/>
          </a:p>
          <a:p>
            <a:r>
              <a:rPr lang="en-GB" sz="3400" dirty="0"/>
              <a:t>Expressive arts engages therefore with all other areas of learning and experience in various ways. 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7576446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0147" y="199201"/>
            <a:ext cx="7765321" cy="1326321"/>
          </a:xfrm>
        </p:spPr>
        <p:txBody>
          <a:bodyPr>
            <a:normAutofit fontScale="90000"/>
          </a:bodyPr>
          <a:lstStyle/>
          <a:p>
            <a:r>
              <a:rPr lang="en-GB" dirty="0" err="1"/>
              <a:t>Gwybodaeth</a:t>
            </a:r>
            <a:r>
              <a:rPr lang="en-GB" dirty="0"/>
              <a:t> </a:t>
            </a:r>
            <a:r>
              <a:rPr lang="en-GB" dirty="0" err="1"/>
              <a:t>Bynciol</a:t>
            </a:r>
            <a:r>
              <a:rPr lang="en-GB" dirty="0"/>
              <a:t> </a:t>
            </a:r>
            <a:r>
              <a:rPr lang="en-GB" dirty="0" err="1"/>
              <a:t>Athrawon</a:t>
            </a:r>
            <a:r>
              <a:rPr lang="en-GB" dirty="0"/>
              <a:t> / Teacher Subject Knowledge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346" y="1404320"/>
            <a:ext cx="3829503" cy="5226880"/>
          </a:xfrm>
        </p:spPr>
        <p:txBody>
          <a:bodyPr>
            <a:noAutofit/>
          </a:bodyPr>
          <a:lstStyle/>
          <a:p>
            <a:pPr marL="0" indent="0">
              <a:buNone/>
            </a:pPr>
            <a:endParaRPr lang="en-GB" sz="2800" dirty="0"/>
          </a:p>
          <a:p>
            <a:r>
              <a:rPr lang="en-GB" sz="2800" dirty="0" err="1"/>
              <a:t>Celf</a:t>
            </a:r>
            <a:endParaRPr lang="en-GB" sz="2800" dirty="0"/>
          </a:p>
          <a:p>
            <a:r>
              <a:rPr lang="en-GB" sz="2800" dirty="0" err="1"/>
              <a:t>Cerdd</a:t>
            </a:r>
            <a:endParaRPr lang="en-GB" sz="2800" dirty="0"/>
          </a:p>
          <a:p>
            <a:r>
              <a:rPr lang="en-GB" sz="2800" dirty="0"/>
              <a:t>Dawns</a:t>
            </a:r>
          </a:p>
          <a:p>
            <a:r>
              <a:rPr lang="en-GB" sz="2800" dirty="0"/>
              <a:t>Drama</a:t>
            </a:r>
          </a:p>
          <a:p>
            <a:r>
              <a:rPr lang="en-GB" sz="2800" dirty="0" err="1"/>
              <a:t>Ffilm</a:t>
            </a:r>
            <a:r>
              <a:rPr lang="en-GB" sz="2800" dirty="0"/>
              <a:t> a </a:t>
            </a:r>
            <a:r>
              <a:rPr lang="en-GB" sz="2800" dirty="0" err="1"/>
              <a:t>chyfryngau</a:t>
            </a:r>
            <a:r>
              <a:rPr lang="en-GB" sz="2800" dirty="0"/>
              <a:t> </a:t>
            </a:r>
            <a:r>
              <a:rPr lang="en-GB" sz="2800" dirty="0" err="1"/>
              <a:t>digidol</a:t>
            </a:r>
            <a:endParaRPr lang="en-GB" sz="28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54052" y="1274400"/>
            <a:ext cx="3820616" cy="439920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800" dirty="0"/>
          </a:p>
          <a:p>
            <a:r>
              <a:rPr lang="en-GB" sz="2800" dirty="0"/>
              <a:t>Art</a:t>
            </a:r>
          </a:p>
          <a:p>
            <a:r>
              <a:rPr lang="en-GB" sz="2800" dirty="0"/>
              <a:t>Music</a:t>
            </a:r>
          </a:p>
          <a:p>
            <a:r>
              <a:rPr lang="en-GB" sz="2800" dirty="0"/>
              <a:t>Dance</a:t>
            </a:r>
          </a:p>
          <a:p>
            <a:r>
              <a:rPr lang="en-GB" sz="2800" dirty="0"/>
              <a:t>Drama </a:t>
            </a:r>
          </a:p>
          <a:p>
            <a:r>
              <a:rPr lang="en-GB" sz="2800" dirty="0"/>
              <a:t>Film and digital media</a:t>
            </a:r>
          </a:p>
        </p:txBody>
      </p:sp>
    </p:spTree>
    <p:extLst>
      <p:ext uri="{BB962C8B-B14F-4D97-AF65-F5344CB8AC3E}">
        <p14:creationId xmlns:p14="http://schemas.microsoft.com/office/powerpoint/2010/main" val="353822218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16670" y="385876"/>
            <a:ext cx="3829503" cy="205548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8000" dirty="0" err="1"/>
              <a:t>Sut</a:t>
            </a:r>
            <a:r>
              <a:rPr lang="en-GB" sz="8000" dirty="0"/>
              <a:t>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36584" y="401563"/>
            <a:ext cx="3820616" cy="370288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8000" dirty="0"/>
              <a:t>How?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7250" y="1738312"/>
            <a:ext cx="8139950" cy="48023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439752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7391" y="267347"/>
            <a:ext cx="7765321" cy="684507"/>
          </a:xfrm>
        </p:spPr>
        <p:txBody>
          <a:bodyPr>
            <a:normAutofit fontScale="90000"/>
          </a:bodyPr>
          <a:lstStyle/>
          <a:p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celfyddydau</a:t>
            </a:r>
            <a:r>
              <a:rPr lang="en-GB" dirty="0"/>
              <a:t>/Learning in arts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8400" y="1144400"/>
            <a:ext cx="8834400" cy="4713960"/>
          </a:xfrm>
        </p:spPr>
      </p:pic>
      <p:sp>
        <p:nvSpPr>
          <p:cNvPr id="6" name="TextBox 5"/>
          <p:cNvSpPr txBox="1"/>
          <p:nvPr/>
        </p:nvSpPr>
        <p:spPr>
          <a:xfrm>
            <a:off x="995312" y="6050906"/>
            <a:ext cx="744351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Wiliam</a:t>
            </a:r>
            <a:r>
              <a:rPr lang="en-GB" dirty="0"/>
              <a:t> D. (2018) Embedded Formative Assessment (2</a:t>
            </a:r>
            <a:r>
              <a:rPr lang="en-GB" baseline="30000" dirty="0"/>
              <a:t>nd</a:t>
            </a:r>
            <a:r>
              <a:rPr lang="en-GB" dirty="0"/>
              <a:t> edition) Bloomington. Solution Tree Press</a:t>
            </a:r>
          </a:p>
        </p:txBody>
      </p:sp>
    </p:spTree>
    <p:extLst>
      <p:ext uri="{BB962C8B-B14F-4D97-AF65-F5344CB8AC3E}">
        <p14:creationId xmlns:p14="http://schemas.microsoft.com/office/powerpoint/2010/main" val="127381263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Text&#10;&#10;Description automatically generated">
            <a:extLst>
              <a:ext uri="{FF2B5EF4-FFF2-40B4-BE49-F238E27FC236}">
                <a16:creationId xmlns:a16="http://schemas.microsoft.com/office/drawing/2014/main" id="{67784687-E1F3-4F3D-9220-46AC7242287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6920" y="155643"/>
            <a:ext cx="2537098" cy="2092283"/>
          </a:xfrm>
          <a:prstGeom prst="rect">
            <a:avLst/>
          </a:prstGeom>
        </p:spPr>
      </p:pic>
      <p:pic>
        <p:nvPicPr>
          <p:cNvPr id="9" name="Picture 8" descr="Timeline&#10;&#10;Description automatically generated with medium confidence">
            <a:extLst>
              <a:ext uri="{FF2B5EF4-FFF2-40B4-BE49-F238E27FC236}">
                <a16:creationId xmlns:a16="http://schemas.microsoft.com/office/drawing/2014/main" id="{D43FA001-FABA-4C5C-878B-EE592CFDE24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906" y="2737300"/>
            <a:ext cx="3057952" cy="1600423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80E8D526-010C-4BA1-B2F9-DC1218B80085}"/>
              </a:ext>
            </a:extLst>
          </p:cNvPr>
          <p:cNvSpPr txBox="1"/>
          <p:nvPr/>
        </p:nvSpPr>
        <p:spPr>
          <a:xfrm>
            <a:off x="3495005" y="184826"/>
            <a:ext cx="264592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Trafodaeth</a:t>
            </a:r>
            <a:r>
              <a:rPr lang="en-GB" dirty="0"/>
              <a:t> / </a:t>
            </a:r>
            <a:r>
              <a:rPr lang="en-GB" dirty="0" err="1"/>
              <a:t>adnabod</a:t>
            </a:r>
            <a:r>
              <a:rPr lang="en-GB" dirty="0"/>
              <a:t> </a:t>
            </a:r>
            <a:r>
              <a:rPr lang="en-GB" dirty="0" err="1"/>
              <a:t>cysyniadau</a:t>
            </a:r>
            <a:r>
              <a:rPr lang="en-GB" dirty="0"/>
              <a:t> / </a:t>
            </a:r>
            <a:r>
              <a:rPr lang="en-GB" dirty="0" err="1"/>
              <a:t>iaith</a:t>
            </a:r>
            <a:r>
              <a:rPr lang="en-GB" dirty="0"/>
              <a:t> a </a:t>
            </a:r>
            <a:r>
              <a:rPr lang="en-GB" dirty="0" err="1"/>
              <a:t>geirfa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fynegi</a:t>
            </a:r>
            <a:r>
              <a:rPr lang="en-GB" dirty="0"/>
              <a:t> </a:t>
            </a:r>
            <a:r>
              <a:rPr lang="en-GB" dirty="0" err="1"/>
              <a:t>syniadau</a:t>
            </a:r>
            <a:r>
              <a:rPr lang="en-GB" dirty="0"/>
              <a:t> / </a:t>
            </a:r>
            <a:r>
              <a:rPr lang="en-GB" dirty="0" err="1"/>
              <a:t>teimladau</a:t>
            </a:r>
            <a:r>
              <a:rPr lang="en-GB" dirty="0"/>
              <a:t> / </a:t>
            </a:r>
            <a:r>
              <a:rPr lang="en-GB" dirty="0" err="1"/>
              <a:t>atgofion</a:t>
            </a:r>
            <a:r>
              <a:rPr lang="en-GB" dirty="0"/>
              <a:t> – </a:t>
            </a:r>
            <a:r>
              <a:rPr lang="en-GB" dirty="0" err="1"/>
              <a:t>gofyn</a:t>
            </a:r>
            <a:r>
              <a:rPr lang="en-GB" dirty="0"/>
              <a:t> </a:t>
            </a:r>
            <a:r>
              <a:rPr lang="en-GB" dirty="0" err="1"/>
              <a:t>cwestiynau</a:t>
            </a:r>
            <a:endParaRPr lang="en-GB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A72B564-7F0D-41C6-A44C-1D4D61D44B42}"/>
              </a:ext>
            </a:extLst>
          </p:cNvPr>
          <p:cNvSpPr txBox="1"/>
          <p:nvPr/>
        </p:nvSpPr>
        <p:spPr>
          <a:xfrm>
            <a:off x="7352017" y="265918"/>
            <a:ext cx="242218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>
                <a:solidFill>
                  <a:srgbClr val="FFFF00"/>
                </a:solidFill>
              </a:rPr>
              <a:t>Chwifrydedd</a:t>
            </a:r>
            <a:r>
              <a:rPr lang="en-GB" dirty="0">
                <a:solidFill>
                  <a:srgbClr val="FFFF00"/>
                </a:solidFill>
              </a:rPr>
              <a:t> / </a:t>
            </a:r>
            <a:r>
              <a:rPr lang="en-GB" dirty="0" err="1">
                <a:solidFill>
                  <a:srgbClr val="FFFF00"/>
                </a:solidFill>
              </a:rPr>
              <a:t>creadigrwydd</a:t>
            </a:r>
            <a:endParaRPr lang="en-GB" dirty="0">
              <a:solidFill>
                <a:srgbClr val="FFFF00"/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52A2EC2-EE29-4CAB-8C61-D8FD2F9DEBA3}"/>
              </a:ext>
            </a:extLst>
          </p:cNvPr>
          <p:cNvSpPr txBox="1"/>
          <p:nvPr/>
        </p:nvSpPr>
        <p:spPr>
          <a:xfrm>
            <a:off x="238843" y="4637462"/>
            <a:ext cx="207199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92D050"/>
                </a:solidFill>
              </a:rPr>
              <a:t>Pa </a:t>
            </a:r>
            <a:r>
              <a:rPr lang="en-GB" dirty="0" err="1">
                <a:solidFill>
                  <a:srgbClr val="92D050"/>
                </a:solidFill>
              </a:rPr>
              <a:t>faes</a:t>
            </a:r>
            <a:r>
              <a:rPr lang="en-GB" dirty="0">
                <a:solidFill>
                  <a:srgbClr val="92D050"/>
                </a:solidFill>
              </a:rPr>
              <a:t> </a:t>
            </a:r>
            <a:r>
              <a:rPr lang="en-GB" dirty="0" err="1">
                <a:solidFill>
                  <a:srgbClr val="92D050"/>
                </a:solidFill>
              </a:rPr>
              <a:t>Celf.myn</a:t>
            </a:r>
            <a:r>
              <a:rPr lang="en-GB" dirty="0">
                <a:solidFill>
                  <a:srgbClr val="92D050"/>
                </a:solidFill>
              </a:rPr>
              <a:t> </a:t>
            </a:r>
            <a:r>
              <a:rPr lang="en-GB" dirty="0" err="1">
                <a:solidFill>
                  <a:srgbClr val="92D050"/>
                </a:solidFill>
              </a:rPr>
              <a:t>i’w</a:t>
            </a:r>
            <a:r>
              <a:rPr lang="en-GB" dirty="0">
                <a:solidFill>
                  <a:srgbClr val="92D050"/>
                </a:solidFill>
              </a:rPr>
              <a:t> </a:t>
            </a:r>
            <a:r>
              <a:rPr lang="en-GB" dirty="0" err="1">
                <a:solidFill>
                  <a:srgbClr val="92D050"/>
                </a:solidFill>
              </a:rPr>
              <a:t>archwilio</a:t>
            </a:r>
            <a:r>
              <a:rPr lang="en-GB" dirty="0">
                <a:solidFill>
                  <a:srgbClr val="92D050"/>
                </a:solidFill>
              </a:rPr>
              <a:t>? Pam? </a:t>
            </a:r>
            <a:r>
              <a:rPr lang="en-GB" dirty="0" err="1">
                <a:solidFill>
                  <a:srgbClr val="92D050"/>
                </a:solidFill>
              </a:rPr>
              <a:t>Ar</a:t>
            </a:r>
            <a:r>
              <a:rPr lang="en-GB" dirty="0">
                <a:solidFill>
                  <a:srgbClr val="92D050"/>
                </a:solidFill>
              </a:rPr>
              <a:t> </a:t>
            </a:r>
            <a:r>
              <a:rPr lang="en-GB" dirty="0" err="1">
                <a:solidFill>
                  <a:srgbClr val="92D050"/>
                </a:solidFill>
              </a:rPr>
              <a:t>gyfer</a:t>
            </a:r>
            <a:r>
              <a:rPr lang="en-GB" dirty="0">
                <a:solidFill>
                  <a:srgbClr val="92D050"/>
                </a:solidFill>
              </a:rPr>
              <a:t> </a:t>
            </a:r>
            <a:r>
              <a:rPr lang="en-GB" dirty="0" err="1">
                <a:solidFill>
                  <a:srgbClr val="92D050"/>
                </a:solidFill>
              </a:rPr>
              <a:t>pwy</a:t>
            </a:r>
            <a:r>
              <a:rPr lang="en-GB" dirty="0">
                <a:solidFill>
                  <a:srgbClr val="92D050"/>
                </a:solidFill>
              </a:rPr>
              <a:t>?</a:t>
            </a:r>
          </a:p>
        </p:txBody>
      </p:sp>
      <p:pic>
        <p:nvPicPr>
          <p:cNvPr id="15" name="Picture 14" descr="Table&#10;&#10;Description automatically generated">
            <a:extLst>
              <a:ext uri="{FF2B5EF4-FFF2-40B4-BE49-F238E27FC236}">
                <a16:creationId xmlns:a16="http://schemas.microsoft.com/office/drawing/2014/main" id="{3E0F4950-2484-4B58-A9F9-078E84764B4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95005" y="3229485"/>
            <a:ext cx="1556067" cy="3239407"/>
          </a:xfrm>
          <a:prstGeom prst="rect">
            <a:avLst/>
          </a:prstGeom>
        </p:spPr>
      </p:pic>
      <p:pic>
        <p:nvPicPr>
          <p:cNvPr id="3" name="Picture 2" descr="Text&#10;&#10;Description automatically generated with low confidence">
            <a:extLst>
              <a:ext uri="{FF2B5EF4-FFF2-40B4-BE49-F238E27FC236}">
                <a16:creationId xmlns:a16="http://schemas.microsoft.com/office/drawing/2014/main" id="{FDA76628-3D90-43B5-A85F-BFF7B4528B9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48996" y="2133259"/>
            <a:ext cx="2914115" cy="2362561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9FC2BE26-B283-46E0-819E-72ED8E95EABC}"/>
              </a:ext>
            </a:extLst>
          </p:cNvPr>
          <p:cNvSpPr/>
          <p:nvPr/>
        </p:nvSpPr>
        <p:spPr>
          <a:xfrm>
            <a:off x="5308609" y="4653090"/>
            <a:ext cx="3594891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4000" b="1" cap="none" spc="0" dirty="0" err="1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Gwbodaeth</a:t>
            </a:r>
            <a:r>
              <a:rPr lang="en-US" sz="40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 </a:t>
            </a:r>
            <a:r>
              <a:rPr lang="en-US" sz="4000" b="1" cap="none" spc="0" dirty="0" err="1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bynciol</a:t>
            </a:r>
            <a:r>
              <a:rPr lang="en-US" sz="40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 </a:t>
            </a:r>
          </a:p>
          <a:p>
            <a:pPr algn="ctr"/>
            <a:r>
              <a:rPr lang="en-US" sz="4000" b="1" dirty="0" err="1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athrawon</a:t>
            </a:r>
            <a:endParaRPr lang="en-US" sz="40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  <p:sp>
        <p:nvSpPr>
          <p:cNvPr id="5" name="Arrow: Left 4">
            <a:extLst>
              <a:ext uri="{FF2B5EF4-FFF2-40B4-BE49-F238E27FC236}">
                <a16:creationId xmlns:a16="http://schemas.microsoft.com/office/drawing/2014/main" id="{9CDA2B04-3971-4456-B790-EBC98AD3CB1B}"/>
              </a:ext>
            </a:extLst>
          </p:cNvPr>
          <p:cNvSpPr/>
          <p:nvPr/>
        </p:nvSpPr>
        <p:spPr>
          <a:xfrm>
            <a:off x="2500009" y="912249"/>
            <a:ext cx="894944" cy="576084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Arrow: Left 7">
            <a:extLst>
              <a:ext uri="{FF2B5EF4-FFF2-40B4-BE49-F238E27FC236}">
                <a16:creationId xmlns:a16="http://schemas.microsoft.com/office/drawing/2014/main" id="{F0405668-9A3D-4E84-A373-21F03E28627D}"/>
              </a:ext>
            </a:extLst>
          </p:cNvPr>
          <p:cNvSpPr/>
          <p:nvPr/>
        </p:nvSpPr>
        <p:spPr>
          <a:xfrm>
            <a:off x="6429984" y="476655"/>
            <a:ext cx="768484" cy="435594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Arrow: Quad 13">
            <a:extLst>
              <a:ext uri="{FF2B5EF4-FFF2-40B4-BE49-F238E27FC236}">
                <a16:creationId xmlns:a16="http://schemas.microsoft.com/office/drawing/2014/main" id="{B5B46DF2-5F3B-4755-A43D-05D73576E522}"/>
              </a:ext>
            </a:extLst>
          </p:cNvPr>
          <p:cNvSpPr/>
          <p:nvPr/>
        </p:nvSpPr>
        <p:spPr>
          <a:xfrm>
            <a:off x="3145858" y="1977708"/>
            <a:ext cx="2162751" cy="1125416"/>
          </a:xfrm>
          <a:prstGeom prst="quad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Arrow: Left-Right-Up 15">
            <a:extLst>
              <a:ext uri="{FF2B5EF4-FFF2-40B4-BE49-F238E27FC236}">
                <a16:creationId xmlns:a16="http://schemas.microsoft.com/office/drawing/2014/main" id="{BB5B1A84-18E0-4D1A-8953-A5F28E9896C7}"/>
              </a:ext>
            </a:extLst>
          </p:cNvPr>
          <p:cNvSpPr/>
          <p:nvPr/>
        </p:nvSpPr>
        <p:spPr>
          <a:xfrm>
            <a:off x="1955260" y="4495820"/>
            <a:ext cx="1439693" cy="1132236"/>
          </a:xfrm>
          <a:prstGeom prst="leftRight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246385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Text&#10;&#10;Description automatically generated">
            <a:extLst>
              <a:ext uri="{FF2B5EF4-FFF2-40B4-BE49-F238E27FC236}">
                <a16:creationId xmlns:a16="http://schemas.microsoft.com/office/drawing/2014/main" id="{67784687-E1F3-4F3D-9220-46AC7242287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6920" y="155643"/>
            <a:ext cx="2537098" cy="209228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AE55978-EAF1-4981-855C-835C92197228}"/>
              </a:ext>
            </a:extLst>
          </p:cNvPr>
          <p:cNvSpPr txBox="1"/>
          <p:nvPr/>
        </p:nvSpPr>
        <p:spPr>
          <a:xfrm>
            <a:off x="3035030" y="230413"/>
            <a:ext cx="30739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Discussion / identifying concepts / language and vocabulary to express ideas/feelings/memories </a:t>
            </a:r>
          </a:p>
        </p:txBody>
      </p:sp>
      <p:pic>
        <p:nvPicPr>
          <p:cNvPr id="9" name="Picture 8" descr="Timeline&#10;&#10;Description automatically generated with medium confidence">
            <a:extLst>
              <a:ext uri="{FF2B5EF4-FFF2-40B4-BE49-F238E27FC236}">
                <a16:creationId xmlns:a16="http://schemas.microsoft.com/office/drawing/2014/main" id="{D43FA001-FABA-4C5C-878B-EE592CFDE24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906" y="2503836"/>
            <a:ext cx="3057952" cy="160042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BB4B15B6-984A-40C1-99CC-A4670B7EC116}"/>
              </a:ext>
            </a:extLst>
          </p:cNvPr>
          <p:cNvSpPr txBox="1"/>
          <p:nvPr/>
        </p:nvSpPr>
        <p:spPr>
          <a:xfrm>
            <a:off x="49055" y="4506476"/>
            <a:ext cx="212063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92D050"/>
                </a:solidFill>
              </a:rPr>
              <a:t>Which EA area to explore?</a:t>
            </a:r>
          </a:p>
          <a:p>
            <a:r>
              <a:rPr lang="en-GB" dirty="0">
                <a:solidFill>
                  <a:srgbClr val="92D050"/>
                </a:solidFill>
              </a:rPr>
              <a:t>Why?</a:t>
            </a:r>
          </a:p>
          <a:p>
            <a:r>
              <a:rPr lang="en-GB" dirty="0">
                <a:solidFill>
                  <a:srgbClr val="92D050"/>
                </a:solidFill>
              </a:rPr>
              <a:t>For whom?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A72B564-7F0D-41C6-A44C-1D4D61D44B42}"/>
              </a:ext>
            </a:extLst>
          </p:cNvPr>
          <p:cNvSpPr txBox="1"/>
          <p:nvPr/>
        </p:nvSpPr>
        <p:spPr>
          <a:xfrm>
            <a:off x="6898734" y="230413"/>
            <a:ext cx="242218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FF00"/>
                </a:solidFill>
              </a:rPr>
              <a:t>Curiosity  / Creativity </a:t>
            </a:r>
          </a:p>
        </p:txBody>
      </p:sp>
      <p:pic>
        <p:nvPicPr>
          <p:cNvPr id="15" name="Picture 14" descr="Table&#10;&#10;Description automatically generated">
            <a:extLst>
              <a:ext uri="{FF2B5EF4-FFF2-40B4-BE49-F238E27FC236}">
                <a16:creationId xmlns:a16="http://schemas.microsoft.com/office/drawing/2014/main" id="{3E0F4950-2484-4B58-A9F9-078E84764B4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72612" y="3304047"/>
            <a:ext cx="1556067" cy="3239407"/>
          </a:xfrm>
          <a:prstGeom prst="rect">
            <a:avLst/>
          </a:prstGeom>
        </p:spPr>
      </p:pic>
      <p:pic>
        <p:nvPicPr>
          <p:cNvPr id="17" name="Picture 16" descr="Timeline&#10;&#10;Description automatically generated with medium confidence">
            <a:extLst>
              <a:ext uri="{FF2B5EF4-FFF2-40B4-BE49-F238E27FC236}">
                <a16:creationId xmlns:a16="http://schemas.microsoft.com/office/drawing/2014/main" id="{72FA0E37-81A2-4155-BB5D-B76C73464EC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21686" y="1707741"/>
            <a:ext cx="3073940" cy="2463222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AB50B333-A5E8-4E4E-94A3-2F4944B1D6E0}"/>
              </a:ext>
            </a:extLst>
          </p:cNvPr>
          <p:cNvSpPr/>
          <p:nvPr/>
        </p:nvSpPr>
        <p:spPr>
          <a:xfrm>
            <a:off x="5232160" y="4127380"/>
            <a:ext cx="3852993" cy="255454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40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Teacher</a:t>
            </a:r>
          </a:p>
          <a:p>
            <a:pPr algn="ctr"/>
            <a:r>
              <a:rPr lang="en-US" sz="40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Subject </a:t>
            </a:r>
          </a:p>
          <a:p>
            <a:pPr algn="ctr"/>
            <a:r>
              <a:rPr lang="en-US" sz="40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Knowledge</a:t>
            </a:r>
          </a:p>
          <a:p>
            <a:pPr algn="ctr"/>
            <a:endParaRPr lang="en-US" sz="40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  <p:sp>
        <p:nvSpPr>
          <p:cNvPr id="19" name="Arrow: Left 18">
            <a:extLst>
              <a:ext uri="{FF2B5EF4-FFF2-40B4-BE49-F238E27FC236}">
                <a16:creationId xmlns:a16="http://schemas.microsoft.com/office/drawing/2014/main" id="{42A22D7B-36DD-4B21-A7E6-901EF4085763}"/>
              </a:ext>
            </a:extLst>
          </p:cNvPr>
          <p:cNvSpPr/>
          <p:nvPr/>
        </p:nvSpPr>
        <p:spPr>
          <a:xfrm>
            <a:off x="2367344" y="787940"/>
            <a:ext cx="589865" cy="476656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Arrow: Left 19">
            <a:extLst>
              <a:ext uri="{FF2B5EF4-FFF2-40B4-BE49-F238E27FC236}">
                <a16:creationId xmlns:a16="http://schemas.microsoft.com/office/drawing/2014/main" id="{2B8C8575-E13D-42DF-848E-D810B30D1C6A}"/>
              </a:ext>
            </a:extLst>
          </p:cNvPr>
          <p:cNvSpPr/>
          <p:nvPr/>
        </p:nvSpPr>
        <p:spPr>
          <a:xfrm>
            <a:off x="6108970" y="389106"/>
            <a:ext cx="789764" cy="398834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Arrow: Left-Right-Up 21">
            <a:extLst>
              <a:ext uri="{FF2B5EF4-FFF2-40B4-BE49-F238E27FC236}">
                <a16:creationId xmlns:a16="http://schemas.microsoft.com/office/drawing/2014/main" id="{35B6941A-D12B-401A-93EA-D372AA43A36C}"/>
              </a:ext>
            </a:extLst>
          </p:cNvPr>
          <p:cNvSpPr/>
          <p:nvPr/>
        </p:nvSpPr>
        <p:spPr>
          <a:xfrm>
            <a:off x="1887167" y="4320027"/>
            <a:ext cx="1413192" cy="1200329"/>
          </a:xfrm>
          <a:prstGeom prst="leftRight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Arrow: Quad 24">
            <a:extLst>
              <a:ext uri="{FF2B5EF4-FFF2-40B4-BE49-F238E27FC236}">
                <a16:creationId xmlns:a16="http://schemas.microsoft.com/office/drawing/2014/main" id="{367159AA-A986-4414-ADDE-74FFD75B6BDA}"/>
              </a:ext>
            </a:extLst>
          </p:cNvPr>
          <p:cNvSpPr/>
          <p:nvPr/>
        </p:nvSpPr>
        <p:spPr>
          <a:xfrm>
            <a:off x="3223679" y="1638979"/>
            <a:ext cx="2156858" cy="1596306"/>
          </a:xfrm>
          <a:prstGeom prst="quad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213969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group of people in a library&#10;&#10;Description automatically generated with medium confidence">
            <a:extLst>
              <a:ext uri="{FF2B5EF4-FFF2-40B4-BE49-F238E27FC236}">
                <a16:creationId xmlns:a16="http://schemas.microsoft.com/office/drawing/2014/main" id="{3C910094-06BE-407F-84AB-91D51D9EC77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75583" cy="6858000"/>
          </a:xfrm>
          <a:prstGeom prst="rect">
            <a:avLst/>
          </a:prstGeom>
        </p:spPr>
      </p:pic>
      <p:sp>
        <p:nvSpPr>
          <p:cNvPr id="5" name="Cloud 4">
            <a:extLst>
              <a:ext uri="{FF2B5EF4-FFF2-40B4-BE49-F238E27FC236}">
                <a16:creationId xmlns:a16="http://schemas.microsoft.com/office/drawing/2014/main" id="{1B5A10A2-876F-446B-8B05-2E2331A3973E}"/>
              </a:ext>
            </a:extLst>
          </p:cNvPr>
          <p:cNvSpPr/>
          <p:nvPr/>
        </p:nvSpPr>
        <p:spPr>
          <a:xfrm>
            <a:off x="2819982" y="76782"/>
            <a:ext cx="2547755" cy="1752018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7" name="Picture 6" descr="Timeline&#10;&#10;Description automatically generated">
            <a:extLst>
              <a:ext uri="{FF2B5EF4-FFF2-40B4-BE49-F238E27FC236}">
                <a16:creationId xmlns:a16="http://schemas.microsoft.com/office/drawing/2014/main" id="{BA91A62C-3273-46B0-9C1D-A7B5A3EE85F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0220" y="390374"/>
            <a:ext cx="1467277" cy="11248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79515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50611D-4440-4123-BF94-55CA857841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EE7B4-1179-4D65-AA4F-755A16E6F3E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sz="3200" dirty="0"/>
              <a:t>Proses </a:t>
            </a:r>
            <a:r>
              <a:rPr lang="en-GB" sz="3200" dirty="0" err="1"/>
              <a:t>cefyddydol</a:t>
            </a:r>
            <a:r>
              <a:rPr lang="en-GB" sz="3200" dirty="0"/>
              <a:t> a </a:t>
            </a:r>
            <a:r>
              <a:rPr lang="en-GB" sz="3200" dirty="0" err="1"/>
              <a:t>cynllunio</a:t>
            </a:r>
            <a:endParaRPr lang="en-GB" sz="3200" dirty="0"/>
          </a:p>
          <a:p>
            <a:endParaRPr lang="en-GB" sz="3200" dirty="0"/>
          </a:p>
          <a:p>
            <a:pPr marL="0" indent="0">
              <a:buNone/>
            </a:pPr>
            <a:r>
              <a:rPr lang="en-GB" sz="3200" dirty="0" err="1"/>
              <a:t>Trafodaeth</a:t>
            </a:r>
            <a:r>
              <a:rPr lang="en-GB" sz="3200" dirty="0"/>
              <a:t> fer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B06CADA-5668-47DB-B075-7C682D2344E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938791" y="2045361"/>
            <a:ext cx="2805993" cy="3702881"/>
          </a:xfrm>
        </p:spPr>
        <p:txBody>
          <a:bodyPr>
            <a:normAutofit lnSpcReduction="10000"/>
          </a:bodyPr>
          <a:lstStyle/>
          <a:p>
            <a:r>
              <a:rPr lang="en-GB" sz="3200" dirty="0"/>
              <a:t>Arts process and planning</a:t>
            </a:r>
          </a:p>
          <a:p>
            <a:endParaRPr lang="en-GB" sz="3200" dirty="0"/>
          </a:p>
          <a:p>
            <a:pPr marL="0" indent="0">
              <a:buNone/>
            </a:pPr>
            <a:r>
              <a:rPr lang="en-GB" sz="3200" dirty="0"/>
              <a:t>Brief discussion</a:t>
            </a:r>
          </a:p>
        </p:txBody>
      </p:sp>
    </p:spTree>
    <p:extLst>
      <p:ext uri="{BB962C8B-B14F-4D97-AF65-F5344CB8AC3E}">
        <p14:creationId xmlns:p14="http://schemas.microsoft.com/office/powerpoint/2010/main" val="395936887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C74950-4608-4F63-AAC4-92CDCE7869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2188" y="152401"/>
            <a:ext cx="7765321" cy="1326321"/>
          </a:xfrm>
        </p:spPr>
        <p:txBody>
          <a:bodyPr/>
          <a:lstStyle/>
          <a:p>
            <a:r>
              <a:rPr lang="en-GB" dirty="0" err="1"/>
              <a:t>Dechrau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y </a:t>
            </a:r>
            <a:r>
              <a:rPr lang="en-GB" dirty="0" err="1"/>
              <a:t>diwedd</a:t>
            </a:r>
            <a:r>
              <a:rPr lang="en-GB" dirty="0"/>
              <a:t>? / Start at the finish?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86F493-4851-4E75-ABB9-BA074104CDF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3788" y="2107716"/>
            <a:ext cx="3829503" cy="3702881"/>
          </a:xfrm>
        </p:spPr>
        <p:txBody>
          <a:bodyPr/>
          <a:lstStyle/>
          <a:p>
            <a:r>
              <a:rPr lang="en-GB" dirty="0" err="1">
                <a:hlinkClick r:id="rId3"/>
              </a:rPr>
              <a:t>Disgrifiadau</a:t>
            </a:r>
            <a:r>
              <a:rPr lang="en-GB" dirty="0">
                <a:hlinkClick r:id="rId3"/>
              </a:rPr>
              <a:t> </a:t>
            </a:r>
            <a:r>
              <a:rPr lang="en-GB" dirty="0" err="1">
                <a:hlinkClick r:id="rId3"/>
              </a:rPr>
              <a:t>dysgu</a:t>
            </a:r>
            <a:r>
              <a:rPr lang="en-GB" dirty="0">
                <a:hlinkClick r:id="rId3"/>
              </a:rPr>
              <a:t> - Hwb (</a:t>
            </a:r>
            <a:r>
              <a:rPr lang="en-GB" dirty="0" err="1">
                <a:hlinkClick r:id="rId3"/>
              </a:rPr>
              <a:t>gov.wales</a:t>
            </a:r>
            <a:r>
              <a:rPr lang="en-GB" dirty="0">
                <a:hlinkClick r:id="rId3"/>
              </a:rPr>
              <a:t>)</a:t>
            </a:r>
            <a:endParaRPr lang="en-GB" dirty="0"/>
          </a:p>
          <a:p>
            <a:endParaRPr lang="en-GB" dirty="0"/>
          </a:p>
          <a:p>
            <a:r>
              <a:rPr lang="en-GB" dirty="0">
                <a:hlinkClick r:id="rId4"/>
              </a:rPr>
              <a:t>fframwaith-y-cyfnod-sylfaen.pdf (</a:t>
            </a:r>
            <a:r>
              <a:rPr lang="en-GB" dirty="0" err="1">
                <a:hlinkClick r:id="rId4"/>
              </a:rPr>
              <a:t>gov.wales</a:t>
            </a:r>
            <a:r>
              <a:rPr lang="en-GB" dirty="0">
                <a:hlinkClick r:id="rId4"/>
              </a:rPr>
              <a:t>)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C6CAC83-AC16-4165-85AB-643366F4BD3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727329" y="2055836"/>
            <a:ext cx="3820616" cy="2746327"/>
          </a:xfrm>
        </p:spPr>
        <p:txBody>
          <a:bodyPr/>
          <a:lstStyle/>
          <a:p>
            <a:r>
              <a:rPr lang="en-GB" dirty="0">
                <a:hlinkClick r:id="rId5"/>
              </a:rPr>
              <a:t>Descriptions of learning - Hwb (</a:t>
            </a:r>
            <a:r>
              <a:rPr lang="en-GB" dirty="0" err="1">
                <a:hlinkClick r:id="rId5"/>
              </a:rPr>
              <a:t>gov.wales</a:t>
            </a:r>
            <a:r>
              <a:rPr lang="en-GB" dirty="0">
                <a:hlinkClick r:id="rId5"/>
              </a:rPr>
              <a:t>)</a:t>
            </a:r>
            <a:endParaRPr lang="en-GB" dirty="0"/>
          </a:p>
          <a:p>
            <a:endParaRPr lang="en-GB" dirty="0"/>
          </a:p>
          <a:p>
            <a:r>
              <a:rPr lang="en-GB" dirty="0">
                <a:hlinkClick r:id="rId6"/>
              </a:rPr>
              <a:t>foundation-phase-framework-revised-2015.pdf (</a:t>
            </a:r>
            <a:r>
              <a:rPr lang="en-GB" dirty="0" err="1">
                <a:hlinkClick r:id="rId6"/>
              </a:rPr>
              <a:t>gov.wales</a:t>
            </a:r>
            <a:r>
              <a:rPr lang="en-GB" dirty="0">
                <a:hlinkClick r:id="rId6"/>
              </a:rPr>
              <a:t>)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1781052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2188" y="141601"/>
            <a:ext cx="7765321" cy="1075199"/>
          </a:xfrm>
        </p:spPr>
        <p:txBody>
          <a:bodyPr/>
          <a:lstStyle/>
          <a:p>
            <a:r>
              <a:rPr lang="en-GB" dirty="0" err="1"/>
              <a:t>Gweithgaredd</a:t>
            </a:r>
            <a:r>
              <a:rPr lang="en-GB" dirty="0"/>
              <a:t> / Activity</a:t>
            </a:r>
          </a:p>
        </p:txBody>
      </p:sp>
      <p:pic>
        <p:nvPicPr>
          <p:cNvPr id="10" name="Content Placeholder 9"/>
          <p:cNvPicPr>
            <a:picLocks noGrp="1" noChangeAspect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243425">
            <a:off x="427814" y="3742914"/>
            <a:ext cx="3844363" cy="2484462"/>
          </a:xfrm>
        </p:spPr>
      </p:pic>
      <p:pic>
        <p:nvPicPr>
          <p:cNvPr id="9" name="Content Placeholder 8"/>
          <p:cNvPicPr>
            <a:picLocks noGrp="1" noChangeAspect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94567">
            <a:off x="4243389" y="3545313"/>
            <a:ext cx="3819525" cy="2737635"/>
          </a:xfrm>
        </p:spPr>
      </p:pic>
      <p:sp>
        <p:nvSpPr>
          <p:cNvPr id="11" name="TextBox 10"/>
          <p:cNvSpPr txBox="1"/>
          <p:nvPr/>
        </p:nvSpPr>
        <p:spPr>
          <a:xfrm rot="1169522">
            <a:off x="5200708" y="1502669"/>
            <a:ext cx="300960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Take one of your ‘</a:t>
            </a:r>
            <a:r>
              <a:rPr lang="en-GB" sz="2400" dirty="0" err="1"/>
              <a:t>cinquaines</a:t>
            </a:r>
            <a:r>
              <a:rPr lang="en-GB" sz="2400" dirty="0"/>
              <a:t>’ and make a drawing from it. Feel creative – keep it small.  </a:t>
            </a:r>
          </a:p>
        </p:txBody>
      </p:sp>
      <p:sp>
        <p:nvSpPr>
          <p:cNvPr id="12" name="TextBox 11"/>
          <p:cNvSpPr txBox="1"/>
          <p:nvPr/>
        </p:nvSpPr>
        <p:spPr>
          <a:xfrm rot="9952191" flipV="1">
            <a:off x="722002" y="1296606"/>
            <a:ext cx="2568397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err="1"/>
              <a:t>Cymerwch</a:t>
            </a:r>
            <a:r>
              <a:rPr lang="en-GB" sz="2400" dirty="0"/>
              <a:t> un </a:t>
            </a:r>
            <a:r>
              <a:rPr lang="en-GB" sz="2400" dirty="0" err="1"/>
              <a:t>o’ch</a:t>
            </a:r>
            <a:r>
              <a:rPr lang="en-GB" sz="2400" dirty="0"/>
              <a:t> ‘</a:t>
            </a:r>
            <a:r>
              <a:rPr lang="en-GB" sz="2400" dirty="0" err="1"/>
              <a:t>cerddi</a:t>
            </a:r>
            <a:r>
              <a:rPr lang="en-GB" sz="2400" dirty="0"/>
              <a:t> </a:t>
            </a:r>
            <a:r>
              <a:rPr lang="en-GB" sz="2400" dirty="0" err="1"/>
              <a:t>cinquaine</a:t>
            </a:r>
            <a:r>
              <a:rPr lang="en-GB" sz="2400" dirty="0"/>
              <a:t>’ a </a:t>
            </a:r>
            <a:r>
              <a:rPr lang="en-GB" sz="2400" dirty="0" err="1"/>
              <a:t>gwnewch</a:t>
            </a:r>
            <a:r>
              <a:rPr lang="en-GB" sz="2400" dirty="0"/>
              <a:t> </a:t>
            </a:r>
            <a:r>
              <a:rPr lang="en-GB" sz="2400" dirty="0" err="1"/>
              <a:t>ddarlun</a:t>
            </a:r>
            <a:r>
              <a:rPr lang="en-GB" sz="2400" dirty="0"/>
              <a:t> </a:t>
            </a:r>
            <a:r>
              <a:rPr lang="en-GB" sz="2400" dirty="0" err="1"/>
              <a:t>ohono</a:t>
            </a:r>
            <a:r>
              <a:rPr lang="en-GB" sz="24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15482700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46" y="263373"/>
            <a:ext cx="7765321" cy="482352"/>
          </a:xfrm>
        </p:spPr>
        <p:txBody>
          <a:bodyPr>
            <a:normAutofit/>
          </a:bodyPr>
          <a:lstStyle/>
          <a:p>
            <a:r>
              <a:rPr lang="en-GB" sz="2000" dirty="0" err="1"/>
              <a:t>Meini</a:t>
            </a:r>
            <a:r>
              <a:rPr lang="en-GB" sz="2000" dirty="0"/>
              <a:t> </a:t>
            </a:r>
            <a:r>
              <a:rPr lang="en-GB" sz="2000" dirty="0" err="1"/>
              <a:t>prawf</a:t>
            </a:r>
            <a:r>
              <a:rPr lang="en-GB" sz="2000" dirty="0"/>
              <a:t> </a:t>
            </a:r>
            <a:r>
              <a:rPr lang="en-GB" sz="2000" dirty="0" err="1"/>
              <a:t>llwyddiant</a:t>
            </a:r>
            <a:r>
              <a:rPr lang="en-GB" sz="2000" dirty="0"/>
              <a:t> / Success Criteria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81374" y="809040"/>
            <a:ext cx="4379526" cy="6048960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Mae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meddyliau</a:t>
            </a:r>
            <a:r>
              <a:rPr lang="en-GB" dirty="0"/>
              <a:t> </a:t>
            </a:r>
            <a:r>
              <a:rPr lang="en-GB" dirty="0" err="1"/>
              <a:t>a’ch</a:t>
            </a:r>
            <a:r>
              <a:rPr lang="en-GB" dirty="0"/>
              <a:t> </a:t>
            </a:r>
            <a:r>
              <a:rPr lang="en-GB" dirty="0" err="1"/>
              <a:t>teimliadau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cynrychioli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y </a:t>
            </a:r>
            <a:r>
              <a:rPr lang="en-GB" dirty="0" err="1"/>
              <a:t>geiriau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ysgrifennoch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cerdd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ffordd</a:t>
            </a:r>
            <a:r>
              <a:rPr lang="en-GB" dirty="0"/>
              <a:t> y </a:t>
            </a:r>
            <a:r>
              <a:rPr lang="en-GB" dirty="0" err="1"/>
              <a:t>gallwch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hesbonio</a:t>
            </a:r>
            <a:r>
              <a:rPr lang="en-GB" dirty="0"/>
              <a:t>.</a:t>
            </a:r>
          </a:p>
          <a:p>
            <a:r>
              <a:rPr lang="en-GB" dirty="0" err="1"/>
              <a:t>Dylech</a:t>
            </a:r>
            <a:r>
              <a:rPr lang="en-GB" dirty="0"/>
              <a:t> </a:t>
            </a:r>
            <a:r>
              <a:rPr lang="en-GB" dirty="0" err="1"/>
              <a:t>deimlo</a:t>
            </a:r>
            <a:r>
              <a:rPr lang="en-GB" dirty="0"/>
              <a:t> </a:t>
            </a:r>
            <a:r>
              <a:rPr lang="en-GB" dirty="0" err="1"/>
              <a:t>fod</a:t>
            </a:r>
            <a:r>
              <a:rPr lang="en-GB" dirty="0"/>
              <a:t> y </a:t>
            </a:r>
            <a:r>
              <a:rPr lang="en-GB" dirty="0" err="1"/>
              <a:t>llun</a:t>
            </a:r>
            <a:r>
              <a:rPr lang="en-GB" dirty="0"/>
              <a:t>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gwblhau’n</a:t>
            </a:r>
            <a:r>
              <a:rPr lang="en-GB" dirty="0"/>
              <a:t> </a:t>
            </a:r>
            <a:r>
              <a:rPr lang="en-GB" dirty="0" err="1"/>
              <a:t>llawn</a:t>
            </a:r>
            <a:r>
              <a:rPr lang="en-GB" dirty="0"/>
              <a:t> (</a:t>
            </a:r>
            <a:r>
              <a:rPr lang="en-GB" dirty="0" err="1"/>
              <a:t>h,y</a:t>
            </a:r>
            <a:r>
              <a:rPr lang="en-GB" dirty="0"/>
              <a:t>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liwio</a:t>
            </a:r>
            <a:r>
              <a:rPr lang="en-GB" dirty="0"/>
              <a:t>/bob </a:t>
            </a:r>
            <a:r>
              <a:rPr lang="en-GB" dirty="0" err="1"/>
              <a:t>gwagle</a:t>
            </a:r>
            <a:r>
              <a:rPr lang="en-GB" dirty="0"/>
              <a:t>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lenwi</a:t>
            </a:r>
            <a:r>
              <a:rPr lang="en-GB" dirty="0"/>
              <a:t> </a:t>
            </a:r>
            <a:r>
              <a:rPr lang="en-GB" dirty="0" err="1"/>
              <a:t>lle</a:t>
            </a:r>
            <a:r>
              <a:rPr lang="en-GB" dirty="0"/>
              <a:t> </a:t>
            </a:r>
            <a:r>
              <a:rPr lang="en-GB" dirty="0" err="1"/>
              <a:t>bo</a:t>
            </a:r>
            <a:r>
              <a:rPr lang="en-GB" dirty="0"/>
              <a:t> </a:t>
            </a:r>
            <a:r>
              <a:rPr lang="en-GB" dirty="0" err="1"/>
              <a:t>angen</a:t>
            </a:r>
            <a:r>
              <a:rPr lang="en-GB" dirty="0"/>
              <a:t>).</a:t>
            </a:r>
          </a:p>
          <a:p>
            <a:r>
              <a:rPr lang="en-GB" dirty="0" err="1"/>
              <a:t>Os</a:t>
            </a:r>
            <a:r>
              <a:rPr lang="en-GB" dirty="0"/>
              <a:t>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syniad</a:t>
            </a:r>
            <a:r>
              <a:rPr lang="en-GB" dirty="0"/>
              <a:t> </a:t>
            </a:r>
            <a:r>
              <a:rPr lang="en-GB" dirty="0" err="1"/>
              <a:t>gennych</a:t>
            </a:r>
            <a:r>
              <a:rPr lang="en-GB" dirty="0"/>
              <a:t> o </a:t>
            </a:r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gallwch</a:t>
            </a:r>
            <a:r>
              <a:rPr lang="en-GB" dirty="0"/>
              <a:t> </a:t>
            </a:r>
            <a:r>
              <a:rPr lang="en-GB" dirty="0" err="1"/>
              <a:t>wneud</a:t>
            </a:r>
            <a:r>
              <a:rPr lang="en-GB" dirty="0"/>
              <a:t> un </a:t>
            </a:r>
            <a:r>
              <a:rPr lang="en-GB" dirty="0" err="1"/>
              <a:t>chi’n</a:t>
            </a:r>
            <a:r>
              <a:rPr lang="en-GB" dirty="0"/>
              <a:t> </a:t>
            </a:r>
            <a:r>
              <a:rPr lang="en-GB" dirty="0" err="1"/>
              <a:t>unigryw</a:t>
            </a:r>
            <a:r>
              <a:rPr lang="en-GB" dirty="0"/>
              <a:t> o </a:t>
            </a:r>
            <a:r>
              <a:rPr lang="en-GB" dirty="0" err="1"/>
              <a:t>greadigol</a:t>
            </a:r>
            <a:r>
              <a:rPr lang="en-GB" dirty="0"/>
              <a:t> – </a:t>
            </a:r>
            <a:r>
              <a:rPr lang="en-GB" dirty="0" err="1"/>
              <a:t>ewch</a:t>
            </a:r>
            <a:r>
              <a:rPr lang="en-GB" dirty="0"/>
              <a:t> </a:t>
            </a:r>
            <a:r>
              <a:rPr lang="en-GB" dirty="0" err="1"/>
              <a:t>amdani</a:t>
            </a:r>
            <a:r>
              <a:rPr lang="en-GB" dirty="0"/>
              <a:t> – gall </a:t>
            </a:r>
            <a:r>
              <a:rPr lang="en-GB" dirty="0" err="1"/>
              <a:t>hwn</a:t>
            </a:r>
            <a:r>
              <a:rPr lang="en-GB" dirty="0"/>
              <a:t> </a:t>
            </a:r>
            <a:r>
              <a:rPr lang="en-GB" dirty="0" err="1"/>
              <a:t>fod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‘</a:t>
            </a:r>
            <a:r>
              <a:rPr lang="en-GB" dirty="0" err="1"/>
              <a:t>waw</a:t>
            </a:r>
            <a:r>
              <a:rPr lang="en-GB" dirty="0"/>
              <a:t>’ factor.</a:t>
            </a:r>
          </a:p>
          <a:p>
            <a:r>
              <a:rPr lang="en-GB" dirty="0" err="1"/>
              <a:t>Os</a:t>
            </a:r>
            <a:r>
              <a:rPr lang="en-GB" dirty="0"/>
              <a:t> </a:t>
            </a:r>
            <a:r>
              <a:rPr lang="en-GB" dirty="0" err="1"/>
              <a:t>gallwch</a:t>
            </a:r>
            <a:r>
              <a:rPr lang="en-GB" dirty="0"/>
              <a:t> </a:t>
            </a:r>
            <a:r>
              <a:rPr lang="en-GB" dirty="0" err="1"/>
              <a:t>ddefnyddio</a:t>
            </a:r>
            <a:r>
              <a:rPr lang="en-GB" dirty="0"/>
              <a:t> </a:t>
            </a:r>
            <a:r>
              <a:rPr lang="en-GB" b="1" dirty="0" err="1"/>
              <a:t>amrywiaeth</a:t>
            </a:r>
            <a:r>
              <a:rPr lang="en-GB" b="1" dirty="0"/>
              <a:t> o  </a:t>
            </a:r>
            <a:r>
              <a:rPr lang="en-GB" b="1" dirty="0" err="1"/>
              <a:t>lliw</a:t>
            </a:r>
            <a:r>
              <a:rPr lang="en-GB" b="1" dirty="0"/>
              <a:t>, </a:t>
            </a:r>
            <a:r>
              <a:rPr lang="en-GB" b="1" dirty="0" err="1"/>
              <a:t>golau</a:t>
            </a:r>
            <a:r>
              <a:rPr lang="en-GB" b="1" dirty="0"/>
              <a:t>/</a:t>
            </a:r>
            <a:r>
              <a:rPr lang="en-GB" b="1" dirty="0" err="1"/>
              <a:t>cysgod</a:t>
            </a:r>
            <a:r>
              <a:rPr lang="en-GB" b="1" dirty="0"/>
              <a:t>, </a:t>
            </a:r>
            <a:r>
              <a:rPr lang="en-GB" b="1" dirty="0" err="1"/>
              <a:t>llinell</a:t>
            </a:r>
            <a:r>
              <a:rPr lang="en-GB" b="1" dirty="0"/>
              <a:t> </a:t>
            </a:r>
            <a:r>
              <a:rPr lang="en-GB" dirty="0"/>
              <a:t>– </a:t>
            </a:r>
            <a:r>
              <a:rPr lang="en-GB" dirty="0" err="1"/>
              <a:t>byddai</a:t>
            </a:r>
            <a:r>
              <a:rPr lang="en-GB" dirty="0"/>
              <a:t> </a:t>
            </a:r>
            <a:r>
              <a:rPr lang="en-GB" dirty="0" err="1"/>
              <a:t>hwn</a:t>
            </a:r>
            <a:r>
              <a:rPr lang="en-GB" dirty="0"/>
              <a:t> o </a:t>
            </a:r>
            <a:r>
              <a:rPr lang="en-GB" dirty="0" err="1"/>
              <a:t>ddiddordeb</a:t>
            </a:r>
            <a:r>
              <a:rPr lang="en-GB" dirty="0"/>
              <a:t>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70450" y="878889"/>
            <a:ext cx="4060486" cy="5628443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Your thoughts and feelings are </a:t>
            </a:r>
            <a:r>
              <a:rPr lang="en-GB" b="1" dirty="0"/>
              <a:t>represented by the words you came up with for your poem </a:t>
            </a:r>
            <a:r>
              <a:rPr lang="en-GB" dirty="0"/>
              <a:t>in a way that you are happy to explain.  </a:t>
            </a:r>
          </a:p>
          <a:p>
            <a:r>
              <a:rPr lang="en-GB" dirty="0"/>
              <a:t>You should feel that you have ‘</a:t>
            </a:r>
            <a:r>
              <a:rPr lang="en-GB" b="1" dirty="0"/>
              <a:t>completed’ the image fully </a:t>
            </a:r>
            <a:r>
              <a:rPr lang="en-GB" dirty="0"/>
              <a:t>(</a:t>
            </a:r>
            <a:r>
              <a:rPr lang="en-GB" dirty="0" err="1"/>
              <a:t>ie</a:t>
            </a:r>
            <a:r>
              <a:rPr lang="en-GB" dirty="0"/>
              <a:t> coloured everything in / filled all spaces that need to be filled).</a:t>
            </a:r>
          </a:p>
          <a:p>
            <a:r>
              <a:rPr lang="en-GB" dirty="0"/>
              <a:t> If you have an idea to</a:t>
            </a:r>
            <a:r>
              <a:rPr lang="en-GB" b="1" dirty="0"/>
              <a:t> make yours uniquely creative </a:t>
            </a:r>
            <a:r>
              <a:rPr lang="en-GB" dirty="0"/>
              <a:t>– go for it.   That could be ‘</a:t>
            </a:r>
            <a:r>
              <a:rPr lang="en-GB" b="1" dirty="0"/>
              <a:t>wow’ factor.</a:t>
            </a:r>
          </a:p>
          <a:p>
            <a:r>
              <a:rPr lang="en-GB" dirty="0"/>
              <a:t>If you can make use </a:t>
            </a:r>
            <a:r>
              <a:rPr lang="en-GB" b="1" dirty="0"/>
              <a:t>of  variety in colour, light / shade and line </a:t>
            </a:r>
            <a:r>
              <a:rPr lang="en-GB" dirty="0"/>
              <a:t>– then that would be of interest. </a:t>
            </a:r>
          </a:p>
          <a:p>
            <a:endParaRPr lang="en-GB" dirty="0"/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188480" y="668630"/>
            <a:ext cx="4379526" cy="60489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11835405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47" y="282576"/>
            <a:ext cx="7765321" cy="654049"/>
          </a:xfrm>
        </p:spPr>
        <p:txBody>
          <a:bodyPr/>
          <a:lstStyle/>
          <a:p>
            <a:r>
              <a:rPr lang="en-GB" dirty="0" err="1"/>
              <a:t>Cyfeirnodi</a:t>
            </a:r>
            <a:r>
              <a:rPr lang="en-GB" dirty="0"/>
              <a:t> / 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39714" y="1066801"/>
            <a:ext cx="7810954" cy="4400552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b="1" dirty="0"/>
              <a:t>Edwards C. (2010) The Creative Arts: A process approach for teachers and children.  Pearson. New Jersey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b="1" dirty="0" err="1"/>
              <a:t>Estyn</a:t>
            </a:r>
            <a:r>
              <a:rPr lang="en-GB" b="1" dirty="0"/>
              <a:t> (2019) Healthy and Happy: School impact on pupils’ health and well-being.  Crown copyright.</a:t>
            </a:r>
            <a:r>
              <a:rPr lang="en-GB" dirty="0"/>
              <a:t> 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b="1" dirty="0"/>
              <a:t>Welsh Government (2020) Curriculum for Wales.  Available at: </a:t>
            </a:r>
            <a:r>
              <a:rPr lang="en-GB" dirty="0">
                <a:hlinkClick r:id="rId2"/>
              </a:rPr>
              <a:t>https://hwb.gov.wales/curriculum-for-wales/introduction/</a:t>
            </a:r>
            <a:endParaRPr lang="en-GB" b="1" dirty="0"/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b="1" dirty="0" err="1"/>
              <a:t>Wiliam</a:t>
            </a:r>
            <a:r>
              <a:rPr lang="en-GB" b="1" dirty="0"/>
              <a:t> D. (2018) Embedded Formative Assessment (2</a:t>
            </a:r>
            <a:r>
              <a:rPr lang="en-GB" b="1" baseline="30000" dirty="0"/>
              <a:t>nd</a:t>
            </a:r>
            <a:r>
              <a:rPr lang="en-GB" b="1" dirty="0"/>
              <a:t> edition) Bloomington. Solution Tree Press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b="1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886700" y="5295900"/>
            <a:ext cx="563968" cy="495301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en-GB" b="1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7913790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amask">
  <a:themeElements>
    <a:clrScheme name="Damask">
      <a:dk1>
        <a:sysClr val="windowText" lastClr="000000"/>
      </a:dk1>
      <a:lt1>
        <a:sysClr val="window" lastClr="FFFFFF"/>
      </a:lt1>
      <a:dk2>
        <a:srgbClr val="2A5B7F"/>
      </a:dk2>
      <a:lt2>
        <a:srgbClr val="ABDAFC"/>
      </a:lt2>
      <a:accent1>
        <a:srgbClr val="9EC544"/>
      </a:accent1>
      <a:accent2>
        <a:srgbClr val="50BEA3"/>
      </a:accent2>
      <a:accent3>
        <a:srgbClr val="4A9CCC"/>
      </a:accent3>
      <a:accent4>
        <a:srgbClr val="9A66CA"/>
      </a:accent4>
      <a:accent5>
        <a:srgbClr val="C54F71"/>
      </a:accent5>
      <a:accent6>
        <a:srgbClr val="DE9C3C"/>
      </a:accent6>
      <a:hlink>
        <a:srgbClr val="6BA9DA"/>
      </a:hlink>
      <a:folHlink>
        <a:srgbClr val="A0BCD3"/>
      </a:folHlink>
    </a:clrScheme>
    <a:fontScheme name="Damask">
      <a:majorFont>
        <a:latin typeface="Bookman Old Style" panose="02050604050505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amask">
      <a: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105000"/>
                <a:lumMod val="110000"/>
              </a:schemeClr>
            </a:gs>
            <a:gs pos="100000">
              <a:schemeClr val="phClr">
                <a:tint val="78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0000"/>
                <a:lumMod val="104000"/>
              </a:schemeClr>
            </a:gs>
            <a:gs pos="69000">
              <a:schemeClr val="phClr">
                <a:shade val="86000"/>
                <a:satMod val="130000"/>
                <a:lumMod val="102000"/>
              </a:schemeClr>
            </a:gs>
            <a:gs pos="100000">
              <a:schemeClr val="phClr">
                <a:shade val="72000"/>
                <a:satMod val="130000"/>
                <a:lumMod val="100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sy="96000" rotWithShape="0">
              <a:srgbClr val="000000">
                <a:alpha val="54000"/>
              </a:srgbClr>
            </a:outerShdw>
          </a:effectLst>
        </a:effectStyle>
        <a:effectStyle>
          <a:effectLst>
            <a:outerShdw blurRad="76200" dist="38100" dir="5400000" algn="ctr" rotWithShape="0">
              <a:srgbClr val="000000">
                <a:alpha val="76000"/>
              </a:srgbClr>
            </a:outerShdw>
          </a:effectLst>
          <a:scene3d>
            <a:camera prst="orthographicFront">
              <a:rot lat="0" lon="0" rev="0"/>
            </a:camera>
            <a:lightRig rig="balanced" dir="t"/>
          </a:scene3d>
          <a:sp3d prstMaterial="matte">
            <a:bevelT w="25400" h="25400" prst="relaxedInse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18000"/>
                <a:satMod val="160000"/>
                <a:lumMod val="28000"/>
              </a:schemeClr>
              <a:schemeClr val="phClr">
                <a:tint val="95000"/>
                <a:satMod val="160000"/>
                <a:lumMod val="11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mask" id="{F9A299A0-33D0-4E0F-9F3F-7163E3744208}" vid="{746EEEEA-FB6A-406B-B510-531588D5481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6805</TotalTime>
  <Words>1622</Words>
  <Application>Microsoft Office PowerPoint</Application>
  <PresentationFormat>On-screen Show (4:3)</PresentationFormat>
  <Paragraphs>228</Paragraphs>
  <Slides>29</Slides>
  <Notes>28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4" baseType="lpstr">
      <vt:lpstr>Arial</vt:lpstr>
      <vt:lpstr>Bookman Old Style</vt:lpstr>
      <vt:lpstr>Calibri</vt:lpstr>
      <vt:lpstr>Rockwell</vt:lpstr>
      <vt:lpstr>Damask</vt:lpstr>
      <vt:lpstr>PowerPoint Presentation</vt:lpstr>
      <vt:lpstr>Y Celfyddydau Mynegiannol 1 / The Expressive Arts 1</vt:lpstr>
      <vt:lpstr>Yn flaenorol...... / Previously……</vt:lpstr>
      <vt:lpstr>Deilliannau  /  OUtcomes </vt:lpstr>
      <vt:lpstr>Gweithgaredd / Activity ‘CInquaine’</vt:lpstr>
      <vt:lpstr>PowerPoint Presentation</vt:lpstr>
      <vt:lpstr>PowerPoint Presentation</vt:lpstr>
      <vt:lpstr>Trosolwg /Overview</vt:lpstr>
      <vt:lpstr>PowerPoint Presentation</vt:lpstr>
      <vt:lpstr>Buddion y celfyddydau i’r dysgwyr / The benfits of the arts for learners</vt:lpstr>
      <vt:lpstr>PowerPoint Presentation</vt:lpstr>
      <vt:lpstr>Datganiad o’r hyn sy’n bwysig</vt:lpstr>
      <vt:lpstr>What Matters Statements</vt:lpstr>
      <vt:lpstr>Ymateb ag adyfyrio / Responding and Reflecting</vt:lpstr>
      <vt:lpstr>Camau Cynnydd</vt:lpstr>
      <vt:lpstr>Progression Steps</vt:lpstr>
      <vt:lpstr>Ar draws y cwricwlwm</vt:lpstr>
      <vt:lpstr>Across the curriculum</vt:lpstr>
      <vt:lpstr>Gwybodaeth Bynciol Athrawon / Teacher Subject Knowledge</vt:lpstr>
      <vt:lpstr>PowerPoint Presentation</vt:lpstr>
      <vt:lpstr>Dysgu yn y celfyddydau/Learning in arts</vt:lpstr>
      <vt:lpstr>PowerPoint Presentation</vt:lpstr>
      <vt:lpstr>PowerPoint Presentation</vt:lpstr>
      <vt:lpstr>PowerPoint Presentation</vt:lpstr>
      <vt:lpstr>PowerPoint Presentation</vt:lpstr>
      <vt:lpstr>Dechrau ar y diwedd? / Start at the finish?</vt:lpstr>
      <vt:lpstr>Gweithgaredd / Activity</vt:lpstr>
      <vt:lpstr>Meini prawf llwyddiant / Success Criteria</vt:lpstr>
      <vt:lpstr>Cyfeirnodi / References</vt:lpstr>
    </vt:vector>
  </TitlesOfParts>
  <Company>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swwcte</dc:creator>
  <cp:lastModifiedBy>Iwan Ellis-Williams</cp:lastModifiedBy>
  <cp:revision>421</cp:revision>
  <cp:lastPrinted>2017-08-03T13:56:24Z</cp:lastPrinted>
  <dcterms:created xsi:type="dcterms:W3CDTF">2018-05-24T13:58:06Z</dcterms:created>
  <dcterms:modified xsi:type="dcterms:W3CDTF">2021-09-26T10:57:17Z</dcterms:modified>
</cp:coreProperties>
</file>