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376" r:id="rId3"/>
    <p:sldId id="377" r:id="rId4"/>
    <p:sldId id="388" r:id="rId5"/>
    <p:sldId id="390" r:id="rId6"/>
    <p:sldId id="362" r:id="rId7"/>
    <p:sldId id="380" r:id="rId8"/>
    <p:sldId id="371" r:id="rId9"/>
    <p:sldId id="364" r:id="rId10"/>
    <p:sldId id="273" r:id="rId11"/>
    <p:sldId id="271" r:id="rId12"/>
    <p:sldId id="365" r:id="rId13"/>
    <p:sldId id="382" r:id="rId14"/>
    <p:sldId id="302" r:id="rId15"/>
    <p:sldId id="383" r:id="rId16"/>
    <p:sldId id="259" r:id="rId17"/>
    <p:sldId id="257" r:id="rId18"/>
    <p:sldId id="258" r:id="rId19"/>
    <p:sldId id="338" r:id="rId20"/>
    <p:sldId id="372" r:id="rId21"/>
    <p:sldId id="386" r:id="rId22"/>
    <p:sldId id="384" r:id="rId23"/>
    <p:sldId id="385" r:id="rId24"/>
    <p:sldId id="373" r:id="rId25"/>
    <p:sldId id="387" r:id="rId26"/>
    <p:sldId id="37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50" autoAdjust="0"/>
    <p:restoredTop sz="91095" autoAdjust="0"/>
  </p:normalViewPr>
  <p:slideViewPr>
    <p:cSldViewPr snapToGrid="0">
      <p:cViewPr varScale="1">
        <p:scale>
          <a:sx n="65" d="100"/>
          <a:sy n="65" d="100"/>
        </p:scale>
        <p:origin x="4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BEDAE-FFEE-4428-AEB9-FEA7423E204A}" type="datetimeFigureOut">
              <a:rPr lang="en-GB" smtClean="0"/>
              <a:t>08/10/2021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A52B3B-D358-4351-B0E0-C86AA0D2A63E}" type="slidenum">
              <a:rPr lang="en-GB" smtClean="0"/>
              <a:t>‹#›</a:t>
            </a:fld>
            <a:endParaRPr lang="en-GB"/>
          </a:p>
        </p:txBody>
      </p:sp>
    </p:spTree>
    <p:extLst>
      <p:ext uri="{BB962C8B-B14F-4D97-AF65-F5344CB8AC3E}">
        <p14:creationId xmlns:p14="http://schemas.microsoft.com/office/powerpoint/2010/main" val="1195832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476900/code-of-practice-for-victims-of-crime.PDF"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VPS  to explain the impact of the crime which</a:t>
            </a:r>
            <a:r>
              <a:rPr lang="en-GB" baseline="0" dirty="0"/>
              <a:t> can be read out in court.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Anonymity - Sheffield United footballer </a:t>
            </a:r>
            <a:r>
              <a:rPr lang="en-GB" sz="1200" b="0" i="0" kern="1200" dirty="0" err="1">
                <a:solidFill>
                  <a:schemeClr val="tx1"/>
                </a:solidFill>
                <a:effectLst/>
                <a:latin typeface="+mn-lt"/>
                <a:ea typeface="+mn-ea"/>
                <a:cs typeface="+mn-cs"/>
              </a:rPr>
              <a:t>Ched</a:t>
            </a:r>
            <a:r>
              <a:rPr lang="en-GB" sz="1200" b="0" i="0" kern="1200" dirty="0">
                <a:solidFill>
                  <a:schemeClr val="tx1"/>
                </a:solidFill>
                <a:effectLst/>
                <a:latin typeface="+mn-lt"/>
                <a:ea typeface="+mn-ea"/>
                <a:cs typeface="+mn-cs"/>
              </a:rPr>
              <a:t> Evans' was found guilty but then acquitted of rape in 2012 but 10 of his friends revealed the accusers ID on social media. They were charged and ordered to pay £624 compensation. They stated they ‘didn’t know’.</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5</a:t>
            </a:fld>
            <a:endParaRPr lang="en-GB"/>
          </a:p>
        </p:txBody>
      </p:sp>
    </p:spTree>
    <p:extLst>
      <p:ext uri="{BB962C8B-B14F-4D97-AF65-F5344CB8AC3E}">
        <p14:creationId xmlns:p14="http://schemas.microsoft.com/office/powerpoint/2010/main" val="944494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7</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Nabi </a:t>
            </a:r>
            <a:endParaRPr lang="en-GB" dirty="0"/>
          </a:p>
        </p:txBody>
      </p:sp>
      <p:sp>
        <p:nvSpPr>
          <p:cNvPr id="4" name="Slide Number Placeholder 3"/>
          <p:cNvSpPr>
            <a:spLocks noGrp="1"/>
          </p:cNvSpPr>
          <p:nvPr>
            <p:ph type="sldNum" sz="quarter" idx="5"/>
          </p:nvPr>
        </p:nvSpPr>
        <p:spPr/>
        <p:txBody>
          <a:bodyPr/>
          <a:lstStyle/>
          <a:p>
            <a:fld id="{9A82655A-BBDB-4FDD-A245-3C9941E0D2B2}" type="slidenum">
              <a:rPr lang="en-GB" smtClean="0"/>
              <a:t>8</a:t>
            </a:fld>
            <a:endParaRPr lang="en-GB"/>
          </a:p>
        </p:txBody>
      </p:sp>
    </p:spTree>
    <p:extLst>
      <p:ext uri="{BB962C8B-B14F-4D97-AF65-F5344CB8AC3E}">
        <p14:creationId xmlns:p14="http://schemas.microsoft.com/office/powerpoint/2010/main" val="2410676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13</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14</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15</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16</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18</a:t>
            </a:fld>
            <a:endParaRPr lang="en-GB"/>
          </a:p>
        </p:txBody>
      </p:sp>
    </p:spTree>
    <p:extLst>
      <p:ext uri="{BB962C8B-B14F-4D97-AF65-F5344CB8AC3E}">
        <p14:creationId xmlns:p14="http://schemas.microsoft.com/office/powerpoint/2010/main" val="409731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https://assets.publishing.service.gov.uk/government/uploads/system/uploads/attachment_data/file/831968/victims-code-poster.pdf</a:t>
            </a:r>
            <a:endParaRPr lang="en-GB" dirty="0"/>
          </a:p>
          <a:p>
            <a:r>
              <a:rPr lang="en-GB" dirty="0">
                <a:hlinkClick r:id="rId4"/>
              </a:rPr>
              <a:t>https://assets.publishing.service.gov.uk/government/uploads/system/uploads/attachment_data/file/476900/code-of-practice-for-victims-of-crime.PDF</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22</a:t>
            </a:fld>
            <a:endParaRPr lang="en-GB"/>
          </a:p>
        </p:txBody>
      </p:sp>
    </p:spTree>
    <p:extLst>
      <p:ext uri="{BB962C8B-B14F-4D97-AF65-F5344CB8AC3E}">
        <p14:creationId xmlns:p14="http://schemas.microsoft.com/office/powerpoint/2010/main" val="3400987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23</a:t>
            </a:fld>
            <a:endParaRPr lang="en-GB"/>
          </a:p>
        </p:txBody>
      </p:sp>
    </p:spTree>
    <p:extLst>
      <p:ext uri="{BB962C8B-B14F-4D97-AF65-F5344CB8AC3E}">
        <p14:creationId xmlns:p14="http://schemas.microsoft.com/office/powerpoint/2010/main" val="4218039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08/10/2021</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08/10/2021</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independent.co.uk/voices/stanford-rape-case-why-a-victim-of-sexual-assault-speaking-out-shouldn-t-be-a-shocking-viral-news-a7072491.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heguardian.com/uk-news/2019/jul/10/parents-victim-statement-edited-to-spare-feelings-of-driver-who-killed-chil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67E2-E1BD-4BEB-A9D2-D38136AC258B}"/>
              </a:ext>
            </a:extLst>
          </p:cNvPr>
          <p:cNvSpPr>
            <a:spLocks noGrp="1"/>
          </p:cNvSpPr>
          <p:nvPr>
            <p:ph type="ctrTitle"/>
          </p:nvPr>
        </p:nvSpPr>
        <p:spPr>
          <a:xfrm>
            <a:off x="6746628" y="1783959"/>
            <a:ext cx="4645250" cy="2889114"/>
          </a:xfrm>
        </p:spPr>
        <p:txBody>
          <a:bodyPr anchor="b">
            <a:normAutofit/>
          </a:bodyPr>
          <a:lstStyle/>
          <a:p>
            <a:pPr algn="l"/>
            <a:r>
              <a:rPr lang="en-GB" dirty="0"/>
              <a:t>Tutorial Week 2</a:t>
            </a:r>
            <a:endParaRPr lang="en-GB"/>
          </a:p>
        </p:txBody>
      </p:sp>
      <p:sp>
        <p:nvSpPr>
          <p:cNvPr id="3" name="Subtitle 2">
            <a:extLst>
              <a:ext uri="{FF2B5EF4-FFF2-40B4-BE49-F238E27FC236}">
                <a16:creationId xmlns:a16="http://schemas.microsoft.com/office/drawing/2014/main" id="{D252BC84-F14E-4124-AA8C-37DD4C86CE6A}"/>
              </a:ext>
            </a:extLst>
          </p:cNvPr>
          <p:cNvSpPr>
            <a:spLocks noGrp="1"/>
          </p:cNvSpPr>
          <p:nvPr>
            <p:ph type="subTitle" idx="1"/>
          </p:nvPr>
        </p:nvSpPr>
        <p:spPr>
          <a:xfrm>
            <a:off x="6746627" y="4750893"/>
            <a:ext cx="4645250" cy="1147863"/>
          </a:xfrm>
        </p:spPr>
        <p:txBody>
          <a:bodyPr anchor="t">
            <a:normAutofit/>
          </a:bodyPr>
          <a:lstStyle/>
          <a:p>
            <a:pPr algn="l"/>
            <a:r>
              <a:rPr lang="en-GB" sz="2000" dirty="0"/>
              <a:t>08/10/21</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cat&#10;&#10;Description automatically generated">
            <a:extLst>
              <a:ext uri="{FF2B5EF4-FFF2-40B4-BE49-F238E27FC236}">
                <a16:creationId xmlns:a16="http://schemas.microsoft.com/office/drawing/2014/main" id="{B5183BD0-D552-40B2-A554-276172AC99AD}"/>
              </a:ext>
            </a:extLst>
          </p:cNvPr>
          <p:cNvPicPr>
            <a:picLocks noChangeAspect="1"/>
          </p:cNvPicPr>
          <p:nvPr/>
        </p:nvPicPr>
        <p:blipFill rotWithShape="1">
          <a:blip r:embed="rId2"/>
          <a:srcRect r="41365"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8446815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8007-E636-4731-B4DF-30B30331B4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5E3D9A-EE95-4F9E-A82E-C25826DE71ED}"/>
              </a:ext>
            </a:extLst>
          </p:cNvPr>
          <p:cNvSpPr>
            <a:spLocks noGrp="1"/>
          </p:cNvSpPr>
          <p:nvPr>
            <p:ph idx="1"/>
          </p:nvPr>
        </p:nvSpPr>
        <p:spPr/>
        <p:txBody>
          <a:bodyPr/>
          <a:lstStyle/>
          <a:p>
            <a:endParaRPr lang="en-GB"/>
          </a:p>
        </p:txBody>
      </p:sp>
      <p:pic>
        <p:nvPicPr>
          <p:cNvPr id="4098" name="Picture 2">
            <a:extLst>
              <a:ext uri="{FF2B5EF4-FFF2-40B4-BE49-F238E27FC236}">
                <a16:creationId xmlns:a16="http://schemas.microsoft.com/office/drawing/2014/main" id="{A0AAF5DF-6432-4985-AE7D-984F0BAB6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65125"/>
            <a:ext cx="10515600" cy="602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549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ED43041-691C-4A08-9B54-A53B020EF25A}"/>
              </a:ext>
            </a:extLst>
          </p:cNvPr>
          <p:cNvSpPr>
            <a:spLocks noGrp="1"/>
          </p:cNvSpPr>
          <p:nvPr>
            <p:ph type="title"/>
          </p:nvPr>
        </p:nvSpPr>
        <p:spPr>
          <a:xfrm>
            <a:off x="640079" y="2053641"/>
            <a:ext cx="3669161" cy="2760098"/>
          </a:xfrm>
        </p:spPr>
        <p:txBody>
          <a:bodyPr>
            <a:normAutofit/>
          </a:bodyPr>
          <a:lstStyle/>
          <a:p>
            <a:r>
              <a:rPr lang="en-GB">
                <a:solidFill>
                  <a:srgbClr val="FFFFFF"/>
                </a:solidFill>
              </a:rPr>
              <a:t>If the Victim dies?</a:t>
            </a:r>
          </a:p>
        </p:txBody>
      </p:sp>
      <p:sp>
        <p:nvSpPr>
          <p:cNvPr id="3" name="Content Placeholder 2">
            <a:extLst>
              <a:ext uri="{FF2B5EF4-FFF2-40B4-BE49-F238E27FC236}">
                <a16:creationId xmlns:a16="http://schemas.microsoft.com/office/drawing/2014/main" id="{90317185-6959-4DCB-9585-6E0628A0CC63}"/>
              </a:ext>
            </a:extLst>
          </p:cNvPr>
          <p:cNvSpPr>
            <a:spLocks noGrp="1"/>
          </p:cNvSpPr>
          <p:nvPr>
            <p:ph idx="1"/>
          </p:nvPr>
        </p:nvSpPr>
        <p:spPr>
          <a:xfrm>
            <a:off x="6090574" y="801866"/>
            <a:ext cx="5306084" cy="5230634"/>
          </a:xfrm>
        </p:spPr>
        <p:txBody>
          <a:bodyPr anchor="ctr">
            <a:normAutofit/>
          </a:bodyPr>
          <a:lstStyle/>
          <a:p>
            <a:pPr fontAlgn="base"/>
            <a:r>
              <a:rPr lang="en-GB" dirty="0">
                <a:solidFill>
                  <a:srgbClr val="000000"/>
                </a:solidFill>
              </a:rPr>
              <a:t>If that victim has died, close relatives of the deceased are entitled to receive services as ‘victims of the most serious crime’.</a:t>
            </a:r>
            <a:r>
              <a:rPr lang="en-US" dirty="0">
                <a:solidFill>
                  <a:srgbClr val="000000"/>
                </a:solidFill>
              </a:rPr>
              <a:t>​</a:t>
            </a:r>
          </a:p>
          <a:p>
            <a:pPr fontAlgn="base"/>
            <a:r>
              <a:rPr lang="en-GB" dirty="0">
                <a:solidFill>
                  <a:srgbClr val="000000"/>
                </a:solidFill>
              </a:rPr>
              <a:t>A close relative of a person whose death was directly caused by a criminal offence is defined as the spouse, the partner, or relatives in direct line.</a:t>
            </a:r>
            <a:r>
              <a:rPr lang="en-US" dirty="0">
                <a:solidFill>
                  <a:srgbClr val="000000"/>
                </a:solidFill>
              </a:rPr>
              <a:t>​</a:t>
            </a:r>
          </a:p>
          <a:p>
            <a:endParaRPr lang="en-GB" sz="2400" dirty="0">
              <a:solidFill>
                <a:srgbClr val="000000"/>
              </a:solidFill>
            </a:endParaRPr>
          </a:p>
        </p:txBody>
      </p:sp>
    </p:spTree>
    <p:extLst>
      <p:ext uri="{BB962C8B-B14F-4D97-AF65-F5344CB8AC3E}">
        <p14:creationId xmlns:p14="http://schemas.microsoft.com/office/powerpoint/2010/main" val="4207063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631F-52E5-4F4E-8B6F-7A7DB934210B}"/>
              </a:ext>
            </a:extLst>
          </p:cNvPr>
          <p:cNvSpPr>
            <a:spLocks noGrp="1"/>
          </p:cNvSpPr>
          <p:nvPr>
            <p:ph type="title"/>
          </p:nvPr>
        </p:nvSpPr>
        <p:spPr>
          <a:xfrm>
            <a:off x="838200" y="365126"/>
            <a:ext cx="10515600" cy="814746"/>
          </a:xfrm>
        </p:spPr>
        <p:txBody>
          <a:bodyPr>
            <a:normAutofit/>
          </a:bodyPr>
          <a:lstStyle/>
          <a:p>
            <a:r>
              <a:rPr lang="en-GB" sz="2400" dirty="0"/>
              <a:t>Lecture Recap</a:t>
            </a:r>
          </a:p>
        </p:txBody>
      </p:sp>
      <p:sp>
        <p:nvSpPr>
          <p:cNvPr id="3" name="Content Placeholder 2">
            <a:extLst>
              <a:ext uri="{FF2B5EF4-FFF2-40B4-BE49-F238E27FC236}">
                <a16:creationId xmlns:a16="http://schemas.microsoft.com/office/drawing/2014/main" id="{9C068A63-8AA5-4859-A3E1-AB79D2DB1A15}"/>
              </a:ext>
            </a:extLst>
          </p:cNvPr>
          <p:cNvSpPr>
            <a:spLocks noGrp="1"/>
          </p:cNvSpPr>
          <p:nvPr>
            <p:ph idx="1"/>
          </p:nvPr>
        </p:nvSpPr>
        <p:spPr>
          <a:xfrm>
            <a:off x="838200" y="1312606"/>
            <a:ext cx="10515600" cy="4864357"/>
          </a:xfrm>
        </p:spPr>
        <p:txBody>
          <a:bodyPr/>
          <a:lstStyle/>
          <a:p>
            <a:r>
              <a:rPr lang="en-GB" dirty="0"/>
              <a:t>Victim dies – family members are the ‘victim’</a:t>
            </a:r>
          </a:p>
          <a:p>
            <a:r>
              <a:rPr lang="en-GB" dirty="0"/>
              <a:t>Victim support – 1970’s – supporting victims emotional / physical help. Govt. supported &amp;fully funded by Home Office 1991</a:t>
            </a:r>
          </a:p>
          <a:p>
            <a:r>
              <a:rPr lang="en-GB" dirty="0"/>
              <a:t>1990 – Government publishes the Victims' Charter</a:t>
            </a:r>
          </a:p>
          <a:p>
            <a:pPr lvl="1"/>
            <a:r>
              <a:rPr lang="en-GB" dirty="0"/>
              <a:t>Didn’t enforce victims rights’ 1996 amended the Charter set 27 standard of ‘service’ what victim's can expect from CJS</a:t>
            </a:r>
          </a:p>
          <a:p>
            <a:r>
              <a:rPr lang="en-GB" dirty="0"/>
              <a:t>2004 Victims Code from Domestic Violence, Crime and Victims Act 2004</a:t>
            </a:r>
          </a:p>
          <a:p>
            <a:r>
              <a:rPr lang="en-GB" b="1" u="sng" dirty="0"/>
              <a:t>Statutory code</a:t>
            </a:r>
            <a:r>
              <a:rPr lang="en-GB" dirty="0"/>
              <a:t> - minimum level of service that victims should receive from the criminal justice system.</a:t>
            </a:r>
          </a:p>
        </p:txBody>
      </p:sp>
    </p:spTree>
    <p:extLst>
      <p:ext uri="{BB962C8B-B14F-4D97-AF65-F5344CB8AC3E}">
        <p14:creationId xmlns:p14="http://schemas.microsoft.com/office/powerpoint/2010/main" val="4078888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2341"/>
          </a:xfrm>
        </p:spPr>
        <p:txBody>
          <a:bodyPr>
            <a:normAutofit/>
          </a:bodyPr>
          <a:lstStyle/>
          <a:p>
            <a:r>
              <a:rPr lang="en-GB" sz="3200" dirty="0"/>
              <a:t>Rights under Victim Code</a:t>
            </a:r>
          </a:p>
        </p:txBody>
      </p:sp>
      <p:sp>
        <p:nvSpPr>
          <p:cNvPr id="3" name="Content Placeholder 2"/>
          <p:cNvSpPr>
            <a:spLocks noGrp="1"/>
          </p:cNvSpPr>
          <p:nvPr>
            <p:ph idx="1"/>
          </p:nvPr>
        </p:nvSpPr>
        <p:spPr>
          <a:xfrm>
            <a:off x="838200" y="1032933"/>
            <a:ext cx="10515600" cy="5144030"/>
          </a:xfrm>
        </p:spPr>
        <p:txBody>
          <a:bodyPr>
            <a:normAutofit fontScale="92500" lnSpcReduction="20000"/>
          </a:bodyPr>
          <a:lstStyle/>
          <a:p>
            <a:r>
              <a:rPr lang="en-GB" dirty="0"/>
              <a:t>Informed about the progress of your case by the police</a:t>
            </a:r>
          </a:p>
          <a:p>
            <a:r>
              <a:rPr lang="en-GB" dirty="0"/>
              <a:t>Hear when a suspect is arrested, charged, bailed or sentenced </a:t>
            </a:r>
          </a:p>
          <a:p>
            <a:r>
              <a:rPr lang="en-GB" dirty="0"/>
              <a:t>Apply for </a:t>
            </a:r>
            <a:r>
              <a:rPr lang="en-GB" dirty="0">
                <a:solidFill>
                  <a:srgbClr val="FF0000"/>
                </a:solidFill>
              </a:rPr>
              <a:t>‘special measures’ or ‘enhanced service’ </a:t>
            </a:r>
          </a:p>
          <a:p>
            <a:r>
              <a:rPr lang="en-GB" dirty="0"/>
              <a:t>Apply for compensation</a:t>
            </a:r>
          </a:p>
          <a:p>
            <a:r>
              <a:rPr lang="en-GB" dirty="0"/>
              <a:t>Told when an offender will be released, if sentenced to 1 + yrs for a violent or sexual offence</a:t>
            </a:r>
          </a:p>
          <a:p>
            <a:r>
              <a:rPr lang="en-GB" dirty="0"/>
              <a:t>Write a </a:t>
            </a:r>
            <a:r>
              <a:rPr lang="en-GB" dirty="0">
                <a:solidFill>
                  <a:srgbClr val="FF0000"/>
                </a:solidFill>
              </a:rPr>
              <a:t>Victim Personal Statement </a:t>
            </a:r>
          </a:p>
          <a:p>
            <a:r>
              <a:rPr lang="en-GB" dirty="0"/>
              <a:t>Information about taking part in </a:t>
            </a:r>
            <a:r>
              <a:rPr lang="en-GB" dirty="0">
                <a:solidFill>
                  <a:srgbClr val="FF0000"/>
                </a:solidFill>
              </a:rPr>
              <a:t>Restorative Justice Scheme</a:t>
            </a:r>
            <a:r>
              <a:rPr lang="en-GB" dirty="0"/>
              <a:t> </a:t>
            </a:r>
          </a:p>
          <a:p>
            <a:r>
              <a:rPr lang="en-GB" dirty="0"/>
              <a:t>Referral to victims’ support services</a:t>
            </a:r>
          </a:p>
          <a:p>
            <a:r>
              <a:rPr lang="en-GB" dirty="0"/>
              <a:t>Seek a review of a decision not to prosecute.</a:t>
            </a:r>
          </a:p>
          <a:p>
            <a:r>
              <a:rPr lang="en-GB" dirty="0"/>
              <a:t>Prisoners release – dates, conditions, any breaches of those conditions</a:t>
            </a:r>
          </a:p>
          <a:p>
            <a:r>
              <a:rPr lang="en-GB" dirty="0"/>
              <a:t>Victim support -  can happen at any time </a:t>
            </a:r>
          </a:p>
          <a:p>
            <a:endParaRPr lang="en-GB" dirty="0"/>
          </a:p>
          <a:p>
            <a:endParaRPr lang="en-GB" dirty="0"/>
          </a:p>
          <a:p>
            <a:endParaRPr lang="en-GB" dirty="0"/>
          </a:p>
        </p:txBody>
      </p:sp>
    </p:spTree>
    <p:extLst>
      <p:ext uri="{BB962C8B-B14F-4D97-AF65-F5344CB8AC3E}">
        <p14:creationId xmlns:p14="http://schemas.microsoft.com/office/powerpoint/2010/main" val="3036674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3588"/>
          </a:xfrm>
        </p:spPr>
        <p:txBody>
          <a:bodyPr/>
          <a:lstStyle/>
          <a:p>
            <a:r>
              <a:rPr lang="en-GB" dirty="0"/>
              <a:t>VPS</a:t>
            </a:r>
          </a:p>
        </p:txBody>
      </p:sp>
      <p:pic>
        <p:nvPicPr>
          <p:cNvPr id="5" name="Content Placeholder 4" descr="VPS%20diagram.jpg"/>
          <p:cNvPicPr>
            <a:picLocks noGrp="1" noChangeAspect="1"/>
          </p:cNvPicPr>
          <p:nvPr>
            <p:ph idx="1"/>
          </p:nvPr>
        </p:nvPicPr>
        <p:blipFill>
          <a:blip r:embed="rId2" cstate="print"/>
          <a:stretch>
            <a:fillRect/>
          </a:stretch>
        </p:blipFill>
        <p:spPr>
          <a:xfrm>
            <a:off x="600075" y="1114425"/>
            <a:ext cx="11229975" cy="5273977"/>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6"/>
            <a:ext cx="10515600" cy="814745"/>
          </a:xfrm>
        </p:spPr>
        <p:txBody>
          <a:bodyPr>
            <a:normAutofit/>
          </a:bodyPr>
          <a:lstStyle/>
          <a:p>
            <a:r>
              <a:rPr lang="en-GB" sz="3200" dirty="0"/>
              <a:t>Victim Impact Statements</a:t>
            </a:r>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354668"/>
            <a:ext cx="10515600" cy="4822295"/>
          </a:xfrm>
        </p:spPr>
        <p:txBody>
          <a:bodyPr>
            <a:normAutofit fontScale="92500" lnSpcReduction="10000"/>
          </a:bodyPr>
          <a:lstStyle/>
          <a:p>
            <a:r>
              <a:rPr lang="en-GB" dirty="0"/>
              <a:t>Victims choice to make one</a:t>
            </a:r>
          </a:p>
          <a:p>
            <a:r>
              <a:rPr lang="en-GB" dirty="0"/>
              <a:t>Explain how the crime has effected individuals</a:t>
            </a:r>
          </a:p>
          <a:p>
            <a:r>
              <a:rPr lang="en-GB" dirty="0"/>
              <a:t>Will be taken into account when a Judge is making decision on sentencing</a:t>
            </a:r>
          </a:p>
          <a:p>
            <a:r>
              <a:rPr lang="en-GB" dirty="0"/>
              <a:t>There are some rules</a:t>
            </a:r>
          </a:p>
          <a:p>
            <a:r>
              <a:rPr lang="en-GB" dirty="0"/>
              <a:t>'VIS can work, do work (for those who bother to make them)’ Chalmers </a:t>
            </a:r>
            <a:r>
              <a:rPr lang="en-GB" i="1" dirty="0"/>
              <a:t>et al</a:t>
            </a:r>
            <a:r>
              <a:rPr lang="en-GB" dirty="0"/>
              <a:t>., 2007</a:t>
            </a:r>
          </a:p>
          <a:p>
            <a:r>
              <a:rPr lang="en-GB" dirty="0"/>
              <a:t>Evidence that giving VIS help towards the healing and recovery of victims. Anger and anxiety decrease for some victim's</a:t>
            </a:r>
          </a:p>
          <a:p>
            <a:r>
              <a:rPr lang="en-GB" dirty="0"/>
              <a:t>Effectiveness to ease emotional recovery is widely debated</a:t>
            </a:r>
          </a:p>
          <a:p>
            <a:r>
              <a:rPr lang="en-GB" dirty="0"/>
              <a:t>VIS can failing to meet victims' expectations may lead to dissatisfaction (Ashworth, 2000; Edwards, 2001; Sanders et al., 2001) </a:t>
            </a:r>
          </a:p>
          <a:p>
            <a:endParaRPr lang="en-GB" dirty="0"/>
          </a:p>
        </p:txBody>
      </p:sp>
    </p:spTree>
    <p:extLst>
      <p:ext uri="{BB962C8B-B14F-4D97-AF65-F5344CB8AC3E}">
        <p14:creationId xmlns:p14="http://schemas.microsoft.com/office/powerpoint/2010/main" val="4009551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1E72C-B17F-41D2-92F0-ABB27C1C2C26}"/>
              </a:ext>
            </a:extLst>
          </p:cNvPr>
          <p:cNvSpPr>
            <a:spLocks noGrp="1"/>
          </p:cNvSpPr>
          <p:nvPr>
            <p:ph type="title"/>
          </p:nvPr>
        </p:nvSpPr>
        <p:spPr>
          <a:xfrm>
            <a:off x="838200" y="365125"/>
            <a:ext cx="10515600" cy="746223"/>
          </a:xfrm>
        </p:spPr>
        <p:txBody>
          <a:bodyPr/>
          <a:lstStyle/>
          <a:p>
            <a:r>
              <a:rPr lang="en-GB" dirty="0"/>
              <a:t>Task</a:t>
            </a:r>
          </a:p>
        </p:txBody>
      </p:sp>
      <p:sp>
        <p:nvSpPr>
          <p:cNvPr id="3" name="Content Placeholder 2">
            <a:extLst>
              <a:ext uri="{FF2B5EF4-FFF2-40B4-BE49-F238E27FC236}">
                <a16:creationId xmlns:a16="http://schemas.microsoft.com/office/drawing/2014/main" id="{47D397B7-A633-4721-98DF-E58B2DBAA85E}"/>
              </a:ext>
            </a:extLst>
          </p:cNvPr>
          <p:cNvSpPr>
            <a:spLocks noGrp="1"/>
          </p:cNvSpPr>
          <p:nvPr>
            <p:ph idx="1"/>
          </p:nvPr>
        </p:nvSpPr>
        <p:spPr>
          <a:xfrm>
            <a:off x="838200" y="1111348"/>
            <a:ext cx="10515600" cy="5065615"/>
          </a:xfrm>
        </p:spPr>
        <p:txBody>
          <a:bodyPr>
            <a:normAutofit lnSpcReduction="10000"/>
          </a:bodyPr>
          <a:lstStyle/>
          <a:p>
            <a:r>
              <a:rPr lang="en-GB" dirty="0"/>
              <a:t>For Tutorial:</a:t>
            </a:r>
          </a:p>
          <a:p>
            <a:pPr lvl="0"/>
            <a:r>
              <a:rPr lang="en-GB" dirty="0"/>
              <a:t>Please read and be prepared to discuss the following cases:</a:t>
            </a:r>
          </a:p>
          <a:p>
            <a:pPr lvl="0"/>
            <a:r>
              <a:rPr lang="en-GB" dirty="0" err="1"/>
              <a:t>Standford</a:t>
            </a:r>
            <a:r>
              <a:rPr lang="en-GB" dirty="0"/>
              <a:t> Rape case see link below:</a:t>
            </a:r>
          </a:p>
          <a:p>
            <a:pPr lvl="1"/>
            <a:r>
              <a:rPr lang="en-GB" u="sng" dirty="0">
                <a:hlinkClick r:id="rId3"/>
              </a:rPr>
              <a:t>https://www.independent.co.uk/voices/stanford-rape-case-why-a-victim-of-sexual-assault-speaking-out-shouldn-t-be-a-shocking-viral-news-a7072491.html</a:t>
            </a:r>
            <a:endParaRPr lang="en-GB" dirty="0"/>
          </a:p>
          <a:p>
            <a:pPr lvl="0"/>
            <a:r>
              <a:rPr lang="en-GB" dirty="0"/>
              <a:t>Victims parents have impact statement edited see link below:</a:t>
            </a:r>
          </a:p>
          <a:p>
            <a:pPr lvl="1"/>
            <a:r>
              <a:rPr lang="en-GB" dirty="0"/>
              <a:t> </a:t>
            </a:r>
            <a:r>
              <a:rPr lang="en-GB" u="sng" dirty="0">
                <a:hlinkClick r:id="rId4"/>
              </a:rPr>
              <a:t>https://www.theguardian.com/uk-news/2019/jul/10/parents-victim-statement-edited-to-spare-feelings-of-driver-who-killed-child</a:t>
            </a:r>
            <a:endParaRPr lang="en-GB" dirty="0"/>
          </a:p>
          <a:p>
            <a:r>
              <a:rPr lang="en-GB" dirty="0"/>
              <a:t>Google the Christchurch, New Zealand 2019 terror attack victim statements.</a:t>
            </a:r>
          </a:p>
          <a:p>
            <a:r>
              <a:rPr lang="en-GB" dirty="0"/>
              <a:t>Netflix – </a:t>
            </a:r>
            <a:r>
              <a:rPr lang="en-GB" b="1" dirty="0"/>
              <a:t>Athlete A </a:t>
            </a:r>
            <a:r>
              <a:rPr lang="en-GB" dirty="0"/>
              <a:t>USA Gymnastic team abuse by </a:t>
            </a:r>
            <a:r>
              <a:rPr lang="en-GB" dirty="0" err="1"/>
              <a:t>Dr.</a:t>
            </a:r>
            <a:r>
              <a:rPr lang="en-GB" dirty="0"/>
              <a:t> Larry Nassar. </a:t>
            </a:r>
            <a:endParaRPr lang="en-GB" b="1" dirty="0"/>
          </a:p>
          <a:p>
            <a:endParaRPr lang="en-GB" dirty="0"/>
          </a:p>
          <a:p>
            <a:endParaRPr lang="en-GB" dirty="0"/>
          </a:p>
        </p:txBody>
      </p:sp>
    </p:spTree>
    <p:extLst>
      <p:ext uri="{BB962C8B-B14F-4D97-AF65-F5344CB8AC3E}">
        <p14:creationId xmlns:p14="http://schemas.microsoft.com/office/powerpoint/2010/main" val="1149520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 offender can be released from prison or moved to an open prison. Certain victims will be able to write a VPS telling the Parole Board what impact releasing the offender or changing their custodial conditions will have on them.</a:t>
            </a:r>
          </a:p>
          <a:p>
            <a:r>
              <a:rPr lang="en-GB" dirty="0"/>
              <a:t>VPS can help the Parole Board to set appropriate licence on offenders upon release, such as exclusion zones and preventing the offender from contacting the victim.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a:t>
            </a:r>
          </a:p>
        </p:txBody>
      </p:sp>
      <p:sp>
        <p:nvSpPr>
          <p:cNvPr id="3" name="Content Placeholder 2"/>
          <p:cNvSpPr>
            <a:spLocks noGrp="1"/>
          </p:cNvSpPr>
          <p:nvPr>
            <p:ph idx="1"/>
          </p:nvPr>
        </p:nvSpPr>
        <p:spPr>
          <a:xfrm>
            <a:off x="838200" y="1358537"/>
            <a:ext cx="10515600" cy="4818426"/>
          </a:xfrm>
        </p:spPr>
        <p:txBody>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over lap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1989338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297"/>
            <a:ext cx="10515600" cy="1249124"/>
          </a:xfrm>
        </p:spPr>
        <p:txBody>
          <a:bodyPr>
            <a:normAutofit fontScale="90000"/>
          </a:bodyPr>
          <a:lstStyle/>
          <a:p>
            <a:br>
              <a:rPr lang="en-GB" sz="2700" i="1" dirty="0">
                <a:solidFill>
                  <a:schemeClr val="tx1">
                    <a:lumMod val="95000"/>
                    <a:lumOff val="5000"/>
                  </a:schemeClr>
                </a:solidFill>
              </a:rPr>
            </a:br>
            <a:br>
              <a:rPr lang="en-GB" sz="2700" i="1" dirty="0">
                <a:solidFill>
                  <a:schemeClr val="tx1">
                    <a:lumMod val="95000"/>
                    <a:lumOff val="5000"/>
                  </a:schemeClr>
                </a:solidFill>
              </a:rPr>
            </a:br>
            <a:r>
              <a:rPr lang="en-GB" sz="3100" b="1" dirty="0">
                <a:solidFill>
                  <a:schemeClr val="tx1">
                    <a:lumMod val="95000"/>
                    <a:lumOff val="5000"/>
                  </a:schemeClr>
                </a:solidFill>
              </a:rPr>
              <a:t>Distinct ‘cohorts’ </a:t>
            </a:r>
            <a:br>
              <a:rPr lang="en-GB" sz="3100" b="1" dirty="0">
                <a:solidFill>
                  <a:schemeClr val="tx1">
                    <a:lumMod val="95000"/>
                    <a:lumOff val="5000"/>
                  </a:schemeClr>
                </a:solidFill>
              </a:rPr>
            </a:br>
            <a:r>
              <a:rPr lang="en-GB" sz="3100" b="1" dirty="0"/>
              <a:t>Victims of the most serious crime </a:t>
            </a:r>
            <a:br>
              <a:rPr lang="en-GB" sz="3100" b="1" dirty="0"/>
            </a:br>
            <a:br>
              <a:rPr lang="en-GB" sz="3100" b="1" dirty="0">
                <a:solidFill>
                  <a:schemeClr val="tx1">
                    <a:lumMod val="95000"/>
                    <a:lumOff val="5000"/>
                  </a:schemeClr>
                </a:solidFill>
              </a:rPr>
            </a:br>
            <a:endParaRPr lang="en-GB" sz="3100" b="1" dirty="0"/>
          </a:p>
        </p:txBody>
      </p:sp>
      <p:sp>
        <p:nvSpPr>
          <p:cNvPr id="3" name="Content Placeholder 2"/>
          <p:cNvSpPr>
            <a:spLocks noGrp="1"/>
          </p:cNvSpPr>
          <p:nvPr>
            <p:ph idx="1"/>
          </p:nvPr>
        </p:nvSpPr>
        <p:spPr>
          <a:xfrm>
            <a:off x="838200" y="1689463"/>
            <a:ext cx="10515600" cy="4487500"/>
          </a:xfrm>
        </p:spPr>
        <p:txBody>
          <a:bodyPr>
            <a:normAutofit fontScale="92500" lnSpcReduction="10000"/>
          </a:bodyPr>
          <a:lstStyle/>
          <a:p>
            <a:pPr fontAlgn="ctr"/>
            <a:r>
              <a:rPr lang="en-GB" dirty="0"/>
              <a:t>Domestic abuse </a:t>
            </a:r>
          </a:p>
          <a:p>
            <a:pPr fontAlgn="ctr"/>
            <a:r>
              <a:rPr lang="en-GB" dirty="0"/>
              <a:t>Sexual offences </a:t>
            </a:r>
          </a:p>
          <a:p>
            <a:pPr fontAlgn="ctr"/>
            <a:r>
              <a:rPr lang="en-GB" dirty="0"/>
              <a:t>Terrorism</a:t>
            </a:r>
          </a:p>
          <a:p>
            <a:pPr fontAlgn="ctr"/>
            <a:r>
              <a:rPr lang="en-GB" dirty="0"/>
              <a:t>Hate crime </a:t>
            </a:r>
          </a:p>
          <a:p>
            <a:pPr fontAlgn="ctr"/>
            <a:r>
              <a:rPr lang="en-GB" dirty="0"/>
              <a:t>Human trafficking </a:t>
            </a:r>
          </a:p>
          <a:p>
            <a:pPr fontAlgn="ctr"/>
            <a:r>
              <a:rPr lang="en-GB" dirty="0"/>
              <a:t>Attempted murder</a:t>
            </a:r>
          </a:p>
          <a:p>
            <a:pPr fontAlgn="ctr"/>
            <a:r>
              <a:rPr lang="en-GB" dirty="0"/>
              <a:t>Wounding / causing grievous bodily harm with intent</a:t>
            </a:r>
          </a:p>
          <a:p>
            <a:pPr fontAlgn="ctr"/>
            <a:r>
              <a:rPr lang="en-GB" dirty="0"/>
              <a:t>False imprisonment</a:t>
            </a:r>
          </a:p>
          <a:p>
            <a:pPr fontAlgn="ctr"/>
            <a:r>
              <a:rPr lang="en-GB" dirty="0"/>
              <a:t>Arson with intent to endanger life </a:t>
            </a:r>
          </a:p>
          <a:p>
            <a:pPr fontAlgn="ctr"/>
            <a:r>
              <a:rPr lang="en-GB" dirty="0"/>
              <a:t>Kidnap</a:t>
            </a:r>
          </a:p>
          <a:p>
            <a:endParaRPr lang="en-GB" dirty="0"/>
          </a:p>
        </p:txBody>
      </p:sp>
    </p:spTree>
    <p:extLst>
      <p:ext uri="{BB962C8B-B14F-4D97-AF65-F5344CB8AC3E}">
        <p14:creationId xmlns:p14="http://schemas.microsoft.com/office/powerpoint/2010/main" val="1976639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 Scheme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3866664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1785779177"/>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 out sooner?</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290411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impact statement which they could not read out</a:t>
            </a:r>
          </a:p>
          <a:p>
            <a:r>
              <a:rPr lang="en-GB" dirty="0"/>
              <a:t>The whole purpose of the victim impact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2850439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a:lstStyle/>
          <a:p>
            <a:r>
              <a:rPr lang="en-GB" dirty="0"/>
              <a:t>The Victim: Chanel Miller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1179665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3655283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5050"/>
          </a:xfrm>
        </p:spPr>
        <p:txBody>
          <a:bodyPr>
            <a:normAutofit fontScale="90000"/>
          </a:bodyPr>
          <a:lstStyle/>
          <a:p>
            <a:br>
              <a:rPr lang="en-GB" dirty="0"/>
            </a:br>
            <a:r>
              <a:rPr lang="en-GB" dirty="0"/>
              <a:t>Nirbhaya Movement - ‘The Fearless One’</a:t>
            </a:r>
            <a:br>
              <a:rPr lang="en-GB" dirty="0"/>
            </a:br>
            <a:endParaRPr lang="en-GB" dirty="0"/>
          </a:p>
        </p:txBody>
      </p:sp>
      <p:sp>
        <p:nvSpPr>
          <p:cNvPr id="3" name="Content Placeholder 2"/>
          <p:cNvSpPr>
            <a:spLocks noGrp="1"/>
          </p:cNvSpPr>
          <p:nvPr>
            <p:ph idx="1"/>
          </p:nvPr>
        </p:nvSpPr>
        <p:spPr>
          <a:xfrm>
            <a:off x="838200" y="1343025"/>
            <a:ext cx="10515600" cy="4833938"/>
          </a:xfrm>
        </p:spPr>
        <p:txBody>
          <a:bodyPr>
            <a:normAutofit lnSpcReduction="10000"/>
          </a:bodyPr>
          <a:lstStyle/>
          <a:p>
            <a:r>
              <a:rPr lang="en-GB" dirty="0"/>
              <a:t>Jyoti Singh medical student with friend caught a bus home South Delhi Dec 2012</a:t>
            </a:r>
          </a:p>
          <a:p>
            <a:r>
              <a:rPr lang="en-GB" dirty="0"/>
              <a:t>They were both attacked by 4 men on the bus</a:t>
            </a:r>
          </a:p>
          <a:p>
            <a:r>
              <a:rPr lang="en-GB" dirty="0"/>
              <a:t>Singh was brutally gang-raped, beaten, thrown off bus  </a:t>
            </a:r>
          </a:p>
          <a:p>
            <a:r>
              <a:rPr lang="en-GB" dirty="0"/>
              <a:t>Caused an outrage and number of rapes started being reported</a:t>
            </a:r>
          </a:p>
          <a:p>
            <a:pPr>
              <a:buNone/>
            </a:pPr>
            <a:r>
              <a:rPr lang="en-GB" dirty="0"/>
              <a:t>2011 - 572 rapes	2012 – 706 rapes	2013 - 1,813 rapes</a:t>
            </a:r>
          </a:p>
          <a:p>
            <a:r>
              <a:rPr lang="en-GB" dirty="0"/>
              <a:t>80,000 suggestions to change rape laws</a:t>
            </a:r>
          </a:p>
          <a:p>
            <a:r>
              <a:rPr lang="en-GB" dirty="0"/>
              <a:t>Quicker investigations &amp; prosecution of offenders</a:t>
            </a:r>
          </a:p>
          <a:p>
            <a:r>
              <a:rPr lang="en-GB" dirty="0"/>
              <a:t>6 new fast track courts</a:t>
            </a:r>
          </a:p>
          <a:p>
            <a:r>
              <a:rPr lang="en-GB" dirty="0"/>
              <a:t>BUT:</a:t>
            </a:r>
          </a:p>
        </p:txBody>
      </p:sp>
    </p:spTree>
    <p:extLst>
      <p:ext uri="{BB962C8B-B14F-4D97-AF65-F5344CB8AC3E}">
        <p14:creationId xmlns:p14="http://schemas.microsoft.com/office/powerpoint/2010/main" val="156474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C3F0A-2804-469F-B2A8-D39881D7F91B}"/>
              </a:ext>
            </a:extLst>
          </p:cNvPr>
          <p:cNvSpPr>
            <a:spLocks noGrp="1"/>
          </p:cNvSpPr>
          <p:nvPr>
            <p:ph type="title"/>
          </p:nvPr>
        </p:nvSpPr>
        <p:spPr>
          <a:xfrm>
            <a:off x="838200" y="365126"/>
            <a:ext cx="10515600" cy="887942"/>
          </a:xfrm>
        </p:spPr>
        <p:txBody>
          <a:bodyPr/>
          <a:lstStyle/>
          <a:p>
            <a:r>
              <a:rPr lang="en-GB" dirty="0"/>
              <a:t>India &amp; 2020</a:t>
            </a:r>
          </a:p>
        </p:txBody>
      </p:sp>
      <p:sp>
        <p:nvSpPr>
          <p:cNvPr id="3" name="Content Placeholder 2">
            <a:extLst>
              <a:ext uri="{FF2B5EF4-FFF2-40B4-BE49-F238E27FC236}">
                <a16:creationId xmlns:a16="http://schemas.microsoft.com/office/drawing/2014/main" id="{FA6FA697-C950-4449-B998-2E39AF60794D}"/>
              </a:ext>
            </a:extLst>
          </p:cNvPr>
          <p:cNvSpPr>
            <a:spLocks noGrp="1"/>
          </p:cNvSpPr>
          <p:nvPr>
            <p:ph idx="1"/>
          </p:nvPr>
        </p:nvSpPr>
        <p:spPr>
          <a:xfrm>
            <a:off x="838200" y="1253068"/>
            <a:ext cx="10515600" cy="4923895"/>
          </a:xfrm>
        </p:spPr>
        <p:txBody>
          <a:bodyPr/>
          <a:lstStyle/>
          <a:p>
            <a:r>
              <a:rPr lang="en-GB" dirty="0"/>
              <a:t>Rape reporting over 32,000</a:t>
            </a:r>
          </a:p>
          <a:p>
            <a:r>
              <a:rPr lang="en-GB" dirty="0"/>
              <a:t>September 2020 - 2 rape cases </a:t>
            </a:r>
          </a:p>
          <a:p>
            <a:r>
              <a:rPr lang="en-GB" dirty="0"/>
              <a:t>A 19-year-old Dalit woman died after she was gang raped by four upper-caste men.</a:t>
            </a:r>
          </a:p>
          <a:p>
            <a:pPr lvl="1"/>
            <a:r>
              <a:rPr lang="en-GB" dirty="0"/>
              <a:t>Body was cremated by police without family consent.</a:t>
            </a:r>
          </a:p>
          <a:p>
            <a:r>
              <a:rPr lang="en-GB" dirty="0"/>
              <a:t>Same week - </a:t>
            </a:r>
          </a:p>
          <a:p>
            <a:r>
              <a:rPr lang="en-GB" dirty="0"/>
              <a:t>22-year-old Dalit woman died after gang rape same circumstances as above. </a:t>
            </a:r>
          </a:p>
          <a:p>
            <a:pPr lvl="1"/>
            <a:r>
              <a:rPr lang="en-GB" dirty="0"/>
              <a:t>Police did not believe she was raped</a:t>
            </a:r>
          </a:p>
        </p:txBody>
      </p:sp>
    </p:spTree>
    <p:extLst>
      <p:ext uri="{BB962C8B-B14F-4D97-AF65-F5344CB8AC3E}">
        <p14:creationId xmlns:p14="http://schemas.microsoft.com/office/powerpoint/2010/main" val="4180273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ECDE-1A2E-4108-BDDD-E6AB169F0B6C}"/>
              </a:ext>
            </a:extLst>
          </p:cNvPr>
          <p:cNvSpPr>
            <a:spLocks noGrp="1"/>
          </p:cNvSpPr>
          <p:nvPr>
            <p:ph type="title"/>
          </p:nvPr>
        </p:nvSpPr>
        <p:spPr>
          <a:xfrm>
            <a:off x="838200" y="365126"/>
            <a:ext cx="10515600" cy="786342"/>
          </a:xfrm>
        </p:spPr>
        <p:txBody>
          <a:bodyPr>
            <a:normAutofit/>
          </a:bodyPr>
          <a:lstStyle/>
          <a:p>
            <a:r>
              <a:rPr lang="en-GB" sz="3600" dirty="0"/>
              <a:t>Special Measures</a:t>
            </a:r>
          </a:p>
        </p:txBody>
      </p:sp>
      <p:sp>
        <p:nvSpPr>
          <p:cNvPr id="3" name="Content Placeholder 2">
            <a:extLst>
              <a:ext uri="{FF2B5EF4-FFF2-40B4-BE49-F238E27FC236}">
                <a16:creationId xmlns:a16="http://schemas.microsoft.com/office/drawing/2014/main" id="{AB9CF9CA-330A-43A2-8EC4-80F6BACEA65D}"/>
              </a:ext>
            </a:extLst>
          </p:cNvPr>
          <p:cNvSpPr>
            <a:spLocks noGrp="1"/>
          </p:cNvSpPr>
          <p:nvPr>
            <p:ph idx="1"/>
          </p:nvPr>
        </p:nvSpPr>
        <p:spPr>
          <a:xfrm>
            <a:off x="838200" y="1354667"/>
            <a:ext cx="10515600" cy="4822296"/>
          </a:xfrm>
        </p:spPr>
        <p:txBody>
          <a:bodyPr/>
          <a:lstStyle/>
          <a:p>
            <a:r>
              <a:rPr lang="en-GB" dirty="0"/>
              <a:t>The measures a court can order to assist vulnerable or intimidated witnesses to give their best evidence in court. </a:t>
            </a:r>
          </a:p>
          <a:p>
            <a:r>
              <a:rPr lang="en-GB" dirty="0"/>
              <a:t>Screens in court; wigs off; video links; video recorded statements; public gallery cleared; assist the victim  </a:t>
            </a:r>
          </a:p>
          <a:p>
            <a:r>
              <a:rPr lang="en-GB" dirty="0"/>
              <a:t>Needs need to be assessed by a relevant service provider  - how to evidence? What if you are intimidated victim?</a:t>
            </a:r>
          </a:p>
          <a:p>
            <a:endParaRPr lang="en-GB" dirty="0"/>
          </a:p>
          <a:p>
            <a:endParaRPr lang="en-GB" dirty="0"/>
          </a:p>
        </p:txBody>
      </p:sp>
    </p:spTree>
    <p:extLst>
      <p:ext uri="{BB962C8B-B14F-4D97-AF65-F5344CB8AC3E}">
        <p14:creationId xmlns:p14="http://schemas.microsoft.com/office/powerpoint/2010/main" val="1274908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641BD-25F4-4DC2-BB9E-311218BD84C5}"/>
              </a:ext>
            </a:extLst>
          </p:cNvPr>
          <p:cNvSpPr>
            <a:spLocks noGrp="1"/>
          </p:cNvSpPr>
          <p:nvPr>
            <p:ph type="title"/>
          </p:nvPr>
        </p:nvSpPr>
        <p:spPr/>
        <p:txBody>
          <a:bodyPr/>
          <a:lstStyle/>
          <a:p>
            <a:r>
              <a:rPr lang="en-GB" dirty="0"/>
              <a:t>Code of Practice for Victims of Crime</a:t>
            </a:r>
          </a:p>
        </p:txBody>
      </p:sp>
      <p:sp>
        <p:nvSpPr>
          <p:cNvPr id="3" name="Content Placeholder 2">
            <a:extLst>
              <a:ext uri="{FF2B5EF4-FFF2-40B4-BE49-F238E27FC236}">
                <a16:creationId xmlns:a16="http://schemas.microsoft.com/office/drawing/2014/main" id="{4EF1187B-877D-44B1-8075-2C8F387142EE}"/>
              </a:ext>
            </a:extLst>
          </p:cNvPr>
          <p:cNvSpPr>
            <a:spLocks noGrp="1"/>
          </p:cNvSpPr>
          <p:nvPr>
            <p:ph idx="1"/>
          </p:nvPr>
        </p:nvSpPr>
        <p:spPr>
          <a:xfrm>
            <a:off x="838200" y="1540933"/>
            <a:ext cx="10515600" cy="4636030"/>
          </a:xfrm>
        </p:spPr>
        <p:txBody>
          <a:bodyPr/>
          <a:lstStyle/>
          <a:p>
            <a:r>
              <a:rPr lang="en-GB" dirty="0"/>
              <a:t>Sets out:</a:t>
            </a:r>
          </a:p>
          <a:p>
            <a:r>
              <a:rPr lang="en-GB" dirty="0"/>
              <a:t>Victims’ Entitlements</a:t>
            </a:r>
          </a:p>
          <a:p>
            <a:r>
              <a:rPr lang="en-GB" dirty="0"/>
              <a:t>Duties on Service Providers</a:t>
            </a:r>
          </a:p>
          <a:p>
            <a:r>
              <a:rPr lang="en-GB" dirty="0"/>
              <a:t>Enhanced / Special Measures</a:t>
            </a:r>
          </a:p>
          <a:p>
            <a:r>
              <a:rPr lang="en-GB" dirty="0"/>
              <a:t>Strategy to transform the criminal justice system by putting victims first, making the system more responsive and easier to navigate.</a:t>
            </a:r>
          </a:p>
        </p:txBody>
      </p:sp>
    </p:spTree>
    <p:extLst>
      <p:ext uri="{BB962C8B-B14F-4D97-AF65-F5344CB8AC3E}">
        <p14:creationId xmlns:p14="http://schemas.microsoft.com/office/powerpoint/2010/main" val="3877926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dirty="0"/>
              <a:t>Dame Vera Baird</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2876637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F4E7-C1E7-4135-A36B-F8D90EB41831}"/>
              </a:ext>
            </a:extLst>
          </p:cNvPr>
          <p:cNvSpPr>
            <a:spLocks noGrp="1"/>
          </p:cNvSpPr>
          <p:nvPr>
            <p:ph type="title"/>
          </p:nvPr>
        </p:nvSpPr>
        <p:spPr>
          <a:xfrm>
            <a:off x="838200" y="365126"/>
            <a:ext cx="10515600" cy="315912"/>
          </a:xfrm>
        </p:spPr>
        <p:txBody>
          <a:bodyPr>
            <a:normAutofit/>
          </a:bodyPr>
          <a:lstStyle/>
          <a:p>
            <a:endParaRPr lang="en-GB" sz="800" dirty="0"/>
          </a:p>
        </p:txBody>
      </p:sp>
      <p:pic>
        <p:nvPicPr>
          <p:cNvPr id="4" name="Content Placeholder 3">
            <a:extLst>
              <a:ext uri="{FF2B5EF4-FFF2-40B4-BE49-F238E27FC236}">
                <a16:creationId xmlns:a16="http://schemas.microsoft.com/office/drawing/2014/main" id="{C99F1195-A854-4437-A944-267C32306ADB}"/>
              </a:ext>
            </a:extLst>
          </p:cNvPr>
          <p:cNvPicPr>
            <a:picLocks noGrp="1" noChangeAspect="1"/>
          </p:cNvPicPr>
          <p:nvPr>
            <p:ph idx="1"/>
          </p:nvPr>
        </p:nvPicPr>
        <p:blipFill>
          <a:blip r:embed="rId2"/>
          <a:stretch>
            <a:fillRect/>
          </a:stretch>
        </p:blipFill>
        <p:spPr>
          <a:xfrm>
            <a:off x="838200" y="265482"/>
            <a:ext cx="9939867" cy="6227392"/>
          </a:xfrm>
          <a:prstGeom prst="rect">
            <a:avLst/>
          </a:prstGeom>
        </p:spPr>
      </p:pic>
    </p:spTree>
    <p:extLst>
      <p:ext uri="{BB962C8B-B14F-4D97-AF65-F5344CB8AC3E}">
        <p14:creationId xmlns:p14="http://schemas.microsoft.com/office/powerpoint/2010/main" val="1215756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3C464-9951-44EB-A51B-6143A439EC68}"/>
              </a:ext>
            </a:extLst>
          </p:cNvPr>
          <p:cNvSpPr>
            <a:spLocks noGrp="1"/>
          </p:cNvSpPr>
          <p:nvPr>
            <p:ph type="title"/>
          </p:nvPr>
        </p:nvSpPr>
        <p:spPr/>
        <p:txBody>
          <a:bodyPr/>
          <a:lstStyle/>
          <a:p>
            <a:r>
              <a:rPr lang="en-GB" dirty="0"/>
              <a:t>Is there more?</a:t>
            </a:r>
          </a:p>
        </p:txBody>
      </p:sp>
      <p:sp>
        <p:nvSpPr>
          <p:cNvPr id="3" name="Content Placeholder 2">
            <a:extLst>
              <a:ext uri="{FF2B5EF4-FFF2-40B4-BE49-F238E27FC236}">
                <a16:creationId xmlns:a16="http://schemas.microsoft.com/office/drawing/2014/main" id="{7DF25F8E-08D9-4112-BA37-22E3E4653C06}"/>
              </a:ext>
            </a:extLst>
          </p:cNvPr>
          <p:cNvSpPr>
            <a:spLocks noGrp="1"/>
          </p:cNvSpPr>
          <p:nvPr>
            <p:ph idx="1"/>
          </p:nvPr>
        </p:nvSpPr>
        <p:spPr/>
        <p:txBody>
          <a:bodyPr/>
          <a:lstStyle/>
          <a:p>
            <a:r>
              <a:rPr lang="en-GB" dirty="0"/>
              <a:t>What do victims what?</a:t>
            </a:r>
          </a:p>
          <a:p>
            <a:r>
              <a:rPr lang="en-GB" dirty="0"/>
              <a:t>Why are some victims not satisfied?</a:t>
            </a:r>
          </a:p>
          <a:p>
            <a:r>
              <a:rPr lang="en-GB" dirty="0"/>
              <a:t>Public see victims of crime?</a:t>
            </a:r>
          </a:p>
          <a:p>
            <a:r>
              <a:rPr lang="en-GB" dirty="0"/>
              <a:t>Victims journey through the criminal justice system can be a frustrating experience?</a:t>
            </a:r>
          </a:p>
          <a:p>
            <a:r>
              <a:rPr lang="en-GB" dirty="0"/>
              <a:t>More  consultation need with Victims / CJS?</a:t>
            </a:r>
          </a:p>
          <a:p>
            <a:endParaRPr lang="en-GB" dirty="0"/>
          </a:p>
          <a:p>
            <a:r>
              <a:rPr lang="en-GB" dirty="0"/>
              <a:t>Victims’ Strategy – to follow but sets out improvements for victims of crime.</a:t>
            </a:r>
          </a:p>
        </p:txBody>
      </p:sp>
    </p:spTree>
    <p:extLst>
      <p:ext uri="{BB962C8B-B14F-4D97-AF65-F5344CB8AC3E}">
        <p14:creationId xmlns:p14="http://schemas.microsoft.com/office/powerpoint/2010/main" val="2939364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3348645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806</TotalTime>
  <Words>2211</Words>
  <Application>Microsoft Office PowerPoint</Application>
  <PresentationFormat>Widescreen</PresentationFormat>
  <Paragraphs>217</Paragraphs>
  <Slides>26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Wingdings</vt:lpstr>
      <vt:lpstr>Office Theme</vt:lpstr>
      <vt:lpstr>Tutorial Week 2</vt:lpstr>
      <vt:lpstr>PowerPoint Presentation</vt:lpstr>
      <vt:lpstr>If the Victim dies?</vt:lpstr>
      <vt:lpstr>Lecture Recap</vt:lpstr>
      <vt:lpstr>Rights under Victim Code</vt:lpstr>
      <vt:lpstr>VPS</vt:lpstr>
      <vt:lpstr>Victim Impact Statements</vt:lpstr>
      <vt:lpstr>Task</vt:lpstr>
      <vt:lpstr>VPS &amp; Parole</vt:lpstr>
      <vt:lpstr>Enhanced / Special Service</vt:lpstr>
      <vt:lpstr>  Distinct ‘cohorts’  Victims of the most serious crime   </vt:lpstr>
      <vt:lpstr>Restorative Justice Scheme</vt:lpstr>
      <vt:lpstr>Restorative Approach / Justice</vt:lpstr>
      <vt:lpstr>Who we should be focusing on</vt:lpstr>
      <vt:lpstr>Violet-Grace 83 MPH in a 30 MPH road Went on the run to Amsterdam Death by DD = Section 1 of the Road Traffic Act 1988, carries a maximum penalty of 14 years in prison Received 9.5 years – out sooner? Sentenced increased due to social media in prison </vt:lpstr>
      <vt:lpstr>Violet-Grace</vt:lpstr>
      <vt:lpstr>Standford Rape Case</vt:lpstr>
      <vt:lpstr>Standford Rape Case</vt:lpstr>
      <vt:lpstr> Nirbhaya Movement - ‘The Fearless One’ </vt:lpstr>
      <vt:lpstr>India &amp; 2020</vt:lpstr>
      <vt:lpstr>Special Measures</vt:lpstr>
      <vt:lpstr>Code of Practice for Victims of Crime</vt:lpstr>
      <vt:lpstr>Victims Commissioner</vt:lpstr>
      <vt:lpstr>PowerPoint Presentation</vt:lpstr>
      <vt:lpstr>Is there more?</vt:lpstr>
      <vt:lpstr>Webpages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2</dc:title>
  <dc:creator>Jane Thomas</dc:creator>
  <cp:lastModifiedBy>Jane Thomas</cp:lastModifiedBy>
  <cp:revision>7</cp:revision>
  <dcterms:created xsi:type="dcterms:W3CDTF">2020-10-06T10:57:05Z</dcterms:created>
  <dcterms:modified xsi:type="dcterms:W3CDTF">2021-10-08T05:05:40Z</dcterms:modified>
</cp:coreProperties>
</file>