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3"/>
    <p:sldMasterId id="2147483657" r:id="rId4"/>
    <p:sldMasterId id="2147483653" r:id="rId5"/>
    <p:sldMasterId id="2147483655" r:id="rId6"/>
  </p:sldMasterIdLst>
  <p:notesMasterIdLst>
    <p:notesMasterId r:id="rId8"/>
  </p:notesMasterIdLst>
  <p:handoutMasterIdLst>
    <p:handoutMasterId r:id="rId9"/>
  </p:handoutMasterIdLst>
  <p:sldIdLst>
    <p:sldId id="286" r:id="rId7"/>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706" autoAdjust="0"/>
  </p:normalViewPr>
  <p:slideViewPr>
    <p:cSldViewPr snapToGrid="0" snapToObjects="1">
      <p:cViewPr>
        <p:scale>
          <a:sx n="20" d="100"/>
          <a:sy n="20" d="100"/>
        </p:scale>
        <p:origin x="664" y="12"/>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Master" Target="slideMasters/slideMaster1.xml"/><Relationship Id="rId7" Type="http://schemas.openxmlformats.org/officeDocument/2006/relationships/slide" Target="slides/slide1.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viewProps" Target="viewProps.xml"/><Relationship Id="rId5" Type="http://schemas.openxmlformats.org/officeDocument/2006/relationships/slideMaster" Target="slideMasters/slideMaster3.xml"/><Relationship Id="rId10"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1372C5-4FC9-4339-BF90-2CCC609EDFC7}"/>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BAF40379-3E52-48F7-B542-B125390A5B6D}"/>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5501BF16-02F5-4FED-8B39-5ACD114E60D1}" type="datetimeFigureOut">
              <a:rPr lang="en-US"/>
              <a:pPr>
                <a:defRPr/>
              </a:pPr>
              <a:t>5/12/2020</a:t>
            </a:fld>
            <a:endParaRPr lang="en-US"/>
          </a:p>
        </p:txBody>
      </p:sp>
      <p:sp>
        <p:nvSpPr>
          <p:cNvPr id="4" name="Footer Placeholder 3">
            <a:extLst>
              <a:ext uri="{FF2B5EF4-FFF2-40B4-BE49-F238E27FC236}">
                <a16:creationId xmlns:a16="http://schemas.microsoft.com/office/drawing/2014/main" id="{1EAEC108-8E58-45AD-843F-89B9706C42E4}"/>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94DB5A41-60E2-4551-8E3E-66EE957EB95F}"/>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D5F2E75B-80B2-4361-891F-CAB854B0BFBC}"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BEF199-4FE0-4E1A-8F65-0684B9BF5A24}"/>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D76F7383-013B-4D3D-9106-29B88766FFFC}"/>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CB919A80-953B-43D7-8B0E-51EEA189DCB8}" type="datetimeFigureOut">
              <a:rPr lang="en-US"/>
              <a:pPr>
                <a:defRPr/>
              </a:pPr>
              <a:t>5/12/2020</a:t>
            </a:fld>
            <a:endParaRPr lang="en-US" dirty="0"/>
          </a:p>
        </p:txBody>
      </p:sp>
      <p:sp>
        <p:nvSpPr>
          <p:cNvPr id="4" name="Slide Image Placeholder 3">
            <a:extLst>
              <a:ext uri="{FF2B5EF4-FFF2-40B4-BE49-F238E27FC236}">
                <a16:creationId xmlns:a16="http://schemas.microsoft.com/office/drawing/2014/main" id="{672852C4-06B1-4591-8314-B8CAA4974F95}"/>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CA3C10BB-F8A6-4808-AC31-437971E29F5B}"/>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0637B29B-0431-4900-A8B9-C51835E4C6E7}"/>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05AC3E00-A720-4963-A27D-80B4313620C5}"/>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7CDDFA38-CB5A-41C8-AFC9-9D8F2C1EB3E8}"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54373404-EC15-47B7-B16F-562C40C026E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56853280-2A0C-458E-8129-F8D8D2692A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877C848C-CAC9-43C1-AC3D-B566FB9B212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75B9360E-FBD6-4391-BE33-5A9602909AF5}" type="slidenum">
              <a:rPr lang="en-US" altLang="en-US" sz="120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3428164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621664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35807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448646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FD34AD0-B8C0-47F7-9715-9263480807BF}"/>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FA8C6C73-806D-4D7C-B498-84D7F841C16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6D4E49F5-13CB-4B24-9A1C-B043DFDEFFF8}"/>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DBC77D44-9B0E-4F90-8088-201027E82E1C}"/>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A3DD2143-6001-4320-A208-13DBDF9C3705}"/>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64E3E1A9-CDB2-46EB-A307-CB6829C7AFBB}"/>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85BD256E-24F3-4F63-8573-1F04FB1B9EB3}"/>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B7187DE0-76F0-4884-8198-4A9122FEF3B1}"/>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F0A4396D-FDC6-461D-9564-1AACE824C571}"/>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DBBFFCE5-6B1B-4BEC-A3DA-93FF1444AE6F}"/>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2BBE81C5-A8FC-493F-8A15-7D459D9D6C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37C0862D-4003-4736-BD01-C9DEDA59DE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4355AC4B-F83A-440C-88C9-FF514C2119F6}"/>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6148BD5F-9821-40DE-B025-D0327E595612}"/>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E203BF70-0F09-4BC6-8835-6ED5E75679B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37151437-6D38-447A-91B1-C18169E0950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1F5D1285-3D16-4AFB-956E-B07EECFBAE25}"/>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C56C8CC2-28EC-45F8-A83C-D9071AC3C7C9}"/>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40FA433-7F01-4A05-B20A-0D08811FC045}"/>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2092562-78CB-4A41-AC93-015626E50FC4}"/>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1EDF727E-EDD9-4857-A374-1FB426BF7C6E}"/>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3BA454E4-FB45-463D-8688-E5E6AC7C5AFC}"/>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4B6865AB-D83C-4A10-B148-67C19F89B017}"/>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ACB56A92-1EC6-4FA2-8FB2-05469B652845}"/>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DB5D2284-6411-48D8-B600-4DA86C216698}"/>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AE227B38-43EE-49FF-8258-EADF5D73D85D}"/>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7E0D317A-75F9-4BF8-BEC7-83A5263CF064}"/>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E5D43D5D-4ABE-4355-8166-711034B73FA6}"/>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4102C162-4EE9-412B-AA0D-2F39CE6AD325}"/>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B3762203-C269-4168-A5C2-C7B1D26984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2EBC8BAE-10C9-4F21-ACC6-18778B322F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1234BFBE-127C-4FD4-AFE8-CD7393B667B6}"/>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A143BB3A-928C-4DAD-8759-30A2CD1386AC}"/>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B73EDD17-76CC-4743-82A5-920937FC02CC}"/>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911FBFDF-3CB9-4413-ADB0-AB24ACCA042D}"/>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F04B8D9D-AE82-48DA-9AD3-CA4B63647BF0}"/>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0A299C33-BFED-44D9-BB66-9BB4A22221E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6E00151-2B70-468C-885F-F5DF702BFD42}"/>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BF24F78-8996-4607-8ECC-2DF1E910CE99}"/>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F8DFE448-81F1-434D-B81C-9697E30D7E0E}"/>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D479DA5E-C0FA-4C75-8259-8E0986308708}"/>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7D85D72D-27EA-484B-8B66-283536841FC7}"/>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EB6F4FD5-A33B-4A24-8B47-41213B68C2E8}"/>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7F6715B4-0968-4585-B93C-F5E6A20093ED}"/>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F847CFC8-BD8E-4D0B-A11C-18CD04D96DFB}"/>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85B2B9AD-C642-4DCE-9408-50007C7DFCC2}"/>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9DA0D215-96E2-4E82-8F86-1B8441F43DC9}"/>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F8DFE09D-6A0B-42B1-8AD9-F320E4036A39}"/>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993B2AA6-CC8E-4DA1-9356-5AA3FD442A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EE800FC6-912B-4326-A1DC-1CD826FE61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870A8547-AAC1-4712-95D0-98F238DF0631}"/>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8A0D1588-E113-4F41-8DA2-E0BF9006CCBE}"/>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9A6421BA-C211-48A7-BFE5-AB67BE3FC4F1}"/>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69F6C113-6B55-471E-8278-A2917F392B3F}"/>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36A8465D-9C24-49FC-9621-19A2DF973206}"/>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76452B17-04CF-4E5F-B391-4A69822125B6}"/>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9014BC1-AFD7-4A1D-A341-307CA355CB98}"/>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FA224A4-51DA-4A87-9958-A86ED46CDEE5}"/>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000CDEB7-AFAE-44FC-B712-7959BFB1E4ED}"/>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3C49E5E3-DE17-44ED-B202-FAF56035269D}"/>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85817BE7-4601-4F5A-A25A-759A93A4BA8E}"/>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9DC1D489-4126-4880-9F2B-A4D67429DD0F}"/>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B860DED7-684D-44CB-BC7E-B85895B255F7}"/>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8A6255C1-C154-4319-9966-4611DE51643E}"/>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7ADFB3EB-13D7-4433-A6E7-2A38665601B6}"/>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E8FD6479-23A9-417A-9EC5-870A8854E1BA}"/>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4A933356-7BA9-4C35-8D68-0101A559DB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D2E2E8AA-BBDC-42A5-950D-06CA119073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B38EFA5F-57DC-4AC6-AC33-0F5A8AF3CB31}"/>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1C5D53C2-73C7-4886-8BD1-848C7A35850A}"/>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B439C75A-1E35-4E84-BD84-935085C9FF45}"/>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A41A7A40-3EDB-49BA-BF0E-8430E1FCF274}"/>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99387AB1-C1DD-429D-982F-52A532F71AC1}"/>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4641B85E-382A-4ABA-B62F-DCCCA6C8C42A}"/>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092ADAF-7F22-438A-AE9E-770A11912839}"/>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77A7E0C-23C7-4B4F-A273-1C7F4BFF5A92}"/>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unicef.org.uk/what-we-do/un-convention-child-rights/" TargetMode="External"/><Relationship Id="rId3" Type="http://schemas.openxmlformats.org/officeDocument/2006/relationships/hyperlink" Target="https://www.theguardian.com/education/2020/may/03/revealed-year-six-primary-school-pupils-may-return-on-1-June" TargetMode="External"/><Relationship Id="rId7" Type="http://schemas.openxmlformats.org/officeDocument/2006/relationships/hyperlink" Target="https://downloads.unicef.org.uk/wp-content/uploads/2016/08/unicef-convention-rights-child-uncrc.pdf?_ga=2.45123040.572298768.1588510587-1631084016.1588510587"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file:///C:\Users\luker\AppData\Local\Packages\Microsoft.MicrosoftEdge_8wekyb3d8bbwe\TempState\Downloads\2019_PSA_Public_Summary%20(1).pdf" TargetMode="External"/><Relationship Id="rId11" Type="http://schemas.openxmlformats.org/officeDocument/2006/relationships/hyperlink" Target="http://senedd.tv/Meeting/Archive/b534f3b9-9a22-4e6f-b14e-6bee10459f8a?autostart=True" TargetMode="External"/><Relationship Id="rId5" Type="http://schemas.openxmlformats.org/officeDocument/2006/relationships/hyperlink" Target="http://www.legislation.gov.uk/wsi/2005/3200/made" TargetMode="External"/><Relationship Id="rId10" Type="http://schemas.openxmlformats.org/officeDocument/2006/relationships/hyperlink" Target="https://gov.wales/sites/default/files/publications/2018-02/foundation-phase-framework-revised-2015.pdf" TargetMode="External"/><Relationship Id="rId4" Type="http://schemas.openxmlformats.org/officeDocument/2006/relationships/hyperlink" Target="https://www.bbc.co.uk/news/uk-wales-politics-46075929" TargetMode="External"/><Relationship Id="rId9" Type="http://schemas.openxmlformats.org/officeDocument/2006/relationships/hyperlink" Target="https://dera.ioe.ac.uk/7717/1/090415rightstoaction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A01A5F33-F73F-469C-B650-A82196E18F6C}"/>
              </a:ext>
            </a:extLst>
          </p:cNvPr>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dirty="0"/>
              <a:t>Rights to action</a:t>
            </a:r>
          </a:p>
        </p:txBody>
      </p:sp>
      <p:sp>
        <p:nvSpPr>
          <p:cNvPr id="7171" name="Text Placeholder 2">
            <a:extLst>
              <a:ext uri="{FF2B5EF4-FFF2-40B4-BE49-F238E27FC236}">
                <a16:creationId xmlns:a16="http://schemas.microsoft.com/office/drawing/2014/main" id="{66BB9319-4A83-48C8-937D-0492EE971A4A}"/>
              </a:ext>
            </a:extLst>
          </p:cNvPr>
          <p:cNvSpPr>
            <a:spLocks noGrp="1"/>
          </p:cNvSpPr>
          <p:nvPr>
            <p:ph type="body" sz="quarter" idx="10"/>
          </p:nvPr>
        </p:nvSpPr>
        <p:spPr bwMode="auto">
          <a:xfrm>
            <a:off x="904875" y="6003925"/>
            <a:ext cx="10056813" cy="809450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4000" dirty="0"/>
              <a:t> A document released by the Welsh government in 2004 outlining the developments since the publication of Children and young people: A framework for partnership, which began its commitment to the UNCRC. Rights to action further outlined 7 core aims that would attribute to the </a:t>
            </a:r>
            <a:r>
              <a:rPr lang="en-US" altLang="en-US" sz="4000" dirty="0" err="1"/>
              <a:t>internalisation</a:t>
            </a:r>
            <a:r>
              <a:rPr lang="en-US" altLang="en-US" sz="4000" dirty="0"/>
              <a:t> of children’s rights into public life </a:t>
            </a:r>
          </a:p>
          <a:p>
            <a:pPr eaLnBrk="1" hangingPunct="1"/>
            <a:r>
              <a:rPr lang="en-US" altLang="en-US" sz="4000" dirty="0"/>
              <a:t>(WAG, 2004).</a:t>
            </a:r>
          </a:p>
          <a:p>
            <a:pPr eaLnBrk="1" hangingPunct="1"/>
            <a:r>
              <a:rPr lang="en-US" altLang="en-US" sz="4000" dirty="0"/>
              <a:t> This poster will focus on aim 2 and developments related to it. </a:t>
            </a:r>
          </a:p>
        </p:txBody>
      </p:sp>
      <p:sp>
        <p:nvSpPr>
          <p:cNvPr id="4" name="Text Placeholder 3">
            <a:extLst>
              <a:ext uri="{FF2B5EF4-FFF2-40B4-BE49-F238E27FC236}">
                <a16:creationId xmlns:a16="http://schemas.microsoft.com/office/drawing/2014/main" id="{9002F1CB-8AF0-4027-8942-41B0109F3C09}"/>
              </a:ext>
            </a:extLst>
          </p:cNvPr>
          <p:cNvSpPr>
            <a:spLocks noGrp="1"/>
          </p:cNvSpPr>
          <p:nvPr>
            <p:ph type="body" sz="quarter" idx="11"/>
          </p:nvPr>
        </p:nvSpPr>
        <p:spPr>
          <a:xfrm>
            <a:off x="922338" y="5088775"/>
            <a:ext cx="10048875" cy="1107988"/>
          </a:xfrm>
        </p:spPr>
        <p:txBody>
          <a:bodyPr/>
          <a:lstStyle/>
          <a:p>
            <a:pPr marL="1645838" indent="-1645838" defTabSz="4388900" eaLnBrk="1" fontAlgn="auto" hangingPunct="1">
              <a:spcAft>
                <a:spcPts val="0"/>
              </a:spcAft>
              <a:defRPr/>
            </a:pPr>
            <a:r>
              <a:rPr lang="en-US" sz="6000" dirty="0"/>
              <a:t>Rights to action</a:t>
            </a:r>
          </a:p>
        </p:txBody>
      </p:sp>
      <p:sp>
        <p:nvSpPr>
          <p:cNvPr id="7173" name="Picture Placeholder 4">
            <a:extLst>
              <a:ext uri="{FF2B5EF4-FFF2-40B4-BE49-F238E27FC236}">
                <a16:creationId xmlns:a16="http://schemas.microsoft.com/office/drawing/2014/main" id="{9F630D78-C900-4DD3-A1BB-C017DBD18251}"/>
              </a:ext>
            </a:extLst>
          </p:cNvPr>
          <p:cNvSpPr>
            <a:spLocks noGrp="1"/>
          </p:cNvSpPr>
          <p:nvPr>
            <p:ph type="pic" sz="quarter" idx="1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7174" name="Picture Placeholder 5">
            <a:extLst>
              <a:ext uri="{FF2B5EF4-FFF2-40B4-BE49-F238E27FC236}">
                <a16:creationId xmlns:a16="http://schemas.microsoft.com/office/drawing/2014/main" id="{AC6CC1A3-3279-4A27-A082-1DF3CEB62400}"/>
              </a:ext>
            </a:extLst>
          </p:cNvPr>
          <p:cNvSpPr>
            <a:spLocks noGrp="1"/>
          </p:cNvSpPr>
          <p:nvPr>
            <p:ph type="pic" sz="quarter" idx="18"/>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7" name="Text Placeholder 6">
            <a:extLst>
              <a:ext uri="{FF2B5EF4-FFF2-40B4-BE49-F238E27FC236}">
                <a16:creationId xmlns:a16="http://schemas.microsoft.com/office/drawing/2014/main" id="{17488D1A-6686-46C0-9BBF-9311BD18FADD}"/>
              </a:ext>
            </a:extLst>
          </p:cNvPr>
          <p:cNvSpPr>
            <a:spLocks noGrp="1"/>
          </p:cNvSpPr>
          <p:nvPr>
            <p:ph type="body" sz="quarter" idx="20"/>
          </p:nvPr>
        </p:nvSpPr>
        <p:spPr>
          <a:xfrm>
            <a:off x="922338" y="14035925"/>
            <a:ext cx="10050462" cy="1107988"/>
          </a:xfrm>
        </p:spPr>
        <p:txBody>
          <a:bodyPr/>
          <a:lstStyle/>
          <a:p>
            <a:pPr marL="1645838" indent="-1645838" defTabSz="4388900" eaLnBrk="1" fontAlgn="auto" hangingPunct="1">
              <a:spcAft>
                <a:spcPts val="0"/>
              </a:spcAft>
              <a:defRPr/>
            </a:pPr>
            <a:r>
              <a:rPr lang="en-US" sz="6000" dirty="0"/>
              <a:t>UNCRC</a:t>
            </a:r>
          </a:p>
        </p:txBody>
      </p:sp>
      <p:sp>
        <p:nvSpPr>
          <p:cNvPr id="7176" name="Text Placeholder 7">
            <a:extLst>
              <a:ext uri="{FF2B5EF4-FFF2-40B4-BE49-F238E27FC236}">
                <a16:creationId xmlns:a16="http://schemas.microsoft.com/office/drawing/2014/main" id="{88A124E8-642A-48EE-B8B6-E91E07E3D222}"/>
              </a:ext>
            </a:extLst>
          </p:cNvPr>
          <p:cNvSpPr>
            <a:spLocks noGrp="1"/>
          </p:cNvSpPr>
          <p:nvPr>
            <p:ph type="body" sz="quarter" idx="21"/>
          </p:nvPr>
        </p:nvSpPr>
        <p:spPr bwMode="auto">
          <a:xfrm>
            <a:off x="11587163" y="6196762"/>
            <a:ext cx="10048875" cy="239596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sz="3500" dirty="0"/>
          </a:p>
          <a:p>
            <a:pPr eaLnBrk="1" hangingPunct="1"/>
            <a:r>
              <a:rPr lang="en-US" altLang="en-US" sz="3500" dirty="0"/>
              <a:t>In accordance with articles 23,28,29 and 32 of the UNCRC, aim 2 of Rights to action seeks to establish a framework which upholds the rights of children to education and training with inclusion of disability (</a:t>
            </a:r>
            <a:r>
              <a:rPr lang="en-US" altLang="en-US" sz="3500" dirty="0" err="1"/>
              <a:t>Unicef</a:t>
            </a:r>
            <a:r>
              <a:rPr lang="en-US" altLang="en-US" sz="3500" dirty="0"/>
              <a:t>, </a:t>
            </a:r>
            <a:r>
              <a:rPr lang="en-US" altLang="en-US" sz="3500" dirty="0" err="1"/>
              <a:t>n.d</a:t>
            </a:r>
            <a:r>
              <a:rPr lang="en-US" altLang="en-US" sz="3500" dirty="0"/>
              <a:t> a, Welsh assembly government, 2004).</a:t>
            </a:r>
          </a:p>
          <a:p>
            <a:pPr eaLnBrk="1" hangingPunct="1"/>
            <a:endParaRPr lang="en-US" altLang="en-US" sz="3500" dirty="0"/>
          </a:p>
          <a:p>
            <a:pPr marL="571500" indent="-571500" eaLnBrk="1" hangingPunct="1">
              <a:buFontTx/>
              <a:buChar char="-"/>
            </a:pPr>
            <a:r>
              <a:rPr lang="en-US" altLang="en-US" sz="3500" b="1" dirty="0"/>
              <a:t>Foundation phase</a:t>
            </a:r>
          </a:p>
          <a:p>
            <a:pPr eaLnBrk="1" hangingPunct="1"/>
            <a:r>
              <a:rPr lang="en-US" altLang="en-US" sz="3500" dirty="0"/>
              <a:t>Implemented in 2010, the foundation phase is the curriculum for all 3 to 7 year </a:t>
            </a:r>
            <a:r>
              <a:rPr lang="en-US" altLang="en-US" sz="3500" dirty="0" err="1"/>
              <a:t>olds</a:t>
            </a:r>
            <a:r>
              <a:rPr lang="en-US" altLang="en-US" sz="3500" dirty="0"/>
              <a:t> in Wales (WAG, 2015). It adheres to the aforementioned articles of the UNCRC (</a:t>
            </a:r>
            <a:r>
              <a:rPr lang="en-US" altLang="en-US" sz="3500" dirty="0" err="1"/>
              <a:t>Unicef</a:t>
            </a:r>
            <a:r>
              <a:rPr lang="en-US" altLang="en-US" sz="3500" dirty="0"/>
              <a:t>, </a:t>
            </a:r>
            <a:r>
              <a:rPr lang="en-US" altLang="en-US" sz="3500" dirty="0" err="1"/>
              <a:t>n.d</a:t>
            </a:r>
            <a:r>
              <a:rPr lang="en-US" altLang="en-US" sz="3500" dirty="0"/>
              <a:t> a) by focusing the curriculum around the holistic development of children in terms of skills and promoting equality and diversity with emphasis on doing so through play (Welsh assembly government, 2015) thus incorporating article 31 also (</a:t>
            </a:r>
            <a:r>
              <a:rPr lang="en-US" altLang="en-US" sz="3500" dirty="0" err="1"/>
              <a:t>Unicef</a:t>
            </a:r>
            <a:r>
              <a:rPr lang="en-US" altLang="en-US" sz="3500" dirty="0"/>
              <a:t>, </a:t>
            </a:r>
            <a:r>
              <a:rPr lang="en-US" altLang="en-US" sz="3500" dirty="0" err="1"/>
              <a:t>n.d</a:t>
            </a:r>
            <a:r>
              <a:rPr lang="en-US" altLang="en-US" sz="3500" dirty="0"/>
              <a:t> a). This evidences the Welsh governments commitment to enshrining the rights of the child at the earliest point in school life.</a:t>
            </a:r>
          </a:p>
          <a:p>
            <a:pPr eaLnBrk="1" hangingPunct="1"/>
            <a:r>
              <a:rPr lang="en-US" altLang="en-US" sz="3500" dirty="0"/>
              <a:t>We further witness this commitment to play in the Welsh government’s Play Sufficiency Assessment (PSA) and action plan which assess on a 3-degree scale how well councils are providing play facilities and how they plan to do better. The documents are produced every three years to ensure constant improvement (Swansea Council, 2019). Split into several matters, the assessment evaluates council performance in areas related to Rights to action. For example, matter B relates to providing for diverse needs, particularly disabilities (Swansea council, 2019. This indicates a commitment to the inclusive education aspect of aim 2 of Rights to action and seeks to uphold article 23 of the UNCRC which requires promoting the ability of mentally and physically disabled children to enjoy a full life, achieve self-reliance and, ensure dignity and take part in </a:t>
            </a:r>
            <a:r>
              <a:rPr lang="en-US" altLang="en-US" sz="3500"/>
              <a:t>the community. </a:t>
            </a:r>
            <a:r>
              <a:rPr lang="en-US" altLang="en-US" sz="3500" dirty="0"/>
              <a:t>(</a:t>
            </a:r>
            <a:r>
              <a:rPr lang="en-US" altLang="en-US" sz="3500" dirty="0" err="1"/>
              <a:t>Unicef</a:t>
            </a:r>
            <a:r>
              <a:rPr lang="en-US" altLang="en-US" sz="3500" dirty="0"/>
              <a:t>, </a:t>
            </a:r>
            <a:r>
              <a:rPr lang="en-US" altLang="en-US" sz="3500" dirty="0" err="1"/>
              <a:t>n.d</a:t>
            </a:r>
            <a:r>
              <a:rPr lang="en-US" altLang="en-US" sz="3500" dirty="0"/>
              <a:t> a)</a:t>
            </a:r>
          </a:p>
        </p:txBody>
      </p:sp>
      <p:sp>
        <p:nvSpPr>
          <p:cNvPr id="9" name="Text Placeholder 8">
            <a:extLst>
              <a:ext uri="{FF2B5EF4-FFF2-40B4-BE49-F238E27FC236}">
                <a16:creationId xmlns:a16="http://schemas.microsoft.com/office/drawing/2014/main" id="{FE856A52-A29B-4150-AC33-ACCC2E5339FF}"/>
              </a:ext>
            </a:extLst>
          </p:cNvPr>
          <p:cNvSpPr>
            <a:spLocks noGrp="1"/>
          </p:cNvSpPr>
          <p:nvPr>
            <p:ph type="body" sz="quarter" idx="22"/>
          </p:nvPr>
        </p:nvSpPr>
        <p:spPr>
          <a:xfrm>
            <a:off x="11587163" y="5088775"/>
            <a:ext cx="10048875" cy="1107988"/>
          </a:xfrm>
        </p:spPr>
        <p:txBody>
          <a:bodyPr/>
          <a:lstStyle/>
          <a:p>
            <a:pPr marL="1645838" indent="-1645838" defTabSz="4388900" eaLnBrk="1" fontAlgn="auto" hangingPunct="1">
              <a:spcAft>
                <a:spcPts val="0"/>
              </a:spcAft>
              <a:defRPr/>
            </a:pPr>
            <a:r>
              <a:rPr lang="en-US" sz="6000" dirty="0"/>
              <a:t>Rights to action – Aim 2</a:t>
            </a:r>
          </a:p>
        </p:txBody>
      </p:sp>
      <p:sp>
        <p:nvSpPr>
          <p:cNvPr id="7178" name="Text Placeholder 9">
            <a:extLst>
              <a:ext uri="{FF2B5EF4-FFF2-40B4-BE49-F238E27FC236}">
                <a16:creationId xmlns:a16="http://schemas.microsoft.com/office/drawing/2014/main" id="{EB8C8751-DD57-4CB8-B1B7-CCAB6B386E6B}"/>
              </a:ext>
            </a:extLst>
          </p:cNvPr>
          <p:cNvSpPr>
            <a:spLocks noGrp="1"/>
          </p:cNvSpPr>
          <p:nvPr>
            <p:ph type="body" sz="quarter" idx="23"/>
          </p:nvPr>
        </p:nvSpPr>
        <p:spPr bwMode="auto">
          <a:xfrm>
            <a:off x="22258338" y="6003925"/>
            <a:ext cx="10048875" cy="2666881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571500" indent="-571500" eaLnBrk="1" hangingPunct="1">
              <a:buFontTx/>
              <a:buChar char="-"/>
            </a:pPr>
            <a:r>
              <a:rPr lang="en-US" altLang="en-US" sz="3500" b="1" dirty="0"/>
              <a:t>Transitions</a:t>
            </a:r>
          </a:p>
          <a:p>
            <a:pPr eaLnBrk="1" hangingPunct="1"/>
            <a:r>
              <a:rPr lang="en-US" altLang="en-US" sz="3500" dirty="0"/>
              <a:t>Rights to action acknowledges the importance of the transition period between primary and secondary school. It emphasizes the need for the easy exchange of information between key stage 2 and 3 for education to be delivered as best as possible to individual children while meeting the specific needs of each child. This is addressed in several ways including induction days aimed at familiarizing children with the new environment alongside personal tutelage and buddy systems (WAG, 2004) which help to familiarize the school with the specific needs of the child. </a:t>
            </a:r>
          </a:p>
          <a:p>
            <a:pPr eaLnBrk="1" hangingPunct="1"/>
            <a:r>
              <a:rPr lang="en-US" altLang="en-US" sz="3500" dirty="0"/>
              <a:t>Interestingly, during the coronavirus pandemic 2020, we witness a partial suspension of the right of the child to education with the closure of schools. Here we see the conflict between rights and responsibility where we have a duty to ensure public health at the expense of the right to education. However, the UK and Welsh governments seek to return year 6 pupils to schools as early as the 1</a:t>
            </a:r>
            <a:r>
              <a:rPr lang="en-US" altLang="en-US" sz="3500" baseline="30000" dirty="0"/>
              <a:t>st</a:t>
            </a:r>
            <a:r>
              <a:rPr lang="en-US" altLang="en-US" sz="3500" dirty="0"/>
              <a:t> of June 2020 arguing that the transition period is crucial (Adams, Proctor and Devlin, 2020) evidencing the commitment to the aims of Rights to action.</a:t>
            </a:r>
          </a:p>
          <a:p>
            <a:pPr marL="457200" indent="-457200" eaLnBrk="1" hangingPunct="1">
              <a:buFontTx/>
              <a:buChar char="-"/>
            </a:pPr>
            <a:r>
              <a:rPr lang="en-US" altLang="en-US" sz="3500" b="1" dirty="0"/>
              <a:t>Listening to learners</a:t>
            </a:r>
          </a:p>
          <a:p>
            <a:pPr eaLnBrk="1" hangingPunct="1"/>
            <a:r>
              <a:rPr lang="en-US" altLang="en-US" sz="3500" dirty="0"/>
              <a:t>This section of Rights to action dictates that the views of education service users are heard and acted upon in the formation of policy (WAG 2004). We see this acted upon in the formation of school councils in Wales under the </a:t>
            </a:r>
            <a:r>
              <a:rPr lang="en-US" altLang="en-US" sz="3500" i="1" dirty="0"/>
              <a:t>School Councils (Wales) regulations</a:t>
            </a:r>
            <a:r>
              <a:rPr lang="en-US" altLang="en-US" sz="3500" dirty="0"/>
              <a:t> (2005) which state that 1 pupil from year 3 and above shall be elected to sit on the school council and 2 pupils from the school councils year 11-13 shall be appointed to the be associate school governors. This is not only a clear example of children being allowed a say in the direction of their own education in accordance with article 12, but is also an enactment of article 29 of the UNCRC in that it provides a means of developing an appreciation of fundamental human rights and serves as a means of preparing children for participation in a life that is regarded as a free society by the UN (</a:t>
            </a:r>
            <a:r>
              <a:rPr lang="en-US" altLang="en-US" sz="3500" dirty="0" err="1"/>
              <a:t>Unicef</a:t>
            </a:r>
            <a:r>
              <a:rPr lang="en-US" altLang="en-US" sz="3500" dirty="0"/>
              <a:t>, </a:t>
            </a:r>
            <a:r>
              <a:rPr lang="en-US" altLang="en-US" sz="3500" dirty="0" err="1"/>
              <a:t>n.d</a:t>
            </a:r>
            <a:r>
              <a:rPr lang="en-US" altLang="en-US" sz="3500" dirty="0"/>
              <a:t> a)</a:t>
            </a:r>
          </a:p>
          <a:p>
            <a:pPr eaLnBrk="1" hangingPunct="1"/>
            <a:endParaRPr lang="en-US" altLang="en-US" dirty="0"/>
          </a:p>
        </p:txBody>
      </p:sp>
      <p:sp>
        <p:nvSpPr>
          <p:cNvPr id="11" name="Text Placeholder 10">
            <a:extLst>
              <a:ext uri="{FF2B5EF4-FFF2-40B4-BE49-F238E27FC236}">
                <a16:creationId xmlns:a16="http://schemas.microsoft.com/office/drawing/2014/main" id="{9303D2B3-2BDD-493E-8CAC-549003DA31C3}"/>
              </a:ext>
            </a:extLst>
          </p:cNvPr>
          <p:cNvSpPr>
            <a:spLocks noGrp="1"/>
          </p:cNvSpPr>
          <p:nvPr>
            <p:ph type="body" sz="quarter" idx="24"/>
          </p:nvPr>
        </p:nvSpPr>
        <p:spPr>
          <a:xfrm>
            <a:off x="22250400" y="5080838"/>
            <a:ext cx="10058400" cy="1107988"/>
          </a:xfrm>
        </p:spPr>
        <p:txBody>
          <a:bodyPr/>
          <a:lstStyle/>
          <a:p>
            <a:pPr marL="1645838" indent="-1645838" defTabSz="4388900" eaLnBrk="1" fontAlgn="auto" hangingPunct="1">
              <a:spcAft>
                <a:spcPts val="0"/>
              </a:spcAft>
              <a:defRPr/>
            </a:pPr>
            <a:r>
              <a:rPr lang="en-US" sz="6000" dirty="0"/>
              <a:t>Rights to action – Aim 2</a:t>
            </a:r>
          </a:p>
        </p:txBody>
      </p:sp>
      <p:sp>
        <p:nvSpPr>
          <p:cNvPr id="7181" name="Text Placeholder 12">
            <a:extLst>
              <a:ext uri="{FF2B5EF4-FFF2-40B4-BE49-F238E27FC236}">
                <a16:creationId xmlns:a16="http://schemas.microsoft.com/office/drawing/2014/main" id="{E9E8A83E-6A77-4653-88F8-D71172DD4B61}"/>
              </a:ext>
            </a:extLst>
          </p:cNvPr>
          <p:cNvSpPr>
            <a:spLocks noGrp="1"/>
          </p:cNvSpPr>
          <p:nvPr>
            <p:ph type="body" sz="quarter" idx="26"/>
          </p:nvPr>
        </p:nvSpPr>
        <p:spPr bwMode="auto">
          <a:xfrm>
            <a:off x="32924750" y="5257801"/>
            <a:ext cx="10047288" cy="63863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 </a:t>
            </a:r>
            <a:r>
              <a:rPr lang="en-US" altLang="en-US" sz="3500" dirty="0"/>
              <a:t>In addition to this, there is the establishment of the Welsh Youth Parliament (previously Funky Dragon) which is a youth assembly made up of young people in Wales and voted for by registered 11 to 18 year </a:t>
            </a:r>
            <a:r>
              <a:rPr lang="en-US" altLang="en-US" sz="3500" dirty="0" err="1"/>
              <a:t>olds</a:t>
            </a:r>
            <a:r>
              <a:rPr lang="en-US" altLang="en-US" sz="3500" dirty="0"/>
              <a:t> (BBC, 2018). This Parliament has access to the Welsh government as is able to convey the voice of young people in Wales as evidenced by the convening of the Welsh youth parliament and the first and health ministers to discuss the coronavirus (Welsh youth parliament, 2020)</a:t>
            </a:r>
            <a:endParaRPr lang="en-US" altLang="en-US" dirty="0"/>
          </a:p>
        </p:txBody>
      </p:sp>
      <p:sp>
        <p:nvSpPr>
          <p:cNvPr id="14" name="Text Placeholder 13">
            <a:extLst>
              <a:ext uri="{FF2B5EF4-FFF2-40B4-BE49-F238E27FC236}">
                <a16:creationId xmlns:a16="http://schemas.microsoft.com/office/drawing/2014/main" id="{6301AE1F-9222-461E-B8F2-EB44D6405087}"/>
              </a:ext>
            </a:extLst>
          </p:cNvPr>
          <p:cNvSpPr>
            <a:spLocks noGrp="1"/>
          </p:cNvSpPr>
          <p:nvPr>
            <p:ph type="body" sz="quarter" idx="27"/>
          </p:nvPr>
        </p:nvSpPr>
        <p:spPr>
          <a:xfrm>
            <a:off x="32908081" y="11714791"/>
            <a:ext cx="10047288" cy="1107988"/>
          </a:xfrm>
        </p:spPr>
        <p:txBody>
          <a:bodyPr/>
          <a:lstStyle/>
          <a:p>
            <a:pPr marL="1645838" indent="-1645838" defTabSz="4388900" eaLnBrk="1" fontAlgn="auto" hangingPunct="1">
              <a:spcAft>
                <a:spcPts val="0"/>
              </a:spcAft>
              <a:defRPr/>
            </a:pPr>
            <a:r>
              <a:rPr lang="en-US" sz="6000" dirty="0"/>
              <a:t>CONCLUSION</a:t>
            </a:r>
          </a:p>
        </p:txBody>
      </p:sp>
      <p:sp>
        <p:nvSpPr>
          <p:cNvPr id="7183" name="Text Placeholder 14">
            <a:extLst>
              <a:ext uri="{FF2B5EF4-FFF2-40B4-BE49-F238E27FC236}">
                <a16:creationId xmlns:a16="http://schemas.microsoft.com/office/drawing/2014/main" id="{D457183E-99BC-4A55-B85E-186AB7509D39}"/>
              </a:ext>
            </a:extLst>
          </p:cNvPr>
          <p:cNvSpPr>
            <a:spLocks noGrp="1"/>
          </p:cNvSpPr>
          <p:nvPr>
            <p:ph type="body" sz="quarter" idx="28"/>
          </p:nvPr>
        </p:nvSpPr>
        <p:spPr bwMode="auto">
          <a:xfrm>
            <a:off x="32903319" y="12893428"/>
            <a:ext cx="10052050" cy="1425003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3500" dirty="0"/>
              <a:t>So we can see that Rights to action has influenced several developments across Wales aimed at enshrining the UNCRC into public life. -The foundation phase has been integral to the upholding of the right to play and does this efficiently within a school setting. The right to play is further upheld through the Play Sufficiency Assessment which addresses the ability of councils to provide play settings and ensure that those settings are accessible to all.</a:t>
            </a:r>
          </a:p>
          <a:p>
            <a:pPr eaLnBrk="1" hangingPunct="1"/>
            <a:r>
              <a:rPr lang="en-US" altLang="en-US" sz="3500" dirty="0"/>
              <a:t>-The focus on the transition period between key stage 2 and 3 ensures that the individual needs of children are not overlooked when moving between schools and that their right to an education is not hindered by poor knowledge of specific needs</a:t>
            </a:r>
          </a:p>
          <a:p>
            <a:pPr eaLnBrk="1" hangingPunct="1"/>
            <a:r>
              <a:rPr lang="en-US" altLang="en-US" sz="3500" dirty="0"/>
              <a:t>- The aim of listening to learners does well to adhere to article 12 through the formation of school councils allowing children a say in the direction of their own education while nurturing a respect for their own rights and democratic process. This is also seen in the establishment of the Welsh youth parliament.</a:t>
            </a:r>
          </a:p>
          <a:p>
            <a:pPr eaLnBrk="1" hangingPunct="1"/>
            <a:endParaRPr lang="en-US" altLang="en-US" sz="3500" dirty="0"/>
          </a:p>
        </p:txBody>
      </p:sp>
      <p:sp>
        <p:nvSpPr>
          <p:cNvPr id="16" name="Text Placeholder 15">
            <a:extLst>
              <a:ext uri="{FF2B5EF4-FFF2-40B4-BE49-F238E27FC236}">
                <a16:creationId xmlns:a16="http://schemas.microsoft.com/office/drawing/2014/main" id="{97EBEF42-FAE7-4CEB-90E1-4C5E21182DE3}"/>
              </a:ext>
            </a:extLst>
          </p:cNvPr>
          <p:cNvSpPr>
            <a:spLocks noGrp="1"/>
          </p:cNvSpPr>
          <p:nvPr>
            <p:ph type="body" sz="quarter" idx="29"/>
          </p:nvPr>
        </p:nvSpPr>
        <p:spPr>
          <a:xfrm>
            <a:off x="32924750" y="25573087"/>
            <a:ext cx="10047288" cy="1107988"/>
          </a:xfrm>
        </p:spPr>
        <p:txBody>
          <a:bodyPr/>
          <a:lstStyle/>
          <a:p>
            <a:pPr marL="1645838" indent="-1645838" defTabSz="4388900" eaLnBrk="1" fontAlgn="auto" hangingPunct="1">
              <a:spcAft>
                <a:spcPts val="0"/>
              </a:spcAft>
              <a:defRPr/>
            </a:pPr>
            <a:r>
              <a:rPr lang="en-US" sz="6000" dirty="0"/>
              <a:t>REFERENCES</a:t>
            </a:r>
          </a:p>
        </p:txBody>
      </p:sp>
      <p:sp>
        <p:nvSpPr>
          <p:cNvPr id="7185" name="Text Placeholder 16">
            <a:extLst>
              <a:ext uri="{FF2B5EF4-FFF2-40B4-BE49-F238E27FC236}">
                <a16:creationId xmlns:a16="http://schemas.microsoft.com/office/drawing/2014/main" id="{3787829E-34DD-49DF-B55A-E7A4E4159C6B}"/>
              </a:ext>
            </a:extLst>
          </p:cNvPr>
          <p:cNvSpPr>
            <a:spLocks noGrp="1"/>
          </p:cNvSpPr>
          <p:nvPr>
            <p:ph type="body" sz="quarter" idx="30"/>
          </p:nvPr>
        </p:nvSpPr>
        <p:spPr bwMode="auto">
          <a:xfrm>
            <a:off x="32913638" y="26681075"/>
            <a:ext cx="10041731" cy="534499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1400" dirty="0"/>
              <a:t>Adams. R, </a:t>
            </a:r>
            <a:r>
              <a:rPr lang="en-US" altLang="en-US" sz="1400" dirty="0" err="1"/>
              <a:t>Proctor.K</a:t>
            </a:r>
            <a:r>
              <a:rPr lang="en-US" altLang="en-US" sz="1400" dirty="0"/>
              <a:t>, </a:t>
            </a:r>
            <a:r>
              <a:rPr lang="en-US" altLang="en-US" sz="1400" dirty="0" err="1"/>
              <a:t>Devlin.H</a:t>
            </a:r>
            <a:r>
              <a:rPr lang="en-US" altLang="en-US" sz="1400" dirty="0"/>
              <a:t>, 2020, Revealed: Year six primary school pupils may return on 1 June, </a:t>
            </a:r>
            <a:r>
              <a:rPr lang="en-US" altLang="en-US" sz="1400" i="1" dirty="0"/>
              <a:t>The Guardian, </a:t>
            </a:r>
            <a:r>
              <a:rPr lang="en-US" altLang="en-US" sz="1400" dirty="0"/>
              <a:t>3/5/2020, available at </a:t>
            </a:r>
            <a:r>
              <a:rPr lang="en-US" altLang="en-US" sz="1400" dirty="0">
                <a:hlinkClick r:id="rId3"/>
              </a:rPr>
              <a:t>https://www.theguardian.com/education/2020/may/03/revealed-year-six-primary-school-pupils-may-return-on-1-June</a:t>
            </a:r>
            <a:r>
              <a:rPr lang="en-US" altLang="en-US" sz="1400" dirty="0"/>
              <a:t>, accessed 04/05/2020</a:t>
            </a:r>
          </a:p>
          <a:p>
            <a:pPr eaLnBrk="1" hangingPunct="1"/>
            <a:r>
              <a:rPr lang="en-US" altLang="en-US" sz="1400" dirty="0"/>
              <a:t>BBC, 2018, Voting for Welsh youth parliament opens, available at </a:t>
            </a:r>
            <a:r>
              <a:rPr lang="en-US" altLang="en-US" sz="1400" dirty="0">
                <a:hlinkClick r:id="rId4"/>
              </a:rPr>
              <a:t>https://www.bbc.co.uk/news/uk-wales-politics-46075929</a:t>
            </a:r>
            <a:r>
              <a:rPr lang="en-US" altLang="en-US" sz="1400" dirty="0"/>
              <a:t>, accessed 05/05/2020</a:t>
            </a:r>
          </a:p>
          <a:p>
            <a:pPr eaLnBrk="1" hangingPunct="1"/>
            <a:r>
              <a:rPr lang="en-US" altLang="en-US" sz="1400" i="1" dirty="0"/>
              <a:t>School councils (Wales) regulations 2015</a:t>
            </a:r>
            <a:r>
              <a:rPr lang="en-US" altLang="en-US" sz="1400" dirty="0"/>
              <a:t>, (SI 2005/3200) (W.236), available at </a:t>
            </a:r>
            <a:r>
              <a:rPr lang="en-US" altLang="en-US" sz="1400" dirty="0">
                <a:hlinkClick r:id="rId5"/>
              </a:rPr>
              <a:t>http://www.legislation.gov.uk/wsi/2005/3200/made</a:t>
            </a:r>
            <a:r>
              <a:rPr lang="en-US" altLang="en-US" sz="1400" dirty="0"/>
              <a:t>, accessed 01/05/2020)</a:t>
            </a:r>
            <a:endParaRPr lang="en-US" altLang="en-US" sz="1400" i="1" dirty="0"/>
          </a:p>
          <a:p>
            <a:pPr eaLnBrk="1" hangingPunct="1"/>
            <a:r>
              <a:rPr lang="en-US" altLang="en-US" sz="1400" dirty="0"/>
              <a:t>Swansea Council, 2019, Swansea play sufficiency assessment 2019: Public summary, available at </a:t>
            </a:r>
            <a:r>
              <a:rPr lang="en-US" altLang="en-US" sz="1400" dirty="0">
                <a:hlinkClick r:id="rId6" action="ppaction://hlinkfile"/>
              </a:rPr>
              <a:t>file:///C:/Users/luker/AppData/Local/Packages/Microsoft.MicrosoftEdge_8wekyb3d8bbwe/TempState/Downloads/2019_PSA_Public_Summary%20(1).pdf</a:t>
            </a:r>
            <a:r>
              <a:rPr lang="en-US" altLang="en-US" sz="1400" dirty="0"/>
              <a:t>, accessed 04/05/2020</a:t>
            </a:r>
          </a:p>
          <a:p>
            <a:pPr eaLnBrk="1" hangingPunct="1"/>
            <a:r>
              <a:rPr lang="en-US" altLang="en-US" sz="1400" dirty="0" err="1"/>
              <a:t>Unicef</a:t>
            </a:r>
            <a:r>
              <a:rPr lang="en-US" altLang="en-US" sz="1400" dirty="0"/>
              <a:t>, </a:t>
            </a:r>
            <a:r>
              <a:rPr lang="en-US" altLang="en-US" sz="1400" dirty="0" err="1"/>
              <a:t>n.d</a:t>
            </a:r>
            <a:r>
              <a:rPr lang="en-US" altLang="en-US" sz="1400" dirty="0"/>
              <a:t> a, The United Nations convention on the rights of the child, available at </a:t>
            </a:r>
            <a:r>
              <a:rPr lang="en-US" altLang="en-US" sz="1400" dirty="0">
                <a:hlinkClick r:id="rId7"/>
              </a:rPr>
              <a:t>https://downloads.unicef.org.uk/wp-content/uploads/2016/08/unicef-convention-rights-child-uncrc.pdf?_ga=2.45123040.572298768.1588510587-1631084016.1588510587</a:t>
            </a:r>
            <a:r>
              <a:rPr lang="en-US" altLang="en-US" sz="1400" dirty="0"/>
              <a:t>, accessed 01/05/2020</a:t>
            </a:r>
          </a:p>
          <a:p>
            <a:pPr eaLnBrk="1" hangingPunct="1"/>
            <a:r>
              <a:rPr lang="en-US" altLang="en-US" sz="1400" dirty="0" err="1"/>
              <a:t>Unicef</a:t>
            </a:r>
            <a:r>
              <a:rPr lang="en-US" altLang="en-US" sz="1400" dirty="0"/>
              <a:t>, </a:t>
            </a:r>
            <a:r>
              <a:rPr lang="en-US" altLang="en-US" sz="1400" dirty="0" err="1"/>
              <a:t>n.d</a:t>
            </a:r>
            <a:r>
              <a:rPr lang="en-US" altLang="en-US" sz="1400" dirty="0"/>
              <a:t> b, What is the UNCRC?, available at </a:t>
            </a:r>
            <a:r>
              <a:rPr lang="en-US" altLang="en-US" sz="1400" dirty="0">
                <a:hlinkClick r:id="rId8"/>
              </a:rPr>
              <a:t>https://www.unicef.org.uk/what-we-do/un-convention-child-rights/</a:t>
            </a:r>
            <a:r>
              <a:rPr lang="en-US" altLang="en-US" sz="1400" dirty="0"/>
              <a:t>, accessed 01/05/2020</a:t>
            </a:r>
          </a:p>
          <a:p>
            <a:pPr eaLnBrk="1" hangingPunct="1"/>
            <a:r>
              <a:rPr lang="en-US" altLang="en-US" sz="1400" dirty="0"/>
              <a:t>Welsh assembly government, 2004, Children and young people: Rights to action, available at </a:t>
            </a:r>
            <a:r>
              <a:rPr lang="en-US" altLang="en-US" sz="1400" dirty="0">
                <a:hlinkClick r:id="rId9"/>
              </a:rPr>
              <a:t>https://dera.ioe.ac.uk/7717/1/090415rightstoactionen.pdf</a:t>
            </a:r>
            <a:r>
              <a:rPr lang="en-US" altLang="en-US" sz="1400" dirty="0"/>
              <a:t>, accessed 01/05/2020</a:t>
            </a:r>
          </a:p>
          <a:p>
            <a:pPr eaLnBrk="1" hangingPunct="1"/>
            <a:r>
              <a:rPr lang="en-US" altLang="en-US" sz="1400" dirty="0"/>
              <a:t>Welsh assembly government, 2015, Curriculum for Wales: Foundation phase framework, available at </a:t>
            </a:r>
            <a:r>
              <a:rPr lang="en-US" altLang="en-US" sz="1400" dirty="0">
                <a:hlinkClick r:id="rId10"/>
              </a:rPr>
              <a:t>https://gov.wales/sites/default/files/publications/2018-02/foundation-phase-framework-revised-2015.pdf</a:t>
            </a:r>
            <a:r>
              <a:rPr lang="en-US" altLang="en-US" sz="1400" dirty="0"/>
              <a:t>, accessed 01/05/2020</a:t>
            </a:r>
          </a:p>
          <a:p>
            <a:pPr eaLnBrk="1" hangingPunct="1"/>
            <a:r>
              <a:rPr lang="en-US" altLang="en-US" sz="1400" dirty="0"/>
              <a:t>Welsh youth parliament, 2020, online minutes video recording, available at </a:t>
            </a:r>
            <a:r>
              <a:rPr lang="en-US" altLang="en-US" sz="1400" dirty="0">
                <a:hlinkClick r:id="rId11"/>
              </a:rPr>
              <a:t>http://senedd.tv/Meeting/Archive/b534f3b9-9a22-4e6f-b14e-6bee10459f8a?autostart=True#</a:t>
            </a:r>
            <a:r>
              <a:rPr lang="en-US" altLang="en-US" sz="1400" dirty="0"/>
              <a:t>, accessed 05/05/2020</a:t>
            </a:r>
          </a:p>
        </p:txBody>
      </p:sp>
      <p:sp>
        <p:nvSpPr>
          <p:cNvPr id="18" name="Text Placeholder 17">
            <a:extLst>
              <a:ext uri="{FF2B5EF4-FFF2-40B4-BE49-F238E27FC236}">
                <a16:creationId xmlns:a16="http://schemas.microsoft.com/office/drawing/2014/main" id="{E8C9DBDE-C555-41A6-BFEE-061E5A62C615}"/>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7" name="Text Placeholder 18">
            <a:extLst>
              <a:ext uri="{FF2B5EF4-FFF2-40B4-BE49-F238E27FC236}">
                <a16:creationId xmlns:a16="http://schemas.microsoft.com/office/drawing/2014/main" id="{2F11277F-2FD1-4563-8372-392F0FC686FE}"/>
              </a:ext>
            </a:extLst>
          </p:cNvPr>
          <p:cNvSpPr>
            <a:spLocks noGrp="1"/>
          </p:cNvSpPr>
          <p:nvPr>
            <p:ph type="body" sz="quarter" idx="96"/>
          </p:nvPr>
        </p:nvSpPr>
        <p:spPr bwMode="auto">
          <a:xfrm>
            <a:off x="904875" y="14951075"/>
            <a:ext cx="10056813" cy="1794335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4000" dirty="0"/>
              <a:t>The UNCRC is a document produced by the United Nations in 1989 (</a:t>
            </a:r>
            <a:r>
              <a:rPr lang="en-US" altLang="en-US" sz="4000" dirty="0" err="1"/>
              <a:t>Unicef</a:t>
            </a:r>
            <a:r>
              <a:rPr lang="en-US" altLang="en-US" sz="4000" dirty="0"/>
              <a:t>, </a:t>
            </a:r>
            <a:r>
              <a:rPr lang="en-US" altLang="en-US" sz="4000" dirty="0" err="1"/>
              <a:t>n.d</a:t>
            </a:r>
            <a:r>
              <a:rPr lang="en-US" altLang="en-US" sz="4000" dirty="0"/>
              <a:t> a) outlining 54 articles relating to children’s rights in political, social, civil, economic and cultural life alongside the responsibility of government and adults to uphold those rights. No right is considered more important than another and are all complimentary to each other. Underpinning the convention are 4 general principles which help to interpret it; </a:t>
            </a:r>
          </a:p>
          <a:p>
            <a:pPr eaLnBrk="1" hangingPunct="1"/>
            <a:r>
              <a:rPr lang="en-US" altLang="en-US" sz="4000" dirty="0"/>
              <a:t>-non-discrimination (article 2) </a:t>
            </a:r>
          </a:p>
          <a:p>
            <a:pPr eaLnBrk="1" hangingPunct="1"/>
            <a:r>
              <a:rPr lang="en-US" altLang="en-US" sz="4000" dirty="0"/>
              <a:t>-best interest of the child (article 3) </a:t>
            </a:r>
          </a:p>
          <a:p>
            <a:pPr eaLnBrk="1" hangingPunct="1"/>
            <a:r>
              <a:rPr lang="en-US" altLang="en-US" sz="4000" dirty="0"/>
              <a:t>-right to life survival and development (article 6)  -</a:t>
            </a:r>
          </a:p>
          <a:p>
            <a:pPr eaLnBrk="1" hangingPunct="1"/>
            <a:r>
              <a:rPr lang="en-US" altLang="en-US" sz="4000" dirty="0"/>
              <a:t>right to be heard (article 12). </a:t>
            </a:r>
          </a:p>
          <a:p>
            <a:pPr eaLnBrk="1" hangingPunct="1"/>
            <a:r>
              <a:rPr lang="en-US" altLang="en-US" sz="4000" dirty="0"/>
              <a:t>It is the most upheld human rights treaty in the world, ratified even by non state </a:t>
            </a:r>
            <a:r>
              <a:rPr lang="en-US" altLang="en-US" sz="4000" dirty="0" err="1"/>
              <a:t>organisations</a:t>
            </a:r>
            <a:r>
              <a:rPr lang="en-US" altLang="en-US" sz="4000" dirty="0"/>
              <a:t> such as the Sudan People’s Liberation Army. The only UN member state not to do so is the USA </a:t>
            </a:r>
          </a:p>
          <a:p>
            <a:pPr eaLnBrk="1" hangingPunct="1"/>
            <a:r>
              <a:rPr lang="en-US" altLang="en-US" sz="4000" dirty="0"/>
              <a:t>(</a:t>
            </a:r>
            <a:r>
              <a:rPr lang="en-US" altLang="en-US" sz="4000" dirty="0" err="1"/>
              <a:t>Unicef</a:t>
            </a:r>
            <a:r>
              <a:rPr lang="en-US" altLang="en-US" sz="4000" dirty="0"/>
              <a:t>, </a:t>
            </a:r>
            <a:r>
              <a:rPr lang="en-US" altLang="en-US" sz="4000" dirty="0" err="1"/>
              <a:t>n.d</a:t>
            </a:r>
            <a:r>
              <a:rPr lang="en-US" altLang="en-US" sz="4000" dirty="0"/>
              <a:t> b)</a:t>
            </a:r>
          </a:p>
          <a:p>
            <a:pPr eaLnBrk="1" hangingPunct="1"/>
            <a:r>
              <a:rPr lang="en-US" altLang="en-US" sz="4000" dirty="0"/>
              <a:t>So how has Wales sought implement the vision of rights to action and to uphold the UNCRC since 2004?</a:t>
            </a:r>
          </a:p>
        </p:txBody>
      </p:sp>
      <p:sp>
        <p:nvSpPr>
          <p:cNvPr id="7188" name="Text Placeholder 19">
            <a:extLst>
              <a:ext uri="{FF2B5EF4-FFF2-40B4-BE49-F238E27FC236}">
                <a16:creationId xmlns:a16="http://schemas.microsoft.com/office/drawing/2014/main" id="{2DD20C11-AFB4-4283-A6B7-9CBE9071DA26}"/>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0">
            <a:extLst>
              <a:ext uri="{FF2B5EF4-FFF2-40B4-BE49-F238E27FC236}">
                <a16:creationId xmlns:a16="http://schemas.microsoft.com/office/drawing/2014/main" id="{EB371034-23F5-4AB4-B546-A6EF84C90889}"/>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1">
            <a:extLst>
              <a:ext uri="{FF2B5EF4-FFF2-40B4-BE49-F238E27FC236}">
                <a16:creationId xmlns:a16="http://schemas.microsoft.com/office/drawing/2014/main" id="{D6D8E9E8-6D81-4912-9835-3C227A40A171}"/>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2">
            <a:extLst>
              <a:ext uri="{FF2B5EF4-FFF2-40B4-BE49-F238E27FC236}">
                <a16:creationId xmlns:a16="http://schemas.microsoft.com/office/drawing/2014/main" id="{39F10311-128C-4827-8444-FAE70516BE28}"/>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3">
            <a:extLst>
              <a:ext uri="{FF2B5EF4-FFF2-40B4-BE49-F238E27FC236}">
                <a16:creationId xmlns:a16="http://schemas.microsoft.com/office/drawing/2014/main" id="{76AE6A5C-08D7-4C0A-9FBC-3FFAF728C793}"/>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4">
            <a:extLst>
              <a:ext uri="{FF2B5EF4-FFF2-40B4-BE49-F238E27FC236}">
                <a16:creationId xmlns:a16="http://schemas.microsoft.com/office/drawing/2014/main" id="{C396ACB5-DC5F-4288-9821-FE181416FB35}"/>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5">
            <a:extLst>
              <a:ext uri="{FF2B5EF4-FFF2-40B4-BE49-F238E27FC236}">
                <a16:creationId xmlns:a16="http://schemas.microsoft.com/office/drawing/2014/main" id="{DCE31E0E-ABAF-4BEB-964D-FCEE7BB75C70}"/>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Text Placeholder 26">
            <a:extLst>
              <a:ext uri="{FF2B5EF4-FFF2-40B4-BE49-F238E27FC236}">
                <a16:creationId xmlns:a16="http://schemas.microsoft.com/office/drawing/2014/main" id="{50657D76-E11B-4326-BDCA-8E356AC7174E}"/>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6" name="Text Placeholder 27">
            <a:extLst>
              <a:ext uri="{FF2B5EF4-FFF2-40B4-BE49-F238E27FC236}">
                <a16:creationId xmlns:a16="http://schemas.microsoft.com/office/drawing/2014/main" id="{95067BA1-42E4-4958-88EB-059EFB2D8B7C}"/>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7" name="Text Placeholder 28">
            <a:extLst>
              <a:ext uri="{FF2B5EF4-FFF2-40B4-BE49-F238E27FC236}">
                <a16:creationId xmlns:a16="http://schemas.microsoft.com/office/drawing/2014/main" id="{54B132BB-3BFC-415C-AB61-32A0821E91AB}"/>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8" name="Text Placeholder 29">
            <a:extLst>
              <a:ext uri="{FF2B5EF4-FFF2-40B4-BE49-F238E27FC236}">
                <a16:creationId xmlns:a16="http://schemas.microsoft.com/office/drawing/2014/main" id="{EC1815F9-B6DE-46D4-9985-357C5ED03C8C}"/>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9" name="Picture Placeholder 30">
            <a:extLst>
              <a:ext uri="{FF2B5EF4-FFF2-40B4-BE49-F238E27FC236}">
                <a16:creationId xmlns:a16="http://schemas.microsoft.com/office/drawing/2014/main" id="{0C87B2EF-9E5D-49AC-A9CD-71E8C3FFFE45}"/>
              </a:ext>
            </a:extLst>
          </p:cNvPr>
          <p:cNvSpPr>
            <a:spLocks noGrp="1"/>
          </p:cNvSpPr>
          <p:nvPr>
            <p:ph type="pic" sz="quarter" idx="115"/>
          </p:nvPr>
        </p:nvSpPr>
        <p:spPr bwMode="auto">
          <a:xfrm>
            <a:off x="-9326563" y="25314275"/>
            <a:ext cx="7908925" cy="4838700"/>
          </a:xfrm>
          <a:ln>
            <a:miter lim="800000"/>
            <a:headEnd/>
            <a:tailEnd/>
          </a:ln>
        </p:spPr>
      </p:sp>
      <p:sp>
        <p:nvSpPr>
          <p:cNvPr id="7200" name="Picture Placeholder 31">
            <a:extLst>
              <a:ext uri="{FF2B5EF4-FFF2-40B4-BE49-F238E27FC236}">
                <a16:creationId xmlns:a16="http://schemas.microsoft.com/office/drawing/2014/main" id="{110C116F-03B0-4A55-94D4-6E76B3324EA4}"/>
              </a:ext>
            </a:extLst>
          </p:cNvPr>
          <p:cNvSpPr>
            <a:spLocks noGrp="1"/>
          </p:cNvSpPr>
          <p:nvPr>
            <p:ph type="pic" sz="quarter" idx="126"/>
          </p:nvPr>
        </p:nvSpPr>
        <p:spPr bwMode="auto">
          <a:xfrm>
            <a:off x="-9326563" y="25314275"/>
            <a:ext cx="7908925" cy="4838700"/>
          </a:xfrm>
          <a:ln>
            <a:miter lim="800000"/>
            <a:headEnd/>
            <a:tailEnd/>
          </a:ln>
        </p:spPr>
      </p:sp>
      <p:sp>
        <p:nvSpPr>
          <p:cNvPr id="7201" name="Picture Placeholder 32">
            <a:extLst>
              <a:ext uri="{FF2B5EF4-FFF2-40B4-BE49-F238E27FC236}">
                <a16:creationId xmlns:a16="http://schemas.microsoft.com/office/drawing/2014/main" id="{FA815DAD-56AF-4C9D-9C06-4905AE099600}"/>
              </a:ext>
            </a:extLst>
          </p:cNvPr>
          <p:cNvSpPr>
            <a:spLocks noGrp="1"/>
          </p:cNvSpPr>
          <p:nvPr>
            <p:ph type="pic" sz="quarter" idx="127"/>
          </p:nvPr>
        </p:nvSpPr>
        <p:spPr bwMode="auto">
          <a:xfrm>
            <a:off x="-9326563" y="25314275"/>
            <a:ext cx="7908925" cy="4838700"/>
          </a:xfrm>
          <a:ln>
            <a:miter lim="800000"/>
            <a:headEnd/>
            <a:tailEnd/>
          </a:ln>
        </p:spPr>
      </p:sp>
      <p:sp>
        <p:nvSpPr>
          <p:cNvPr id="7202" name="Picture Placeholder 33">
            <a:extLst>
              <a:ext uri="{FF2B5EF4-FFF2-40B4-BE49-F238E27FC236}">
                <a16:creationId xmlns:a16="http://schemas.microsoft.com/office/drawing/2014/main" id="{4473D00A-5142-46CB-8136-D980563B50F5}"/>
              </a:ext>
            </a:extLst>
          </p:cNvPr>
          <p:cNvSpPr>
            <a:spLocks noGrp="1"/>
          </p:cNvSpPr>
          <p:nvPr>
            <p:ph type="pic" sz="quarter" idx="128"/>
          </p:nvPr>
        </p:nvSpPr>
        <p:spPr bwMode="auto">
          <a:xfrm>
            <a:off x="-9326563" y="25314275"/>
            <a:ext cx="7908925" cy="4838700"/>
          </a:xfrm>
          <a:ln>
            <a:miter lim="800000"/>
            <a:headEnd/>
            <a:tailEnd/>
          </a:ln>
        </p:spPr>
      </p:sp>
      <p:sp>
        <p:nvSpPr>
          <p:cNvPr id="7203" name="Picture Placeholder 34">
            <a:extLst>
              <a:ext uri="{FF2B5EF4-FFF2-40B4-BE49-F238E27FC236}">
                <a16:creationId xmlns:a16="http://schemas.microsoft.com/office/drawing/2014/main" id="{27A00A93-9AB4-49EC-A6E5-7A03E4DACAE1}"/>
              </a:ext>
            </a:extLst>
          </p:cNvPr>
          <p:cNvSpPr>
            <a:spLocks noGrp="1"/>
          </p:cNvSpPr>
          <p:nvPr>
            <p:ph type="pic" sz="quarter" idx="129"/>
          </p:nvPr>
        </p:nvSpPr>
        <p:spPr bwMode="auto">
          <a:xfrm>
            <a:off x="-9326563" y="25314275"/>
            <a:ext cx="7908925" cy="4838700"/>
          </a:xfrm>
          <a:ln>
            <a:miter lim="800000"/>
            <a:headEnd/>
            <a:tailEnd/>
          </a:ln>
        </p:spPr>
      </p:sp>
      <p:sp>
        <p:nvSpPr>
          <p:cNvPr id="7204" name="Picture Placeholder 35">
            <a:extLst>
              <a:ext uri="{FF2B5EF4-FFF2-40B4-BE49-F238E27FC236}">
                <a16:creationId xmlns:a16="http://schemas.microsoft.com/office/drawing/2014/main" id="{F3484B51-BA1C-4EEE-B2FD-23078CD3848A}"/>
              </a:ext>
            </a:extLst>
          </p:cNvPr>
          <p:cNvSpPr>
            <a:spLocks noGrp="1"/>
          </p:cNvSpPr>
          <p:nvPr>
            <p:ph type="pic" sz="quarter" idx="130"/>
          </p:nvPr>
        </p:nvSpPr>
        <p:spPr bwMode="auto">
          <a:xfrm>
            <a:off x="-9326563" y="25314275"/>
            <a:ext cx="7908925" cy="4838700"/>
          </a:xfrm>
          <a:ln>
            <a:miter lim="800000"/>
            <a:headEnd/>
            <a:tailEnd/>
          </a:ln>
        </p:spPr>
      </p:sp>
      <p:sp>
        <p:nvSpPr>
          <p:cNvPr id="7205" name="Picture Placeholder 36">
            <a:extLst>
              <a:ext uri="{FF2B5EF4-FFF2-40B4-BE49-F238E27FC236}">
                <a16:creationId xmlns:a16="http://schemas.microsoft.com/office/drawing/2014/main" id="{52E5B9A7-591B-4170-A204-FDC2BD6C748B}"/>
              </a:ext>
            </a:extLst>
          </p:cNvPr>
          <p:cNvSpPr>
            <a:spLocks noGrp="1"/>
          </p:cNvSpPr>
          <p:nvPr>
            <p:ph type="pic" sz="quarter" idx="131"/>
          </p:nvPr>
        </p:nvSpPr>
        <p:spPr bwMode="auto">
          <a:xfrm>
            <a:off x="-9326563" y="25314275"/>
            <a:ext cx="7908925" cy="4838700"/>
          </a:xfrm>
          <a:ln>
            <a:miter lim="800000"/>
            <a:headEnd/>
            <a:tailEnd/>
          </a:ln>
        </p:spPr>
      </p:sp>
      <p:sp>
        <p:nvSpPr>
          <p:cNvPr id="7206" name="Picture Placeholder 37">
            <a:extLst>
              <a:ext uri="{FF2B5EF4-FFF2-40B4-BE49-F238E27FC236}">
                <a16:creationId xmlns:a16="http://schemas.microsoft.com/office/drawing/2014/main" id="{2427ACDC-4188-4C81-AF54-C96ED104AD3F}"/>
              </a:ext>
            </a:extLst>
          </p:cNvPr>
          <p:cNvSpPr>
            <a:spLocks noGrp="1"/>
          </p:cNvSpPr>
          <p:nvPr>
            <p:ph type="pic" sz="quarter" idx="132"/>
          </p:nvPr>
        </p:nvSpPr>
        <p:spPr bwMode="auto">
          <a:xfrm>
            <a:off x="-9326563" y="25314275"/>
            <a:ext cx="7908925" cy="4838700"/>
          </a:xfrm>
          <a:ln>
            <a:miter lim="800000"/>
            <a:headEnd/>
            <a:tailEnd/>
          </a:ln>
        </p:spPr>
      </p:sp>
      <p:sp>
        <p:nvSpPr>
          <p:cNvPr id="7207" name="Picture Placeholder 38">
            <a:extLst>
              <a:ext uri="{FF2B5EF4-FFF2-40B4-BE49-F238E27FC236}">
                <a16:creationId xmlns:a16="http://schemas.microsoft.com/office/drawing/2014/main" id="{CD764C3C-44DC-4765-8C65-3964B9BDBB64}"/>
              </a:ext>
            </a:extLst>
          </p:cNvPr>
          <p:cNvSpPr>
            <a:spLocks noGrp="1"/>
          </p:cNvSpPr>
          <p:nvPr>
            <p:ph type="pic" sz="quarter" idx="133"/>
          </p:nvPr>
        </p:nvSpPr>
        <p:spPr bwMode="auto">
          <a:xfrm>
            <a:off x="-9326563" y="25314275"/>
            <a:ext cx="7908925" cy="4838700"/>
          </a:xfrm>
          <a:ln>
            <a:miter lim="800000"/>
            <a:headEnd/>
            <a:tailEnd/>
          </a:ln>
        </p:spPr>
      </p:sp>
      <p:sp>
        <p:nvSpPr>
          <p:cNvPr id="7208" name="Picture Placeholder 39">
            <a:extLst>
              <a:ext uri="{FF2B5EF4-FFF2-40B4-BE49-F238E27FC236}">
                <a16:creationId xmlns:a16="http://schemas.microsoft.com/office/drawing/2014/main" id="{2E238DF6-8E5B-4EAC-8322-F2D127381A85}"/>
              </a:ext>
            </a:extLst>
          </p:cNvPr>
          <p:cNvSpPr>
            <a:spLocks noGrp="1"/>
          </p:cNvSpPr>
          <p:nvPr>
            <p:ph type="pic" sz="quarter" idx="134"/>
          </p:nvPr>
        </p:nvSpPr>
        <p:spPr bwMode="auto">
          <a:xfrm>
            <a:off x="-9326563" y="25314275"/>
            <a:ext cx="7908925" cy="4838700"/>
          </a:xfrm>
          <a:ln>
            <a:miter lim="800000"/>
            <a:headEnd/>
            <a:tailEnd/>
          </a:ln>
        </p:spPr>
      </p:sp>
      <p:sp>
        <p:nvSpPr>
          <p:cNvPr id="7209" name="Picture Placeholder 40">
            <a:extLst>
              <a:ext uri="{FF2B5EF4-FFF2-40B4-BE49-F238E27FC236}">
                <a16:creationId xmlns:a16="http://schemas.microsoft.com/office/drawing/2014/main" id="{185F74E7-EC45-4501-8317-79CAA1CC852D}"/>
              </a:ext>
            </a:extLst>
          </p:cNvPr>
          <p:cNvSpPr>
            <a:spLocks noGrp="1"/>
          </p:cNvSpPr>
          <p:nvPr>
            <p:ph type="pic" sz="quarter" idx="135"/>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8B816B6C-5F62-41AB-ABC0-5D5BC9A4531F}"/>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4A097C3F-0803-4ACC-B833-D45C5FCE2F4D}"/>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54B643B7-D076-4D43-B4D7-CE81F154A1F9}"/>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4C7CA7BC-88A0-4808-9E8C-8D55C30CBDA5}"/>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179FBB5E-41D9-42BB-9F0A-CE752D85786C}"/>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141D78A9-039D-4E8D-A221-4578EC960CFE}"/>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A1345261-97AB-4E93-A993-E13D3695E23E}"/>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892017EA-0A96-49E9-A5F3-D7ECF351BC7F}"/>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7B9FA312-E21F-4371-B2D0-1DDDD3755FAD}"/>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BE6561B7-F092-4509-863F-1DB72C93F55F}"/>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6469F7A6-2BEC-4CCD-B34D-F6D7CE94E55C}"/>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E83784B6-751E-4295-A54C-B048201725FF}"/>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04096442-50EC-4D94-BB23-19BECA59DB88}"/>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3F741711-E633-4495-A611-2C559D70778F}"/>
              </a:ext>
            </a:extLst>
          </p:cNvPr>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224" name="Text Placeholder 55">
            <a:extLst>
              <a:ext uri="{FF2B5EF4-FFF2-40B4-BE49-F238E27FC236}">
                <a16:creationId xmlns:a16="http://schemas.microsoft.com/office/drawing/2014/main" id="{914E0A11-31C3-483B-8328-1ADD4514C7BE}"/>
              </a:ext>
            </a:extLst>
          </p:cNvPr>
          <p:cNvSpPr>
            <a:spLocks noGrp="1"/>
          </p:cNvSpPr>
          <p:nvPr>
            <p:ph type="body" sz="quarter" idx="150"/>
          </p:nvPr>
        </p:nvSpPr>
        <p:spPr bwMode="auto">
          <a:xfrm>
            <a:off x="5932488" y="3184525"/>
            <a:ext cx="31999237" cy="923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endParaRPr lang="en-US" altLang="en-US"/>
          </a:p>
        </p:txBody>
      </p:sp>
      <p:sp>
        <p:nvSpPr>
          <p:cNvPr id="7225" name="Text Placeholder 56">
            <a:extLst>
              <a:ext uri="{FF2B5EF4-FFF2-40B4-BE49-F238E27FC236}">
                <a16:creationId xmlns:a16="http://schemas.microsoft.com/office/drawing/2014/main" id="{41736A38-2968-4A08-A00C-C541B915AB52}"/>
              </a:ext>
            </a:extLst>
          </p:cNvPr>
          <p:cNvSpPr>
            <a:spLocks noGrp="1"/>
          </p:cNvSpPr>
          <p:nvPr>
            <p:ph type="body" sz="quarter" idx="151"/>
          </p:nvPr>
        </p:nvSpPr>
        <p:spPr bwMode="auto">
          <a:xfrm>
            <a:off x="5932488" y="1905000"/>
            <a:ext cx="31999237" cy="1279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dirty="0"/>
              <a:t>Key developments in Wales</a:t>
            </a:r>
          </a:p>
        </p:txBody>
      </p:sp>
    </p:spTree>
  </p:cSld>
  <p:clrMapOvr>
    <a:masterClrMapping/>
  </p:clrMapOvr>
  <mc:AlternateContent xmlns:mc="http://schemas.openxmlformats.org/markup-compatibility/2006" xmlns:p14="http://schemas.microsoft.com/office/powerpoint/2010/main">
    <mc:Choice Requires="p14">
      <p:transition spd="slow" p14:dur="2000" advTm="725555"/>
    </mc:Choice>
    <mc:Fallback xmlns="">
      <p:transition spd="slow" advTm="725555"/>
    </mc:Fallback>
  </mc:AlternateContent>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33" ma:contentTypeDescription="Create a new document." ma:contentTypeScope="" ma:versionID="8ea2ee704b0e517a993a179a81b05254">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d3a5d5540fbeb463e5f1e563e6608928"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4:SharedWithUsers" minOccurs="0"/>
                <xsd:element ref="ns4:SharedWithDetails" minOccurs="0"/>
                <xsd:element ref="ns4:SharingHintHash"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5ED332-C652-48F8-A5D8-1E107C072E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F8E3F4C-72F5-4133-8EC6-F793B23883B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PosterPresentations.com-36x48-Template-V2b</Template>
  <TotalTime>8504</TotalTime>
  <Words>1600</Words>
  <Application>Microsoft Office PowerPoint</Application>
  <PresentationFormat>Custom</PresentationFormat>
  <Paragraphs>44</Paragraphs>
  <Slides>1</Slides>
  <Notes>1</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vt:i4>
      </vt:variant>
    </vt:vector>
  </HeadingPairs>
  <TitlesOfParts>
    <vt:vector size="8" baseType="lpstr">
      <vt:lpstr>Arial</vt:lpstr>
      <vt:lpstr>Calibri</vt:lpstr>
      <vt:lpstr>Trebuchet MS</vt:lpstr>
      <vt:lpstr>PosterPresentations.com-36x48-Template-V2b</vt:lpstr>
      <vt:lpstr>1_Classic 3 Columns</vt:lpstr>
      <vt:lpstr>Classic - Wide Center</vt:lpstr>
      <vt:lpstr>Right Highlight</vt:lpstr>
      <vt:lpstr>Rights to action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luke.reimnitz93@gmail.com</cp:lastModifiedBy>
  <cp:revision>48</cp:revision>
  <dcterms:created xsi:type="dcterms:W3CDTF">2011-04-21T17:08:10Z</dcterms:created>
  <dcterms:modified xsi:type="dcterms:W3CDTF">2020-05-12T13:35:28Z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y fmtid="{D5CDD505-2E9C-101B-9397-08002B2CF9AE}" pid="3" name="Math_Settings">
    <vt:lpwstr/>
  </property>
  <property fmtid="{D5CDD505-2E9C-101B-9397-08002B2CF9AE}" pid="4" name="Distribution_Groups">
    <vt:lpwstr/>
  </property>
  <property fmtid="{D5CDD505-2E9C-101B-9397-08002B2CF9AE}" pid="5" name="Invited_Teachers">
    <vt:lpwstr/>
  </property>
  <property fmtid="{D5CDD505-2E9C-101B-9397-08002B2CF9AE}" pid="6" name="Invited_Students">
    <vt:lpwstr/>
  </property>
  <property fmtid="{D5CDD505-2E9C-101B-9397-08002B2CF9AE}" pid="7" name="Has_Teacher_Only_SectionGroup">
    <vt:lpwstr/>
  </property>
  <property fmtid="{D5CDD505-2E9C-101B-9397-08002B2CF9AE}" pid="8" name="Owner">
    <vt:lpwstr/>
  </property>
  <property fmtid="{D5CDD505-2E9C-101B-9397-08002B2CF9AE}" pid="9" name="Teachers">
    <vt:lpwstr/>
  </property>
  <property fmtid="{D5CDD505-2E9C-101B-9397-08002B2CF9AE}" pid="10" name="TeamsChannelId">
    <vt:lpwstr/>
  </property>
  <property fmtid="{D5CDD505-2E9C-101B-9397-08002B2CF9AE}" pid="11" name="NotebookType">
    <vt:lpwstr/>
  </property>
  <property fmtid="{D5CDD505-2E9C-101B-9397-08002B2CF9AE}" pid="12" name="CultureName">
    <vt:lpwstr/>
  </property>
  <property fmtid="{D5CDD505-2E9C-101B-9397-08002B2CF9AE}" pid="13" name="DefaultSectionNames">
    <vt:lpwstr/>
  </property>
  <property fmtid="{D5CDD505-2E9C-101B-9397-08002B2CF9AE}" pid="14" name="Is_Collaboration_Space_Locked">
    <vt:lpwstr/>
  </property>
  <property fmtid="{D5CDD505-2E9C-101B-9397-08002B2CF9AE}" pid="15" name="Templates">
    <vt:lpwstr/>
  </property>
  <property fmtid="{D5CDD505-2E9C-101B-9397-08002B2CF9AE}" pid="16" name="Self_Registration_Enabled">
    <vt:lpwstr/>
  </property>
  <property fmtid="{D5CDD505-2E9C-101B-9397-08002B2CF9AE}" pid="17" name="Students">
    <vt:lpwstr/>
  </property>
  <property fmtid="{D5CDD505-2E9C-101B-9397-08002B2CF9AE}" pid="18" name="AppVersion">
    <vt:lpwstr/>
  </property>
  <property fmtid="{D5CDD505-2E9C-101B-9397-08002B2CF9AE}" pid="19" name="FolderType">
    <vt:lpwstr/>
  </property>
  <property fmtid="{D5CDD505-2E9C-101B-9397-08002B2CF9AE}" pid="20" name="Student_Groups">
    <vt:lpwstr/>
  </property>
  <property fmtid="{D5CDD505-2E9C-101B-9397-08002B2CF9AE}" pid="21" name="LMS_Mappings">
    <vt:lpwstr/>
  </property>
  <property fmtid="{D5CDD505-2E9C-101B-9397-08002B2CF9AE}" pid="22" name="IsNotebookLocked">
    <vt:lpwstr/>
  </property>
</Properties>
</file>