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72" r:id="rId4"/>
    <p:sldId id="273" r:id="rId5"/>
    <p:sldId id="274" r:id="rId6"/>
    <p:sldId id="275" r:id="rId7"/>
    <p:sldId id="276" r:id="rId8"/>
    <p:sldId id="257" r:id="rId9"/>
    <p:sldId id="258" r:id="rId10"/>
    <p:sldId id="259" r:id="rId11"/>
    <p:sldId id="261" r:id="rId12"/>
    <p:sldId id="281" r:id="rId13"/>
    <p:sldId id="282" r:id="rId14"/>
    <p:sldId id="283" r:id="rId15"/>
    <p:sldId id="284" r:id="rId16"/>
    <p:sldId id="285" r:id="rId17"/>
    <p:sldId id="286" r:id="rId18"/>
    <p:sldId id="287" r:id="rId19"/>
    <p:sldId id="292" r:id="rId20"/>
    <p:sldId id="293" r:id="rId21"/>
    <p:sldId id="262" r:id="rId22"/>
    <p:sldId id="263" r:id="rId23"/>
    <p:sldId id="264" r:id="rId24"/>
    <p:sldId id="265" r:id="rId25"/>
    <p:sldId id="280" r:id="rId26"/>
    <p:sldId id="266" r:id="rId27"/>
    <p:sldId id="277" r:id="rId28"/>
    <p:sldId id="278" r:id="rId29"/>
    <p:sldId id="279" r:id="rId30"/>
    <p:sldId id="267" r:id="rId31"/>
    <p:sldId id="268" r:id="rId32"/>
    <p:sldId id="269" r:id="rId33"/>
    <p:sldId id="270" r:id="rId34"/>
    <p:sldId id="288" r:id="rId35"/>
    <p:sldId id="289" r:id="rId36"/>
    <p:sldId id="29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8CF00-F6F7-4E93-853A-4447B3D505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3CEBAD6-E176-46AB-8FB1-FA0F82EC6815}">
      <dgm:prSet/>
      <dgm:spPr/>
      <dgm:t>
        <a:bodyPr/>
        <a:lstStyle/>
        <a:p>
          <a:r>
            <a:rPr lang="en-GB"/>
            <a:t>Poor socioeconomic conditions of post war East London.</a:t>
          </a:r>
          <a:endParaRPr lang="en-US"/>
        </a:p>
      </dgm:t>
    </dgm:pt>
    <dgm:pt modelId="{66703B08-73A8-4B7E-8EA8-676EB07AD846}" type="parTrans" cxnId="{FE1E2FCD-FF99-431D-B472-2B5944508F8A}">
      <dgm:prSet/>
      <dgm:spPr/>
      <dgm:t>
        <a:bodyPr/>
        <a:lstStyle/>
        <a:p>
          <a:endParaRPr lang="en-US"/>
        </a:p>
      </dgm:t>
    </dgm:pt>
    <dgm:pt modelId="{CB53F2F8-5635-45B3-BDCC-9C95ACB776C5}" type="sibTrans" cxnId="{FE1E2FCD-FF99-431D-B472-2B5944508F8A}">
      <dgm:prSet/>
      <dgm:spPr/>
      <dgm:t>
        <a:bodyPr/>
        <a:lstStyle/>
        <a:p>
          <a:endParaRPr lang="en-US"/>
        </a:p>
      </dgm:t>
    </dgm:pt>
    <dgm:pt modelId="{DE9E6D78-408E-4FCB-B706-372D040022AC}">
      <dgm:prSet/>
      <dgm:spPr/>
      <dgm:t>
        <a:bodyPr/>
        <a:lstStyle/>
        <a:p>
          <a:r>
            <a:rPr lang="en-GB"/>
            <a:t>Unemployment, Poverty and Housing Shortages – Lack of a stable community.</a:t>
          </a:r>
          <a:endParaRPr lang="en-US"/>
        </a:p>
      </dgm:t>
    </dgm:pt>
    <dgm:pt modelId="{9EDD0D53-FF01-4DC3-9D84-88B0BEBB1DF8}" type="parTrans" cxnId="{2E506AFD-8E15-48D6-91B2-4C6231471454}">
      <dgm:prSet/>
      <dgm:spPr/>
      <dgm:t>
        <a:bodyPr/>
        <a:lstStyle/>
        <a:p>
          <a:endParaRPr lang="en-US"/>
        </a:p>
      </dgm:t>
    </dgm:pt>
    <dgm:pt modelId="{740517E3-D586-4003-97AA-D8D8913B6B10}" type="sibTrans" cxnId="{2E506AFD-8E15-48D6-91B2-4C6231471454}">
      <dgm:prSet/>
      <dgm:spPr/>
      <dgm:t>
        <a:bodyPr/>
        <a:lstStyle/>
        <a:p>
          <a:endParaRPr lang="en-US"/>
        </a:p>
      </dgm:t>
    </dgm:pt>
    <dgm:pt modelId="{5FC41374-85C3-42E3-A938-B553D1542C0F}">
      <dgm:prSet/>
      <dgm:spPr/>
      <dgm:t>
        <a:bodyPr/>
        <a:lstStyle/>
        <a:p>
          <a:r>
            <a:rPr lang="en-GB"/>
            <a:t>Criminal opportunity increased</a:t>
          </a:r>
          <a:endParaRPr lang="en-US"/>
        </a:p>
      </dgm:t>
    </dgm:pt>
    <dgm:pt modelId="{4C75CA61-F486-4469-A66B-FC1CEF65785B}" type="parTrans" cxnId="{BB614CCA-54F7-4132-8FB8-3F4758D73ABB}">
      <dgm:prSet/>
      <dgm:spPr/>
      <dgm:t>
        <a:bodyPr/>
        <a:lstStyle/>
        <a:p>
          <a:endParaRPr lang="en-US"/>
        </a:p>
      </dgm:t>
    </dgm:pt>
    <dgm:pt modelId="{30C5406B-BA93-436C-8543-FCC5E097ECD6}" type="sibTrans" cxnId="{BB614CCA-54F7-4132-8FB8-3F4758D73ABB}">
      <dgm:prSet/>
      <dgm:spPr/>
      <dgm:t>
        <a:bodyPr/>
        <a:lstStyle/>
        <a:p>
          <a:endParaRPr lang="en-US"/>
        </a:p>
      </dgm:t>
    </dgm:pt>
    <dgm:pt modelId="{1468C8FB-1246-4A54-B31C-6DB75C168335}" type="pres">
      <dgm:prSet presAssocID="{0078CF00-F6F7-4E93-853A-4447B3D5051C}" presName="linear" presStyleCnt="0">
        <dgm:presLayoutVars>
          <dgm:animLvl val="lvl"/>
          <dgm:resizeHandles val="exact"/>
        </dgm:presLayoutVars>
      </dgm:prSet>
      <dgm:spPr/>
    </dgm:pt>
    <dgm:pt modelId="{2936C782-9FFD-4087-9B9C-4CA607FD98B9}" type="pres">
      <dgm:prSet presAssocID="{D3CEBAD6-E176-46AB-8FB1-FA0F82EC6815}" presName="parentText" presStyleLbl="node1" presStyleIdx="0" presStyleCnt="3">
        <dgm:presLayoutVars>
          <dgm:chMax val="0"/>
          <dgm:bulletEnabled val="1"/>
        </dgm:presLayoutVars>
      </dgm:prSet>
      <dgm:spPr/>
    </dgm:pt>
    <dgm:pt modelId="{554515BA-9036-4CBD-960F-49CEC10D29EC}" type="pres">
      <dgm:prSet presAssocID="{CB53F2F8-5635-45B3-BDCC-9C95ACB776C5}" presName="spacer" presStyleCnt="0"/>
      <dgm:spPr/>
    </dgm:pt>
    <dgm:pt modelId="{226C23CB-C270-42A9-90C6-68D47297C8E9}" type="pres">
      <dgm:prSet presAssocID="{DE9E6D78-408E-4FCB-B706-372D040022AC}" presName="parentText" presStyleLbl="node1" presStyleIdx="1" presStyleCnt="3">
        <dgm:presLayoutVars>
          <dgm:chMax val="0"/>
          <dgm:bulletEnabled val="1"/>
        </dgm:presLayoutVars>
      </dgm:prSet>
      <dgm:spPr/>
    </dgm:pt>
    <dgm:pt modelId="{019549B2-6E12-4561-9AAA-9BDE88D69892}" type="pres">
      <dgm:prSet presAssocID="{740517E3-D586-4003-97AA-D8D8913B6B10}" presName="spacer" presStyleCnt="0"/>
      <dgm:spPr/>
    </dgm:pt>
    <dgm:pt modelId="{A995468C-2364-42E6-9F4A-C33F21D683F5}" type="pres">
      <dgm:prSet presAssocID="{5FC41374-85C3-42E3-A938-B553D1542C0F}" presName="parentText" presStyleLbl="node1" presStyleIdx="2" presStyleCnt="3">
        <dgm:presLayoutVars>
          <dgm:chMax val="0"/>
          <dgm:bulletEnabled val="1"/>
        </dgm:presLayoutVars>
      </dgm:prSet>
      <dgm:spPr/>
    </dgm:pt>
  </dgm:ptLst>
  <dgm:cxnLst>
    <dgm:cxn modelId="{35280F25-F5AD-4B71-9569-FC92BC8077F2}" type="presOf" srcId="{0078CF00-F6F7-4E93-853A-4447B3D5051C}" destId="{1468C8FB-1246-4A54-B31C-6DB75C168335}" srcOrd="0" destOrd="0" presId="urn:microsoft.com/office/officeart/2005/8/layout/vList2"/>
    <dgm:cxn modelId="{3E1A7779-5BF1-4DEA-AED5-5F1728B929B8}" type="presOf" srcId="{DE9E6D78-408E-4FCB-B706-372D040022AC}" destId="{226C23CB-C270-42A9-90C6-68D47297C8E9}" srcOrd="0" destOrd="0" presId="urn:microsoft.com/office/officeart/2005/8/layout/vList2"/>
    <dgm:cxn modelId="{BB614CCA-54F7-4132-8FB8-3F4758D73ABB}" srcId="{0078CF00-F6F7-4E93-853A-4447B3D5051C}" destId="{5FC41374-85C3-42E3-A938-B553D1542C0F}" srcOrd="2" destOrd="0" parTransId="{4C75CA61-F486-4469-A66B-FC1CEF65785B}" sibTransId="{30C5406B-BA93-436C-8543-FCC5E097ECD6}"/>
    <dgm:cxn modelId="{FE1E2FCD-FF99-431D-B472-2B5944508F8A}" srcId="{0078CF00-F6F7-4E93-853A-4447B3D5051C}" destId="{D3CEBAD6-E176-46AB-8FB1-FA0F82EC6815}" srcOrd="0" destOrd="0" parTransId="{66703B08-73A8-4B7E-8EA8-676EB07AD846}" sibTransId="{CB53F2F8-5635-45B3-BDCC-9C95ACB776C5}"/>
    <dgm:cxn modelId="{D95DA7E6-04EA-470B-919A-C235972FD2E8}" type="presOf" srcId="{5FC41374-85C3-42E3-A938-B553D1542C0F}" destId="{A995468C-2364-42E6-9F4A-C33F21D683F5}" srcOrd="0" destOrd="0" presId="urn:microsoft.com/office/officeart/2005/8/layout/vList2"/>
    <dgm:cxn modelId="{FACF9DEA-832F-407D-9C6D-CBC9AB9F153E}" type="presOf" srcId="{D3CEBAD6-E176-46AB-8FB1-FA0F82EC6815}" destId="{2936C782-9FFD-4087-9B9C-4CA607FD98B9}" srcOrd="0" destOrd="0" presId="urn:microsoft.com/office/officeart/2005/8/layout/vList2"/>
    <dgm:cxn modelId="{2E506AFD-8E15-48D6-91B2-4C6231471454}" srcId="{0078CF00-F6F7-4E93-853A-4447B3D5051C}" destId="{DE9E6D78-408E-4FCB-B706-372D040022AC}" srcOrd="1" destOrd="0" parTransId="{9EDD0D53-FF01-4DC3-9D84-88B0BEBB1DF8}" sibTransId="{740517E3-D586-4003-97AA-D8D8913B6B10}"/>
    <dgm:cxn modelId="{FE2DD224-3355-4460-A6E0-A92432286075}" type="presParOf" srcId="{1468C8FB-1246-4A54-B31C-6DB75C168335}" destId="{2936C782-9FFD-4087-9B9C-4CA607FD98B9}" srcOrd="0" destOrd="0" presId="urn:microsoft.com/office/officeart/2005/8/layout/vList2"/>
    <dgm:cxn modelId="{1B474B33-D001-4E52-8A6B-B6B180B030F9}" type="presParOf" srcId="{1468C8FB-1246-4A54-B31C-6DB75C168335}" destId="{554515BA-9036-4CBD-960F-49CEC10D29EC}" srcOrd="1" destOrd="0" presId="urn:microsoft.com/office/officeart/2005/8/layout/vList2"/>
    <dgm:cxn modelId="{47A97D67-5EB9-4389-B8A6-0E6B2544B2C2}" type="presParOf" srcId="{1468C8FB-1246-4A54-B31C-6DB75C168335}" destId="{226C23CB-C270-42A9-90C6-68D47297C8E9}" srcOrd="2" destOrd="0" presId="urn:microsoft.com/office/officeart/2005/8/layout/vList2"/>
    <dgm:cxn modelId="{21448424-6DCE-4DC0-87FB-AE39535C28A9}" type="presParOf" srcId="{1468C8FB-1246-4A54-B31C-6DB75C168335}" destId="{019549B2-6E12-4561-9AAA-9BDE88D69892}" srcOrd="3" destOrd="0" presId="urn:microsoft.com/office/officeart/2005/8/layout/vList2"/>
    <dgm:cxn modelId="{160F7369-62DB-4A13-A466-1EA08E91549C}" type="presParOf" srcId="{1468C8FB-1246-4A54-B31C-6DB75C168335}" destId="{A995468C-2364-42E6-9F4A-C33F21D683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C6C9D-F990-41D3-B879-D84C47FDA790}"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5A9B0DBF-64CD-4B54-9657-3ED1ADD7AC53}">
      <dgm:prSet/>
      <dgm:spPr/>
      <dgm:t>
        <a:bodyPr/>
        <a:lstStyle/>
        <a:p>
          <a:r>
            <a:rPr lang="en-GB"/>
            <a:t>Theories of nurtured criminality fit Reginald well.</a:t>
          </a:r>
          <a:endParaRPr lang="en-US"/>
        </a:p>
      </dgm:t>
    </dgm:pt>
    <dgm:pt modelId="{268E6AC6-EA54-457D-8F49-96693D550D72}" type="parTrans" cxnId="{9E194C95-CA09-48E1-A433-17EBB1F21842}">
      <dgm:prSet/>
      <dgm:spPr/>
      <dgm:t>
        <a:bodyPr/>
        <a:lstStyle/>
        <a:p>
          <a:endParaRPr lang="en-US"/>
        </a:p>
      </dgm:t>
    </dgm:pt>
    <dgm:pt modelId="{889D9CD7-0588-4CBA-A27B-98EEECC837A8}" type="sibTrans" cxnId="{9E194C95-CA09-48E1-A433-17EBB1F21842}">
      <dgm:prSet/>
      <dgm:spPr/>
      <dgm:t>
        <a:bodyPr/>
        <a:lstStyle/>
        <a:p>
          <a:endParaRPr lang="en-US"/>
        </a:p>
      </dgm:t>
    </dgm:pt>
    <dgm:pt modelId="{102C3E21-EB89-4057-98E1-C802551A3F08}">
      <dgm:prSet/>
      <dgm:spPr/>
      <dgm:t>
        <a:bodyPr/>
        <a:lstStyle/>
        <a:p>
          <a:r>
            <a:rPr lang="en-GB"/>
            <a:t>Theories of born criminality suit Ronnie – diagnosed schizophrenia and a volatile nature</a:t>
          </a:r>
          <a:endParaRPr lang="en-US"/>
        </a:p>
      </dgm:t>
    </dgm:pt>
    <dgm:pt modelId="{EDD54F4A-F700-437C-9464-EF31F09421D9}" type="parTrans" cxnId="{7CF4198E-1BBA-4CEE-B01E-46DC112413E5}">
      <dgm:prSet/>
      <dgm:spPr/>
      <dgm:t>
        <a:bodyPr/>
        <a:lstStyle/>
        <a:p>
          <a:endParaRPr lang="en-US"/>
        </a:p>
      </dgm:t>
    </dgm:pt>
    <dgm:pt modelId="{B5DC8E90-14E9-479E-B398-83F1A6909EAB}" type="sibTrans" cxnId="{7CF4198E-1BBA-4CEE-B01E-46DC112413E5}">
      <dgm:prSet/>
      <dgm:spPr/>
      <dgm:t>
        <a:bodyPr/>
        <a:lstStyle/>
        <a:p>
          <a:endParaRPr lang="en-US"/>
        </a:p>
      </dgm:t>
    </dgm:pt>
    <dgm:pt modelId="{3BA49D12-FDDC-45ED-A262-DB5768F4789B}" type="pres">
      <dgm:prSet presAssocID="{603C6C9D-F990-41D3-B879-D84C47FDA790}" presName="hierChild1" presStyleCnt="0">
        <dgm:presLayoutVars>
          <dgm:chPref val="1"/>
          <dgm:dir/>
          <dgm:animOne val="branch"/>
          <dgm:animLvl val="lvl"/>
          <dgm:resizeHandles/>
        </dgm:presLayoutVars>
      </dgm:prSet>
      <dgm:spPr/>
    </dgm:pt>
    <dgm:pt modelId="{A951B16A-1FA3-4E26-A1FD-F785571D589A}" type="pres">
      <dgm:prSet presAssocID="{5A9B0DBF-64CD-4B54-9657-3ED1ADD7AC53}" presName="hierRoot1" presStyleCnt="0"/>
      <dgm:spPr/>
    </dgm:pt>
    <dgm:pt modelId="{F41E0A47-BB09-43D5-B50E-6E7B3E93039C}" type="pres">
      <dgm:prSet presAssocID="{5A9B0DBF-64CD-4B54-9657-3ED1ADD7AC53}" presName="composite" presStyleCnt="0"/>
      <dgm:spPr/>
    </dgm:pt>
    <dgm:pt modelId="{0C89071D-F3A3-4A89-B91B-04CC6E012B37}" type="pres">
      <dgm:prSet presAssocID="{5A9B0DBF-64CD-4B54-9657-3ED1ADD7AC53}" presName="background" presStyleLbl="node0" presStyleIdx="0" presStyleCnt="2"/>
      <dgm:spPr/>
    </dgm:pt>
    <dgm:pt modelId="{FCA49759-A578-4CAF-BFDD-25D0F01E5E1A}" type="pres">
      <dgm:prSet presAssocID="{5A9B0DBF-64CD-4B54-9657-3ED1ADD7AC53}" presName="text" presStyleLbl="fgAcc0" presStyleIdx="0" presStyleCnt="2">
        <dgm:presLayoutVars>
          <dgm:chPref val="3"/>
        </dgm:presLayoutVars>
      </dgm:prSet>
      <dgm:spPr/>
    </dgm:pt>
    <dgm:pt modelId="{5DFCCC8D-86DF-468A-94B5-5C91AFAD31A2}" type="pres">
      <dgm:prSet presAssocID="{5A9B0DBF-64CD-4B54-9657-3ED1ADD7AC53}" presName="hierChild2" presStyleCnt="0"/>
      <dgm:spPr/>
    </dgm:pt>
    <dgm:pt modelId="{BFAE6928-B41D-4B79-B024-231C42173A1F}" type="pres">
      <dgm:prSet presAssocID="{102C3E21-EB89-4057-98E1-C802551A3F08}" presName="hierRoot1" presStyleCnt="0"/>
      <dgm:spPr/>
    </dgm:pt>
    <dgm:pt modelId="{F0591330-E206-4764-B96E-C817A3CACD28}" type="pres">
      <dgm:prSet presAssocID="{102C3E21-EB89-4057-98E1-C802551A3F08}" presName="composite" presStyleCnt="0"/>
      <dgm:spPr/>
    </dgm:pt>
    <dgm:pt modelId="{6A82418C-45FD-406B-9603-09E92F79D8F9}" type="pres">
      <dgm:prSet presAssocID="{102C3E21-EB89-4057-98E1-C802551A3F08}" presName="background" presStyleLbl="node0" presStyleIdx="1" presStyleCnt="2"/>
      <dgm:spPr/>
    </dgm:pt>
    <dgm:pt modelId="{0B947076-901A-4414-82A6-9D594E739BC5}" type="pres">
      <dgm:prSet presAssocID="{102C3E21-EB89-4057-98E1-C802551A3F08}" presName="text" presStyleLbl="fgAcc0" presStyleIdx="1" presStyleCnt="2">
        <dgm:presLayoutVars>
          <dgm:chPref val="3"/>
        </dgm:presLayoutVars>
      </dgm:prSet>
      <dgm:spPr/>
    </dgm:pt>
    <dgm:pt modelId="{0505D048-DFB4-4175-A526-75B5608FCB1F}" type="pres">
      <dgm:prSet presAssocID="{102C3E21-EB89-4057-98E1-C802551A3F08}" presName="hierChild2" presStyleCnt="0"/>
      <dgm:spPr/>
    </dgm:pt>
  </dgm:ptLst>
  <dgm:cxnLst>
    <dgm:cxn modelId="{8266510F-3772-43FB-886F-6BF7EF5B0221}" type="presOf" srcId="{102C3E21-EB89-4057-98E1-C802551A3F08}" destId="{0B947076-901A-4414-82A6-9D594E739BC5}" srcOrd="0" destOrd="0" presId="urn:microsoft.com/office/officeart/2005/8/layout/hierarchy1"/>
    <dgm:cxn modelId="{4F33286F-FF0E-418D-851B-A10E8C3AF812}" type="presOf" srcId="{603C6C9D-F990-41D3-B879-D84C47FDA790}" destId="{3BA49D12-FDDC-45ED-A262-DB5768F4789B}" srcOrd="0" destOrd="0" presId="urn:microsoft.com/office/officeart/2005/8/layout/hierarchy1"/>
    <dgm:cxn modelId="{7CF4198E-1BBA-4CEE-B01E-46DC112413E5}" srcId="{603C6C9D-F990-41D3-B879-D84C47FDA790}" destId="{102C3E21-EB89-4057-98E1-C802551A3F08}" srcOrd="1" destOrd="0" parTransId="{EDD54F4A-F700-437C-9464-EF31F09421D9}" sibTransId="{B5DC8E90-14E9-479E-B398-83F1A6909EAB}"/>
    <dgm:cxn modelId="{9E194C95-CA09-48E1-A433-17EBB1F21842}" srcId="{603C6C9D-F990-41D3-B879-D84C47FDA790}" destId="{5A9B0DBF-64CD-4B54-9657-3ED1ADD7AC53}" srcOrd="0" destOrd="0" parTransId="{268E6AC6-EA54-457D-8F49-96693D550D72}" sibTransId="{889D9CD7-0588-4CBA-A27B-98EEECC837A8}"/>
    <dgm:cxn modelId="{FBFBEF9D-87FB-4AAB-A1E5-86C5233C8F8C}" type="presOf" srcId="{5A9B0DBF-64CD-4B54-9657-3ED1ADD7AC53}" destId="{FCA49759-A578-4CAF-BFDD-25D0F01E5E1A}" srcOrd="0" destOrd="0" presId="urn:microsoft.com/office/officeart/2005/8/layout/hierarchy1"/>
    <dgm:cxn modelId="{6438D8E2-7BBE-4A21-86B0-C03A07E87D36}" type="presParOf" srcId="{3BA49D12-FDDC-45ED-A262-DB5768F4789B}" destId="{A951B16A-1FA3-4E26-A1FD-F785571D589A}" srcOrd="0" destOrd="0" presId="urn:microsoft.com/office/officeart/2005/8/layout/hierarchy1"/>
    <dgm:cxn modelId="{CE624F2C-F7AF-4028-902F-BF69CD388478}" type="presParOf" srcId="{A951B16A-1FA3-4E26-A1FD-F785571D589A}" destId="{F41E0A47-BB09-43D5-B50E-6E7B3E93039C}" srcOrd="0" destOrd="0" presId="urn:microsoft.com/office/officeart/2005/8/layout/hierarchy1"/>
    <dgm:cxn modelId="{272EFE48-EB91-448D-B28D-7113F3004182}" type="presParOf" srcId="{F41E0A47-BB09-43D5-B50E-6E7B3E93039C}" destId="{0C89071D-F3A3-4A89-B91B-04CC6E012B37}" srcOrd="0" destOrd="0" presId="urn:microsoft.com/office/officeart/2005/8/layout/hierarchy1"/>
    <dgm:cxn modelId="{98E1B4B7-C388-4691-82AF-07DA0CC20DDC}" type="presParOf" srcId="{F41E0A47-BB09-43D5-B50E-6E7B3E93039C}" destId="{FCA49759-A578-4CAF-BFDD-25D0F01E5E1A}" srcOrd="1" destOrd="0" presId="urn:microsoft.com/office/officeart/2005/8/layout/hierarchy1"/>
    <dgm:cxn modelId="{DD87711A-30CC-4574-B37A-2F0B909DD6F6}" type="presParOf" srcId="{A951B16A-1FA3-4E26-A1FD-F785571D589A}" destId="{5DFCCC8D-86DF-468A-94B5-5C91AFAD31A2}" srcOrd="1" destOrd="0" presId="urn:microsoft.com/office/officeart/2005/8/layout/hierarchy1"/>
    <dgm:cxn modelId="{DB0198BC-1B07-42C9-820D-E8004AE34CC1}" type="presParOf" srcId="{3BA49D12-FDDC-45ED-A262-DB5768F4789B}" destId="{BFAE6928-B41D-4B79-B024-231C42173A1F}" srcOrd="1" destOrd="0" presId="urn:microsoft.com/office/officeart/2005/8/layout/hierarchy1"/>
    <dgm:cxn modelId="{BB38C560-CE6A-4A53-A05A-2486F3FD22D8}" type="presParOf" srcId="{BFAE6928-B41D-4B79-B024-231C42173A1F}" destId="{F0591330-E206-4764-B96E-C817A3CACD28}" srcOrd="0" destOrd="0" presId="urn:microsoft.com/office/officeart/2005/8/layout/hierarchy1"/>
    <dgm:cxn modelId="{043C7281-01DF-496F-9918-BF553194381D}" type="presParOf" srcId="{F0591330-E206-4764-B96E-C817A3CACD28}" destId="{6A82418C-45FD-406B-9603-09E92F79D8F9}" srcOrd="0" destOrd="0" presId="urn:microsoft.com/office/officeart/2005/8/layout/hierarchy1"/>
    <dgm:cxn modelId="{6F6A5016-E8F2-414F-A3F5-1313445CF948}" type="presParOf" srcId="{F0591330-E206-4764-B96E-C817A3CACD28}" destId="{0B947076-901A-4414-82A6-9D594E739BC5}" srcOrd="1" destOrd="0" presId="urn:microsoft.com/office/officeart/2005/8/layout/hierarchy1"/>
    <dgm:cxn modelId="{4A0EFADD-027D-47F5-980B-22CACA9D2393}" type="presParOf" srcId="{BFAE6928-B41D-4B79-B024-231C42173A1F}" destId="{0505D048-DFB4-4175-A526-75B5608FCB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75B052-556F-4CDC-9606-2D6F89B0F52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E3FC262-8EB2-444F-AC38-A9C4B4103260}">
      <dgm:prSet/>
      <dgm:spPr/>
      <dgm:t>
        <a:bodyPr/>
        <a:lstStyle/>
        <a:p>
          <a:r>
            <a:rPr lang="en-GB"/>
            <a:t>These theories can be inconsistent and only consider one route cause instead of analysing multiple causes</a:t>
          </a:r>
          <a:endParaRPr lang="en-US"/>
        </a:p>
      </dgm:t>
    </dgm:pt>
    <dgm:pt modelId="{FB09402A-E9A6-4D08-A1A7-CC11CBB6AEAD}" type="parTrans" cxnId="{10085D71-B179-4B50-9198-568E1EBD15B2}">
      <dgm:prSet/>
      <dgm:spPr/>
      <dgm:t>
        <a:bodyPr/>
        <a:lstStyle/>
        <a:p>
          <a:endParaRPr lang="en-US"/>
        </a:p>
      </dgm:t>
    </dgm:pt>
    <dgm:pt modelId="{E51A00F1-FAC0-4F6A-8A8C-EBFF04AA1B43}" type="sibTrans" cxnId="{10085D71-B179-4B50-9198-568E1EBD15B2}">
      <dgm:prSet/>
      <dgm:spPr/>
      <dgm:t>
        <a:bodyPr/>
        <a:lstStyle/>
        <a:p>
          <a:endParaRPr lang="en-US"/>
        </a:p>
      </dgm:t>
    </dgm:pt>
    <dgm:pt modelId="{69B94104-B22E-4882-8C4F-036F5D01A322}">
      <dgm:prSet/>
      <dgm:spPr/>
      <dgm:t>
        <a:bodyPr/>
        <a:lstStyle/>
        <a:p>
          <a:r>
            <a:rPr lang="en-GB" dirty="0"/>
            <a:t>Over emphasis on biological factors contributing to criminal behaviour </a:t>
          </a:r>
          <a:r>
            <a:rPr lang="en-GB" dirty="0">
              <a:solidFill>
                <a:srgbClr val="000000"/>
              </a:solidFill>
              <a:latin typeface="Arial Nova"/>
            </a:rPr>
            <a:t>(Barak, Leighton, Flavin, 2010).</a:t>
          </a:r>
          <a:endParaRPr lang="en-US" dirty="0"/>
        </a:p>
      </dgm:t>
    </dgm:pt>
    <dgm:pt modelId="{65CAEA4E-6C4C-4185-B860-9071FBC26C6A}" type="parTrans" cxnId="{609E2742-1782-414A-B326-6DAE5C565C6E}">
      <dgm:prSet/>
      <dgm:spPr/>
      <dgm:t>
        <a:bodyPr/>
        <a:lstStyle/>
        <a:p>
          <a:endParaRPr lang="en-US"/>
        </a:p>
      </dgm:t>
    </dgm:pt>
    <dgm:pt modelId="{F154746A-F783-4BDE-86D7-F45DD900799B}" type="sibTrans" cxnId="{609E2742-1782-414A-B326-6DAE5C565C6E}">
      <dgm:prSet/>
      <dgm:spPr/>
      <dgm:t>
        <a:bodyPr/>
        <a:lstStyle/>
        <a:p>
          <a:endParaRPr lang="en-US"/>
        </a:p>
      </dgm:t>
    </dgm:pt>
    <dgm:pt modelId="{2A948A52-DD12-4171-A2D8-6F88502B4FCD}">
      <dgm:prSet/>
      <dgm:spPr/>
      <dgm:t>
        <a:bodyPr/>
        <a:lstStyle/>
        <a:p>
          <a:r>
            <a:rPr lang="en-GB" dirty="0"/>
            <a:t>Lack of Evidence </a:t>
          </a:r>
          <a:r>
            <a:rPr lang="en-GB" dirty="0">
              <a:latin typeface="Trebuchet MS" panose="020B0603020202020204"/>
            </a:rPr>
            <a:t>(Brookes, 2023).</a:t>
          </a:r>
          <a:endParaRPr lang="en-US" dirty="0"/>
        </a:p>
      </dgm:t>
    </dgm:pt>
    <dgm:pt modelId="{B6AC5025-2990-4947-8A8F-EDA0C5F6F062}" type="parTrans" cxnId="{2B69CE70-6F5F-42FF-A0C8-71AAF94286A2}">
      <dgm:prSet/>
      <dgm:spPr/>
      <dgm:t>
        <a:bodyPr/>
        <a:lstStyle/>
        <a:p>
          <a:endParaRPr lang="en-US"/>
        </a:p>
      </dgm:t>
    </dgm:pt>
    <dgm:pt modelId="{608C42C2-6FB9-4D76-B45D-B0BB435D5093}" type="sibTrans" cxnId="{2B69CE70-6F5F-42FF-A0C8-71AAF94286A2}">
      <dgm:prSet/>
      <dgm:spPr/>
      <dgm:t>
        <a:bodyPr/>
        <a:lstStyle/>
        <a:p>
          <a:endParaRPr lang="en-US"/>
        </a:p>
      </dgm:t>
    </dgm:pt>
    <dgm:pt modelId="{F76D7B8F-7AEE-4586-A23C-B1235A247EE0}" type="pres">
      <dgm:prSet presAssocID="{5075B052-556F-4CDC-9606-2D6F89B0F528}" presName="hierChild1" presStyleCnt="0">
        <dgm:presLayoutVars>
          <dgm:chPref val="1"/>
          <dgm:dir/>
          <dgm:animOne val="branch"/>
          <dgm:animLvl val="lvl"/>
          <dgm:resizeHandles/>
        </dgm:presLayoutVars>
      </dgm:prSet>
      <dgm:spPr/>
    </dgm:pt>
    <dgm:pt modelId="{1C052B13-73A5-4B51-B96C-D198D0B22C2D}" type="pres">
      <dgm:prSet presAssocID="{8E3FC262-8EB2-444F-AC38-A9C4B4103260}" presName="hierRoot1" presStyleCnt="0"/>
      <dgm:spPr/>
    </dgm:pt>
    <dgm:pt modelId="{5B8E90D3-52A5-4FE9-954C-504778A8A011}" type="pres">
      <dgm:prSet presAssocID="{8E3FC262-8EB2-444F-AC38-A9C4B4103260}" presName="composite" presStyleCnt="0"/>
      <dgm:spPr/>
    </dgm:pt>
    <dgm:pt modelId="{C7A77177-70B0-4B8C-8658-E2CAD10F15A8}" type="pres">
      <dgm:prSet presAssocID="{8E3FC262-8EB2-444F-AC38-A9C4B4103260}" presName="background" presStyleLbl="node0" presStyleIdx="0" presStyleCnt="3"/>
      <dgm:spPr/>
    </dgm:pt>
    <dgm:pt modelId="{5DEF4E4A-CF1D-4D00-AEB6-C9E60B02442E}" type="pres">
      <dgm:prSet presAssocID="{8E3FC262-8EB2-444F-AC38-A9C4B4103260}" presName="text" presStyleLbl="fgAcc0" presStyleIdx="0" presStyleCnt="3">
        <dgm:presLayoutVars>
          <dgm:chPref val="3"/>
        </dgm:presLayoutVars>
      </dgm:prSet>
      <dgm:spPr/>
    </dgm:pt>
    <dgm:pt modelId="{D8CD0B8F-BD46-4657-8E80-E0703A1B70FD}" type="pres">
      <dgm:prSet presAssocID="{8E3FC262-8EB2-444F-AC38-A9C4B4103260}" presName="hierChild2" presStyleCnt="0"/>
      <dgm:spPr/>
    </dgm:pt>
    <dgm:pt modelId="{5D90B90F-4C88-428C-B73F-CC631DD70A32}" type="pres">
      <dgm:prSet presAssocID="{69B94104-B22E-4882-8C4F-036F5D01A322}" presName="hierRoot1" presStyleCnt="0"/>
      <dgm:spPr/>
    </dgm:pt>
    <dgm:pt modelId="{B48BAC0D-2F54-4771-95F8-5B8A3A90D485}" type="pres">
      <dgm:prSet presAssocID="{69B94104-B22E-4882-8C4F-036F5D01A322}" presName="composite" presStyleCnt="0"/>
      <dgm:spPr/>
    </dgm:pt>
    <dgm:pt modelId="{AB3F4588-A2FC-4EE8-A977-9437D477967B}" type="pres">
      <dgm:prSet presAssocID="{69B94104-B22E-4882-8C4F-036F5D01A322}" presName="background" presStyleLbl="node0" presStyleIdx="1" presStyleCnt="3"/>
      <dgm:spPr/>
    </dgm:pt>
    <dgm:pt modelId="{A6A0732D-B99E-4E3B-BD03-3E5D60F4C032}" type="pres">
      <dgm:prSet presAssocID="{69B94104-B22E-4882-8C4F-036F5D01A322}" presName="text" presStyleLbl="fgAcc0" presStyleIdx="1" presStyleCnt="3">
        <dgm:presLayoutVars>
          <dgm:chPref val="3"/>
        </dgm:presLayoutVars>
      </dgm:prSet>
      <dgm:spPr/>
    </dgm:pt>
    <dgm:pt modelId="{5B054DD3-636E-4649-8506-49139D1E99E7}" type="pres">
      <dgm:prSet presAssocID="{69B94104-B22E-4882-8C4F-036F5D01A322}" presName="hierChild2" presStyleCnt="0"/>
      <dgm:spPr/>
    </dgm:pt>
    <dgm:pt modelId="{1A1312AE-13E9-4B2A-B002-0978277A2F5C}" type="pres">
      <dgm:prSet presAssocID="{2A948A52-DD12-4171-A2D8-6F88502B4FCD}" presName="hierRoot1" presStyleCnt="0"/>
      <dgm:spPr/>
    </dgm:pt>
    <dgm:pt modelId="{26F06ABC-BDCC-4681-9158-E0E562D399C5}" type="pres">
      <dgm:prSet presAssocID="{2A948A52-DD12-4171-A2D8-6F88502B4FCD}" presName="composite" presStyleCnt="0"/>
      <dgm:spPr/>
    </dgm:pt>
    <dgm:pt modelId="{FCA98CE7-FA27-43C7-86FF-C2EAAEDB7C58}" type="pres">
      <dgm:prSet presAssocID="{2A948A52-DD12-4171-A2D8-6F88502B4FCD}" presName="background" presStyleLbl="node0" presStyleIdx="2" presStyleCnt="3"/>
      <dgm:spPr/>
    </dgm:pt>
    <dgm:pt modelId="{8E1D1C9C-0BBA-4A36-A3B5-6BA26A8B28B0}" type="pres">
      <dgm:prSet presAssocID="{2A948A52-DD12-4171-A2D8-6F88502B4FCD}" presName="text" presStyleLbl="fgAcc0" presStyleIdx="2" presStyleCnt="3">
        <dgm:presLayoutVars>
          <dgm:chPref val="3"/>
        </dgm:presLayoutVars>
      </dgm:prSet>
      <dgm:spPr/>
    </dgm:pt>
    <dgm:pt modelId="{2EB28106-4BAA-4ACD-A26B-AF68D3055364}" type="pres">
      <dgm:prSet presAssocID="{2A948A52-DD12-4171-A2D8-6F88502B4FCD}" presName="hierChild2" presStyleCnt="0"/>
      <dgm:spPr/>
    </dgm:pt>
  </dgm:ptLst>
  <dgm:cxnLst>
    <dgm:cxn modelId="{8F456A35-EBD0-42A0-927A-F02FF5FC7358}" type="presOf" srcId="{5075B052-556F-4CDC-9606-2D6F89B0F528}" destId="{F76D7B8F-7AEE-4586-A23C-B1235A247EE0}" srcOrd="0" destOrd="0" presId="urn:microsoft.com/office/officeart/2005/8/layout/hierarchy1"/>
    <dgm:cxn modelId="{609E2742-1782-414A-B326-6DAE5C565C6E}" srcId="{5075B052-556F-4CDC-9606-2D6F89B0F528}" destId="{69B94104-B22E-4882-8C4F-036F5D01A322}" srcOrd="1" destOrd="0" parTransId="{65CAEA4E-6C4C-4185-B860-9071FBC26C6A}" sibTransId="{F154746A-F783-4BDE-86D7-F45DD900799B}"/>
    <dgm:cxn modelId="{A932F54C-1023-450D-8092-4DCBB1BDBD68}" type="presOf" srcId="{8E3FC262-8EB2-444F-AC38-A9C4B4103260}" destId="{5DEF4E4A-CF1D-4D00-AEB6-C9E60B02442E}" srcOrd="0" destOrd="0" presId="urn:microsoft.com/office/officeart/2005/8/layout/hierarchy1"/>
    <dgm:cxn modelId="{2B69CE70-6F5F-42FF-A0C8-71AAF94286A2}" srcId="{5075B052-556F-4CDC-9606-2D6F89B0F528}" destId="{2A948A52-DD12-4171-A2D8-6F88502B4FCD}" srcOrd="2" destOrd="0" parTransId="{B6AC5025-2990-4947-8A8F-EDA0C5F6F062}" sibTransId="{608C42C2-6FB9-4D76-B45D-B0BB435D5093}"/>
    <dgm:cxn modelId="{10085D71-B179-4B50-9198-568E1EBD15B2}" srcId="{5075B052-556F-4CDC-9606-2D6F89B0F528}" destId="{8E3FC262-8EB2-444F-AC38-A9C4B4103260}" srcOrd="0" destOrd="0" parTransId="{FB09402A-E9A6-4D08-A1A7-CC11CBB6AEAD}" sibTransId="{E51A00F1-FAC0-4F6A-8A8C-EBFF04AA1B43}"/>
    <dgm:cxn modelId="{9045F489-BCEC-44DE-9142-D8F51E1516A9}" type="presOf" srcId="{2A948A52-DD12-4171-A2D8-6F88502B4FCD}" destId="{8E1D1C9C-0BBA-4A36-A3B5-6BA26A8B28B0}" srcOrd="0" destOrd="0" presId="urn:microsoft.com/office/officeart/2005/8/layout/hierarchy1"/>
    <dgm:cxn modelId="{3B5E7E90-0B67-4EC2-B715-F95B495012D6}" type="presOf" srcId="{69B94104-B22E-4882-8C4F-036F5D01A322}" destId="{A6A0732D-B99E-4E3B-BD03-3E5D60F4C032}" srcOrd="0" destOrd="0" presId="urn:microsoft.com/office/officeart/2005/8/layout/hierarchy1"/>
    <dgm:cxn modelId="{843AF528-4927-48FA-90AA-3EF3D064B1ED}" type="presParOf" srcId="{F76D7B8F-7AEE-4586-A23C-B1235A247EE0}" destId="{1C052B13-73A5-4B51-B96C-D198D0B22C2D}" srcOrd="0" destOrd="0" presId="urn:microsoft.com/office/officeart/2005/8/layout/hierarchy1"/>
    <dgm:cxn modelId="{1D0442D1-9368-431D-95B4-BC77335BFAF3}" type="presParOf" srcId="{1C052B13-73A5-4B51-B96C-D198D0B22C2D}" destId="{5B8E90D3-52A5-4FE9-954C-504778A8A011}" srcOrd="0" destOrd="0" presId="urn:microsoft.com/office/officeart/2005/8/layout/hierarchy1"/>
    <dgm:cxn modelId="{112C106D-1F4A-4A46-84C4-E3C18A99ABA6}" type="presParOf" srcId="{5B8E90D3-52A5-4FE9-954C-504778A8A011}" destId="{C7A77177-70B0-4B8C-8658-E2CAD10F15A8}" srcOrd="0" destOrd="0" presId="urn:microsoft.com/office/officeart/2005/8/layout/hierarchy1"/>
    <dgm:cxn modelId="{F8464249-7557-441A-9338-981E7AB72F58}" type="presParOf" srcId="{5B8E90D3-52A5-4FE9-954C-504778A8A011}" destId="{5DEF4E4A-CF1D-4D00-AEB6-C9E60B02442E}" srcOrd="1" destOrd="0" presId="urn:microsoft.com/office/officeart/2005/8/layout/hierarchy1"/>
    <dgm:cxn modelId="{C0113E3B-A1F8-4F08-AAFD-7C392DAC0C73}" type="presParOf" srcId="{1C052B13-73A5-4B51-B96C-D198D0B22C2D}" destId="{D8CD0B8F-BD46-4657-8E80-E0703A1B70FD}" srcOrd="1" destOrd="0" presId="urn:microsoft.com/office/officeart/2005/8/layout/hierarchy1"/>
    <dgm:cxn modelId="{98D6C5B0-1A66-445A-82D5-39BAC404F497}" type="presParOf" srcId="{F76D7B8F-7AEE-4586-A23C-B1235A247EE0}" destId="{5D90B90F-4C88-428C-B73F-CC631DD70A32}" srcOrd="1" destOrd="0" presId="urn:microsoft.com/office/officeart/2005/8/layout/hierarchy1"/>
    <dgm:cxn modelId="{67E5869D-4FFC-42F6-8C69-DE464A30FE37}" type="presParOf" srcId="{5D90B90F-4C88-428C-B73F-CC631DD70A32}" destId="{B48BAC0D-2F54-4771-95F8-5B8A3A90D485}" srcOrd="0" destOrd="0" presId="urn:microsoft.com/office/officeart/2005/8/layout/hierarchy1"/>
    <dgm:cxn modelId="{45EDECE7-F2BB-498A-9624-B57DE192ECBF}" type="presParOf" srcId="{B48BAC0D-2F54-4771-95F8-5B8A3A90D485}" destId="{AB3F4588-A2FC-4EE8-A977-9437D477967B}" srcOrd="0" destOrd="0" presId="urn:microsoft.com/office/officeart/2005/8/layout/hierarchy1"/>
    <dgm:cxn modelId="{D38607A3-F102-436C-8620-CBC5D2E5A173}" type="presParOf" srcId="{B48BAC0D-2F54-4771-95F8-5B8A3A90D485}" destId="{A6A0732D-B99E-4E3B-BD03-3E5D60F4C032}" srcOrd="1" destOrd="0" presId="urn:microsoft.com/office/officeart/2005/8/layout/hierarchy1"/>
    <dgm:cxn modelId="{D49E8D7F-2CF4-42E6-8417-EAB87D3211A0}" type="presParOf" srcId="{5D90B90F-4C88-428C-B73F-CC631DD70A32}" destId="{5B054DD3-636E-4649-8506-49139D1E99E7}" srcOrd="1" destOrd="0" presId="urn:microsoft.com/office/officeart/2005/8/layout/hierarchy1"/>
    <dgm:cxn modelId="{C497C18C-A88F-4CA9-9799-75C1ABC3CB1B}" type="presParOf" srcId="{F76D7B8F-7AEE-4586-A23C-B1235A247EE0}" destId="{1A1312AE-13E9-4B2A-B002-0978277A2F5C}" srcOrd="2" destOrd="0" presId="urn:microsoft.com/office/officeart/2005/8/layout/hierarchy1"/>
    <dgm:cxn modelId="{5395597F-0876-4D9A-9AA2-0A2D1BBA8FFA}" type="presParOf" srcId="{1A1312AE-13E9-4B2A-B002-0978277A2F5C}" destId="{26F06ABC-BDCC-4681-9158-E0E562D399C5}" srcOrd="0" destOrd="0" presId="urn:microsoft.com/office/officeart/2005/8/layout/hierarchy1"/>
    <dgm:cxn modelId="{9C77C997-94FB-4F40-974E-0F535AD69400}" type="presParOf" srcId="{26F06ABC-BDCC-4681-9158-E0E562D399C5}" destId="{FCA98CE7-FA27-43C7-86FF-C2EAAEDB7C58}" srcOrd="0" destOrd="0" presId="urn:microsoft.com/office/officeart/2005/8/layout/hierarchy1"/>
    <dgm:cxn modelId="{38177DFF-09DD-4AB9-A2EC-F8F049F64C67}" type="presParOf" srcId="{26F06ABC-BDCC-4681-9158-E0E562D399C5}" destId="{8E1D1C9C-0BBA-4A36-A3B5-6BA26A8B28B0}" srcOrd="1" destOrd="0" presId="urn:microsoft.com/office/officeart/2005/8/layout/hierarchy1"/>
    <dgm:cxn modelId="{DC6249C1-4D99-4B49-80BE-DFA7B7B0BA13}" type="presParOf" srcId="{1A1312AE-13E9-4B2A-B002-0978277A2F5C}" destId="{2EB28106-4BAA-4ACD-A26B-AF68D305536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0328B7-D793-48EF-AAEC-9B629AA10A2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DE81C2F-B1AC-4655-8DC7-E5D3A572D1E2}">
      <dgm:prSet/>
      <dgm:spPr/>
      <dgm:t>
        <a:bodyPr/>
        <a:lstStyle/>
        <a:p>
          <a:r>
            <a:rPr lang="en-GB" dirty="0"/>
            <a:t>Not fully accounting for personal variation and unique psychological profiles </a:t>
          </a:r>
          <a:r>
            <a:rPr lang="en-GB" dirty="0">
              <a:solidFill>
                <a:schemeClr val="tx1"/>
              </a:solidFill>
              <a:latin typeface="Trebuchet MS" panose="020B0603020202020204"/>
            </a:rPr>
            <a:t>(University of Glasgow, 2024).</a:t>
          </a:r>
          <a:endParaRPr lang="en-US" dirty="0"/>
        </a:p>
      </dgm:t>
    </dgm:pt>
    <dgm:pt modelId="{785EAFF9-808B-4C1E-B397-5BAD45A5E46E}" type="parTrans" cxnId="{FCA14C18-3ECE-46FB-9B54-EE042DE6DE36}">
      <dgm:prSet/>
      <dgm:spPr/>
      <dgm:t>
        <a:bodyPr/>
        <a:lstStyle/>
        <a:p>
          <a:endParaRPr lang="en-US"/>
        </a:p>
      </dgm:t>
    </dgm:pt>
    <dgm:pt modelId="{16657D5D-7869-4F31-A1FC-AC79C16FC7F8}" type="sibTrans" cxnId="{FCA14C18-3ECE-46FB-9B54-EE042DE6DE36}">
      <dgm:prSet/>
      <dgm:spPr/>
      <dgm:t>
        <a:bodyPr/>
        <a:lstStyle/>
        <a:p>
          <a:endParaRPr lang="en-US"/>
        </a:p>
      </dgm:t>
    </dgm:pt>
    <dgm:pt modelId="{2C4D9B61-CD65-487E-8758-24F3ED13208D}">
      <dgm:prSet/>
      <dgm:spPr/>
      <dgm:t>
        <a:bodyPr/>
        <a:lstStyle/>
        <a:p>
          <a:r>
            <a:rPr lang="en-GB" dirty="0"/>
            <a:t>Over Simplicity of Behaviour, Criminal Behaviour require interaction between biological factors and environmental </a:t>
          </a:r>
          <a:r>
            <a:rPr lang="en-GB"/>
            <a:t>factors </a:t>
          </a:r>
          <a:r>
            <a:rPr lang="en-GB">
              <a:latin typeface="Trebuchet MS" panose="020B0603020202020204"/>
            </a:rPr>
            <a:t>(Azeredo,  Moreira, Figueiredo, Barbosa, 2019).</a:t>
          </a:r>
          <a:endParaRPr lang="en-US" dirty="0"/>
        </a:p>
      </dgm:t>
    </dgm:pt>
    <dgm:pt modelId="{66E33EDC-C828-47EF-94D2-AA7BAC9E9992}" type="parTrans" cxnId="{C53D0F28-7D40-4CE8-934D-2E3A154CE842}">
      <dgm:prSet/>
      <dgm:spPr/>
      <dgm:t>
        <a:bodyPr/>
        <a:lstStyle/>
        <a:p>
          <a:endParaRPr lang="en-US"/>
        </a:p>
      </dgm:t>
    </dgm:pt>
    <dgm:pt modelId="{6C6BAEC1-8195-4B7A-90F1-D163EB24F9C1}" type="sibTrans" cxnId="{C53D0F28-7D40-4CE8-934D-2E3A154CE842}">
      <dgm:prSet/>
      <dgm:spPr/>
      <dgm:t>
        <a:bodyPr/>
        <a:lstStyle/>
        <a:p>
          <a:endParaRPr lang="en-US"/>
        </a:p>
      </dgm:t>
    </dgm:pt>
    <dgm:pt modelId="{F472121D-A1AB-4B57-9876-ED3D22E073EF}" type="pres">
      <dgm:prSet presAssocID="{9C0328B7-D793-48EF-AAEC-9B629AA10A2D}" presName="hierChild1" presStyleCnt="0">
        <dgm:presLayoutVars>
          <dgm:chPref val="1"/>
          <dgm:dir/>
          <dgm:animOne val="branch"/>
          <dgm:animLvl val="lvl"/>
          <dgm:resizeHandles/>
        </dgm:presLayoutVars>
      </dgm:prSet>
      <dgm:spPr/>
    </dgm:pt>
    <dgm:pt modelId="{5B922704-F176-4818-86CF-282E7315F683}" type="pres">
      <dgm:prSet presAssocID="{9DE81C2F-B1AC-4655-8DC7-E5D3A572D1E2}" presName="hierRoot1" presStyleCnt="0"/>
      <dgm:spPr/>
    </dgm:pt>
    <dgm:pt modelId="{0B9558A6-A647-4A79-81B3-8792D785924F}" type="pres">
      <dgm:prSet presAssocID="{9DE81C2F-B1AC-4655-8DC7-E5D3A572D1E2}" presName="composite" presStyleCnt="0"/>
      <dgm:spPr/>
    </dgm:pt>
    <dgm:pt modelId="{433B46E2-6384-4020-8BD9-982439576DEE}" type="pres">
      <dgm:prSet presAssocID="{9DE81C2F-B1AC-4655-8DC7-E5D3A572D1E2}" presName="background" presStyleLbl="node0" presStyleIdx="0" presStyleCnt="2"/>
      <dgm:spPr/>
    </dgm:pt>
    <dgm:pt modelId="{18C9BCB4-8C0A-47A5-8C98-9BE5DC7863B3}" type="pres">
      <dgm:prSet presAssocID="{9DE81C2F-B1AC-4655-8DC7-E5D3A572D1E2}" presName="text" presStyleLbl="fgAcc0" presStyleIdx="0" presStyleCnt="2">
        <dgm:presLayoutVars>
          <dgm:chPref val="3"/>
        </dgm:presLayoutVars>
      </dgm:prSet>
      <dgm:spPr/>
    </dgm:pt>
    <dgm:pt modelId="{BCB62999-636F-4CA6-8FF1-93A729DA0EF9}" type="pres">
      <dgm:prSet presAssocID="{9DE81C2F-B1AC-4655-8DC7-E5D3A572D1E2}" presName="hierChild2" presStyleCnt="0"/>
      <dgm:spPr/>
    </dgm:pt>
    <dgm:pt modelId="{84B97AD6-3DE3-4422-9818-72E76144242E}" type="pres">
      <dgm:prSet presAssocID="{2C4D9B61-CD65-487E-8758-24F3ED13208D}" presName="hierRoot1" presStyleCnt="0"/>
      <dgm:spPr/>
    </dgm:pt>
    <dgm:pt modelId="{8E1749DF-8F73-42F0-AA1B-DE01E4FF120B}" type="pres">
      <dgm:prSet presAssocID="{2C4D9B61-CD65-487E-8758-24F3ED13208D}" presName="composite" presStyleCnt="0"/>
      <dgm:spPr/>
    </dgm:pt>
    <dgm:pt modelId="{F261EA72-D93A-456F-B6A9-B16B939BDB5B}" type="pres">
      <dgm:prSet presAssocID="{2C4D9B61-CD65-487E-8758-24F3ED13208D}" presName="background" presStyleLbl="node0" presStyleIdx="1" presStyleCnt="2"/>
      <dgm:spPr/>
    </dgm:pt>
    <dgm:pt modelId="{472DCC7C-1F84-422A-A15B-4D9E33833058}" type="pres">
      <dgm:prSet presAssocID="{2C4D9B61-CD65-487E-8758-24F3ED13208D}" presName="text" presStyleLbl="fgAcc0" presStyleIdx="1" presStyleCnt="2">
        <dgm:presLayoutVars>
          <dgm:chPref val="3"/>
        </dgm:presLayoutVars>
      </dgm:prSet>
      <dgm:spPr/>
    </dgm:pt>
    <dgm:pt modelId="{F6D64D36-2808-40B5-AE6D-6717B161F712}" type="pres">
      <dgm:prSet presAssocID="{2C4D9B61-CD65-487E-8758-24F3ED13208D}" presName="hierChild2" presStyleCnt="0"/>
      <dgm:spPr/>
    </dgm:pt>
  </dgm:ptLst>
  <dgm:cxnLst>
    <dgm:cxn modelId="{FCA14C18-3ECE-46FB-9B54-EE042DE6DE36}" srcId="{9C0328B7-D793-48EF-AAEC-9B629AA10A2D}" destId="{9DE81C2F-B1AC-4655-8DC7-E5D3A572D1E2}" srcOrd="0" destOrd="0" parTransId="{785EAFF9-808B-4C1E-B397-5BAD45A5E46E}" sibTransId="{16657D5D-7869-4F31-A1FC-AC79C16FC7F8}"/>
    <dgm:cxn modelId="{C53D0F28-7D40-4CE8-934D-2E3A154CE842}" srcId="{9C0328B7-D793-48EF-AAEC-9B629AA10A2D}" destId="{2C4D9B61-CD65-487E-8758-24F3ED13208D}" srcOrd="1" destOrd="0" parTransId="{66E33EDC-C828-47EF-94D2-AA7BAC9E9992}" sibTransId="{6C6BAEC1-8195-4B7A-90F1-D163EB24F9C1}"/>
    <dgm:cxn modelId="{BD4B413C-5F0A-494B-8E00-7ED375D342C7}" type="presOf" srcId="{9C0328B7-D793-48EF-AAEC-9B629AA10A2D}" destId="{F472121D-A1AB-4B57-9876-ED3D22E073EF}" srcOrd="0" destOrd="0" presId="urn:microsoft.com/office/officeart/2005/8/layout/hierarchy1"/>
    <dgm:cxn modelId="{D3BC43C4-47A7-45F7-9B96-BB463ECFE383}" type="presOf" srcId="{2C4D9B61-CD65-487E-8758-24F3ED13208D}" destId="{472DCC7C-1F84-422A-A15B-4D9E33833058}" srcOrd="0" destOrd="0" presId="urn:microsoft.com/office/officeart/2005/8/layout/hierarchy1"/>
    <dgm:cxn modelId="{E44397CB-5099-4B4E-92E7-233B3295C27F}" type="presOf" srcId="{9DE81C2F-B1AC-4655-8DC7-E5D3A572D1E2}" destId="{18C9BCB4-8C0A-47A5-8C98-9BE5DC7863B3}" srcOrd="0" destOrd="0" presId="urn:microsoft.com/office/officeart/2005/8/layout/hierarchy1"/>
    <dgm:cxn modelId="{3A6243E9-3048-468C-8998-639E4531F874}" type="presParOf" srcId="{F472121D-A1AB-4B57-9876-ED3D22E073EF}" destId="{5B922704-F176-4818-86CF-282E7315F683}" srcOrd="0" destOrd="0" presId="urn:microsoft.com/office/officeart/2005/8/layout/hierarchy1"/>
    <dgm:cxn modelId="{8FE0AC5A-A4AC-40D8-9DC4-F351F669E093}" type="presParOf" srcId="{5B922704-F176-4818-86CF-282E7315F683}" destId="{0B9558A6-A647-4A79-81B3-8792D785924F}" srcOrd="0" destOrd="0" presId="urn:microsoft.com/office/officeart/2005/8/layout/hierarchy1"/>
    <dgm:cxn modelId="{BD0B76B4-1B5F-4DB9-B98F-80BFD38271D2}" type="presParOf" srcId="{0B9558A6-A647-4A79-81B3-8792D785924F}" destId="{433B46E2-6384-4020-8BD9-982439576DEE}" srcOrd="0" destOrd="0" presId="urn:microsoft.com/office/officeart/2005/8/layout/hierarchy1"/>
    <dgm:cxn modelId="{D956AFDA-EC64-417E-8614-3F679B5FB951}" type="presParOf" srcId="{0B9558A6-A647-4A79-81B3-8792D785924F}" destId="{18C9BCB4-8C0A-47A5-8C98-9BE5DC7863B3}" srcOrd="1" destOrd="0" presId="urn:microsoft.com/office/officeart/2005/8/layout/hierarchy1"/>
    <dgm:cxn modelId="{16B3A583-40DC-4A93-BA4B-0B178A2224FA}" type="presParOf" srcId="{5B922704-F176-4818-86CF-282E7315F683}" destId="{BCB62999-636F-4CA6-8FF1-93A729DA0EF9}" srcOrd="1" destOrd="0" presId="urn:microsoft.com/office/officeart/2005/8/layout/hierarchy1"/>
    <dgm:cxn modelId="{93D4C352-9752-4AFF-9D1C-91733F8F2D1D}" type="presParOf" srcId="{F472121D-A1AB-4B57-9876-ED3D22E073EF}" destId="{84B97AD6-3DE3-4422-9818-72E76144242E}" srcOrd="1" destOrd="0" presId="urn:microsoft.com/office/officeart/2005/8/layout/hierarchy1"/>
    <dgm:cxn modelId="{B2284C32-FFF6-4F40-B2E2-0EA5D5B4D394}" type="presParOf" srcId="{84B97AD6-3DE3-4422-9818-72E76144242E}" destId="{8E1749DF-8F73-42F0-AA1B-DE01E4FF120B}" srcOrd="0" destOrd="0" presId="urn:microsoft.com/office/officeart/2005/8/layout/hierarchy1"/>
    <dgm:cxn modelId="{DD89AC5A-D393-4F24-A91B-08652960AAFC}" type="presParOf" srcId="{8E1749DF-8F73-42F0-AA1B-DE01E4FF120B}" destId="{F261EA72-D93A-456F-B6A9-B16B939BDB5B}" srcOrd="0" destOrd="0" presId="urn:microsoft.com/office/officeart/2005/8/layout/hierarchy1"/>
    <dgm:cxn modelId="{CAB46C96-504C-4F3F-8114-F6B0CE35C4B9}" type="presParOf" srcId="{8E1749DF-8F73-42F0-AA1B-DE01E4FF120B}" destId="{472DCC7C-1F84-422A-A15B-4D9E33833058}" srcOrd="1" destOrd="0" presId="urn:microsoft.com/office/officeart/2005/8/layout/hierarchy1"/>
    <dgm:cxn modelId="{BBCD8948-D489-4D20-B484-ED317923DB07}" type="presParOf" srcId="{84B97AD6-3DE3-4422-9818-72E76144242E}" destId="{F6D64D36-2808-40B5-AE6D-6717B161F7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6C782-9FFD-4087-9B9C-4CA607FD98B9}">
      <dsp:nvSpPr>
        <dsp:cNvPr id="0" name=""/>
        <dsp:cNvSpPr/>
      </dsp:nvSpPr>
      <dsp:spPr>
        <a:xfrm>
          <a:off x="0" y="48969"/>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Poor socioeconomic conditions of post war East London.</a:t>
          </a:r>
          <a:endParaRPr lang="en-US" sz="3400" kern="1200"/>
        </a:p>
      </dsp:txBody>
      <dsp:txXfrm>
        <a:off x="66025" y="114994"/>
        <a:ext cx="10383550" cy="1220470"/>
      </dsp:txXfrm>
    </dsp:sp>
    <dsp:sp modelId="{226C23CB-C270-42A9-90C6-68D47297C8E9}">
      <dsp:nvSpPr>
        <dsp:cNvPr id="0" name=""/>
        <dsp:cNvSpPr/>
      </dsp:nvSpPr>
      <dsp:spPr>
        <a:xfrm>
          <a:off x="0" y="1499409"/>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Unemployment, Poverty and Housing Shortages – Lack of a stable community.</a:t>
          </a:r>
          <a:endParaRPr lang="en-US" sz="3400" kern="1200"/>
        </a:p>
      </dsp:txBody>
      <dsp:txXfrm>
        <a:off x="66025" y="1565434"/>
        <a:ext cx="10383550" cy="1220470"/>
      </dsp:txXfrm>
    </dsp:sp>
    <dsp:sp modelId="{A995468C-2364-42E6-9F4A-C33F21D683F5}">
      <dsp:nvSpPr>
        <dsp:cNvPr id="0" name=""/>
        <dsp:cNvSpPr/>
      </dsp:nvSpPr>
      <dsp:spPr>
        <a:xfrm>
          <a:off x="0" y="2949848"/>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Criminal opportunity increased</a:t>
          </a:r>
          <a:endParaRPr lang="en-US" sz="3400" kern="1200"/>
        </a:p>
      </dsp:txBody>
      <dsp:txXfrm>
        <a:off x="66025" y="3015873"/>
        <a:ext cx="10383550" cy="1220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9071D-F3A3-4A89-B91B-04CC6E012B37}">
      <dsp:nvSpPr>
        <dsp:cNvPr id="0" name=""/>
        <dsp:cNvSpPr/>
      </dsp:nvSpPr>
      <dsp:spPr>
        <a:xfrm>
          <a:off x="1283" y="507350"/>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49759-A578-4CAF-BFDD-25D0F01E5E1A}">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Theories of nurtured criminality fit Reginald well.</a:t>
          </a:r>
          <a:endParaRPr lang="en-US" sz="3400" kern="1200"/>
        </a:p>
      </dsp:txBody>
      <dsp:txXfrm>
        <a:off x="585701" y="1066737"/>
        <a:ext cx="4337991" cy="2693452"/>
      </dsp:txXfrm>
    </dsp:sp>
    <dsp:sp modelId="{6A82418C-45FD-406B-9603-09E92F79D8F9}">
      <dsp:nvSpPr>
        <dsp:cNvPr id="0" name=""/>
        <dsp:cNvSpPr/>
      </dsp:nvSpPr>
      <dsp:spPr>
        <a:xfrm>
          <a:off x="5508110" y="507350"/>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47076-901A-4414-82A6-9D594E739BC5}">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Theories of born criminality suit Ronnie – diagnosed schizophrenia and a volatile nature</a:t>
          </a:r>
          <a:endParaRPr lang="en-US" sz="34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77177-70B0-4B8C-8658-E2CAD10F15A8}">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EF4E4A-CF1D-4D00-AEB6-C9E60B02442E}">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These theories can be inconsistent and only consider one route cause instead of analysing multiple causes</a:t>
          </a:r>
          <a:endParaRPr lang="en-US" sz="1900" kern="1200"/>
        </a:p>
      </dsp:txBody>
      <dsp:txXfrm>
        <a:off x="383617" y="1447754"/>
        <a:ext cx="2847502" cy="1768010"/>
      </dsp:txXfrm>
    </dsp:sp>
    <dsp:sp modelId="{AB3F4588-A2FC-4EE8-A977-9437D477967B}">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0732D-B99E-4E3B-BD03-3E5D60F4C032}">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Over emphasis on biological factors contributing to criminal behaviour </a:t>
          </a:r>
          <a:r>
            <a:rPr lang="en-GB" sz="1900" kern="1200" dirty="0">
              <a:solidFill>
                <a:srgbClr val="000000"/>
              </a:solidFill>
              <a:latin typeface="Arial Nova"/>
            </a:rPr>
            <a:t>(Barak, Leighton, Flavin, 2010).</a:t>
          </a:r>
          <a:endParaRPr lang="en-US" sz="1900" kern="1200" dirty="0"/>
        </a:p>
      </dsp:txBody>
      <dsp:txXfrm>
        <a:off x="3998355" y="1447754"/>
        <a:ext cx="2847502" cy="1768010"/>
      </dsp:txXfrm>
    </dsp:sp>
    <dsp:sp modelId="{FCA98CE7-FA27-43C7-86FF-C2EAAEDB7C58}">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D1C9C-0BBA-4A36-A3B5-6BA26A8B28B0}">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Lack of Evidence </a:t>
          </a:r>
          <a:r>
            <a:rPr lang="en-GB" sz="1900" kern="1200" dirty="0">
              <a:latin typeface="Trebuchet MS" panose="020B0603020202020204"/>
            </a:rPr>
            <a:t>(Brookes, 2023).</a:t>
          </a:r>
          <a:endParaRPr lang="en-US" sz="1900" kern="1200" dirty="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B46E2-6384-4020-8BD9-982439576DEE}">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9BCB4-8C0A-47A5-8C98-9BE5DC7863B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Not fully accounting for personal variation and unique psychological profiles </a:t>
          </a:r>
          <a:r>
            <a:rPr lang="en-GB" sz="2500" kern="1200" dirty="0">
              <a:solidFill>
                <a:schemeClr val="tx1"/>
              </a:solidFill>
              <a:latin typeface="Trebuchet MS" panose="020B0603020202020204"/>
            </a:rPr>
            <a:t>(University of Glasgow, 2024).</a:t>
          </a:r>
          <a:endParaRPr lang="en-US" sz="2500" kern="1200" dirty="0"/>
        </a:p>
      </dsp:txBody>
      <dsp:txXfrm>
        <a:off x="585701" y="1066737"/>
        <a:ext cx="4337991" cy="2693452"/>
      </dsp:txXfrm>
    </dsp:sp>
    <dsp:sp modelId="{F261EA72-D93A-456F-B6A9-B16B939BDB5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DCC7C-1F84-422A-A15B-4D9E33833058}">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Over Simplicity of Behaviour, Criminal Behaviour require interaction between biological factors and environmental </a:t>
          </a:r>
          <a:r>
            <a:rPr lang="en-GB" sz="2500" kern="1200"/>
            <a:t>factors </a:t>
          </a:r>
          <a:r>
            <a:rPr lang="en-GB" sz="2500" kern="1200">
              <a:latin typeface="Trebuchet MS" panose="020B0603020202020204"/>
            </a:rPr>
            <a:t>(Azeredo,  Moreira, Figueiredo, Barbosa, 2019).</a:t>
          </a:r>
          <a:endParaRPr lang="en-US" sz="25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BBCEB-79FA-0629-1655-EE246490A4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625D73-D1DD-6C78-56E6-F63486C37B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28B4B15-E411-9572-E748-134BC78C2AC4}"/>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8C3F0B20-C8FE-BFBF-2B47-BA8011F8E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6E282-5B74-A7AC-BA09-AAD4C25A475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25994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B1F2-080F-87DD-743E-15833072F4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51031D-DBC8-0C52-D738-0E2A63E3AD0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278AFC-E52C-9921-159E-9D8078502F2C}"/>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1722DF31-4097-62FC-79F8-8FC37F40B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1F5A2-A4B3-4693-E405-36DBDE83E6D5}"/>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279334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7DB55-B544-29E2-4AC7-E7BBC65FAE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F14BA2-FAD5-233B-2861-AEEF810B33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EC8816-7453-B256-2949-0934D762C8EF}"/>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29465B38-86E8-5D7F-37E7-4DB371E1C8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95EB7-06D1-3961-4E63-66B0E654E2C0}"/>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539578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69138-B38B-258E-AD5E-CEFF767C78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FCCE78-5215-D560-9228-8CBB4B2E2D8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A4C4867-7B71-AA96-51D9-62261996B6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B97A3CC-5006-73F4-AD51-36AF3C607316}"/>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5224FC84-D986-E1D7-8A8C-6EF8A9F45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05E7E-F436-FA40-A5E8-CCFFAD83DCB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123669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8B9-D869-4D4D-516B-1F770941C7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D54F0E-1F17-F58E-1F40-58AC7BCB2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3BA617-3B56-094D-6DC4-A66966EEA6B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67EE3C-0A95-3296-5241-BDC150E309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30E048B-0DC1-670E-D4F5-1AF675A6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294A40C-FB4D-3AC8-8183-1386AF0A6071}"/>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8" name="Footer Placeholder 7">
            <a:extLst>
              <a:ext uri="{FF2B5EF4-FFF2-40B4-BE49-F238E27FC236}">
                <a16:creationId xmlns:a16="http://schemas.microsoft.com/office/drawing/2014/main" id="{FD5DA5E6-E22E-C924-E095-23445CB40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A12C1F-9754-3238-6D3A-542CEF5D02D8}"/>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60906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88EC-7226-0FF4-ED1F-2A2824CF078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D6B810F-9280-CB20-5331-37970ACA2D6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4" name="Footer Placeholder 3">
            <a:extLst>
              <a:ext uri="{FF2B5EF4-FFF2-40B4-BE49-F238E27FC236}">
                <a16:creationId xmlns:a16="http://schemas.microsoft.com/office/drawing/2014/main" id="{69F98F75-594C-646D-C3AB-3856ADD2FF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DEDF3A-F6C8-366B-4066-93CB6237B050}"/>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415960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810200-794B-03F2-4C88-7CE39C186D79}"/>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3" name="Footer Placeholder 2">
            <a:extLst>
              <a:ext uri="{FF2B5EF4-FFF2-40B4-BE49-F238E27FC236}">
                <a16:creationId xmlns:a16="http://schemas.microsoft.com/office/drawing/2014/main" id="{1D9D2EEA-D929-37D8-DBE6-172A06A3D9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CCBC07-6AD1-CF0C-11E5-748A6B798D8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647507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BB95-3362-A673-B786-450444CA66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6D02F33-F40F-CC9D-DD3E-9CE9A0FC64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E06F89-13B4-52A6-904E-D4EEDD00BE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C29CD6-E053-321C-E23B-40F2414768DE}"/>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48809FA7-06AA-E961-4F9E-033408DB0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12810-77CA-386F-685F-B98DAD9EC0AD}"/>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658837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EEABC-4473-43D9-D033-F5D1F7D836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095142C-5DF5-D6B1-53FC-BE51B389F6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5FA4D-096E-B758-BB89-CA3E2B4B89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64689D-BCCF-2111-F8B7-E6E91D035EA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C2F27F64-8B21-EF6F-D7C8-C76C5419C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7D1F3-C62C-51FD-C1C4-E0D7965B014D}"/>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620129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665-CD94-83E0-2785-F3758A58CBE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930848-90A6-D7C6-1F25-2D67EE0AA8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324EC7-102C-D114-12AA-DC4462E332C1}"/>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A7668FB2-EB9C-87DB-0897-4410D6428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6EC80-83D5-626D-F723-3C784DCAA446}"/>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827871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7CA36C-FEFE-4B04-F4F5-B4B2D504D1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EC9A609-3AED-E819-3467-12E59BC32A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A5C57F-B958-CAC5-423F-AF477322825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77E76042-50AF-9604-DF34-393FF803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7BFE5-90EE-6E5C-B9F3-B57970256DB4}"/>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98662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3A98DB-B406-8952-CCB7-4876710D2D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B5DB94F-9D4D-873F-190C-2F8885C7B7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856C79-2EFB-370B-3509-CF464ECF5B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A5FB345A-498F-6572-1B71-937B1051D0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8B7FD6-7974-72B2-FCBA-1418C536FD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247157-ED02-40CE-8D5F-F932BCE094DC}" type="slidenum">
              <a:rPr lang="en-GB" smtClean="0"/>
              <a:t>‹#›</a:t>
            </a:fld>
            <a:endParaRPr lang="en-GB"/>
          </a:p>
        </p:txBody>
      </p:sp>
    </p:spTree>
    <p:extLst>
      <p:ext uri="{BB962C8B-B14F-4D97-AF65-F5344CB8AC3E}">
        <p14:creationId xmlns:p14="http://schemas.microsoft.com/office/powerpoint/2010/main" val="350078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ia601209.us.archive.org/23/items/akers-et-al-2016-1/Akers%20et%20al%202016%20%281%29_text.pdf" TargetMode="External"/><Relationship Id="rId2" Type="http://schemas.openxmlformats.org/officeDocument/2006/relationships/hyperlink" Target="https://www.alliedacademies.org/articles/exploring-criminological-theories-an-overview-of-key-perspectives.pdf" TargetMode="External"/><Relationship Id="rId1" Type="http://schemas.openxmlformats.org/officeDocument/2006/relationships/slideLayout" Target="../slideLayouts/slideLayout2.xml"/><Relationship Id="rId6" Type="http://schemas.openxmlformats.org/officeDocument/2006/relationships/hyperlink" Target="http://news.bbc.co.uk/1/hi/uk/702012.stm" TargetMode="External"/><Relationship Id="rId5" Type="http://schemas.openxmlformats.org/officeDocument/2006/relationships/hyperlink" Target="https://books.google.co.uk/books?hl=en&amp;lr=&amp;id=Jcy-AAAAQBAJ&amp;oi=fnd&amp;pg=PR5&amp;dq=Overemphasis+on+Individual+Traits:+The+%E2%80%9Cborn+criminal%E2%80%9D+theory+emphasizes+individual+traits+while+neglecting+broader+social+structures+and+systemic+issues.+Crime+is+influenced+by+social,+economic,+and+cultural+factors,+not+just+individual+characteristic&amp;ots=wEeAED3hi2&amp;sig=Hh94of3Yi7lvwvZY9TcT6Ex2aYA#v=onepage&amp;q&amp;f=false" TargetMode="External"/><Relationship Id="rId4" Type="http://schemas.openxmlformats.org/officeDocument/2006/relationships/hyperlink" Target="https://link.springer.com/article/10.1007/s10567-019-00298-w#citea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britannica.com/science/biology/Evolution" TargetMode="External"/><Relationship Id="rId7" Type="http://schemas.openxmlformats.org/officeDocument/2006/relationships/hyperlink" Target="https://www.simplypsychology.org/phrenology.html" TargetMode="External"/><Relationship Id="rId2" Type="http://schemas.openxmlformats.org/officeDocument/2006/relationships/hyperlink" Target="https://www.britannica.com/science/anatomy"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5wDkRYgL8IYC&amp;oi=fnd&amp;pg=PA1&amp;dq=Ronnies+Krays+Father+was+a+rag-and-bone+man,+and+their+mother+played+a+dominant+role+in+their+upbringing.&amp;ots=UhfvFdIhHv&amp;sig=OInMmadCXAFRy9PDvqBAKM_E0rg&amp;redir_esc=y#v=onepage&amp;q&amp;f=false" TargetMode="External"/><Relationship Id="rId5" Type="http://schemas.openxmlformats.org/officeDocument/2006/relationships/hyperlink" Target="https://thelegalquotient.com/criminal-laws/criminology/multiple-factor-theory-of-causation-of-crime/2680/#:~:text=Multiple%20Factor%20Approach%20is%20a%20theory%20which%20states,taken%20as%20the%20only%20cause%20of%20that%20action." TargetMode="External"/><Relationship Id="rId4" Type="http://schemas.openxmlformats.org/officeDocument/2006/relationships/hyperlink" Target="https://www.researchgate.net/publication/313961124_It's_Nature_and_Nurture_Integrating_Biology_and_Genetics_into_the_Social_Learning_Theory_of_Criminal_Behavior/link/58b03dc445851503be97d962/download?_tp=eyJjb250ZXh0Ijp7ImZpcnN0UGFnZSI6InB1YmxpY2F0aW9uIiwicGFnZSI6InB1YmxpY2F0aW9uIn1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stem.org.uk/system/files/elibrary-resources/2016/02/Catalyst_26_3_the_brain_and_crime.pdf" TargetMode="External"/><Relationship Id="rId7" Type="http://schemas.openxmlformats.org/officeDocument/2006/relationships/hyperlink" Target="https://sccjr.ac.uk/wp-content/uploads/2022/03/Criminological-theories-overview.pdf" TargetMode="External"/><Relationship Id="rId2" Type="http://schemas.openxmlformats.org/officeDocument/2006/relationships/hyperlink" Target="https://www.simplypsychology.org/personality-theories.html" TargetMode="External"/><Relationship Id="rId1" Type="http://schemas.openxmlformats.org/officeDocument/2006/relationships/slideLayout" Target="../slideLayouts/slideLayout2.xml"/><Relationship Id="rId6" Type="http://schemas.openxmlformats.org/officeDocument/2006/relationships/hyperlink" Target="https://www.simplypsychology.org/biological-theories-crime.html#Modern-Biological-Theories-of-Crime" TargetMode="External"/><Relationship Id="rId5" Type="http://schemas.openxmlformats.org/officeDocument/2006/relationships/hyperlink" Target="https://www.britannica.com/science/criminology/Major-concepts-and-theories" TargetMode="External"/><Relationship Id="rId4" Type="http://schemas.openxmlformats.org/officeDocument/2006/relationships/hyperlink" Target="https://law.jrank.org/pages/784/Crime-Causation-Biological-Theories-Genetic-epidemiological-studies.html"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467A3A-4D46-EBFA-C4E4-81D3ED12B420}"/>
              </a:ext>
            </a:extLst>
          </p:cNvPr>
          <p:cNvPicPr>
            <a:picLocks noChangeAspect="1"/>
          </p:cNvPicPr>
          <p:nvPr/>
        </p:nvPicPr>
        <p:blipFill rotWithShape="1">
          <a:blip r:embed="rId2">
            <a:alphaModFix amt="50000"/>
          </a:blip>
          <a:srcRect t="1340" r="-1" b="14368"/>
          <a:stretch/>
        </p:blipFill>
        <p:spPr>
          <a:xfrm>
            <a:off x="20" y="10"/>
            <a:ext cx="12188930" cy="6857990"/>
          </a:xfrm>
          <a:prstGeom prst="rect">
            <a:avLst/>
          </a:prstGeom>
        </p:spPr>
      </p:pic>
      <p:sp>
        <p:nvSpPr>
          <p:cNvPr id="2" name="Title 1">
            <a:extLst>
              <a:ext uri="{FF2B5EF4-FFF2-40B4-BE49-F238E27FC236}">
                <a16:creationId xmlns:a16="http://schemas.microsoft.com/office/drawing/2014/main" id="{2BA14FFA-D740-3812-AF31-420617CDD372}"/>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The Kray Twins</a:t>
            </a:r>
          </a:p>
        </p:txBody>
      </p:sp>
      <p:sp>
        <p:nvSpPr>
          <p:cNvPr id="3" name="Subtitle 2">
            <a:extLst>
              <a:ext uri="{FF2B5EF4-FFF2-40B4-BE49-F238E27FC236}">
                <a16:creationId xmlns:a16="http://schemas.microsoft.com/office/drawing/2014/main" id="{837B2302-830E-3A49-7A14-EDEA78E95D9C}"/>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Criminality: Innate or Nurture?</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498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6E2DA3-F60A-D22C-4756-BA96B60B6882}"/>
              </a:ext>
            </a:extLst>
          </p:cNvPr>
          <p:cNvPicPr>
            <a:picLocks noChangeAspect="1"/>
          </p:cNvPicPr>
          <p:nvPr/>
        </p:nvPicPr>
        <p:blipFill rotWithShape="1">
          <a:blip r:embed="rId2">
            <a:alphaModFix amt="25000"/>
          </a:blip>
          <a:srcRect b="22945"/>
          <a:stretch/>
        </p:blipFill>
        <p:spPr>
          <a:xfrm>
            <a:off x="20" y="-1"/>
            <a:ext cx="12191980" cy="6858001"/>
          </a:xfrm>
          <a:prstGeom prst="rect">
            <a:avLst/>
          </a:prstGeom>
        </p:spPr>
      </p:pic>
      <p:sp>
        <p:nvSpPr>
          <p:cNvPr id="2" name="Title 1">
            <a:extLst>
              <a:ext uri="{FF2B5EF4-FFF2-40B4-BE49-F238E27FC236}">
                <a16:creationId xmlns:a16="http://schemas.microsoft.com/office/drawing/2014/main" id="{F60DD5A3-866D-E41B-3FDC-37C8A3190A4D}"/>
              </a:ext>
            </a:extLst>
          </p:cNvPr>
          <p:cNvSpPr>
            <a:spLocks noGrp="1"/>
          </p:cNvSpPr>
          <p:nvPr>
            <p:ph type="title"/>
          </p:nvPr>
        </p:nvSpPr>
        <p:spPr>
          <a:xfrm>
            <a:off x="645160" y="1540581"/>
            <a:ext cx="6696445" cy="1325563"/>
          </a:xfrm>
        </p:spPr>
        <p:txBody>
          <a:bodyPr>
            <a:normAutofit/>
          </a:bodyPr>
          <a:lstStyle/>
          <a:p>
            <a:r>
              <a:rPr lang="en-GB" sz="4000" dirty="0">
                <a:solidFill>
                  <a:srgbClr val="FFFFFF"/>
                </a:solidFill>
              </a:rPr>
              <a:t>Early Life and Background of The Kray Twins</a:t>
            </a:r>
          </a:p>
        </p:txBody>
      </p:sp>
      <p:sp>
        <p:nvSpPr>
          <p:cNvPr id="3" name="Content Placeholder 2">
            <a:extLst>
              <a:ext uri="{FF2B5EF4-FFF2-40B4-BE49-F238E27FC236}">
                <a16:creationId xmlns:a16="http://schemas.microsoft.com/office/drawing/2014/main" id="{F5D2215F-E94E-2FF5-106A-6358F679E8A3}"/>
              </a:ext>
            </a:extLst>
          </p:cNvPr>
          <p:cNvSpPr>
            <a:spLocks noGrp="1"/>
          </p:cNvSpPr>
          <p:nvPr>
            <p:ph idx="1"/>
          </p:nvPr>
        </p:nvSpPr>
        <p:spPr>
          <a:xfrm>
            <a:off x="645160" y="2991160"/>
            <a:ext cx="6696452" cy="2433722"/>
          </a:xfrm>
        </p:spPr>
        <p:txBody>
          <a:bodyPr>
            <a:normAutofit/>
          </a:bodyPr>
          <a:lstStyle/>
          <a:p>
            <a:r>
              <a:rPr lang="en-GB" sz="1600" dirty="0">
                <a:solidFill>
                  <a:srgbClr val="FFFFFF"/>
                </a:solidFill>
              </a:rPr>
              <a:t>Kray twins were born and raised in the east end of London</a:t>
            </a:r>
          </a:p>
          <a:p>
            <a:endParaRPr lang="en-GB" sz="1600" dirty="0">
              <a:solidFill>
                <a:srgbClr val="FFFFFF"/>
              </a:solidFill>
            </a:endParaRPr>
          </a:p>
          <a:p>
            <a:r>
              <a:rPr lang="en-GB" sz="1600" dirty="0">
                <a:solidFill>
                  <a:srgbClr val="FFFFFF"/>
                </a:solidFill>
              </a:rPr>
              <a:t>Mother was Violet </a:t>
            </a:r>
            <a:r>
              <a:rPr lang="en-GB" sz="1600" dirty="0" err="1">
                <a:solidFill>
                  <a:srgbClr val="FFFFFF"/>
                </a:solidFill>
              </a:rPr>
              <a:t>kray</a:t>
            </a:r>
            <a:r>
              <a:rPr lang="en-GB" sz="1600" dirty="0">
                <a:solidFill>
                  <a:srgbClr val="FFFFFF"/>
                </a:solidFill>
              </a:rPr>
              <a:t> and was ''known to have been very devoted to her 3 sons and didn't see the bad in her children'' (</a:t>
            </a:r>
            <a:r>
              <a:rPr lang="en-GB" sz="1600" dirty="0" err="1">
                <a:solidFill>
                  <a:srgbClr val="FFFFFF"/>
                </a:solidFill>
              </a:rPr>
              <a:t>Nuttman.D</a:t>
            </a:r>
            <a:r>
              <a:rPr lang="en-GB" sz="1600" dirty="0">
                <a:solidFill>
                  <a:srgbClr val="FFFFFF"/>
                </a:solidFill>
              </a:rPr>
              <a:t>, 2022)</a:t>
            </a:r>
          </a:p>
          <a:p>
            <a:endParaRPr lang="en-GB" sz="1600" dirty="0">
              <a:solidFill>
                <a:srgbClr val="FFFFFF"/>
              </a:solidFill>
            </a:endParaRPr>
          </a:p>
          <a:p>
            <a:r>
              <a:rPr lang="en-GB" sz="1600" dirty="0">
                <a:solidFill>
                  <a:srgbClr val="FFFFFF"/>
                </a:solidFill>
              </a:rPr>
              <a:t>Father was in and out of their lives as he had ''gone on the run to avoid military service'' (Biography.com Editors, 2015)</a:t>
            </a:r>
          </a:p>
          <a:p>
            <a:endParaRPr lang="en-GB" sz="1600" dirty="0">
              <a:solidFill>
                <a:srgbClr val="FFFFFF"/>
              </a:solidFill>
            </a:endParaRPr>
          </a:p>
        </p:txBody>
      </p:sp>
      <p:sp>
        <p:nvSpPr>
          <p:cNvPr id="4" name="TextBox 3">
            <a:extLst>
              <a:ext uri="{FF2B5EF4-FFF2-40B4-BE49-F238E27FC236}">
                <a16:creationId xmlns:a16="http://schemas.microsoft.com/office/drawing/2014/main" id="{8BFAF543-4F06-FB59-7115-5EEDCBF64E62}"/>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20705581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Boxing gloves hanging on a wall">
            <a:extLst>
              <a:ext uri="{FF2B5EF4-FFF2-40B4-BE49-F238E27FC236}">
                <a16:creationId xmlns:a16="http://schemas.microsoft.com/office/drawing/2014/main" id="{A17A9543-AA95-50F7-5C86-DE59D3E39D75}"/>
              </a:ext>
            </a:extLst>
          </p:cNvPr>
          <p:cNvPicPr>
            <a:picLocks noChangeAspect="1"/>
          </p:cNvPicPr>
          <p:nvPr/>
        </p:nvPicPr>
        <p:blipFill rotWithShape="1">
          <a:blip r:embed="rId2"/>
          <a:srcRect l="41663" r="12563" b="1"/>
          <a:stretch/>
        </p:blipFill>
        <p:spPr>
          <a:xfrm>
            <a:off x="723899" y="969818"/>
            <a:ext cx="3704013" cy="4976553"/>
          </a:xfrm>
          <a:prstGeom prst="rect">
            <a:avLst/>
          </a:prstGeom>
        </p:spPr>
      </p:pic>
      <p:sp>
        <p:nvSpPr>
          <p:cNvPr id="24"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D0180D-C0D3-8468-0074-4D720D7BF5B2}"/>
              </a:ext>
            </a:extLst>
          </p:cNvPr>
          <p:cNvSpPr>
            <a:spLocks noGrp="1"/>
          </p:cNvSpPr>
          <p:nvPr>
            <p:ph idx="1"/>
          </p:nvPr>
        </p:nvSpPr>
        <p:spPr>
          <a:xfrm>
            <a:off x="5247810" y="2399735"/>
            <a:ext cx="5982132" cy="2683832"/>
          </a:xfrm>
        </p:spPr>
        <p:txBody>
          <a:bodyPr>
            <a:normAutofit/>
          </a:bodyPr>
          <a:lstStyle/>
          <a:p>
            <a:r>
              <a:rPr lang="en-GB" sz="2000" dirty="0"/>
              <a:t>Both took part in boxing growing up under the tutelage of their grandfather Jimmy 'Cannonball' Lee</a:t>
            </a:r>
          </a:p>
          <a:p>
            <a:r>
              <a:rPr lang="en-GB" sz="2000" dirty="0"/>
              <a:t>Twins would both catch a case of Diphtheria early on in their childhood ''a highly contagious infection that affects the nose, throat and sometimes the skin which can prove fatal if left untreated'' (NHS, 2022)</a:t>
            </a:r>
          </a:p>
          <a:p>
            <a:endParaRPr lang="en-GB" sz="2000" dirty="0"/>
          </a:p>
        </p:txBody>
      </p:sp>
      <p:sp>
        <p:nvSpPr>
          <p:cNvPr id="2" name="TextBox 1">
            <a:extLst>
              <a:ext uri="{FF2B5EF4-FFF2-40B4-BE49-F238E27FC236}">
                <a16:creationId xmlns:a16="http://schemas.microsoft.com/office/drawing/2014/main" id="{6F9686E9-B45C-5140-A92C-28D7BB5403CA}"/>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2942932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07D234-4B15-97A8-C9B0-318BBC633BE6}"/>
              </a:ext>
            </a:extLst>
          </p:cNvPr>
          <p:cNvSpPr>
            <a:spLocks noGrp="1"/>
          </p:cNvSpPr>
          <p:nvPr>
            <p:ph idx="1"/>
          </p:nvPr>
        </p:nvSpPr>
        <p:spPr>
          <a:xfrm>
            <a:off x="1143000" y="1507167"/>
            <a:ext cx="4619621" cy="3843666"/>
          </a:xfrm>
        </p:spPr>
        <p:txBody>
          <a:bodyPr>
            <a:normAutofit/>
          </a:bodyPr>
          <a:lstStyle/>
          <a:p>
            <a:pPr marL="342900" indent="-342900"/>
            <a:r>
              <a:rPr lang="en-GB" sz="1600" dirty="0">
                <a:cs typeface="Arial"/>
              </a:rPr>
              <a:t>March 2nd, 1952, twins are called up for national service, an ''imposed conscription on all males aged between 18-41 to register for military service.'' (UK Parliament, n.d.)</a:t>
            </a:r>
          </a:p>
          <a:p>
            <a:pPr marL="342900" indent="-342900"/>
            <a:endParaRPr lang="en-GB" sz="1600" dirty="0">
              <a:cs typeface="Arial"/>
            </a:endParaRPr>
          </a:p>
          <a:p>
            <a:pPr marL="342900" indent="-342900">
              <a:buFont typeface="Arial,Sans-Serif" panose="05000000000000000000" pitchFamily="2" charset="2"/>
              <a:buChar char="•"/>
            </a:pPr>
            <a:r>
              <a:rPr lang="en-GB" sz="1600" dirty="0">
                <a:cs typeface="Arial"/>
              </a:rPr>
              <a:t>Twins would consistently get into trouble while in the military and would spend ''2 years on the run from the army or inside of military prisons.'' (Jones T.L, </a:t>
            </a:r>
            <a:r>
              <a:rPr lang="en-GB" sz="1600" dirty="0" err="1">
                <a:cs typeface="Arial"/>
              </a:rPr>
              <a:t>n.d</a:t>
            </a:r>
            <a:r>
              <a:rPr lang="en-GB" sz="1600" dirty="0">
                <a:cs typeface="Arial"/>
              </a:rPr>
              <a:t>) </a:t>
            </a:r>
          </a:p>
          <a:p>
            <a:pPr marL="342900" indent="-342900">
              <a:buFont typeface="Arial,Sans-Serif" panose="05000000000000000000" pitchFamily="2" charset="2"/>
              <a:buChar char="•"/>
            </a:pPr>
            <a:endParaRPr lang="en-GB" sz="1600" dirty="0">
              <a:cs typeface="Arial"/>
            </a:endParaRPr>
          </a:p>
          <a:p>
            <a:pPr marL="342900" indent="-342900">
              <a:buFont typeface="Arial,Sans-Serif" panose="05000000000000000000" pitchFamily="2" charset="2"/>
              <a:buChar char="•"/>
            </a:pPr>
            <a:r>
              <a:rPr lang="en-GB" sz="1600" dirty="0">
                <a:cs typeface="Arial"/>
              </a:rPr>
              <a:t>The twins would both go on to earn a </a:t>
            </a:r>
            <a:r>
              <a:rPr lang="en-GB" sz="1600" dirty="0" err="1">
                <a:cs typeface="Arial"/>
              </a:rPr>
              <a:t>dishonorable</a:t>
            </a:r>
            <a:r>
              <a:rPr lang="en-GB" sz="1600" dirty="0">
                <a:cs typeface="Arial"/>
              </a:rPr>
              <a:t> discharge later on which would ''ruin their chances at pursuing a career in professional boxing'' (</a:t>
            </a:r>
            <a:r>
              <a:rPr lang="en-GB" sz="1600" dirty="0" err="1">
                <a:cs typeface="Arial"/>
              </a:rPr>
              <a:t>Harvey.I</a:t>
            </a:r>
            <a:r>
              <a:rPr lang="en-GB" sz="1600" dirty="0">
                <a:cs typeface="Arial"/>
              </a:rPr>
              <a:t>, 2019) </a:t>
            </a:r>
            <a:endParaRPr lang="en-US" sz="1600" dirty="0">
              <a:cs typeface="Arial"/>
            </a:endParaRPr>
          </a:p>
        </p:txBody>
      </p:sp>
      <p:pic>
        <p:nvPicPr>
          <p:cNvPr id="4" name="Picture 3">
            <a:extLst>
              <a:ext uri="{FF2B5EF4-FFF2-40B4-BE49-F238E27FC236}">
                <a16:creationId xmlns:a16="http://schemas.microsoft.com/office/drawing/2014/main" id="{E1CAEAAE-0D5F-8023-6611-E2051D28BF29}"/>
              </a:ext>
            </a:extLst>
          </p:cNvPr>
          <p:cNvPicPr>
            <a:picLocks noChangeAspect="1"/>
          </p:cNvPicPr>
          <p:nvPr/>
        </p:nvPicPr>
        <p:blipFill rotWithShape="1">
          <a:blip r:embed="rId2"/>
          <a:srcRect l="31747"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extBox 1">
            <a:extLst>
              <a:ext uri="{FF2B5EF4-FFF2-40B4-BE49-F238E27FC236}">
                <a16:creationId xmlns:a16="http://schemas.microsoft.com/office/drawing/2014/main" id="{036900F6-6BB7-501F-CDD9-17FC47D712CD}"/>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3804289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hain link">
            <a:extLst>
              <a:ext uri="{FF2B5EF4-FFF2-40B4-BE49-F238E27FC236}">
                <a16:creationId xmlns:a16="http://schemas.microsoft.com/office/drawing/2014/main" id="{CED40066-D786-7C48-13AF-91E747BC63D2}"/>
              </a:ext>
            </a:extLst>
          </p:cNvPr>
          <p:cNvPicPr>
            <a:picLocks noChangeAspect="1"/>
          </p:cNvPicPr>
          <p:nvPr/>
        </p:nvPicPr>
        <p:blipFill rotWithShape="1">
          <a:blip r:embed="rId2"/>
          <a:srcRect l="20784" r="3837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BCD3B71-ADA3-2887-CCC0-7DEC58297A46}"/>
              </a:ext>
            </a:extLst>
          </p:cNvPr>
          <p:cNvSpPr>
            <a:spLocks noGrp="1"/>
          </p:cNvSpPr>
          <p:nvPr>
            <p:ph idx="1"/>
          </p:nvPr>
        </p:nvSpPr>
        <p:spPr>
          <a:xfrm>
            <a:off x="4793454" y="1576391"/>
            <a:ext cx="6798539" cy="3705217"/>
          </a:xfrm>
        </p:spPr>
        <p:txBody>
          <a:bodyPr>
            <a:normAutofit/>
          </a:bodyPr>
          <a:lstStyle/>
          <a:p>
            <a:pPr marL="342900" indent="-342900">
              <a:buFont typeface="Arial" panose="020B0504020202020204" pitchFamily="34" charset="0"/>
              <a:buChar char="•"/>
            </a:pPr>
            <a:r>
              <a:rPr lang="en-GB" sz="2000" dirty="0"/>
              <a:t>The Kray Twins had to face the effects of an ongoing ww2 as well as it's aftermath in a time where ''both family and economic instability could be witnessed throughout the UK'' (Jackson. M, 2015)</a:t>
            </a:r>
            <a:endParaRPr lang="en-GB" sz="2000" dirty="0">
              <a:cs typeface="Arial" panose="020B0604020202020204"/>
            </a:endParaRPr>
          </a:p>
          <a:p>
            <a:pPr marL="342900" indent="-342900">
              <a:buFont typeface="Arial" panose="020B0504020202020204" pitchFamily="34" charset="0"/>
              <a:buChar char="•"/>
            </a:pPr>
            <a:endParaRPr lang="en-GB" sz="2000" dirty="0">
              <a:cs typeface="Arial" panose="020B0604020202020204"/>
            </a:endParaRPr>
          </a:p>
          <a:p>
            <a:pPr marL="342900" indent="-342900">
              <a:buFont typeface="Arial" panose="020B0504020202020204" pitchFamily="34" charset="0"/>
              <a:buChar char="•"/>
            </a:pPr>
            <a:r>
              <a:rPr lang="en-GB" sz="2000" dirty="0">
                <a:cs typeface="Arial" panose="020B0604020202020204"/>
              </a:rPr>
              <a:t>The twins would begin their entry into crime with crimes such as protection rackets ''demanding money with menaces from businesses who would face brutal reprisals for not paying up </a:t>
            </a:r>
          </a:p>
        </p:txBody>
      </p:sp>
      <p:sp>
        <p:nvSpPr>
          <p:cNvPr id="2" name="TextBox 1">
            <a:extLst>
              <a:ext uri="{FF2B5EF4-FFF2-40B4-BE49-F238E27FC236}">
                <a16:creationId xmlns:a16="http://schemas.microsoft.com/office/drawing/2014/main" id="{66AA17A8-F1FC-202C-3437-3CC3CB7ACFE9}"/>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1928748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4EB7843-B2ED-64A9-D0B8-06C0C0163EF7}"/>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EF5845B4-CE83-2042-D0A9-06466135E777}"/>
              </a:ext>
            </a:extLst>
          </p:cNvPr>
          <p:cNvSpPr>
            <a:spLocks noGrp="1"/>
          </p:cNvSpPr>
          <p:nvPr>
            <p:ph idx="1"/>
          </p:nvPr>
        </p:nvSpPr>
        <p:spPr>
          <a:xfrm>
            <a:off x="838200" y="1825625"/>
            <a:ext cx="10515600" cy="4351338"/>
          </a:xfrm>
        </p:spPr>
        <p:txBody>
          <a:bodyPr>
            <a:normAutofit/>
          </a:bodyPr>
          <a:lstStyle/>
          <a:p>
            <a:r>
              <a:rPr lang="en-US">
                <a:solidFill>
                  <a:srgbClr val="FFFFFF"/>
                </a:solidFill>
              </a:rPr>
              <a:t>The twins also had a reputation for being involved with arson, violence and armed robbery and would commit some of these crime crimes ''on behalf of some of the East End London's top dogs in the world of crime'' (Benson.R, 2022)</a:t>
            </a:r>
          </a:p>
          <a:p>
            <a:endParaRPr lang="en-US">
              <a:solidFill>
                <a:srgbClr val="FFFFFF"/>
              </a:solidFill>
            </a:endParaRPr>
          </a:p>
          <a:p>
            <a:r>
              <a:rPr lang="en-US">
                <a:solidFill>
                  <a:srgbClr val="FFFFFF"/>
                </a:solidFill>
              </a:rPr>
              <a:t>The twins would later go on to start their own gang known as the 'firm' which was ''a mixture of London heavies, Scottish hardmen and bent businessmen'' (Davies.C, 2015) </a:t>
            </a:r>
            <a:endParaRPr lang="en-GB">
              <a:solidFill>
                <a:srgbClr val="FFFFFF"/>
              </a:solidFill>
            </a:endParaRPr>
          </a:p>
        </p:txBody>
      </p:sp>
      <p:sp>
        <p:nvSpPr>
          <p:cNvPr id="2" name="TextBox 1">
            <a:extLst>
              <a:ext uri="{FF2B5EF4-FFF2-40B4-BE49-F238E27FC236}">
                <a16:creationId xmlns:a16="http://schemas.microsoft.com/office/drawing/2014/main" id="{36D5C61A-63C2-9DFB-FBD1-23D72BD23311}"/>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42517223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photo of tree Rings">
            <a:extLst>
              <a:ext uri="{FF2B5EF4-FFF2-40B4-BE49-F238E27FC236}">
                <a16:creationId xmlns:a16="http://schemas.microsoft.com/office/drawing/2014/main" id="{7E0DD64B-7612-C1DD-78B6-4433A1CE04D7}"/>
              </a:ext>
            </a:extLst>
          </p:cNvPr>
          <p:cNvPicPr>
            <a:picLocks noChangeAspect="1"/>
          </p:cNvPicPr>
          <p:nvPr/>
        </p:nvPicPr>
        <p:blipFill rotWithShape="1">
          <a:blip r:embed="rId2">
            <a:alphaModFix amt="35000"/>
          </a:blip>
          <a:srcRect t="2619" b="1311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EE7F13F5-192F-6BB6-6DA1-6CE5E497CFCF}"/>
              </a:ext>
            </a:extLst>
          </p:cNvPr>
          <p:cNvSpPr>
            <a:spLocks noGrp="1"/>
          </p:cNvSpPr>
          <p:nvPr>
            <p:ph idx="1"/>
          </p:nvPr>
        </p:nvSpPr>
        <p:spPr>
          <a:xfrm>
            <a:off x="929640" y="1368425"/>
            <a:ext cx="10515600" cy="4351338"/>
          </a:xfrm>
        </p:spPr>
        <p:txBody>
          <a:bodyPr>
            <a:normAutofit/>
          </a:bodyPr>
          <a:lstStyle/>
          <a:p>
            <a:r>
              <a:rPr lang="en-GB" dirty="0">
                <a:solidFill>
                  <a:srgbClr val="FFFFFF"/>
                </a:solidFill>
              </a:rPr>
              <a:t>Ronnie Kray would be arrested later on for the death of ''childhood friend and enforcer, George Cornell'' (</a:t>
            </a:r>
            <a:r>
              <a:rPr lang="en-GB" dirty="0" err="1">
                <a:solidFill>
                  <a:srgbClr val="FFFFFF"/>
                </a:solidFill>
              </a:rPr>
              <a:t>Oakely.M</a:t>
            </a:r>
            <a:r>
              <a:rPr lang="en-GB" dirty="0">
                <a:solidFill>
                  <a:srgbClr val="FFFFFF"/>
                </a:solidFill>
              </a:rPr>
              <a:t>, 2013), and would spend the rest of his life in prison until his death in 1995 after a heart attack</a:t>
            </a:r>
          </a:p>
          <a:p>
            <a:endParaRPr lang="en-GB" dirty="0">
              <a:solidFill>
                <a:srgbClr val="FFFFFF"/>
              </a:solidFill>
            </a:endParaRPr>
          </a:p>
          <a:p>
            <a:r>
              <a:rPr lang="en-GB" dirty="0">
                <a:solidFill>
                  <a:srgbClr val="FFFFFF"/>
                </a:solidFill>
              </a:rPr>
              <a:t>Reggie Kray would end up being arrested for the murder of Jack 'the Hat' </a:t>
            </a:r>
            <a:r>
              <a:rPr lang="en-GB" dirty="0" err="1">
                <a:solidFill>
                  <a:srgbClr val="FFFFFF"/>
                </a:solidFill>
              </a:rPr>
              <a:t>McVitie</a:t>
            </a:r>
            <a:r>
              <a:rPr lang="en-GB" dirty="0">
                <a:solidFill>
                  <a:srgbClr val="FFFFFF"/>
                </a:solidFill>
              </a:rPr>
              <a:t> and ''would serve his 30-year sentence until released on compassionate grounds for having inoperable bladder cancer and would spend the final weeks of his life with his wife'' (Timenote.info, n.d.) </a:t>
            </a:r>
          </a:p>
        </p:txBody>
      </p:sp>
      <p:sp>
        <p:nvSpPr>
          <p:cNvPr id="2" name="TextBox 1">
            <a:extLst>
              <a:ext uri="{FF2B5EF4-FFF2-40B4-BE49-F238E27FC236}">
                <a16:creationId xmlns:a16="http://schemas.microsoft.com/office/drawing/2014/main" id="{675FE8B5-BEE6-E25D-DDC5-60C4EEF81751}"/>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114481797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C506A-7D31-64A9-B5D9-2B5935F98EF1}"/>
              </a:ext>
            </a:extLst>
          </p:cNvPr>
          <p:cNvSpPr>
            <a:spLocks noGrp="1"/>
          </p:cNvSpPr>
          <p:nvPr>
            <p:ph type="title"/>
          </p:nvPr>
        </p:nvSpPr>
        <p:spPr>
          <a:xfrm>
            <a:off x="5297762" y="329184"/>
            <a:ext cx="6251110" cy="1783080"/>
          </a:xfrm>
        </p:spPr>
        <p:txBody>
          <a:bodyPr anchor="b">
            <a:normAutofit/>
          </a:bodyPr>
          <a:lstStyle/>
          <a:p>
            <a:r>
              <a:rPr lang="en-GB" sz="5400"/>
              <a:t>Theory of Phrenology</a:t>
            </a:r>
          </a:p>
        </p:txBody>
      </p:sp>
      <p:pic>
        <p:nvPicPr>
          <p:cNvPr id="4" name="Picture 3">
            <a:extLst>
              <a:ext uri="{FF2B5EF4-FFF2-40B4-BE49-F238E27FC236}">
                <a16:creationId xmlns:a16="http://schemas.microsoft.com/office/drawing/2014/main" id="{EE656E26-4D2F-CBFC-8A0C-4B36F84E630F}"/>
              </a:ext>
            </a:extLst>
          </p:cNvPr>
          <p:cNvPicPr>
            <a:picLocks noChangeAspect="1"/>
          </p:cNvPicPr>
          <p:nvPr/>
        </p:nvPicPr>
        <p:blipFill rotWithShape="1">
          <a:blip r:embed="rId2"/>
          <a:srcRect r="122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F6DA8B-DAF6-760A-CE6A-B69544E2649F}"/>
              </a:ext>
            </a:extLst>
          </p:cNvPr>
          <p:cNvSpPr>
            <a:spLocks noGrp="1"/>
          </p:cNvSpPr>
          <p:nvPr>
            <p:ph idx="1"/>
          </p:nvPr>
        </p:nvSpPr>
        <p:spPr>
          <a:xfrm>
            <a:off x="5297762" y="2706624"/>
            <a:ext cx="6251110" cy="3483864"/>
          </a:xfrm>
        </p:spPr>
        <p:txBody>
          <a:bodyPr>
            <a:normAutofit lnSpcReduction="10000"/>
          </a:bodyPr>
          <a:lstStyle/>
          <a:p>
            <a:r>
              <a:rPr lang="en-GB" sz="1500" dirty="0"/>
              <a:t>Introduced by Franz Joseph Gall. </a:t>
            </a:r>
          </a:p>
          <a:p>
            <a:endParaRPr lang="en-GB" sz="1500" dirty="0"/>
          </a:p>
          <a:p>
            <a:r>
              <a:rPr lang="en-GB" sz="1500" dirty="0"/>
              <a:t>Franz Joseph Gall – Phrenology – the detailed study of the shape and size of the cranium which suggests criminal behaviour.</a:t>
            </a:r>
          </a:p>
          <a:p>
            <a:endParaRPr lang="en-GB" sz="1500" dirty="0"/>
          </a:p>
          <a:p>
            <a:r>
              <a:rPr lang="en-GB" sz="1500" dirty="0"/>
              <a:t> If there is a bump in the skull can relate to if they are more or less likely to commit crime (Britannica, 2024).</a:t>
            </a:r>
          </a:p>
          <a:p>
            <a:r>
              <a:rPr lang="en-GB" sz="1500" dirty="0"/>
              <a:t>(Sutton, G, 2016) - There is a link between brain damage and criminal behaviour </a:t>
            </a:r>
          </a:p>
          <a:p>
            <a:endParaRPr lang="en-GB" sz="1500" dirty="0"/>
          </a:p>
          <a:p>
            <a:r>
              <a:rPr lang="en-GB" sz="1500" dirty="0"/>
              <a:t>Modern Focus on how what part of the brain does what, and any disruption to these part can cause criminality (Raine, 2008; </a:t>
            </a:r>
            <a:r>
              <a:rPr lang="en-GB" sz="1500" dirty="0" err="1"/>
              <a:t>Viding</a:t>
            </a:r>
            <a:r>
              <a:rPr lang="en-GB" sz="1500" dirty="0"/>
              <a:t> et al., 2005; Newsome, 2014 in </a:t>
            </a:r>
            <a:r>
              <a:rPr lang="en-GB" sz="1500" dirty="0" err="1"/>
              <a:t>SimplyPyschology</a:t>
            </a:r>
            <a:r>
              <a:rPr lang="en-GB" sz="1500" dirty="0"/>
              <a:t>, 2024).</a:t>
            </a:r>
          </a:p>
        </p:txBody>
      </p:sp>
      <p:sp>
        <p:nvSpPr>
          <p:cNvPr id="5" name="TextBox 4">
            <a:extLst>
              <a:ext uri="{FF2B5EF4-FFF2-40B4-BE49-F238E27FC236}">
                <a16:creationId xmlns:a16="http://schemas.microsoft.com/office/drawing/2014/main" id="{FB86B84F-02FF-6304-352B-2040543A170C}"/>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230985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A3AEA-AA27-F050-A664-C2AA23E856E6}"/>
              </a:ext>
            </a:extLst>
          </p:cNvPr>
          <p:cNvSpPr>
            <a:spLocks noGrp="1"/>
          </p:cNvSpPr>
          <p:nvPr>
            <p:ph type="title"/>
          </p:nvPr>
        </p:nvSpPr>
        <p:spPr>
          <a:xfrm>
            <a:off x="6513788" y="365125"/>
            <a:ext cx="4840010" cy="1807305"/>
          </a:xfrm>
        </p:spPr>
        <p:txBody>
          <a:bodyPr>
            <a:normAutofit/>
          </a:bodyPr>
          <a:lstStyle/>
          <a:p>
            <a:r>
              <a:rPr lang="en-GB" dirty="0"/>
              <a:t>Link to the Kray Twins</a:t>
            </a:r>
          </a:p>
        </p:txBody>
      </p:sp>
      <p:pic>
        <p:nvPicPr>
          <p:cNvPr id="5" name="Picture 4">
            <a:extLst>
              <a:ext uri="{FF2B5EF4-FFF2-40B4-BE49-F238E27FC236}">
                <a16:creationId xmlns:a16="http://schemas.microsoft.com/office/drawing/2014/main" id="{3F49E1CA-09B4-83DE-69BC-B396E67D2E2A}"/>
              </a:ext>
            </a:extLst>
          </p:cNvPr>
          <p:cNvPicPr>
            <a:picLocks noChangeAspect="1"/>
          </p:cNvPicPr>
          <p:nvPr/>
        </p:nvPicPr>
        <p:blipFill rotWithShape="1">
          <a:blip r:embed="rId2"/>
          <a:srcRect t="8388" r="2" b="331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809353F-14F2-4A25-D3CD-12D909EF3366}"/>
              </a:ext>
            </a:extLst>
          </p:cNvPr>
          <p:cNvSpPr>
            <a:spLocks noGrp="1"/>
          </p:cNvSpPr>
          <p:nvPr>
            <p:ph idx="1"/>
          </p:nvPr>
        </p:nvSpPr>
        <p:spPr>
          <a:xfrm>
            <a:off x="6513788" y="2333297"/>
            <a:ext cx="4840010" cy="3843666"/>
          </a:xfrm>
        </p:spPr>
        <p:txBody>
          <a:bodyPr>
            <a:normAutofit/>
          </a:bodyPr>
          <a:lstStyle/>
          <a:p>
            <a:r>
              <a:rPr lang="en-GB" sz="2000" dirty="0"/>
              <a:t>Ronnie had Diphtheria at birth – effects nervous system – Ronnie used his defects by involving in bad behaviour (Pearson, 2011). </a:t>
            </a:r>
            <a:endParaRPr lang="en-GB" sz="2000" dirty="0">
              <a:ea typeface="+mn-lt"/>
              <a:cs typeface="+mn-lt"/>
            </a:endParaRPr>
          </a:p>
          <a:p>
            <a:endParaRPr lang="en-GB" sz="2000" dirty="0"/>
          </a:p>
          <a:p>
            <a:r>
              <a:rPr lang="en-GB" sz="2000" dirty="0"/>
              <a:t>Central Nervous System was affected by this illness which can change how the brain functions resulting in different actions (SimplePsychology,2024). </a:t>
            </a:r>
          </a:p>
          <a:p>
            <a:endParaRPr lang="en-GB" sz="2000" dirty="0"/>
          </a:p>
          <a:p>
            <a:endParaRPr lang="en-GB" sz="2000" dirty="0"/>
          </a:p>
          <a:p>
            <a:endParaRPr lang="en-GB" sz="2000" dirty="0"/>
          </a:p>
          <a:p>
            <a:pPr marL="0" indent="0">
              <a:buNone/>
            </a:pPr>
            <a:endParaRPr lang="en-GB" sz="2000" dirty="0"/>
          </a:p>
          <a:p>
            <a:endParaRPr lang="en-GB" sz="2000" dirty="0"/>
          </a:p>
        </p:txBody>
      </p:sp>
      <p:sp>
        <p:nvSpPr>
          <p:cNvPr id="4" name="TextBox 3">
            <a:extLst>
              <a:ext uri="{FF2B5EF4-FFF2-40B4-BE49-F238E27FC236}">
                <a16:creationId xmlns:a16="http://schemas.microsoft.com/office/drawing/2014/main" id="{52E804DD-8004-19D8-59B8-93A6A55C3E38}"/>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289934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2A37C-1248-3FEA-94C1-6AB7325FED9D}"/>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Personality Traits – Hans Eysenck </a:t>
            </a:r>
          </a:p>
        </p:txBody>
      </p:sp>
      <p:sp>
        <p:nvSpPr>
          <p:cNvPr id="3" name="Content Placeholder 2">
            <a:extLst>
              <a:ext uri="{FF2B5EF4-FFF2-40B4-BE49-F238E27FC236}">
                <a16:creationId xmlns:a16="http://schemas.microsoft.com/office/drawing/2014/main" id="{68C6C047-068F-F1F6-4B9C-1D0559C478A6}"/>
              </a:ext>
            </a:extLst>
          </p:cNvPr>
          <p:cNvSpPr>
            <a:spLocks noGrp="1"/>
          </p:cNvSpPr>
          <p:nvPr>
            <p:ph idx="1"/>
          </p:nvPr>
        </p:nvSpPr>
        <p:spPr>
          <a:xfrm>
            <a:off x="804672" y="2521270"/>
            <a:ext cx="4977578" cy="3639289"/>
          </a:xfrm>
        </p:spPr>
        <p:txBody>
          <a:bodyPr anchor="ctr">
            <a:normAutofit/>
          </a:bodyPr>
          <a:lstStyle/>
          <a:p>
            <a:r>
              <a:rPr lang="en-GB" sz="1800" dirty="0">
                <a:solidFill>
                  <a:schemeClr val="tx2"/>
                </a:solidFill>
              </a:rPr>
              <a:t>Theory of personality based on biological factors</a:t>
            </a:r>
          </a:p>
          <a:p>
            <a:r>
              <a:rPr lang="en-GB" sz="1800" dirty="0">
                <a:solidFill>
                  <a:schemeClr val="tx2"/>
                </a:solidFill>
              </a:rPr>
              <a:t>Affects people's ability to learn and adapt to the environment</a:t>
            </a:r>
          </a:p>
          <a:p>
            <a:r>
              <a:rPr lang="en-GB" sz="1800" dirty="0">
                <a:solidFill>
                  <a:schemeClr val="tx2"/>
                </a:solidFill>
              </a:rPr>
              <a:t>Compare the rate of criminal behaviour of twins who are genetically identical or monozygotic to ones not to assess the role of genetic and environmental influences (</a:t>
            </a:r>
            <a:r>
              <a:rPr lang="en-GB" sz="1800" dirty="0" err="1">
                <a:solidFill>
                  <a:schemeClr val="tx2"/>
                </a:solidFill>
              </a:rPr>
              <a:t>Jrank</a:t>
            </a:r>
            <a:r>
              <a:rPr lang="en-GB" sz="1800" dirty="0">
                <a:solidFill>
                  <a:schemeClr val="tx2"/>
                </a:solidFill>
              </a:rPr>
              <a:t> Articles, 2024).</a:t>
            </a:r>
          </a:p>
          <a:p>
            <a:r>
              <a:rPr lang="en-GB" sz="1800" dirty="0">
                <a:solidFill>
                  <a:schemeClr val="tx2"/>
                </a:solidFill>
              </a:rPr>
              <a:t>fraternal twins suggests the existence of genetic influences on criminal behaviour (Britannica, 2024).</a:t>
            </a:r>
          </a:p>
          <a:p>
            <a:pPr marL="0" indent="0">
              <a:buNone/>
            </a:pPr>
            <a:endParaRPr lang="en-GB" sz="1800" dirty="0">
              <a:solidFill>
                <a:schemeClr val="tx2"/>
              </a:solidFill>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NA">
            <a:extLst>
              <a:ext uri="{FF2B5EF4-FFF2-40B4-BE49-F238E27FC236}">
                <a16:creationId xmlns:a16="http://schemas.microsoft.com/office/drawing/2014/main" id="{66435F9E-B80C-294E-4B25-84D8C90FBE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EA754FE3-267A-5FF4-6104-F94DDD604022}"/>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93099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E8FF5F8-1865-EBCA-DF38-D31C8EA2EDCC}"/>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Link To The Krays</a:t>
            </a:r>
          </a:p>
        </p:txBody>
      </p:sp>
      <p:sp>
        <p:nvSpPr>
          <p:cNvPr id="3" name="Content Placeholder 2">
            <a:extLst>
              <a:ext uri="{FF2B5EF4-FFF2-40B4-BE49-F238E27FC236}">
                <a16:creationId xmlns:a16="http://schemas.microsoft.com/office/drawing/2014/main" id="{8ABEA6FC-D9D7-D929-4C05-1926AB9D11FC}"/>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1800" dirty="0">
                <a:solidFill>
                  <a:schemeClr val="tx2"/>
                </a:solidFill>
              </a:rPr>
              <a:t>Ronnie and Reggie were identical twins – Hans Eysenck – He found that identical twins are more likely to commit crime (77%) than fraternal twins (12%)  - Heredity play a vital part to linking someone to crime (Fox, 2017).</a:t>
            </a:r>
          </a:p>
          <a:p>
            <a:pPr marL="0" indent="0">
              <a:buNone/>
            </a:pPr>
            <a:endParaRPr lang="en-GB" sz="1800" dirty="0">
              <a:solidFill>
                <a:schemeClr val="tx2"/>
              </a:solidFill>
            </a:endParaRPr>
          </a:p>
        </p:txBody>
      </p:sp>
      <p:sp>
        <p:nvSpPr>
          <p:cNvPr id="4" name="TextBox 3">
            <a:extLst>
              <a:ext uri="{FF2B5EF4-FFF2-40B4-BE49-F238E27FC236}">
                <a16:creationId xmlns:a16="http://schemas.microsoft.com/office/drawing/2014/main" id="{D6110CD7-E249-DF33-1D02-4A681C07D8DE}"/>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068263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6C89D-4265-8370-B05A-18CA6192172A}"/>
              </a:ext>
            </a:extLst>
          </p:cNvPr>
          <p:cNvSpPr>
            <a:spLocks noGrp="1"/>
          </p:cNvSpPr>
          <p:nvPr>
            <p:ph type="title"/>
          </p:nvPr>
        </p:nvSpPr>
        <p:spPr>
          <a:xfrm>
            <a:off x="640080" y="325369"/>
            <a:ext cx="4368602" cy="1956841"/>
          </a:xfrm>
        </p:spPr>
        <p:txBody>
          <a:bodyPr anchor="b">
            <a:normAutofit/>
          </a:bodyPr>
          <a:lstStyle/>
          <a:p>
            <a:r>
              <a:rPr lang="en-GB" sz="4200" dirty="0"/>
              <a:t>Social Disorganisation Theory</a:t>
            </a:r>
          </a:p>
        </p:txBody>
      </p:sp>
      <p:sp>
        <p:nvSpPr>
          <p:cNvPr id="3" name="Content Placeholder 2">
            <a:extLst>
              <a:ext uri="{FF2B5EF4-FFF2-40B4-BE49-F238E27FC236}">
                <a16:creationId xmlns:a16="http://schemas.microsoft.com/office/drawing/2014/main" id="{4E93FDA8-69EB-FF21-CFBB-757115A672C1}"/>
              </a:ext>
            </a:extLst>
          </p:cNvPr>
          <p:cNvSpPr>
            <a:spLocks noGrp="1"/>
          </p:cNvSpPr>
          <p:nvPr>
            <p:ph idx="1"/>
          </p:nvPr>
        </p:nvSpPr>
        <p:spPr>
          <a:xfrm>
            <a:off x="640080" y="2872899"/>
            <a:ext cx="4243589" cy="3320668"/>
          </a:xfrm>
        </p:spPr>
        <p:txBody>
          <a:bodyPr>
            <a:normAutofit/>
          </a:bodyPr>
          <a:lstStyle/>
          <a:p>
            <a:r>
              <a:rPr lang="en-GB" sz="2200"/>
              <a:t>Developed by Clifford Shaw and Henry McKay – 1942.</a:t>
            </a:r>
          </a:p>
          <a:p>
            <a:r>
              <a:rPr lang="en-GB" sz="2200"/>
              <a:t>Crime is the product of socioeconomic factor - lack of a stable and cohesive community leads to emergence of crime</a:t>
            </a:r>
          </a:p>
          <a:p>
            <a:r>
              <a:rPr lang="en-GB" sz="2200"/>
              <a:t>Increased opportunity for crime and lack of social control.</a:t>
            </a:r>
          </a:p>
        </p:txBody>
      </p:sp>
      <p:pic>
        <p:nvPicPr>
          <p:cNvPr id="4" name="Picture 3" descr="A street with buildings and power lines&#10;&#10;Description automatically generated">
            <a:extLst>
              <a:ext uri="{FF2B5EF4-FFF2-40B4-BE49-F238E27FC236}">
                <a16:creationId xmlns:a16="http://schemas.microsoft.com/office/drawing/2014/main" id="{B913CD92-54CF-5D92-A029-DDC9798152F9}"/>
              </a:ext>
            </a:extLst>
          </p:cNvPr>
          <p:cNvPicPr>
            <a:picLocks noChangeAspect="1"/>
          </p:cNvPicPr>
          <p:nvPr/>
        </p:nvPicPr>
        <p:blipFill rotWithShape="1">
          <a:blip r:embed="rId2"/>
          <a:srcRect r="4257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8B5F3CC-2E3B-67B7-B018-E8495E9DC0A0}"/>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
        <p:nvSpPr>
          <p:cNvPr id="6" name="TextBox 5">
            <a:extLst>
              <a:ext uri="{FF2B5EF4-FFF2-40B4-BE49-F238E27FC236}">
                <a16:creationId xmlns:a16="http://schemas.microsoft.com/office/drawing/2014/main" id="{0C5ACBC7-5E9D-D5E2-8D57-8F1A82CFA5B9}"/>
              </a:ext>
            </a:extLst>
          </p:cNvPr>
          <p:cNvSpPr txBox="1"/>
          <p:nvPr/>
        </p:nvSpPr>
        <p:spPr>
          <a:xfrm>
            <a:off x="1987802" y="6163299"/>
            <a:ext cx="1548143" cy="369332"/>
          </a:xfrm>
          <a:prstGeom prst="rect">
            <a:avLst/>
          </a:prstGeom>
          <a:noFill/>
        </p:spPr>
        <p:txBody>
          <a:bodyPr wrap="square" rtlCol="0">
            <a:spAutoFit/>
          </a:bodyPr>
          <a:lstStyle/>
          <a:p>
            <a:r>
              <a:rPr lang="en-GB" dirty="0"/>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Kubrin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a:t>
            </a:r>
            <a:endParaRPr lang="en-GB" dirty="0"/>
          </a:p>
        </p:txBody>
      </p:sp>
    </p:spTree>
    <p:extLst>
      <p:ext uri="{BB962C8B-B14F-4D97-AF65-F5344CB8AC3E}">
        <p14:creationId xmlns:p14="http://schemas.microsoft.com/office/powerpoint/2010/main" val="1726601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7DE3F-9EDE-A98F-E12A-24F1540150CF}"/>
              </a:ext>
            </a:extLst>
          </p:cNvPr>
          <p:cNvSpPr>
            <a:spLocks noGrp="1"/>
          </p:cNvSpPr>
          <p:nvPr>
            <p:ph type="title"/>
          </p:nvPr>
        </p:nvSpPr>
        <p:spPr/>
        <p:txBody>
          <a:bodyPr/>
          <a:lstStyle/>
          <a:p>
            <a:r>
              <a:rPr lang="en-GB" dirty="0"/>
              <a:t>Connection To The Krays</a:t>
            </a:r>
          </a:p>
        </p:txBody>
      </p:sp>
      <p:graphicFrame>
        <p:nvGraphicFramePr>
          <p:cNvPr id="5" name="Content Placeholder 2">
            <a:extLst>
              <a:ext uri="{FF2B5EF4-FFF2-40B4-BE49-F238E27FC236}">
                <a16:creationId xmlns:a16="http://schemas.microsoft.com/office/drawing/2014/main" id="{CA3E9E39-D115-279A-E921-98F4322A139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D3EE813-9DC1-4911-E1E2-2511D64380AC}"/>
              </a:ext>
            </a:extLst>
          </p:cNvPr>
          <p:cNvSpPr txBox="1"/>
          <p:nvPr/>
        </p:nvSpPr>
        <p:spPr>
          <a:xfrm>
            <a:off x="3879409" y="6320728"/>
            <a:ext cx="4215897"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(Butler et al., 2011) (Rose and Clear, 1998)</a:t>
            </a:r>
            <a:endParaRPr lang="en-GB" dirty="0"/>
          </a:p>
        </p:txBody>
      </p:sp>
      <p:sp>
        <p:nvSpPr>
          <p:cNvPr id="4" name="TextBox 3">
            <a:extLst>
              <a:ext uri="{FF2B5EF4-FFF2-40B4-BE49-F238E27FC236}">
                <a16:creationId xmlns:a16="http://schemas.microsoft.com/office/drawing/2014/main" id="{2AD597DD-8F87-22FB-6BF8-3CF9FF9D5615}"/>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3528287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9D941BB9-A904-7311-6DD7-C1E137C4A9A9}"/>
              </a:ext>
            </a:extLst>
          </p:cNvPr>
          <p:cNvPicPr>
            <a:picLocks noChangeAspect="1"/>
          </p:cNvPicPr>
          <p:nvPr/>
        </p:nvPicPr>
        <p:blipFill rotWithShape="1">
          <a:blip r:embed="rId2"/>
          <a:srcRect l="24512" r="1632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D8207-43D7-901C-0702-4C109062E1AF}"/>
              </a:ext>
            </a:extLst>
          </p:cNvPr>
          <p:cNvSpPr>
            <a:spLocks noGrp="1"/>
          </p:cNvSpPr>
          <p:nvPr>
            <p:ph type="title"/>
          </p:nvPr>
        </p:nvSpPr>
        <p:spPr>
          <a:xfrm>
            <a:off x="6115317" y="405685"/>
            <a:ext cx="5464968" cy="1559301"/>
          </a:xfrm>
        </p:spPr>
        <p:txBody>
          <a:bodyPr>
            <a:normAutofit/>
          </a:bodyPr>
          <a:lstStyle/>
          <a:p>
            <a:r>
              <a:rPr lang="en-GB" sz="4000"/>
              <a:t>Social Control Theory</a:t>
            </a:r>
          </a:p>
        </p:txBody>
      </p:sp>
      <p:sp>
        <p:nvSpPr>
          <p:cNvPr id="3" name="Content Placeholder 2">
            <a:extLst>
              <a:ext uri="{FF2B5EF4-FFF2-40B4-BE49-F238E27FC236}">
                <a16:creationId xmlns:a16="http://schemas.microsoft.com/office/drawing/2014/main" id="{AE7C2039-5773-DD0E-64ED-2727432391C5}"/>
              </a:ext>
            </a:extLst>
          </p:cNvPr>
          <p:cNvSpPr>
            <a:spLocks noGrp="1"/>
          </p:cNvSpPr>
          <p:nvPr>
            <p:ph idx="1"/>
          </p:nvPr>
        </p:nvSpPr>
        <p:spPr>
          <a:xfrm>
            <a:off x="6115317" y="2521527"/>
            <a:ext cx="5247340" cy="3496878"/>
          </a:xfrm>
        </p:spPr>
        <p:txBody>
          <a:bodyPr anchor="ctr">
            <a:normAutofit/>
          </a:bodyPr>
          <a:lstStyle/>
          <a:p>
            <a:r>
              <a:rPr lang="en-GB" sz="2000" dirty="0"/>
              <a:t>Developed by Travis Hirschi – 1969</a:t>
            </a:r>
          </a:p>
          <a:p>
            <a:r>
              <a:rPr lang="en-GB" sz="2000" dirty="0"/>
              <a:t>Strong societal bonds leads to conformity</a:t>
            </a:r>
          </a:p>
          <a:p>
            <a:r>
              <a:rPr lang="en-GB" sz="2000" dirty="0"/>
              <a:t>On the flipside, lack of societal bonds leads to lack of conformity and criminality</a:t>
            </a:r>
          </a:p>
        </p:txBody>
      </p:sp>
      <p:sp>
        <p:nvSpPr>
          <p:cNvPr id="6" name="TextBox 5">
            <a:extLst>
              <a:ext uri="{FF2B5EF4-FFF2-40B4-BE49-F238E27FC236}">
                <a16:creationId xmlns:a16="http://schemas.microsoft.com/office/drawing/2014/main" id="{EE81179B-D987-0CE2-1FB4-8EB4BADBE4B0}"/>
              </a:ext>
            </a:extLst>
          </p:cNvPr>
          <p:cNvSpPr txBox="1"/>
          <p:nvPr/>
        </p:nvSpPr>
        <p:spPr>
          <a:xfrm>
            <a:off x="8142762" y="6253536"/>
            <a:ext cx="1410077" cy="369332"/>
          </a:xfrm>
          <a:prstGeom prst="rect">
            <a:avLst/>
          </a:prstGeom>
          <a:noFill/>
        </p:spPr>
        <p:txBody>
          <a:bodyPr wrap="square">
            <a:spAutoFit/>
          </a:bodyPr>
          <a:lstStyle/>
          <a:p>
            <a:r>
              <a:rPr lang="en-GB" dirty="0"/>
              <a:t>(Sun, 2023)</a:t>
            </a:r>
          </a:p>
        </p:txBody>
      </p:sp>
      <p:sp>
        <p:nvSpPr>
          <p:cNvPr id="7" name="Rectangle 1">
            <a:extLst>
              <a:ext uri="{FF2B5EF4-FFF2-40B4-BE49-F238E27FC236}">
                <a16:creationId xmlns:a16="http://schemas.microsoft.com/office/drawing/2014/main" id="{49D636BB-1BC8-70C2-1710-4087885C036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cs typeface="Calibri" panose="020F0502020204030204" pitchFamily="34" charset="0"/>
              </a:rPr>
              <a:t>(Sun,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C209D43A-E15F-C6B2-2B27-04AD92BCF275}"/>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cs typeface="Calibri" panose="020F0502020204030204" pitchFamily="34" charset="0"/>
              </a:rPr>
              <a:t>(Sun,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BAB26270-A583-4234-8DFA-6B1ED56F9451}"/>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2729955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8D669-2C55-C4D1-6B1C-A80F38349E85}"/>
              </a:ext>
            </a:extLst>
          </p:cNvPr>
          <p:cNvSpPr>
            <a:spLocks noGrp="1"/>
          </p:cNvSpPr>
          <p:nvPr>
            <p:ph type="title"/>
          </p:nvPr>
        </p:nvSpPr>
        <p:spPr>
          <a:xfrm>
            <a:off x="5297762" y="329184"/>
            <a:ext cx="6251110" cy="1783080"/>
          </a:xfrm>
        </p:spPr>
        <p:txBody>
          <a:bodyPr anchor="b">
            <a:normAutofit/>
          </a:bodyPr>
          <a:lstStyle/>
          <a:p>
            <a:r>
              <a:rPr lang="en-GB" sz="5400"/>
              <a:t>Connection To The Krays</a:t>
            </a:r>
          </a:p>
        </p:txBody>
      </p:sp>
      <p:pic>
        <p:nvPicPr>
          <p:cNvPr id="4" name="Picture 3">
            <a:extLst>
              <a:ext uri="{FF2B5EF4-FFF2-40B4-BE49-F238E27FC236}">
                <a16:creationId xmlns:a16="http://schemas.microsoft.com/office/drawing/2014/main" id="{B995384D-0814-933B-38E7-FC18D9F318DE}"/>
              </a:ext>
            </a:extLst>
          </p:cNvPr>
          <p:cNvPicPr>
            <a:picLocks noChangeAspect="1"/>
          </p:cNvPicPr>
          <p:nvPr/>
        </p:nvPicPr>
        <p:blipFill rotWithShape="1">
          <a:blip r:embed="rId2"/>
          <a:srcRect l="2352" r="71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8BE67-7141-85FD-1D48-2776A7DF7B5D}"/>
              </a:ext>
            </a:extLst>
          </p:cNvPr>
          <p:cNvSpPr>
            <a:spLocks noGrp="1"/>
          </p:cNvSpPr>
          <p:nvPr>
            <p:ph idx="1"/>
          </p:nvPr>
        </p:nvSpPr>
        <p:spPr>
          <a:xfrm>
            <a:off x="5297762" y="3429000"/>
            <a:ext cx="6251110" cy="2344097"/>
          </a:xfrm>
        </p:spPr>
        <p:txBody>
          <a:bodyPr>
            <a:normAutofit/>
          </a:bodyPr>
          <a:lstStyle/>
          <a:p>
            <a:r>
              <a:rPr lang="en-GB" sz="2200" dirty="0"/>
              <a:t>Influence of family dynamics</a:t>
            </a:r>
          </a:p>
          <a:p>
            <a:r>
              <a:rPr lang="en-GB" sz="2200" dirty="0"/>
              <a:t>Absent Father</a:t>
            </a:r>
          </a:p>
          <a:p>
            <a:r>
              <a:rPr lang="en-GB" sz="2200" dirty="0"/>
              <a:t>Mothers dominating but uncritical support</a:t>
            </a:r>
          </a:p>
          <a:p>
            <a:r>
              <a:rPr lang="en-GB" sz="2200" dirty="0"/>
              <a:t>Weakened social bonds – lack of structure and the climate of East London</a:t>
            </a:r>
          </a:p>
        </p:txBody>
      </p:sp>
      <p:sp>
        <p:nvSpPr>
          <p:cNvPr id="5" name="TextBox 4">
            <a:extLst>
              <a:ext uri="{FF2B5EF4-FFF2-40B4-BE49-F238E27FC236}">
                <a16:creationId xmlns:a16="http://schemas.microsoft.com/office/drawing/2014/main" id="{9F4FCC61-0E5C-DD82-5C57-2031C4A2C072}"/>
              </a:ext>
            </a:extLst>
          </p:cNvPr>
          <p:cNvSpPr txBox="1"/>
          <p:nvPr/>
        </p:nvSpPr>
        <p:spPr>
          <a:xfrm>
            <a:off x="7637860" y="6344150"/>
            <a:ext cx="1570577"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(Hobbs, 2001)</a:t>
            </a:r>
            <a:endParaRPr lang="en-GB" dirty="0"/>
          </a:p>
        </p:txBody>
      </p:sp>
      <p:sp>
        <p:nvSpPr>
          <p:cNvPr id="6" name="TextBox 5">
            <a:extLst>
              <a:ext uri="{FF2B5EF4-FFF2-40B4-BE49-F238E27FC236}">
                <a16:creationId xmlns:a16="http://schemas.microsoft.com/office/drawing/2014/main" id="{704246DC-04EB-7E23-C056-FBF6EED410AD}"/>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2404549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94F07B-D220-F3DE-F44F-CEF8C7623182}"/>
              </a:ext>
            </a:extLst>
          </p:cNvPr>
          <p:cNvSpPr>
            <a:spLocks noGrp="1"/>
          </p:cNvSpPr>
          <p:nvPr>
            <p:ph type="title"/>
          </p:nvPr>
        </p:nvSpPr>
        <p:spPr>
          <a:xfrm>
            <a:off x="1137034" y="609597"/>
            <a:ext cx="9392421" cy="1330841"/>
          </a:xfrm>
        </p:spPr>
        <p:txBody>
          <a:bodyPr>
            <a:normAutofit/>
          </a:bodyPr>
          <a:lstStyle/>
          <a:p>
            <a:r>
              <a:rPr lang="en-GB"/>
              <a:t>Differential Association Theory</a:t>
            </a:r>
            <a:endParaRPr lang="en-GB" dirty="0"/>
          </a:p>
        </p:txBody>
      </p:sp>
      <p:sp>
        <p:nvSpPr>
          <p:cNvPr id="3" name="Content Placeholder 2">
            <a:extLst>
              <a:ext uri="{FF2B5EF4-FFF2-40B4-BE49-F238E27FC236}">
                <a16:creationId xmlns:a16="http://schemas.microsoft.com/office/drawing/2014/main" id="{D9A42E58-E29C-9771-DAFB-784364438091}"/>
              </a:ext>
            </a:extLst>
          </p:cNvPr>
          <p:cNvSpPr>
            <a:spLocks noGrp="1"/>
          </p:cNvSpPr>
          <p:nvPr>
            <p:ph idx="1"/>
          </p:nvPr>
        </p:nvSpPr>
        <p:spPr>
          <a:xfrm>
            <a:off x="1137034" y="2899143"/>
            <a:ext cx="4958966" cy="2327456"/>
          </a:xfrm>
        </p:spPr>
        <p:txBody>
          <a:bodyPr>
            <a:normAutofit/>
          </a:bodyPr>
          <a:lstStyle/>
          <a:p>
            <a:r>
              <a:rPr lang="en-GB" sz="2000" dirty="0"/>
              <a:t>Edwin Sutherland’s theory of learned criminal behaviour.</a:t>
            </a:r>
          </a:p>
          <a:p>
            <a:r>
              <a:rPr lang="en-GB" sz="2000" dirty="0"/>
              <a:t>Crime learned through social interaction.</a:t>
            </a:r>
          </a:p>
          <a:p>
            <a:r>
              <a:rPr lang="en-GB" sz="2000" dirty="0"/>
              <a:t>Emphasises ‘definitions’ favourable to law violation.</a:t>
            </a:r>
          </a:p>
          <a:p>
            <a:r>
              <a:rPr lang="en-GB" sz="2000" dirty="0"/>
              <a:t>Definitions learnt through exposure</a:t>
            </a:r>
          </a:p>
        </p:txBody>
      </p:sp>
      <p:pic>
        <p:nvPicPr>
          <p:cNvPr id="5" name="Picture 4">
            <a:extLst>
              <a:ext uri="{FF2B5EF4-FFF2-40B4-BE49-F238E27FC236}">
                <a16:creationId xmlns:a16="http://schemas.microsoft.com/office/drawing/2014/main" id="{8AF6BCD7-5264-B7B9-FB5D-04E9436D6084}"/>
              </a:ext>
            </a:extLst>
          </p:cNvPr>
          <p:cNvPicPr>
            <a:picLocks noChangeAspect="1"/>
          </p:cNvPicPr>
          <p:nvPr/>
        </p:nvPicPr>
        <p:blipFill>
          <a:blip r:embed="rId2"/>
          <a:stretch>
            <a:fillRect/>
          </a:stretch>
        </p:blipFill>
        <p:spPr>
          <a:xfrm>
            <a:off x="6719367" y="2760398"/>
            <a:ext cx="4788505" cy="260494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A18149FC-62BE-636A-2F49-7011C47A1F10}"/>
              </a:ext>
            </a:extLst>
          </p:cNvPr>
          <p:cNvSpPr txBox="1"/>
          <p:nvPr/>
        </p:nvSpPr>
        <p:spPr>
          <a:xfrm>
            <a:off x="2748101" y="6253206"/>
            <a:ext cx="232184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IV et al., 2019)</a:t>
            </a:r>
            <a:endParaRPr lang="en-GB" dirty="0"/>
          </a:p>
        </p:txBody>
      </p:sp>
      <p:sp>
        <p:nvSpPr>
          <p:cNvPr id="7" name="TextBox 6">
            <a:extLst>
              <a:ext uri="{FF2B5EF4-FFF2-40B4-BE49-F238E27FC236}">
                <a16:creationId xmlns:a16="http://schemas.microsoft.com/office/drawing/2014/main" id="{38126D23-7996-79B7-E257-7C3E8EC2CAD0}"/>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866007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605A581-5A0A-6ABB-ADED-AEA30CCFC009}"/>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38BA42-EE68-569E-66B0-4B56D0F02B97}"/>
              </a:ext>
            </a:extLst>
          </p:cNvPr>
          <p:cNvSpPr>
            <a:spLocks noGrp="1"/>
          </p:cNvSpPr>
          <p:nvPr>
            <p:ph type="title"/>
          </p:nvPr>
        </p:nvSpPr>
        <p:spPr>
          <a:xfrm>
            <a:off x="7531610" y="365125"/>
            <a:ext cx="3822189" cy="1899912"/>
          </a:xfrm>
        </p:spPr>
        <p:txBody>
          <a:bodyPr>
            <a:normAutofit/>
          </a:bodyPr>
          <a:lstStyle/>
          <a:p>
            <a:r>
              <a:rPr lang="en-GB" sz="4000"/>
              <a:t>Connection To The Krays</a:t>
            </a:r>
          </a:p>
        </p:txBody>
      </p:sp>
      <p:sp>
        <p:nvSpPr>
          <p:cNvPr id="3" name="Content Placeholder 2">
            <a:extLst>
              <a:ext uri="{FF2B5EF4-FFF2-40B4-BE49-F238E27FC236}">
                <a16:creationId xmlns:a16="http://schemas.microsoft.com/office/drawing/2014/main" id="{F51513BD-1447-1A82-986B-007E06B441AD}"/>
              </a:ext>
            </a:extLst>
          </p:cNvPr>
          <p:cNvSpPr>
            <a:spLocks noGrp="1"/>
          </p:cNvSpPr>
          <p:nvPr>
            <p:ph idx="1"/>
          </p:nvPr>
        </p:nvSpPr>
        <p:spPr>
          <a:xfrm>
            <a:off x="7531610" y="2905256"/>
            <a:ext cx="3822189" cy="2285580"/>
          </a:xfrm>
        </p:spPr>
        <p:txBody>
          <a:bodyPr>
            <a:normAutofit/>
          </a:bodyPr>
          <a:lstStyle/>
          <a:p>
            <a:r>
              <a:rPr lang="en-GB" sz="2000" dirty="0"/>
              <a:t>Learning criminal behaviour within the family.</a:t>
            </a:r>
          </a:p>
          <a:p>
            <a:r>
              <a:rPr lang="en-GB" sz="2000" dirty="0"/>
              <a:t>Uncle's role in introducing them to crime.</a:t>
            </a:r>
          </a:p>
          <a:p>
            <a:r>
              <a:rPr lang="en-GB" sz="2000" dirty="0"/>
              <a:t>Learnt ‘definitions’ and easy access</a:t>
            </a:r>
          </a:p>
        </p:txBody>
      </p:sp>
      <p:sp>
        <p:nvSpPr>
          <p:cNvPr id="5" name="TextBox 4">
            <a:extLst>
              <a:ext uri="{FF2B5EF4-FFF2-40B4-BE49-F238E27FC236}">
                <a16:creationId xmlns:a16="http://schemas.microsoft.com/office/drawing/2014/main" id="{0EDAF0A4-BD11-4669-F00E-A62CBC3DCE53}"/>
              </a:ext>
            </a:extLst>
          </p:cNvPr>
          <p:cNvSpPr txBox="1"/>
          <p:nvPr/>
        </p:nvSpPr>
        <p:spPr>
          <a:xfrm>
            <a:off x="7895619" y="6123543"/>
            <a:ext cx="3551095"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(Church, Wharton and Taylor, 2009)</a:t>
            </a:r>
            <a:endParaRPr lang="en-GB" dirty="0"/>
          </a:p>
        </p:txBody>
      </p:sp>
      <p:sp>
        <p:nvSpPr>
          <p:cNvPr id="6" name="TextBox 5">
            <a:extLst>
              <a:ext uri="{FF2B5EF4-FFF2-40B4-BE49-F238E27FC236}">
                <a16:creationId xmlns:a16="http://schemas.microsoft.com/office/drawing/2014/main" id="{5282FCF2-416B-F7BB-AB62-8DD5E7AA41D2}"/>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4260091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3E2DF5-AE24-2B81-A4E1-8DD50FF7DDB7}"/>
              </a:ext>
            </a:extLst>
          </p:cNvPr>
          <p:cNvSpPr>
            <a:spLocks noGrp="1"/>
          </p:cNvSpPr>
          <p:nvPr>
            <p:ph type="title"/>
          </p:nvPr>
        </p:nvSpPr>
        <p:spPr>
          <a:xfrm>
            <a:off x="621792" y="1161288"/>
            <a:ext cx="3602736" cy="4526280"/>
          </a:xfrm>
        </p:spPr>
        <p:txBody>
          <a:bodyPr>
            <a:normAutofit/>
          </a:bodyPr>
          <a:lstStyle/>
          <a:p>
            <a:r>
              <a:rPr lang="en-GB" sz="4000"/>
              <a:t>Analysis of Application</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5C6FAE3-D66B-8712-67AD-A5C1AED44A30}"/>
              </a:ext>
            </a:extLst>
          </p:cNvPr>
          <p:cNvSpPr>
            <a:spLocks noGrp="1"/>
          </p:cNvSpPr>
          <p:nvPr>
            <p:ph idx="1"/>
          </p:nvPr>
        </p:nvSpPr>
        <p:spPr>
          <a:xfrm>
            <a:off x="5434149" y="932688"/>
            <a:ext cx="5916603" cy="4992624"/>
          </a:xfrm>
        </p:spPr>
        <p:txBody>
          <a:bodyPr anchor="ctr">
            <a:normAutofit/>
          </a:bodyPr>
          <a:lstStyle/>
          <a:p>
            <a:r>
              <a:rPr lang="en-GB" sz="2000"/>
              <a:t>Unique juxtaposition that showcases the complexities in understanding criminality.</a:t>
            </a:r>
          </a:p>
          <a:p>
            <a:r>
              <a:rPr lang="en-GB" sz="2000"/>
              <a:t>Born theories combine to paint a vivid picture on environmental factors and their effects</a:t>
            </a:r>
          </a:p>
        </p:txBody>
      </p:sp>
      <p:sp>
        <p:nvSpPr>
          <p:cNvPr id="4" name="TextBox 3">
            <a:extLst>
              <a:ext uri="{FF2B5EF4-FFF2-40B4-BE49-F238E27FC236}">
                <a16:creationId xmlns:a16="http://schemas.microsoft.com/office/drawing/2014/main" id="{843C8559-C0D3-C7FC-C193-1DA8CEA354AF}"/>
              </a:ext>
            </a:extLst>
          </p:cNvPr>
          <p:cNvSpPr txBox="1"/>
          <p:nvPr/>
        </p:nvSpPr>
        <p:spPr>
          <a:xfrm>
            <a:off x="7724700" y="6206990"/>
            <a:ext cx="1335499"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(Lee, 2023)</a:t>
            </a:r>
            <a:endParaRPr lang="en-GB" dirty="0"/>
          </a:p>
        </p:txBody>
      </p:sp>
      <p:sp>
        <p:nvSpPr>
          <p:cNvPr id="5" name="TextBox 4">
            <a:extLst>
              <a:ext uri="{FF2B5EF4-FFF2-40B4-BE49-F238E27FC236}">
                <a16:creationId xmlns:a16="http://schemas.microsoft.com/office/drawing/2014/main" id="{6E29363E-7818-D78B-E362-99D8664D8A02}"/>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549312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486E0-446C-268D-0C29-089F6C98AA22}"/>
              </a:ext>
            </a:extLst>
          </p:cNvPr>
          <p:cNvSpPr>
            <a:spLocks noGrp="1"/>
          </p:cNvSpPr>
          <p:nvPr>
            <p:ph type="title"/>
          </p:nvPr>
        </p:nvSpPr>
        <p:spPr>
          <a:xfrm>
            <a:off x="838200" y="556995"/>
            <a:ext cx="10515600" cy="1133693"/>
          </a:xfrm>
        </p:spPr>
        <p:txBody>
          <a:bodyPr>
            <a:normAutofit/>
          </a:bodyPr>
          <a:lstStyle/>
          <a:p>
            <a:r>
              <a:rPr lang="en-GB" sz="5200"/>
              <a:t>Comparison of Brothers</a:t>
            </a:r>
          </a:p>
        </p:txBody>
      </p:sp>
      <p:graphicFrame>
        <p:nvGraphicFramePr>
          <p:cNvPr id="5" name="Content Placeholder 2">
            <a:extLst>
              <a:ext uri="{FF2B5EF4-FFF2-40B4-BE49-F238E27FC236}">
                <a16:creationId xmlns:a16="http://schemas.microsoft.com/office/drawing/2014/main" id="{6D8FDE3A-F5D6-9965-D287-0CAAB4472CF7}"/>
              </a:ext>
            </a:extLst>
          </p:cNvPr>
          <p:cNvGraphicFramePr>
            <a:graphicFrameLocks noGrp="1"/>
          </p:cNvGraphicFramePr>
          <p:nvPr>
            <p:ph idx="1"/>
            <p:extLst>
              <p:ext uri="{D42A27DB-BD31-4B8C-83A1-F6EECF244321}">
                <p14:modId xmlns:p14="http://schemas.microsoft.com/office/powerpoint/2010/main" val="29864170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71CFEB7-0CB4-5D28-2428-0C5ECB7EE713}"/>
              </a:ext>
            </a:extLst>
          </p:cNvPr>
          <p:cNvSpPr txBox="1"/>
          <p:nvPr/>
        </p:nvSpPr>
        <p:spPr>
          <a:xfrm>
            <a:off x="4725910" y="6301005"/>
            <a:ext cx="3492318"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(Ling, </a:t>
            </a:r>
            <a:r>
              <a:rPr lang="en-GB" sz="1800" dirty="0" err="1">
                <a:effectLst/>
                <a:latin typeface="Calibri" panose="020F0502020204030204" pitchFamily="34" charset="0"/>
                <a:ea typeface="Times New Roman" panose="02020603050405020304" pitchFamily="18" charset="0"/>
              </a:rPr>
              <a:t>Umbach</a:t>
            </a:r>
            <a:r>
              <a:rPr lang="en-GB" sz="1800" dirty="0">
                <a:effectLst/>
                <a:latin typeface="Calibri" panose="020F0502020204030204" pitchFamily="34" charset="0"/>
                <a:ea typeface="Times New Roman" panose="02020603050405020304" pitchFamily="18" charset="0"/>
              </a:rPr>
              <a:t> and Raine, 2019)</a:t>
            </a:r>
            <a:endParaRPr lang="en-GB" dirty="0"/>
          </a:p>
        </p:txBody>
      </p:sp>
      <p:sp>
        <p:nvSpPr>
          <p:cNvPr id="6" name="TextBox 5">
            <a:extLst>
              <a:ext uri="{FF2B5EF4-FFF2-40B4-BE49-F238E27FC236}">
                <a16:creationId xmlns:a16="http://schemas.microsoft.com/office/drawing/2014/main" id="{9566BFD2-36DC-AD45-48E0-DFB3B314202C}"/>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1442154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C12C77E-A4ED-CA2A-2E61-0959F8E8F278}"/>
              </a:ext>
            </a:extLst>
          </p:cNvPr>
          <p:cNvSpPr>
            <a:spLocks noGrp="1"/>
          </p:cNvSpPr>
          <p:nvPr>
            <p:ph type="title"/>
          </p:nvPr>
        </p:nvSpPr>
        <p:spPr>
          <a:xfrm>
            <a:off x="1629751" y="1059116"/>
            <a:ext cx="8924392" cy="933486"/>
          </a:xfrm>
        </p:spPr>
        <p:txBody>
          <a:bodyPr>
            <a:normAutofit/>
          </a:bodyPr>
          <a:lstStyle/>
          <a:p>
            <a:pPr algn="ctr"/>
            <a:r>
              <a:rPr lang="en-GB"/>
              <a:t>The Point?</a:t>
            </a:r>
          </a:p>
        </p:txBody>
      </p:sp>
      <p:sp>
        <p:nvSpPr>
          <p:cNvPr id="29"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29D5FE-88F4-C609-01EB-B6AE8F1B1BE7}"/>
              </a:ext>
            </a:extLst>
          </p:cNvPr>
          <p:cNvSpPr>
            <a:spLocks noGrp="1"/>
          </p:cNvSpPr>
          <p:nvPr>
            <p:ph idx="1"/>
          </p:nvPr>
        </p:nvSpPr>
        <p:spPr>
          <a:xfrm>
            <a:off x="1957986" y="2292176"/>
            <a:ext cx="8273380" cy="3329395"/>
          </a:xfrm>
        </p:spPr>
        <p:txBody>
          <a:bodyPr>
            <a:normAutofit/>
          </a:bodyPr>
          <a:lstStyle/>
          <a:p>
            <a:r>
              <a:rPr lang="en-GB" sz="2000"/>
              <a:t>Nuanced Perspective</a:t>
            </a:r>
          </a:p>
          <a:p>
            <a:r>
              <a:rPr lang="en-GB" sz="2000"/>
              <a:t>Experienced same socioeconomic conditions and family dynamic – reinforces theories of nurture</a:t>
            </a:r>
          </a:p>
          <a:p>
            <a:r>
              <a:rPr lang="en-GB" sz="2000"/>
              <a:t>Yet, contrasting personalities – shows how different factors affected each twin</a:t>
            </a:r>
          </a:p>
          <a:p>
            <a:r>
              <a:rPr lang="en-GB" sz="2000"/>
              <a:t>Volatile nature of Ronnie against the calm and thoughtful mind of Ronnie showcases that criminality is far more complex than individual theories lead you to believe.</a:t>
            </a:r>
          </a:p>
          <a:p>
            <a:endParaRPr lang="en-GB" sz="2000"/>
          </a:p>
        </p:txBody>
      </p:sp>
      <p:sp>
        <p:nvSpPr>
          <p:cNvPr id="4" name="TextBox 3">
            <a:extLst>
              <a:ext uri="{FF2B5EF4-FFF2-40B4-BE49-F238E27FC236}">
                <a16:creationId xmlns:a16="http://schemas.microsoft.com/office/drawing/2014/main" id="{754AFB89-ADAA-4D7D-A9BB-78E9B8A51D4F}"/>
              </a:ext>
            </a:extLst>
          </p:cNvPr>
          <p:cNvSpPr txBox="1"/>
          <p:nvPr/>
        </p:nvSpPr>
        <p:spPr>
          <a:xfrm>
            <a:off x="5363143" y="6320624"/>
            <a:ext cx="1457607"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(Levitt, 2013)</a:t>
            </a:r>
            <a:endParaRPr lang="en-GB" dirty="0"/>
          </a:p>
        </p:txBody>
      </p:sp>
      <p:sp>
        <p:nvSpPr>
          <p:cNvPr id="5" name="TextBox 4">
            <a:extLst>
              <a:ext uri="{FF2B5EF4-FFF2-40B4-BE49-F238E27FC236}">
                <a16:creationId xmlns:a16="http://schemas.microsoft.com/office/drawing/2014/main" id="{43FA7ADE-7BC6-FB1B-BDAA-6DD1F0091D27}"/>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4273752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F37445C-24F2-C5D1-6F40-1E9D01A34508}"/>
              </a:ext>
            </a:extLst>
          </p:cNvPr>
          <p:cNvSpPr>
            <a:spLocks noGrp="1"/>
          </p:cNvSpPr>
          <p:nvPr>
            <p:ph type="title"/>
          </p:nvPr>
        </p:nvSpPr>
        <p:spPr>
          <a:xfrm>
            <a:off x="838200" y="365125"/>
            <a:ext cx="5393361" cy="1325563"/>
          </a:xfrm>
        </p:spPr>
        <p:txBody>
          <a:bodyPr>
            <a:normAutofit/>
          </a:bodyPr>
          <a:lstStyle/>
          <a:p>
            <a:r>
              <a:rPr lang="en-GB" sz="3400"/>
              <a:t>Advantages of Criminological Theories (Born)</a:t>
            </a:r>
          </a:p>
        </p:txBody>
      </p:sp>
      <p:sp>
        <p:nvSpPr>
          <p:cNvPr id="3" name="Content Placeholder 2">
            <a:extLst>
              <a:ext uri="{FF2B5EF4-FFF2-40B4-BE49-F238E27FC236}">
                <a16:creationId xmlns:a16="http://schemas.microsoft.com/office/drawing/2014/main" id="{A29785D1-45F2-43A5-1693-8AC9F76B3E12}"/>
              </a:ext>
            </a:extLst>
          </p:cNvPr>
          <p:cNvSpPr>
            <a:spLocks noGrp="1"/>
          </p:cNvSpPr>
          <p:nvPr>
            <p:ph idx="1"/>
          </p:nvPr>
        </p:nvSpPr>
        <p:spPr>
          <a:xfrm>
            <a:off x="838200" y="1825625"/>
            <a:ext cx="5393361" cy="4351338"/>
          </a:xfrm>
        </p:spPr>
        <p:txBody>
          <a:bodyPr>
            <a:normAutofit/>
          </a:bodyPr>
          <a:lstStyle/>
          <a:p>
            <a:r>
              <a:rPr lang="en-GB" sz="2600" dirty="0"/>
              <a:t>There are some validity to these theories for example the personality theory</a:t>
            </a:r>
          </a:p>
          <a:p>
            <a:endParaRPr lang="en-GB" sz="2600" dirty="0"/>
          </a:p>
          <a:p>
            <a:r>
              <a:rPr lang="en-GB" sz="2600" dirty="0"/>
              <a:t>Allows Insights for research (Bachman, 2011).</a:t>
            </a:r>
          </a:p>
          <a:p>
            <a:endParaRPr lang="en-GB" sz="2600" dirty="0"/>
          </a:p>
          <a:p>
            <a:r>
              <a:rPr lang="en-GB" sz="2600" dirty="0"/>
              <a:t>Helps by implementing evidence-based policing practices to help prevent crime (Agnew, 2023).</a:t>
            </a:r>
          </a:p>
        </p:txBody>
      </p:sp>
      <p:pic>
        <p:nvPicPr>
          <p:cNvPr id="4" name="Picture 3" descr="A green head with a brain inside&#10;&#10;Description automatically generated">
            <a:extLst>
              <a:ext uri="{FF2B5EF4-FFF2-40B4-BE49-F238E27FC236}">
                <a16:creationId xmlns:a16="http://schemas.microsoft.com/office/drawing/2014/main" id="{919EC65D-9EC5-2D51-E249-DCBE8EA02BAB}"/>
              </a:ext>
            </a:extLst>
          </p:cNvPr>
          <p:cNvPicPr>
            <a:picLocks noChangeAspect="1"/>
          </p:cNvPicPr>
          <p:nvPr/>
        </p:nvPicPr>
        <p:blipFill rotWithShape="1">
          <a:blip r:embed="rId2"/>
          <a:srcRect r="3" b="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26416F-85F3-2840-3CFE-F61C59427177}"/>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602307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67065-0999-ECE1-9498-872A72B1B346}"/>
              </a:ext>
            </a:extLst>
          </p:cNvPr>
          <p:cNvSpPr>
            <a:spLocks noGrp="1"/>
          </p:cNvSpPr>
          <p:nvPr>
            <p:ph type="title"/>
          </p:nvPr>
        </p:nvSpPr>
        <p:spPr>
          <a:xfrm>
            <a:off x="608286" y="615840"/>
            <a:ext cx="10975428" cy="1325563"/>
          </a:xfrm>
        </p:spPr>
        <p:txBody>
          <a:bodyPr/>
          <a:lstStyle/>
          <a:p>
            <a:r>
              <a:rPr lang="en-GB" sz="4400" dirty="0"/>
              <a:t>Disadvantages of Criminological Theories (Born)</a:t>
            </a:r>
            <a:endParaRPr lang="en-GB" dirty="0"/>
          </a:p>
        </p:txBody>
      </p:sp>
      <p:graphicFrame>
        <p:nvGraphicFramePr>
          <p:cNvPr id="5" name="Content Placeholder 2">
            <a:extLst>
              <a:ext uri="{FF2B5EF4-FFF2-40B4-BE49-F238E27FC236}">
                <a16:creationId xmlns:a16="http://schemas.microsoft.com/office/drawing/2014/main" id="{A7C40566-38A8-F5CF-0777-F5907B8F9F8F}"/>
              </a:ext>
            </a:extLst>
          </p:cNvPr>
          <p:cNvGraphicFramePr>
            <a:graphicFrameLocks noGrp="1"/>
          </p:cNvGraphicFramePr>
          <p:nvPr>
            <p:ph idx="1"/>
            <p:extLst>
              <p:ext uri="{D42A27DB-BD31-4B8C-83A1-F6EECF244321}">
                <p14:modId xmlns:p14="http://schemas.microsoft.com/office/powerpoint/2010/main" val="9919923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7FABFA7-39E3-2816-BA88-B79810CDEE86}"/>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4271515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EEB9D-9985-143C-7D1A-946FC488DAEA}"/>
              </a:ext>
            </a:extLst>
          </p:cNvPr>
          <p:cNvSpPr>
            <a:spLocks noGrp="1"/>
          </p:cNvSpPr>
          <p:nvPr>
            <p:ph type="title"/>
          </p:nvPr>
        </p:nvSpPr>
        <p:spPr>
          <a:xfrm>
            <a:off x="5297762" y="329184"/>
            <a:ext cx="6251110" cy="1783080"/>
          </a:xfrm>
        </p:spPr>
        <p:txBody>
          <a:bodyPr anchor="b">
            <a:normAutofit/>
          </a:bodyPr>
          <a:lstStyle/>
          <a:p>
            <a:r>
              <a:rPr lang="en-GB" sz="3800"/>
              <a:t>Advantages of Criminological Theories (Made)</a:t>
            </a:r>
          </a:p>
        </p:txBody>
      </p:sp>
      <p:pic>
        <p:nvPicPr>
          <p:cNvPr id="4" name="Picture 3">
            <a:extLst>
              <a:ext uri="{FF2B5EF4-FFF2-40B4-BE49-F238E27FC236}">
                <a16:creationId xmlns:a16="http://schemas.microsoft.com/office/drawing/2014/main" id="{332B8BF5-487E-05DF-8003-E969D51C4AC9}"/>
              </a:ext>
            </a:extLst>
          </p:cNvPr>
          <p:cNvPicPr>
            <a:picLocks noChangeAspect="1"/>
          </p:cNvPicPr>
          <p:nvPr/>
        </p:nvPicPr>
        <p:blipFill rotWithShape="1">
          <a:blip r:embed="rId2"/>
          <a:srcRect l="35707" r="2880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55D905-7036-8C33-540E-7105A5883EF7}"/>
              </a:ext>
            </a:extLst>
          </p:cNvPr>
          <p:cNvSpPr>
            <a:spLocks noGrp="1"/>
          </p:cNvSpPr>
          <p:nvPr>
            <p:ph idx="1"/>
          </p:nvPr>
        </p:nvSpPr>
        <p:spPr>
          <a:xfrm>
            <a:off x="5297762" y="3227917"/>
            <a:ext cx="6251110" cy="2361818"/>
          </a:xfrm>
        </p:spPr>
        <p:txBody>
          <a:bodyPr>
            <a:normAutofit lnSpcReduction="10000"/>
          </a:bodyPr>
          <a:lstStyle/>
          <a:p>
            <a:r>
              <a:rPr lang="en-GB" sz="2200" dirty="0"/>
              <a:t>These theories consider environmental, psychological factors that relate to crime (More, 2023).</a:t>
            </a:r>
          </a:p>
          <a:p>
            <a:endParaRPr lang="en-GB" sz="2200" dirty="0"/>
          </a:p>
          <a:p>
            <a:r>
              <a:rPr lang="en-GB" sz="2200" dirty="0"/>
              <a:t>Enhances our understanding of complex human behaviour within society (Akers, Sellers, Jennings, 2017).</a:t>
            </a:r>
          </a:p>
          <a:p>
            <a:pPr marL="0" indent="0">
              <a:buNone/>
            </a:pPr>
            <a:endParaRPr lang="en-GB" sz="2200" dirty="0"/>
          </a:p>
        </p:txBody>
      </p:sp>
      <p:sp>
        <p:nvSpPr>
          <p:cNvPr id="5" name="TextBox 4">
            <a:extLst>
              <a:ext uri="{FF2B5EF4-FFF2-40B4-BE49-F238E27FC236}">
                <a16:creationId xmlns:a16="http://schemas.microsoft.com/office/drawing/2014/main" id="{37A26DAF-0694-87FE-D4EA-71B064F8E939}"/>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35252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CF5A-7CFE-7930-5069-A8D5AD1DE316}"/>
              </a:ext>
            </a:extLst>
          </p:cNvPr>
          <p:cNvSpPr>
            <a:spLocks noGrp="1"/>
          </p:cNvSpPr>
          <p:nvPr>
            <p:ph type="title"/>
          </p:nvPr>
        </p:nvSpPr>
        <p:spPr/>
        <p:txBody>
          <a:bodyPr/>
          <a:lstStyle/>
          <a:p>
            <a:r>
              <a:rPr lang="en-GB" dirty="0"/>
              <a:t>Disadvantages of Criminological Theories (Made)</a:t>
            </a:r>
          </a:p>
        </p:txBody>
      </p:sp>
      <p:graphicFrame>
        <p:nvGraphicFramePr>
          <p:cNvPr id="5" name="Content Placeholder 2">
            <a:extLst>
              <a:ext uri="{FF2B5EF4-FFF2-40B4-BE49-F238E27FC236}">
                <a16:creationId xmlns:a16="http://schemas.microsoft.com/office/drawing/2014/main" id="{DBBB7198-9438-84DB-4A04-629C7F54B77D}"/>
              </a:ext>
            </a:extLst>
          </p:cNvPr>
          <p:cNvGraphicFramePr>
            <a:graphicFrameLocks noGrp="1"/>
          </p:cNvGraphicFramePr>
          <p:nvPr>
            <p:ph idx="1"/>
            <p:extLst>
              <p:ext uri="{D42A27DB-BD31-4B8C-83A1-F6EECF244321}">
                <p14:modId xmlns:p14="http://schemas.microsoft.com/office/powerpoint/2010/main" val="24081741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D737C7E-4D5C-750F-2312-645BB849391E}"/>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62644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632005-68BB-9F91-6D28-27B41000956E}"/>
              </a:ext>
            </a:extLst>
          </p:cNvPr>
          <p:cNvPicPr>
            <a:picLocks noChangeAspect="1"/>
          </p:cNvPicPr>
          <p:nvPr/>
        </p:nvPicPr>
        <p:blipFill rotWithShape="1">
          <a:blip r:embed="rId2">
            <a:alphaModFix amt="50000"/>
          </a:blip>
          <a:srcRect t="8090" b="35660"/>
          <a:stretch/>
        </p:blipFill>
        <p:spPr>
          <a:xfrm>
            <a:off x="20" y="1"/>
            <a:ext cx="12191980" cy="6857999"/>
          </a:xfrm>
          <a:prstGeom prst="rect">
            <a:avLst/>
          </a:prstGeom>
        </p:spPr>
      </p:pic>
      <p:sp>
        <p:nvSpPr>
          <p:cNvPr id="2" name="Title 1">
            <a:extLst>
              <a:ext uri="{FF2B5EF4-FFF2-40B4-BE49-F238E27FC236}">
                <a16:creationId xmlns:a16="http://schemas.microsoft.com/office/drawing/2014/main" id="{E67371B8-6C58-6786-05E4-67AC51EAA01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Conclusion</a:t>
            </a:r>
          </a:p>
        </p:txBody>
      </p:sp>
    </p:spTree>
    <p:extLst>
      <p:ext uri="{BB962C8B-B14F-4D97-AF65-F5344CB8AC3E}">
        <p14:creationId xmlns:p14="http://schemas.microsoft.com/office/powerpoint/2010/main" val="22218919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BD1C6-F280-12E6-23A8-D69754020BD0}"/>
              </a:ext>
            </a:extLst>
          </p:cNvPr>
          <p:cNvSpPr>
            <a:spLocks noGrp="1"/>
          </p:cNvSpPr>
          <p:nvPr>
            <p:ph type="title"/>
          </p:nvPr>
        </p:nvSpPr>
        <p:spPr/>
        <p:txBody>
          <a:bodyPr/>
          <a:lstStyle/>
          <a:p>
            <a:r>
              <a:rPr lang="en-GB" dirty="0"/>
              <a:t>Dom’s Bibliography</a:t>
            </a:r>
          </a:p>
        </p:txBody>
      </p:sp>
      <p:sp>
        <p:nvSpPr>
          <p:cNvPr id="3" name="Content Placeholder 2">
            <a:extLst>
              <a:ext uri="{FF2B5EF4-FFF2-40B4-BE49-F238E27FC236}">
                <a16:creationId xmlns:a16="http://schemas.microsoft.com/office/drawing/2014/main" id="{3AF66927-400E-725A-8AD2-4322BE8846EF}"/>
              </a:ext>
            </a:extLst>
          </p:cNvPr>
          <p:cNvSpPr>
            <a:spLocks noGrp="1"/>
          </p:cNvSpPr>
          <p:nvPr>
            <p:ph idx="1"/>
          </p:nvPr>
        </p:nvSpPr>
        <p:spPr/>
        <p:txBody>
          <a:bodyPr>
            <a:normAutofit fontScale="92500" lnSpcReduction="20000"/>
          </a:bodyPr>
          <a:lstStyle/>
          <a:p>
            <a:r>
              <a:rPr lang="en-GB" dirty="0"/>
              <a:t>Biography.com Editors. (2015). Ronnie Kray Biography. Available at: https://www.biography.com/crime-figure/ronnie-kray (Accessed: 6th March 2024)</a:t>
            </a:r>
          </a:p>
          <a:p>
            <a:endParaRPr lang="en-GB" dirty="0"/>
          </a:p>
          <a:p>
            <a:r>
              <a:rPr lang="en-GB" dirty="0" err="1"/>
              <a:t>Bennet.C</a:t>
            </a:r>
            <a:r>
              <a:rPr lang="en-GB" dirty="0"/>
              <a:t>. (2020), ‘How Kray twins went from mum’s lovely boys to most evil men in Britain.’ The Mirror, Available at https://www.mirror.co.uk/news/uk-news/how-kray-twins-went-mums-21338158 (Accessed: 9th March 2024)</a:t>
            </a:r>
          </a:p>
          <a:p>
            <a:endParaRPr lang="en-GB" dirty="0"/>
          </a:p>
          <a:p>
            <a:r>
              <a:rPr lang="en-GB" dirty="0" err="1"/>
              <a:t>Benson.R</a:t>
            </a:r>
            <a:r>
              <a:rPr lang="en-GB" dirty="0"/>
              <a:t>. (2022) ‘ITV Secrets of the Krays: what crimes did they commit and which celebrities were they linked to?’, Wales online, Available at: https://www.walesonline.co.uk/lifestyle/tv/itv-secrets-krays-what-crimes-22862981 (Accessed: 9th March 2024)</a:t>
            </a:r>
          </a:p>
          <a:p>
            <a:pPr marL="0" indent="0">
              <a:buNone/>
            </a:pPr>
            <a:endParaRPr lang="en-GB" dirty="0"/>
          </a:p>
        </p:txBody>
      </p:sp>
    </p:spTree>
    <p:extLst>
      <p:ext uri="{BB962C8B-B14F-4D97-AF65-F5344CB8AC3E}">
        <p14:creationId xmlns:p14="http://schemas.microsoft.com/office/powerpoint/2010/main" val="1853815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3476F4-7FA1-B508-D0B4-DDB07ABAC411}"/>
              </a:ext>
            </a:extLst>
          </p:cNvPr>
          <p:cNvSpPr>
            <a:spLocks noGrp="1"/>
          </p:cNvSpPr>
          <p:nvPr>
            <p:ph idx="1"/>
          </p:nvPr>
        </p:nvSpPr>
        <p:spPr>
          <a:xfrm>
            <a:off x="838200" y="690880"/>
            <a:ext cx="10515600" cy="5486083"/>
          </a:xfrm>
        </p:spPr>
        <p:txBody>
          <a:bodyPr>
            <a:normAutofit lnSpcReduction="10000"/>
          </a:bodyPr>
          <a:lstStyle/>
          <a:p>
            <a:pPr marL="0" indent="0">
              <a:buNone/>
            </a:pPr>
            <a:r>
              <a:rPr lang="en-GB" dirty="0" err="1"/>
              <a:t>Davies.C</a:t>
            </a:r>
            <a:r>
              <a:rPr lang="en-GB" dirty="0"/>
              <a:t>, (2015), ‘the selling of the Krays: how 2 mediocre criminals created their own legend’, The Guardian Available at: https://www.theguardian.com/uk-news/2015/sep/03/the-selling-of-the-krays-how-two-mediocre-criminals-created-their-own-legendlegends (Accessed 10th March 2024)</a:t>
            </a:r>
          </a:p>
          <a:p>
            <a:pPr marL="0" indent="0">
              <a:buNone/>
            </a:pPr>
            <a:endParaRPr lang="en-GB" dirty="0"/>
          </a:p>
          <a:p>
            <a:pPr marL="0" indent="0">
              <a:buNone/>
            </a:pPr>
            <a:r>
              <a:rPr lang="en-GB" dirty="0"/>
              <a:t>NHS. (2022). Diphtheria. Available at: https://www.nhs.uk/conditions/diphtheria/ (Accessed: 7th March 2024) </a:t>
            </a:r>
          </a:p>
          <a:p>
            <a:pPr marL="0" indent="0">
              <a:buNone/>
            </a:pPr>
            <a:endParaRPr lang="en-GB" dirty="0"/>
          </a:p>
          <a:p>
            <a:pPr marL="0" indent="0">
              <a:buNone/>
            </a:pPr>
            <a:r>
              <a:rPr lang="en-GB" dirty="0" err="1"/>
              <a:t>Nuttman.D</a:t>
            </a:r>
            <a:r>
              <a:rPr lang="en-GB" dirty="0"/>
              <a:t>. (2022), ‘Mother of Crime, Who was Violet Kray?’ The Sun. Available at: https://www.thesun.co.uk/news/20577447/who-was-violet-lee-kray/ (Accessed: 9th March 2024)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93036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39BA0-35A4-668E-B5F7-FD99E7A4C9E7}"/>
              </a:ext>
            </a:extLst>
          </p:cNvPr>
          <p:cNvSpPr>
            <a:spLocks noGrp="1"/>
          </p:cNvSpPr>
          <p:nvPr>
            <p:ph idx="1"/>
          </p:nvPr>
        </p:nvSpPr>
        <p:spPr>
          <a:xfrm>
            <a:off x="838200" y="690880"/>
            <a:ext cx="10515600" cy="5486083"/>
          </a:xfrm>
        </p:spPr>
        <p:txBody>
          <a:bodyPr>
            <a:normAutofit fontScale="92500" lnSpcReduction="10000"/>
          </a:bodyPr>
          <a:lstStyle/>
          <a:p>
            <a:r>
              <a:rPr lang="en-GB" dirty="0" err="1"/>
              <a:t>Harvey.I</a:t>
            </a:r>
            <a:r>
              <a:rPr lang="en-GB" dirty="0"/>
              <a:t>. (2019), Goodfellas of London- The Rise and Fall of the Notorious Kray Twins, The Vintage News, Available at: https://www.thevintagenews.com/2019/04/13/the-kray-twins/ (Accessed: 9th March 2024) </a:t>
            </a:r>
          </a:p>
          <a:p>
            <a:endParaRPr lang="en-GB" dirty="0"/>
          </a:p>
          <a:p>
            <a:r>
              <a:rPr lang="en-GB" dirty="0" err="1"/>
              <a:t>Jackson.M</a:t>
            </a:r>
            <a:r>
              <a:rPr lang="en-GB" dirty="0"/>
              <a:t>. (2015), Stress in Post-War Britain: An Introduction. In: </a:t>
            </a:r>
            <a:r>
              <a:rPr lang="en-GB" dirty="0" err="1"/>
              <a:t>Jackson.M</a:t>
            </a:r>
            <a:r>
              <a:rPr lang="en-GB" dirty="0"/>
              <a:t>. (ed). Stress on Post War Britain, 1945-85. London: Pickering and Chatto, pp. 1-16. Available at: https://www.ncbi.nlm.nih.gov/books/NBK436946/ (Accessed: 9th March 2024)</a:t>
            </a:r>
          </a:p>
          <a:p>
            <a:pPr marL="0" indent="0">
              <a:buNone/>
            </a:pPr>
            <a:endParaRPr lang="en-GB" dirty="0"/>
          </a:p>
          <a:p>
            <a:r>
              <a:rPr lang="en-GB" dirty="0"/>
              <a:t>Jones T.L. (n.d.) Growing up- The Kray Twins: Brothers in Arms. Crime Library. Available at: https://www.crimelibrary.org/gangsters_outlaws/mob_bosses/kray/up_2.html (Accessed 7th March 2024)</a:t>
            </a:r>
          </a:p>
          <a:p>
            <a:pPr marL="0" indent="0">
              <a:buNone/>
            </a:pPr>
            <a:endParaRPr lang="en-GB" dirty="0"/>
          </a:p>
        </p:txBody>
      </p:sp>
    </p:spTree>
    <p:extLst>
      <p:ext uri="{BB962C8B-B14F-4D97-AF65-F5344CB8AC3E}">
        <p14:creationId xmlns:p14="http://schemas.microsoft.com/office/powerpoint/2010/main" val="1052264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5789E-30D8-A968-4903-2A9F07153CF6}"/>
              </a:ext>
            </a:extLst>
          </p:cNvPr>
          <p:cNvSpPr>
            <a:spLocks noGrp="1"/>
          </p:cNvSpPr>
          <p:nvPr>
            <p:ph idx="1"/>
          </p:nvPr>
        </p:nvSpPr>
        <p:spPr>
          <a:xfrm>
            <a:off x="746760" y="1229360"/>
            <a:ext cx="10515600" cy="4399280"/>
          </a:xfrm>
        </p:spPr>
        <p:txBody>
          <a:bodyPr/>
          <a:lstStyle/>
          <a:p>
            <a:r>
              <a:rPr lang="en-GB" dirty="0" err="1"/>
              <a:t>Oakely.M</a:t>
            </a:r>
            <a:r>
              <a:rPr lang="en-GB" dirty="0"/>
              <a:t> (2013) ‘East End Gangsters, The Krays’, East London History. Available at: https://www.eastlondonhistory.co.uk/east-end-gangsters-krays/ (Accessed: 10th March 2024)</a:t>
            </a:r>
          </a:p>
          <a:p>
            <a:endParaRPr lang="en-GB" dirty="0"/>
          </a:p>
          <a:p>
            <a:r>
              <a:rPr lang="en-GB" dirty="0"/>
              <a:t>UK Parliament. (n.d.). Conscription: the Second World War. Available at https://www.parliament.uk/about/living-heritage/transformingsociety/private-lives/yourcountry/overview/conscriptionww2/ (Accessed: 7th March 2024) </a:t>
            </a:r>
          </a:p>
          <a:p>
            <a:pPr marL="0" indent="0">
              <a:buNone/>
            </a:pPr>
            <a:endParaRPr lang="en-GB" dirty="0"/>
          </a:p>
        </p:txBody>
      </p:sp>
    </p:spTree>
    <p:extLst>
      <p:ext uri="{BB962C8B-B14F-4D97-AF65-F5344CB8AC3E}">
        <p14:creationId xmlns:p14="http://schemas.microsoft.com/office/powerpoint/2010/main" val="1054197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89D0-F440-B757-571D-8E8F3A137D67}"/>
              </a:ext>
            </a:extLst>
          </p:cNvPr>
          <p:cNvSpPr>
            <a:spLocks noGrp="1"/>
          </p:cNvSpPr>
          <p:nvPr>
            <p:ph type="title"/>
          </p:nvPr>
        </p:nvSpPr>
        <p:spPr>
          <a:xfrm>
            <a:off x="838200" y="0"/>
            <a:ext cx="10515600" cy="1325563"/>
          </a:xfrm>
        </p:spPr>
        <p:txBody>
          <a:bodyPr/>
          <a:lstStyle/>
          <a:p>
            <a:r>
              <a:rPr lang="en-GB" dirty="0"/>
              <a:t>Matthew’s Bibliography</a:t>
            </a:r>
          </a:p>
        </p:txBody>
      </p:sp>
      <p:sp>
        <p:nvSpPr>
          <p:cNvPr id="3" name="Content Placeholder 2">
            <a:extLst>
              <a:ext uri="{FF2B5EF4-FFF2-40B4-BE49-F238E27FC236}">
                <a16:creationId xmlns:a16="http://schemas.microsoft.com/office/drawing/2014/main" id="{044C3562-7CB3-0446-9C51-BC7F03EA0EC4}"/>
              </a:ext>
            </a:extLst>
          </p:cNvPr>
          <p:cNvSpPr>
            <a:spLocks noGrp="1"/>
          </p:cNvSpPr>
          <p:nvPr>
            <p:ph idx="1"/>
          </p:nvPr>
        </p:nvSpPr>
        <p:spPr>
          <a:xfrm>
            <a:off x="746760" y="1253331"/>
            <a:ext cx="10515600" cy="4351338"/>
          </a:xfrm>
        </p:spPr>
        <p:txBody>
          <a:bodyPr>
            <a:noAutofit/>
          </a:bodyPr>
          <a:lstStyle/>
          <a:p>
            <a:pPr>
              <a:lnSpc>
                <a:spcPct val="160000"/>
              </a:lnSpc>
            </a:pPr>
            <a:r>
              <a:rPr lang="en-GB" sz="1300" dirty="0">
                <a:solidFill>
                  <a:srgbClr val="333333"/>
                </a:solidFill>
                <a:latin typeface="Arial Nova"/>
                <a:ea typeface="+mn-lt"/>
                <a:cs typeface="Times New Roman"/>
              </a:rPr>
              <a:t>Agnew, B. (2023) Exploring Criminological Theories: An overview of Key Perspectives. </a:t>
            </a:r>
            <a:r>
              <a:rPr lang="en-GB" sz="1300" i="1" dirty="0">
                <a:solidFill>
                  <a:srgbClr val="333333"/>
                </a:solidFill>
                <a:latin typeface="Arial Nova"/>
                <a:ea typeface="+mn-lt"/>
                <a:cs typeface="Times New Roman"/>
              </a:rPr>
              <a:t>Addict </a:t>
            </a:r>
            <a:r>
              <a:rPr lang="en-GB" sz="1300" i="1" dirty="0" err="1">
                <a:solidFill>
                  <a:srgbClr val="333333"/>
                </a:solidFill>
                <a:latin typeface="Arial Nova"/>
                <a:ea typeface="+mn-lt"/>
                <a:cs typeface="Times New Roman"/>
              </a:rPr>
              <a:t>Criminol</a:t>
            </a:r>
            <a:r>
              <a:rPr lang="en-GB" sz="1300" i="1" dirty="0">
                <a:solidFill>
                  <a:srgbClr val="333333"/>
                </a:solidFill>
                <a:latin typeface="Arial Nova"/>
                <a:ea typeface="+mn-lt"/>
                <a:cs typeface="Times New Roman"/>
              </a:rPr>
              <a:t>.. </a:t>
            </a:r>
            <a:r>
              <a:rPr lang="en-GB" sz="1300" dirty="0">
                <a:solidFill>
                  <a:srgbClr val="333333"/>
                </a:solidFill>
                <a:latin typeface="Arial Nova"/>
                <a:ea typeface="+mn-lt"/>
                <a:cs typeface="Times New Roman"/>
              </a:rPr>
              <a:t>Vol. 6, Issue 3. Available at:</a:t>
            </a:r>
            <a:r>
              <a:rPr lang="en-GB" sz="1300" dirty="0">
                <a:solidFill>
                  <a:srgbClr val="0070C0"/>
                </a:solidFill>
                <a:latin typeface="Arial Nova"/>
                <a:ea typeface="+mn-lt"/>
                <a:cs typeface="Times New Roman"/>
              </a:rPr>
              <a:t> </a:t>
            </a:r>
            <a:r>
              <a:rPr lang="en-GB" sz="1300" dirty="0">
                <a:solidFill>
                  <a:srgbClr val="0070C0"/>
                </a:solidFill>
                <a:latin typeface="Arial Nova"/>
                <a:ea typeface="+mn-lt"/>
                <a:cs typeface="+mn-lt"/>
                <a:hlinkClick r:id="rId2">
                  <a:extLst>
                    <a:ext uri="{A12FA001-AC4F-418D-AE19-62706E023703}">
                      <ahyp:hlinkClr xmlns:ahyp="http://schemas.microsoft.com/office/drawing/2018/hyperlinkcolor" val="tx"/>
                    </a:ext>
                  </a:extLst>
                </a:hlinkClick>
              </a:rPr>
              <a:t>Exploring criminological theories: An overview of key perspectives. (alliedacademies.org)</a:t>
            </a:r>
            <a:r>
              <a:rPr lang="en-GB" sz="1300" dirty="0">
                <a:solidFill>
                  <a:srgbClr val="333333"/>
                </a:solidFill>
                <a:latin typeface="Arial Nova"/>
                <a:ea typeface="+mn-lt"/>
                <a:cs typeface="+mn-lt"/>
              </a:rPr>
              <a:t> (Accessed on  March 5, 2024).</a:t>
            </a:r>
            <a:endParaRPr lang="en-GB" sz="1300" dirty="0">
              <a:solidFill>
                <a:srgbClr val="333333"/>
              </a:solidFill>
              <a:latin typeface="Arial Nova"/>
              <a:ea typeface="+mn-lt"/>
              <a:cs typeface="Times New Roman"/>
            </a:endParaRPr>
          </a:p>
          <a:p>
            <a:pPr>
              <a:lnSpc>
                <a:spcPct val="160000"/>
              </a:lnSpc>
            </a:pPr>
            <a:r>
              <a:rPr lang="en-GB" sz="1300" dirty="0">
                <a:solidFill>
                  <a:srgbClr val="333333"/>
                </a:solidFill>
                <a:latin typeface="Arial Nova"/>
                <a:ea typeface="+mn-lt"/>
                <a:cs typeface="+mn-lt"/>
              </a:rPr>
              <a:t>Akers, R, Sellers, C, Jennings, W. (2017) Criminological Theories Introduction, Evaluation, and Application. Place of publication: Oxford, Oxford University Press. Available at:</a:t>
            </a:r>
            <a:r>
              <a:rPr lang="en-GB" sz="1300" dirty="0">
                <a:solidFill>
                  <a:srgbClr val="0070C0"/>
                </a:solidFill>
                <a:latin typeface="Arial Nova"/>
                <a:ea typeface="+mn-lt"/>
                <a:cs typeface="+mn-lt"/>
              </a:rPr>
              <a:t> </a:t>
            </a:r>
            <a:r>
              <a:rPr lang="en-GB" sz="1300" dirty="0">
                <a:solidFill>
                  <a:srgbClr val="0070C0"/>
                </a:solidFill>
                <a:latin typeface="Arial Nova"/>
                <a:ea typeface="+mn-lt"/>
                <a:cs typeface="+mn-lt"/>
                <a:hlinkClick r:id="rId3">
                  <a:extLst>
                    <a:ext uri="{A12FA001-AC4F-418D-AE19-62706E023703}">
                      <ahyp:hlinkClr xmlns:ahyp="http://schemas.microsoft.com/office/drawing/2018/hyperlinkcolor" val="tx"/>
                    </a:ext>
                  </a:extLst>
                </a:hlinkClick>
              </a:rPr>
              <a:t>Criminological Theories: Introduction, Evaluation, and Application (archive.org)</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March 9, 2024).</a:t>
            </a:r>
          </a:p>
          <a:p>
            <a:endParaRPr lang="en-GB" sz="1300" dirty="0">
              <a:solidFill>
                <a:srgbClr val="333333"/>
              </a:solidFill>
              <a:latin typeface="Arial Nova"/>
              <a:ea typeface="+mn-lt"/>
              <a:cs typeface="+mn-lt"/>
            </a:endParaRPr>
          </a:p>
          <a:p>
            <a:r>
              <a:rPr lang="en-GB" sz="1300" dirty="0" err="1">
                <a:solidFill>
                  <a:srgbClr val="222222"/>
                </a:solidFill>
                <a:latin typeface="Arial Nova"/>
                <a:ea typeface="+mn-lt"/>
                <a:cs typeface="+mn-lt"/>
              </a:rPr>
              <a:t>Azeredo</a:t>
            </a:r>
            <a:r>
              <a:rPr lang="en-GB" sz="1300" dirty="0">
                <a:solidFill>
                  <a:srgbClr val="222222"/>
                </a:solidFill>
                <a:latin typeface="Arial Nova"/>
                <a:ea typeface="+mn-lt"/>
                <a:cs typeface="+mn-lt"/>
              </a:rPr>
              <a:t>, A., Moreira, D., Figueiredo, P. (2019) Delinquent </a:t>
            </a:r>
            <a:r>
              <a:rPr lang="en-GB" sz="1300" dirty="0" err="1">
                <a:solidFill>
                  <a:srgbClr val="222222"/>
                </a:solidFill>
                <a:latin typeface="Arial Nova"/>
                <a:ea typeface="+mn-lt"/>
                <a:cs typeface="+mn-lt"/>
              </a:rPr>
              <a:t>Behavior</a:t>
            </a:r>
            <a:r>
              <a:rPr lang="en-GB" sz="1300" dirty="0">
                <a:solidFill>
                  <a:srgbClr val="222222"/>
                </a:solidFill>
                <a:latin typeface="Arial Nova"/>
                <a:ea typeface="+mn-lt"/>
                <a:cs typeface="+mn-lt"/>
              </a:rPr>
              <a:t>: Systematic Review of Genetic and Environmental Risk Factors. </a:t>
            </a:r>
            <a:r>
              <a:rPr lang="en-GB" sz="1300" i="1" dirty="0">
                <a:solidFill>
                  <a:srgbClr val="222222"/>
                </a:solidFill>
                <a:latin typeface="Arial Nova"/>
                <a:ea typeface="+mn-lt"/>
                <a:cs typeface="+mn-lt"/>
              </a:rPr>
              <a:t>Clinical Child and Family Psychology Review</a:t>
            </a:r>
            <a:r>
              <a:rPr lang="en-GB" sz="1300" dirty="0">
                <a:solidFill>
                  <a:srgbClr val="222222"/>
                </a:solidFill>
                <a:latin typeface="Arial Nova"/>
                <a:ea typeface="+mn-lt"/>
                <a:cs typeface="+mn-lt"/>
              </a:rPr>
              <a:t> </a:t>
            </a:r>
            <a:r>
              <a:rPr lang="en-GB" sz="1300" b="1" dirty="0">
                <a:solidFill>
                  <a:srgbClr val="222222"/>
                </a:solidFill>
                <a:latin typeface="Arial Nova"/>
                <a:ea typeface="+mn-lt"/>
                <a:cs typeface="+mn-lt"/>
              </a:rPr>
              <a:t>22</a:t>
            </a:r>
            <a:r>
              <a:rPr lang="en-GB" sz="1300" dirty="0">
                <a:solidFill>
                  <a:srgbClr val="222222"/>
                </a:solidFill>
                <a:latin typeface="Arial Nova"/>
                <a:ea typeface="+mn-lt"/>
                <a:cs typeface="+mn-lt"/>
              </a:rPr>
              <a:t>, 502–526. Available at: </a:t>
            </a:r>
            <a:r>
              <a:rPr lang="en-GB" sz="13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Delinquent </a:t>
            </a:r>
            <a:r>
              <a:rPr lang="en-GB" sz="1300" dirty="0" err="1">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Behavior</a:t>
            </a:r>
            <a:r>
              <a:rPr lang="en-GB" sz="13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 Systematic Review of Genetic and Environmental Risk Factors | Clinical Child and Family Psychology Review (springer.com)</a:t>
            </a:r>
            <a:r>
              <a:rPr lang="en-GB" sz="1300" dirty="0">
                <a:solidFill>
                  <a:srgbClr val="0070C0"/>
                </a:solidFill>
                <a:latin typeface="Arial Nova"/>
                <a:ea typeface="+mn-lt"/>
                <a:cs typeface="+mn-lt"/>
              </a:rPr>
              <a:t> (Accessed on March 8, 2024).</a:t>
            </a:r>
            <a:endParaRPr lang="en-GB" sz="1300" dirty="0">
              <a:latin typeface="Arial Nova"/>
            </a:endParaRPr>
          </a:p>
          <a:p>
            <a:pPr>
              <a:lnSpc>
                <a:spcPct val="160000"/>
              </a:lnSpc>
            </a:pPr>
            <a:r>
              <a:rPr lang="en-GB" sz="1300" dirty="0">
                <a:solidFill>
                  <a:schemeClr val="tx1"/>
                </a:solidFill>
                <a:latin typeface="Arial Nova"/>
                <a:ea typeface="+mn-lt"/>
                <a:cs typeface="+mn-lt"/>
              </a:rPr>
              <a:t>Bachmann, (2011) Fundamentals of Research in Criminology and Criminal Justice. London, Sage Publishing. Available at: </a:t>
            </a:r>
            <a:r>
              <a:rPr lang="en-GB" sz="1300" u="sng" dirty="0">
                <a:solidFill>
                  <a:srgbClr val="0070C0"/>
                </a:solidFill>
                <a:latin typeface="Arial Nova"/>
                <a:ea typeface="+mn-lt"/>
                <a:cs typeface="+mn-lt"/>
              </a:rPr>
              <a:t>https://www.sagepub.com/sites/default/files/upm-binaries/31461_Chapter_2.pdf</a:t>
            </a:r>
            <a:r>
              <a:rPr lang="en-GB" sz="1300" dirty="0">
                <a:solidFill>
                  <a:schemeClr val="tx1"/>
                </a:solidFill>
                <a:latin typeface="Arial Nova"/>
                <a:ea typeface="+mn-lt"/>
                <a:cs typeface="+mn-lt"/>
              </a:rPr>
              <a:t> (Accessed on March 7, 2024).</a:t>
            </a:r>
            <a:endParaRPr lang="en-GB" sz="1300" dirty="0">
              <a:solidFill>
                <a:schemeClr val="tx1"/>
              </a:solidFill>
              <a:latin typeface="Arial Nova"/>
              <a:ea typeface="+mn-lt"/>
              <a:cs typeface="Times New Roman"/>
            </a:endParaRPr>
          </a:p>
          <a:p>
            <a:pPr>
              <a:lnSpc>
                <a:spcPct val="160000"/>
              </a:lnSpc>
            </a:pPr>
            <a:r>
              <a:rPr lang="en-GB" sz="1300" dirty="0">
                <a:solidFill>
                  <a:srgbClr val="333333"/>
                </a:solidFill>
                <a:latin typeface="Arial Nova"/>
                <a:ea typeface="+mn-lt"/>
                <a:cs typeface="+mn-lt"/>
              </a:rPr>
              <a:t>Barak, G, Leighton, P, Flavin, J. (2010) </a:t>
            </a:r>
            <a:r>
              <a:rPr lang="en-GB" sz="1300" i="1" dirty="0">
                <a:solidFill>
                  <a:srgbClr val="333333"/>
                </a:solidFill>
                <a:latin typeface="Arial Nova"/>
                <a:ea typeface="+mn-lt"/>
                <a:cs typeface="+mn-lt"/>
              </a:rPr>
              <a:t>Class, Rate, Gender and Crime: The Social Realities of Justice in America</a:t>
            </a:r>
            <a:r>
              <a:rPr lang="en-GB" sz="1300" dirty="0">
                <a:solidFill>
                  <a:srgbClr val="333333"/>
                </a:solidFill>
                <a:latin typeface="Arial Nova"/>
                <a:ea typeface="+mn-lt"/>
                <a:cs typeface="+mn-lt"/>
              </a:rPr>
              <a:t>. Place of publication: Maryland, Rowland and Littlefield Publishers Inc. Available at: </a:t>
            </a:r>
            <a:r>
              <a:rPr lang="en-GB" sz="1300" dirty="0">
                <a:solidFill>
                  <a:srgbClr val="0070C0"/>
                </a:solidFill>
                <a:latin typeface="Arial Nova"/>
                <a:ea typeface="+mn-lt"/>
                <a:cs typeface="+mn-lt"/>
                <a:hlinkClick r:id="rId5">
                  <a:extLst>
                    <a:ext uri="{A12FA001-AC4F-418D-AE19-62706E023703}">
                      <ahyp:hlinkClr xmlns:ahyp="http://schemas.microsoft.com/office/drawing/2018/hyperlinkcolor" val="tx"/>
                    </a:ext>
                  </a:extLst>
                </a:hlinkClick>
              </a:rPr>
              <a:t>Class, Race, Gender, and Crime: The Social Realities of Justice in America - Gregg Barak, Paul Leighton, Jeanne Flavin - Google Books</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March 9, 2024).</a:t>
            </a:r>
            <a:endParaRPr lang="en-GB" sz="1300" dirty="0">
              <a:solidFill>
                <a:srgbClr val="333333"/>
              </a:solidFill>
              <a:latin typeface="Arial Nova"/>
              <a:ea typeface="+mn-lt"/>
              <a:cs typeface="Times New Roman"/>
            </a:endParaRPr>
          </a:p>
          <a:p>
            <a:pPr>
              <a:lnSpc>
                <a:spcPct val="160000"/>
              </a:lnSpc>
            </a:pPr>
            <a:r>
              <a:rPr lang="en-GB" sz="1300" dirty="0">
                <a:solidFill>
                  <a:srgbClr val="333333"/>
                </a:solidFill>
                <a:latin typeface="Arial Nova"/>
                <a:ea typeface="+mn-lt"/>
                <a:cs typeface="Times New Roman"/>
              </a:rPr>
              <a:t>BBC. (2000) The Krays: The history of violence. Available at: </a:t>
            </a:r>
            <a:r>
              <a:rPr lang="en-GB" sz="1300" dirty="0">
                <a:solidFill>
                  <a:srgbClr val="0070C0"/>
                </a:solidFill>
                <a:latin typeface="Arial Nova"/>
                <a:ea typeface="+mn-lt"/>
                <a:cs typeface="+mn-lt"/>
                <a:hlinkClick r:id="rId6">
                  <a:extLst>
                    <a:ext uri="{A12FA001-AC4F-418D-AE19-62706E023703}">
                      <ahyp:hlinkClr xmlns:ahyp="http://schemas.microsoft.com/office/drawing/2018/hyperlinkcolor" val="tx"/>
                    </a:ext>
                  </a:extLst>
                </a:hlinkClick>
              </a:rPr>
              <a:t>BBC News | UK | The Krays: A history of violence</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February 28, 2024).</a:t>
            </a:r>
            <a:endParaRPr lang="en-GB" sz="1300" dirty="0">
              <a:solidFill>
                <a:schemeClr val="tx1"/>
              </a:solidFill>
              <a:latin typeface="Arial Nova"/>
              <a:ea typeface="+mn-lt"/>
              <a:cs typeface="+mn-lt"/>
            </a:endParaRPr>
          </a:p>
        </p:txBody>
      </p:sp>
    </p:spTree>
    <p:extLst>
      <p:ext uri="{BB962C8B-B14F-4D97-AF65-F5344CB8AC3E}">
        <p14:creationId xmlns:p14="http://schemas.microsoft.com/office/powerpoint/2010/main" val="1560028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A4BDA7-709B-E21B-E1BF-EFF7E5DA404F}"/>
              </a:ext>
            </a:extLst>
          </p:cNvPr>
          <p:cNvSpPr>
            <a:spLocks noGrp="1"/>
          </p:cNvSpPr>
          <p:nvPr>
            <p:ph idx="1"/>
          </p:nvPr>
        </p:nvSpPr>
        <p:spPr>
          <a:xfrm>
            <a:off x="838200" y="619760"/>
            <a:ext cx="10515600" cy="5557203"/>
          </a:xfrm>
        </p:spPr>
        <p:txBody>
          <a:bodyPr>
            <a:normAutofit fontScale="47500" lnSpcReduction="20000"/>
          </a:bodyPr>
          <a:lstStyle/>
          <a:p>
            <a:pPr>
              <a:lnSpc>
                <a:spcPct val="160000"/>
              </a:lnSpc>
            </a:pPr>
            <a:r>
              <a:rPr lang="en-GB" sz="2800" dirty="0">
                <a:solidFill>
                  <a:srgbClr val="404040"/>
                </a:solidFill>
                <a:latin typeface="Arial Nova"/>
                <a:ea typeface="+mn-lt"/>
                <a:cs typeface="Times New Roman"/>
              </a:rPr>
              <a:t>Brittanica. (2024) </a:t>
            </a:r>
            <a:r>
              <a:rPr lang="en-GB" sz="2800" i="1" dirty="0">
                <a:solidFill>
                  <a:srgbClr val="404040"/>
                </a:solidFill>
                <a:latin typeface="Arial Nova"/>
                <a:ea typeface="+mn-lt"/>
                <a:cs typeface="Times New Roman"/>
              </a:rPr>
              <a:t>A</a:t>
            </a:r>
            <a:r>
              <a:rPr lang="en-GB" sz="2800" i="1" dirty="0">
                <a:solidFill>
                  <a:srgbClr val="1A1A1A"/>
                </a:solidFill>
                <a:latin typeface="Arial Nova"/>
                <a:ea typeface="+mn-lt"/>
                <a:cs typeface="Times New Roman"/>
              </a:rPr>
              <a:t>natomy</a:t>
            </a:r>
            <a:r>
              <a:rPr lang="en-GB" sz="2800" dirty="0">
                <a:solidFill>
                  <a:srgbClr val="1A1A1A"/>
                </a:solidFill>
                <a:latin typeface="Arial Nova"/>
                <a:ea typeface="+mn-lt"/>
                <a:cs typeface="Times New Roman"/>
              </a:rPr>
              <a:t>. Available at: </a:t>
            </a:r>
            <a:r>
              <a:rPr lang="en-GB" sz="2800" dirty="0">
                <a:solidFill>
                  <a:srgbClr val="0070C0"/>
                </a:solidFill>
                <a:latin typeface="Arial Nova"/>
                <a:ea typeface="+mn-lt"/>
                <a:cs typeface="Times New Roman"/>
                <a:hlinkClick r:id="rId2">
                  <a:extLst>
                    <a:ext uri="{A12FA001-AC4F-418D-AE19-62706E023703}">
                      <ahyp:hlinkClr xmlns:ahyp="http://schemas.microsoft.com/office/drawing/2018/hyperlinkcolor" val="tx"/>
                    </a:ext>
                  </a:extLst>
                </a:hlinkClick>
              </a:rPr>
              <a:t>Anatomy | Definition, History, &amp; Biology | Britannica</a:t>
            </a:r>
            <a:r>
              <a:rPr lang="en-GB" sz="2800" dirty="0">
                <a:solidFill>
                  <a:srgbClr val="0070C0"/>
                </a:solidFill>
                <a:latin typeface="Arial Nova"/>
                <a:ea typeface="+mn-lt"/>
                <a:cs typeface="Times New Roman"/>
              </a:rPr>
              <a:t> </a:t>
            </a:r>
            <a:r>
              <a:rPr lang="en-GB" sz="2800" dirty="0">
                <a:solidFill>
                  <a:srgbClr val="1A1A1A"/>
                </a:solidFill>
                <a:latin typeface="Arial Nova"/>
                <a:ea typeface="+mn-lt"/>
                <a:cs typeface="Times New Roman"/>
              </a:rPr>
              <a:t>(Accessed on February 29, 2024).</a:t>
            </a:r>
            <a:endParaRPr lang="en-GB" sz="2800" dirty="0">
              <a:solidFill>
                <a:schemeClr val="tx1"/>
              </a:solidFill>
              <a:latin typeface="Arial Nova"/>
              <a:ea typeface="+mn-lt"/>
              <a:cs typeface="Times New Roman"/>
            </a:endParaRPr>
          </a:p>
          <a:p>
            <a:pPr>
              <a:lnSpc>
                <a:spcPct val="160000"/>
              </a:lnSpc>
            </a:pPr>
            <a:endParaRPr lang="en-GB" sz="2800" dirty="0">
              <a:solidFill>
                <a:srgbClr val="1A1A1A"/>
              </a:solidFill>
              <a:latin typeface="Arial Nova"/>
              <a:ea typeface="+mn-lt"/>
              <a:cs typeface="Times New Roman"/>
            </a:endParaRPr>
          </a:p>
          <a:p>
            <a:pPr>
              <a:lnSpc>
                <a:spcPct val="160000"/>
              </a:lnSpc>
            </a:pPr>
            <a:r>
              <a:rPr lang="en-GB" sz="2800" dirty="0">
                <a:solidFill>
                  <a:srgbClr val="404040"/>
                </a:solidFill>
                <a:latin typeface="Arial Nova"/>
                <a:ea typeface="+mn-lt"/>
                <a:cs typeface="Times New Roman"/>
              </a:rPr>
              <a:t>Britannica. (2024) Franz Joseph Gall. Available at: </a:t>
            </a:r>
            <a:r>
              <a:rPr lang="en-GB" sz="2800" dirty="0">
                <a:solidFill>
                  <a:srgbClr val="0070C0"/>
                </a:solidFill>
                <a:latin typeface="Arial Nova"/>
                <a:ea typeface="+mn-lt"/>
                <a:cs typeface="Times New Roman"/>
                <a:hlinkClick r:id="rId3">
                  <a:extLst>
                    <a:ext uri="{A12FA001-AC4F-418D-AE19-62706E023703}">
                      <ahyp:hlinkClr xmlns:ahyp="http://schemas.microsoft.com/office/drawing/2018/hyperlinkcolor" val="tx"/>
                    </a:ext>
                  </a:extLst>
                </a:hlinkClick>
              </a:rPr>
              <a:t>Biology - Evolution, Genetics, Species | Britannica</a:t>
            </a:r>
            <a:r>
              <a:rPr lang="en-GB" sz="2800" dirty="0">
                <a:solidFill>
                  <a:srgbClr val="0070C0"/>
                </a:solidFill>
                <a:latin typeface="Arial Nova"/>
                <a:ea typeface="+mn-lt"/>
                <a:cs typeface="Times New Roman"/>
              </a:rPr>
              <a:t> </a:t>
            </a:r>
            <a:r>
              <a:rPr lang="en-GB" sz="2800" dirty="0">
                <a:solidFill>
                  <a:srgbClr val="404040"/>
                </a:solidFill>
                <a:latin typeface="Arial Nova"/>
                <a:ea typeface="+mn-lt"/>
                <a:cs typeface="Times New Roman"/>
              </a:rPr>
              <a:t>(Accessed on March 1, 2024).</a:t>
            </a:r>
            <a:endParaRPr lang="en-US" sz="2800" dirty="0">
              <a:latin typeface="Arial Nova"/>
            </a:endParaRPr>
          </a:p>
          <a:p>
            <a:pPr>
              <a:lnSpc>
                <a:spcPct val="160000"/>
              </a:lnSpc>
            </a:pPr>
            <a:endParaRPr lang="en-GB" sz="2800" dirty="0">
              <a:solidFill>
                <a:srgbClr val="404040"/>
              </a:solidFill>
              <a:latin typeface="Arial Nova"/>
              <a:ea typeface="+mn-lt"/>
              <a:cs typeface="Times New Roman"/>
            </a:endParaRPr>
          </a:p>
          <a:p>
            <a:pPr>
              <a:lnSpc>
                <a:spcPct val="160000"/>
              </a:lnSpc>
            </a:pPr>
            <a:r>
              <a:rPr lang="en-US" sz="2800" dirty="0">
                <a:solidFill>
                  <a:schemeClr val="tx1"/>
                </a:solidFill>
                <a:latin typeface="Arial Nova"/>
                <a:ea typeface="+mn-lt"/>
                <a:cs typeface="Times New Roman"/>
              </a:rPr>
              <a:t>Fox, B.H. (2017). It’s nature and nurture: Integrating biology and genetics into the Social Learning Theory of criminal behavior. </a:t>
            </a:r>
            <a:r>
              <a:rPr lang="en-US" sz="2800" i="1" dirty="0">
                <a:solidFill>
                  <a:schemeClr val="tx1"/>
                </a:solidFill>
                <a:latin typeface="Arial Nova"/>
                <a:ea typeface="+mn-lt"/>
                <a:cs typeface="Times New Roman"/>
              </a:rPr>
              <a:t>Journal of Criminal Justice, 49, </a:t>
            </a:r>
            <a:r>
              <a:rPr lang="en-US" sz="2800" dirty="0">
                <a:solidFill>
                  <a:schemeClr val="tx1"/>
                </a:solidFill>
                <a:latin typeface="Arial Nova"/>
                <a:ea typeface="+mn-lt"/>
                <a:cs typeface="Times New Roman"/>
              </a:rPr>
              <a:t>22-31. Available at: </a:t>
            </a:r>
            <a:r>
              <a:rPr lang="en-GB" sz="28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ResearchGate</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on February 27, 2024).</a:t>
            </a:r>
            <a:endParaRPr lang="en-GB" sz="2800" dirty="0">
              <a:solidFill>
                <a:schemeClr val="tx1"/>
              </a:solidFill>
              <a:latin typeface="Arial Nova"/>
            </a:endParaRPr>
          </a:p>
          <a:p>
            <a:pPr>
              <a:lnSpc>
                <a:spcPct val="160000"/>
              </a:lnSpc>
            </a:pPr>
            <a:endParaRPr lang="en-GB" sz="2800" dirty="0">
              <a:solidFill>
                <a:schemeClr val="tx1"/>
              </a:solidFill>
              <a:latin typeface="Arial Nova"/>
              <a:ea typeface="+mn-lt"/>
              <a:cs typeface="+mn-lt"/>
            </a:endParaRPr>
          </a:p>
          <a:p>
            <a:pPr>
              <a:lnSpc>
                <a:spcPct val="160000"/>
              </a:lnSpc>
            </a:pPr>
            <a:r>
              <a:rPr lang="en-GB" sz="2800" dirty="0">
                <a:solidFill>
                  <a:srgbClr val="101010"/>
                </a:solidFill>
                <a:latin typeface="Arial Nova"/>
                <a:ea typeface="+mn-lt"/>
                <a:cs typeface="+mn-lt"/>
              </a:rPr>
              <a:t> More, A. (2023)</a:t>
            </a:r>
            <a:r>
              <a:rPr lang="en-GB" sz="2800" i="1" dirty="0">
                <a:solidFill>
                  <a:srgbClr val="101010"/>
                </a:solidFill>
                <a:latin typeface="Arial Nova"/>
                <a:ea typeface="+mn-lt"/>
                <a:cs typeface="+mn-lt"/>
              </a:rPr>
              <a:t> Multiple Factor Theory of Causation of Crime</a:t>
            </a:r>
            <a:r>
              <a:rPr lang="en-GB" sz="2800" dirty="0">
                <a:solidFill>
                  <a:srgbClr val="101010"/>
                </a:solidFill>
                <a:latin typeface="Arial Nova"/>
                <a:ea typeface="+mn-lt"/>
                <a:cs typeface="+mn-lt"/>
              </a:rPr>
              <a:t>. The Legal Quotient. Available at: </a:t>
            </a:r>
            <a:r>
              <a:rPr lang="en-GB" sz="2800" dirty="0">
                <a:solidFill>
                  <a:srgbClr val="0070C0"/>
                </a:solidFill>
                <a:latin typeface="Arial Nova"/>
                <a:ea typeface="+mn-lt"/>
                <a:cs typeface="+mn-lt"/>
                <a:hlinkClick r:id="rId5">
                  <a:extLst>
                    <a:ext uri="{A12FA001-AC4F-418D-AE19-62706E023703}">
                      <ahyp:hlinkClr xmlns:ahyp="http://schemas.microsoft.com/office/drawing/2018/hyperlinkcolor" val="tx"/>
                    </a:ext>
                  </a:extLst>
                </a:hlinkClick>
              </a:rPr>
              <a:t>Multiple Factor Theory of Causation of Crime (thelegalquotient.com)</a:t>
            </a:r>
            <a:r>
              <a:rPr lang="en-GB" sz="2800" dirty="0">
                <a:solidFill>
                  <a:srgbClr val="0070C0"/>
                </a:solidFill>
                <a:latin typeface="Arial Nova"/>
                <a:ea typeface="+mn-lt"/>
                <a:cs typeface="+mn-lt"/>
              </a:rPr>
              <a:t> </a:t>
            </a:r>
            <a:r>
              <a:rPr lang="en-GB" sz="2800" dirty="0">
                <a:solidFill>
                  <a:srgbClr val="101010"/>
                </a:solidFill>
                <a:latin typeface="Arial Nova"/>
                <a:ea typeface="+mn-lt"/>
                <a:cs typeface="+mn-lt"/>
              </a:rPr>
              <a:t>(Accessed on March 8, 2024).</a:t>
            </a:r>
            <a:endParaRPr lang="en-GB" sz="2800" dirty="0">
              <a:solidFill>
                <a:srgbClr val="000000"/>
              </a:solidFill>
              <a:latin typeface="Arial Nova"/>
              <a:ea typeface="+mn-lt"/>
              <a:cs typeface="+mn-lt"/>
            </a:endParaRPr>
          </a:p>
          <a:p>
            <a:pPr>
              <a:lnSpc>
                <a:spcPct val="160000"/>
              </a:lnSpc>
            </a:pPr>
            <a:endParaRPr lang="en-GB" sz="2800" dirty="0">
              <a:solidFill>
                <a:srgbClr val="101010"/>
              </a:solidFill>
              <a:latin typeface="Arial Nova"/>
              <a:ea typeface="+mn-lt"/>
              <a:cs typeface="+mn-lt"/>
            </a:endParaRPr>
          </a:p>
          <a:p>
            <a:pPr>
              <a:lnSpc>
                <a:spcPct val="160000"/>
              </a:lnSpc>
            </a:pPr>
            <a:r>
              <a:rPr lang="en-GB" sz="2800" dirty="0">
                <a:solidFill>
                  <a:schemeClr val="tx1"/>
                </a:solidFill>
                <a:latin typeface="Arial Nova"/>
                <a:ea typeface="+mn-lt"/>
                <a:cs typeface="+mn-lt"/>
              </a:rPr>
              <a:t>Pearson, J. (2011) </a:t>
            </a:r>
            <a:r>
              <a:rPr lang="en-GB" sz="2800" i="1" dirty="0">
                <a:solidFill>
                  <a:schemeClr val="tx1"/>
                </a:solidFill>
                <a:latin typeface="Arial Nova"/>
                <a:ea typeface="+mn-lt"/>
                <a:cs typeface="+mn-lt"/>
              </a:rPr>
              <a:t>Notorious: The Immortal Legend of the Kray Twins</a:t>
            </a:r>
            <a:r>
              <a:rPr lang="en-GB" sz="2800" dirty="0">
                <a:solidFill>
                  <a:schemeClr val="tx1"/>
                </a:solidFill>
                <a:latin typeface="Arial Nova"/>
                <a:ea typeface="+mn-lt"/>
                <a:cs typeface="+mn-lt"/>
              </a:rPr>
              <a:t>. Place of publication: London, Arrow Books. Available at: </a:t>
            </a:r>
            <a:r>
              <a:rPr lang="en-GB" sz="2800" dirty="0">
                <a:solidFill>
                  <a:srgbClr val="0070C0"/>
                </a:solidFill>
                <a:latin typeface="Arial Nova"/>
                <a:ea typeface="+mn-lt"/>
                <a:cs typeface="+mn-lt"/>
                <a:hlinkClick r:id="rId6">
                  <a:extLst>
                    <a:ext uri="{A12FA001-AC4F-418D-AE19-62706E023703}">
                      <ahyp:hlinkClr xmlns:ahyp="http://schemas.microsoft.com/office/drawing/2018/hyperlinkcolor" val="tx"/>
                    </a:ext>
                  </a:extLst>
                </a:hlinkClick>
              </a:rPr>
              <a:t>Notorious: The Immortal Legend of the Kray Twins - John Pearson - Google Books</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on February 27, 2024).</a:t>
            </a:r>
            <a:endParaRPr lang="en-GB" sz="2800" dirty="0">
              <a:solidFill>
                <a:schemeClr val="tx1"/>
              </a:solidFill>
              <a:latin typeface="Arial Nova"/>
            </a:endParaRPr>
          </a:p>
          <a:p>
            <a:pPr>
              <a:lnSpc>
                <a:spcPct val="160000"/>
              </a:lnSpc>
            </a:pPr>
            <a:endParaRPr lang="en-GB" sz="2800" dirty="0">
              <a:solidFill>
                <a:schemeClr val="tx1"/>
              </a:solidFill>
              <a:latin typeface="Arial Nova"/>
              <a:ea typeface="+mn-lt"/>
              <a:cs typeface="+mn-lt"/>
            </a:endParaRPr>
          </a:p>
          <a:p>
            <a:r>
              <a:rPr lang="en-GB" sz="2800" dirty="0" err="1">
                <a:solidFill>
                  <a:schemeClr val="tx1"/>
                </a:solidFill>
                <a:latin typeface="Arial Nova"/>
                <a:ea typeface="+mn-lt"/>
                <a:cs typeface="+mn-lt"/>
              </a:rPr>
              <a:t>SimplyPsychology</a:t>
            </a:r>
            <a:r>
              <a:rPr lang="en-GB" sz="2800" dirty="0">
                <a:solidFill>
                  <a:schemeClr val="tx1"/>
                </a:solidFill>
                <a:latin typeface="Arial Nova"/>
                <a:ea typeface="+mn-lt"/>
                <a:cs typeface="+mn-lt"/>
              </a:rPr>
              <a:t> (2024) </a:t>
            </a:r>
            <a:r>
              <a:rPr lang="en-GB" sz="2800" i="1" dirty="0">
                <a:solidFill>
                  <a:schemeClr val="tx1"/>
                </a:solidFill>
                <a:latin typeface="Arial Nova"/>
                <a:ea typeface="+mn-lt"/>
                <a:cs typeface="+mn-lt"/>
              </a:rPr>
              <a:t>Phrenology: The Study Of Skull Shape And </a:t>
            </a:r>
            <a:r>
              <a:rPr lang="en-GB" sz="2800" i="1" dirty="0" err="1">
                <a:solidFill>
                  <a:schemeClr val="tx1"/>
                </a:solidFill>
                <a:latin typeface="Arial Nova"/>
                <a:ea typeface="+mn-lt"/>
                <a:cs typeface="+mn-lt"/>
              </a:rPr>
              <a:t>Behavior</a:t>
            </a:r>
            <a:r>
              <a:rPr lang="en-GB" sz="2800" i="1" dirty="0">
                <a:solidFill>
                  <a:schemeClr val="tx1"/>
                </a:solidFill>
                <a:latin typeface="Arial Nova"/>
                <a:ea typeface="+mn-lt"/>
                <a:cs typeface="+mn-lt"/>
              </a:rPr>
              <a:t>. Available at:</a:t>
            </a:r>
            <a:r>
              <a:rPr lang="en-GB" sz="2800" i="1" dirty="0">
                <a:solidFill>
                  <a:srgbClr val="0070C0"/>
                </a:solidFill>
                <a:latin typeface="Arial Nova"/>
                <a:ea typeface="+mn-lt"/>
                <a:cs typeface="+mn-lt"/>
              </a:rPr>
              <a:t> </a:t>
            </a:r>
            <a:r>
              <a:rPr lang="en-GB" sz="28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Phrenology: The Study of Skull Shape and </a:t>
            </a:r>
            <a:r>
              <a:rPr lang="en-GB" sz="2800" dirty="0" err="1">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Behavior</a:t>
            </a:r>
            <a:r>
              <a:rPr lang="en-GB" sz="28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 (simplypsychology.org)</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February 27, 2024).</a:t>
            </a:r>
            <a:endParaRPr lang="en-GB" sz="2800" dirty="0">
              <a:solidFill>
                <a:schemeClr val="tx1"/>
              </a:solidFill>
              <a:latin typeface="Arial Nova"/>
            </a:endParaRPr>
          </a:p>
          <a:p>
            <a:endParaRPr lang="en-GB" dirty="0"/>
          </a:p>
        </p:txBody>
      </p:sp>
    </p:spTree>
    <p:extLst>
      <p:ext uri="{BB962C8B-B14F-4D97-AF65-F5344CB8AC3E}">
        <p14:creationId xmlns:p14="http://schemas.microsoft.com/office/powerpoint/2010/main" val="24790083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65424A-5498-8204-9EE9-1C315DA81CCD}"/>
              </a:ext>
            </a:extLst>
          </p:cNvPr>
          <p:cNvSpPr>
            <a:spLocks noGrp="1"/>
          </p:cNvSpPr>
          <p:nvPr>
            <p:ph idx="1"/>
          </p:nvPr>
        </p:nvSpPr>
        <p:spPr>
          <a:xfrm>
            <a:off x="838200" y="447040"/>
            <a:ext cx="10515600" cy="5729923"/>
          </a:xfrm>
        </p:spPr>
        <p:txBody>
          <a:bodyPr>
            <a:normAutofit/>
          </a:bodyPr>
          <a:lstStyle/>
          <a:p>
            <a:r>
              <a:rPr lang="en-GB" sz="1300" dirty="0" err="1">
                <a:solidFill>
                  <a:schemeClr val="tx1"/>
                </a:solidFill>
                <a:latin typeface="Arial Nova"/>
              </a:rPr>
              <a:t>SimplyPsychology</a:t>
            </a:r>
            <a:r>
              <a:rPr lang="en-GB" sz="1300" dirty="0">
                <a:solidFill>
                  <a:schemeClr val="tx1"/>
                </a:solidFill>
                <a:latin typeface="Arial Nova"/>
              </a:rPr>
              <a:t>. (2024) </a:t>
            </a:r>
            <a:r>
              <a:rPr lang="en-GB" sz="1300" i="1" dirty="0">
                <a:solidFill>
                  <a:schemeClr val="tx1"/>
                </a:solidFill>
                <a:latin typeface="Arial Nova"/>
              </a:rPr>
              <a:t>Theories Of Personality: Hans Eysenck, Gordon Allport &amp; Raymond Cattel.</a:t>
            </a:r>
            <a:r>
              <a:rPr lang="en-GB" sz="1300" dirty="0">
                <a:solidFill>
                  <a:schemeClr val="tx1"/>
                </a:solidFill>
                <a:latin typeface="Arial Nova"/>
              </a:rPr>
              <a:t> Available at: </a:t>
            </a:r>
            <a:r>
              <a:rPr lang="en-GB" sz="1300" dirty="0">
                <a:solidFill>
                  <a:srgbClr val="0070C0"/>
                </a:solidFill>
                <a:latin typeface="Arial Nova"/>
                <a:hlinkClick r:id="rId2">
                  <a:extLst>
                    <a:ext uri="{A12FA001-AC4F-418D-AE19-62706E023703}">
                      <ahyp:hlinkClr xmlns:ahyp="http://schemas.microsoft.com/office/drawing/2018/hyperlinkcolor" val="tx"/>
                    </a:ext>
                  </a:extLst>
                </a:hlinkClick>
              </a:rPr>
              <a:t>Theories of Personality: Hans Eysenck, Cattell &amp; Allport (simplypsychology.org)</a:t>
            </a:r>
            <a:r>
              <a:rPr lang="en-GB" sz="1300" dirty="0">
                <a:solidFill>
                  <a:srgbClr val="0070C0"/>
                </a:solidFill>
                <a:latin typeface="Arial Nova"/>
              </a:rPr>
              <a:t> </a:t>
            </a:r>
            <a:r>
              <a:rPr lang="en-GB" sz="1300" dirty="0">
                <a:solidFill>
                  <a:schemeClr val="tx1"/>
                </a:solidFill>
                <a:latin typeface="Arial Nova"/>
              </a:rPr>
              <a:t>(Accessed on </a:t>
            </a:r>
            <a:r>
              <a:rPr lang="en-GB" sz="1300" dirty="0" err="1">
                <a:solidFill>
                  <a:schemeClr val="tx1"/>
                </a:solidFill>
                <a:latin typeface="Arial Nova"/>
              </a:rPr>
              <a:t>Febuary</a:t>
            </a:r>
            <a:r>
              <a:rPr lang="en-GB" sz="1300" dirty="0">
                <a:solidFill>
                  <a:schemeClr val="tx1"/>
                </a:solidFill>
                <a:latin typeface="Arial Nova"/>
              </a:rPr>
              <a:t> 29, 2024).</a:t>
            </a:r>
          </a:p>
          <a:p>
            <a:pPr>
              <a:lnSpc>
                <a:spcPct val="160000"/>
              </a:lnSpc>
            </a:pPr>
            <a:r>
              <a:rPr lang="en-GB" sz="1300" dirty="0">
                <a:solidFill>
                  <a:schemeClr val="tx1"/>
                </a:solidFill>
                <a:latin typeface="Arial Nova"/>
              </a:rPr>
              <a:t>Sutton, G. (2016) 'The Brain and Crime', </a:t>
            </a:r>
            <a:r>
              <a:rPr lang="en-GB" sz="1300" i="1" dirty="0">
                <a:solidFill>
                  <a:schemeClr val="tx1"/>
                </a:solidFill>
                <a:latin typeface="Arial Nova"/>
              </a:rPr>
              <a:t>Catalyst. </a:t>
            </a:r>
            <a:r>
              <a:rPr lang="en-GB" sz="1300" dirty="0">
                <a:solidFill>
                  <a:schemeClr val="tx1"/>
                </a:solidFill>
                <a:latin typeface="Arial Nova"/>
              </a:rPr>
              <a:t>Available at: </a:t>
            </a:r>
            <a:r>
              <a:rPr lang="en-GB" sz="1300" dirty="0">
                <a:solidFill>
                  <a:srgbClr val="0070C0"/>
                </a:solidFill>
                <a:latin typeface="Arial Nova"/>
                <a:hlinkClick r:id="rId3">
                  <a:extLst>
                    <a:ext uri="{A12FA001-AC4F-418D-AE19-62706E023703}">
                      <ahyp:hlinkClr xmlns:ahyp="http://schemas.microsoft.com/office/drawing/2018/hyperlinkcolor" val="tx"/>
                    </a:ext>
                  </a:extLst>
                </a:hlinkClick>
              </a:rPr>
              <a:t>Catalyst_26_3_the_brain_and_crime.pdf (stem.org.uk)</a:t>
            </a:r>
            <a:r>
              <a:rPr lang="en-GB" sz="1300" dirty="0">
                <a:solidFill>
                  <a:schemeClr val="tx1"/>
                </a:solidFill>
                <a:latin typeface="Arial Nova"/>
              </a:rPr>
              <a:t> (Accessed on February 27, 2024).</a:t>
            </a:r>
          </a:p>
          <a:p>
            <a:pPr>
              <a:lnSpc>
                <a:spcPct val="160000"/>
              </a:lnSpc>
            </a:pPr>
            <a:endParaRPr lang="en-GB" sz="1300" dirty="0">
              <a:latin typeface="Arial Nova"/>
            </a:endParaRPr>
          </a:p>
          <a:p>
            <a:pPr>
              <a:lnSpc>
                <a:spcPct val="160000"/>
              </a:lnSpc>
            </a:pPr>
            <a:r>
              <a:rPr lang="en-GB" sz="1300" dirty="0" err="1">
                <a:latin typeface="Arial Nova"/>
              </a:rPr>
              <a:t>JRank</a:t>
            </a:r>
            <a:r>
              <a:rPr lang="en-GB" sz="1300" dirty="0">
                <a:latin typeface="Arial Nova"/>
              </a:rPr>
              <a:t> Articles. (2024) </a:t>
            </a:r>
            <a:r>
              <a:rPr lang="en-GB" sz="1300" i="1" dirty="0">
                <a:solidFill>
                  <a:srgbClr val="333337"/>
                </a:solidFill>
                <a:latin typeface="Arial Nova"/>
              </a:rPr>
              <a:t>Crime Causation: Biological Theories: Genetic Epidemiological Studies. </a:t>
            </a:r>
            <a:r>
              <a:rPr lang="en-GB" sz="1300" i="1" dirty="0" err="1">
                <a:solidFill>
                  <a:srgbClr val="333337"/>
                </a:solidFill>
                <a:latin typeface="Arial Nova"/>
              </a:rPr>
              <a:t>JRank</a:t>
            </a:r>
            <a:r>
              <a:rPr lang="en-GB" sz="1300" i="1" dirty="0">
                <a:solidFill>
                  <a:srgbClr val="333337"/>
                </a:solidFill>
                <a:latin typeface="Arial Nova"/>
              </a:rPr>
              <a:t> Articles. Available at:</a:t>
            </a:r>
            <a:r>
              <a:rPr lang="en-GB" sz="1300" i="1" dirty="0">
                <a:solidFill>
                  <a:srgbClr val="0070C0"/>
                </a:solidFill>
                <a:latin typeface="Arial Nova"/>
              </a:rPr>
              <a:t> </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Crime Causation: Biological Theories - Genetic Epidemiological Studies - Criminal, </a:t>
            </a:r>
            <a:r>
              <a:rPr lang="en-GB" sz="1300" dirty="0" err="1">
                <a:solidFill>
                  <a:srgbClr val="0070C0"/>
                </a:solidFill>
                <a:latin typeface="Arial Nova"/>
                <a:hlinkClick r:id="rId4">
                  <a:extLst>
                    <a:ext uri="{A12FA001-AC4F-418D-AE19-62706E023703}">
                      <ahyp:hlinkClr xmlns:ahyp="http://schemas.microsoft.com/office/drawing/2018/hyperlinkcolor" val="tx"/>
                    </a:ext>
                  </a:extLst>
                </a:hlinkClick>
              </a:rPr>
              <a:t>Twins,</a:t>
            </a:r>
            <a:r>
              <a:rPr lang="en-GB" sz="1300" dirty="0" err="1">
                <a:solidFill>
                  <a:srgbClr val="0070C0"/>
                </a:solidFill>
                <a:latin typeface="Arial Nova"/>
                <a:hlinkClick r:id="rId5">
                  <a:extLst>
                    <a:ext uri="{A12FA001-AC4F-418D-AE19-62706E023703}">
                      <ahyp:hlinkClr xmlns:ahyp="http://schemas.microsoft.com/office/drawing/2018/hyperlinkcolor" val="tx"/>
                    </a:ext>
                  </a:extLst>
                </a:hlinkClick>
              </a:rPr>
              <a:t>Criminology</a:t>
            </a:r>
            <a:r>
              <a:rPr lang="en-GB" sz="1300" dirty="0">
                <a:solidFill>
                  <a:srgbClr val="0070C0"/>
                </a:solidFill>
                <a:latin typeface="Arial Nova"/>
                <a:hlinkClick r:id="rId5">
                  <a:extLst>
                    <a:ext uri="{A12FA001-AC4F-418D-AE19-62706E023703}">
                      <ahyp:hlinkClr xmlns:ahyp="http://schemas.microsoft.com/office/drawing/2018/hyperlinkcolor" val="tx"/>
                    </a:ext>
                  </a:extLst>
                </a:hlinkClick>
              </a:rPr>
              <a:t> - Causes, Theories, Prevention | Britannica</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 Twin, and Adoption - </a:t>
            </a:r>
            <a:r>
              <a:rPr lang="en-GB" sz="1300" dirty="0" err="1">
                <a:solidFill>
                  <a:srgbClr val="0070C0"/>
                </a:solidFill>
                <a:latin typeface="Arial Nova"/>
                <a:hlinkClick r:id="rId4">
                  <a:extLst>
                    <a:ext uri="{A12FA001-AC4F-418D-AE19-62706E023703}">
                      <ahyp:hlinkClr xmlns:ahyp="http://schemas.microsoft.com/office/drawing/2018/hyperlinkcolor" val="tx"/>
                    </a:ext>
                  </a:extLst>
                </a:hlinkClick>
              </a:rPr>
              <a:t>JRank</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 Articles</a:t>
            </a:r>
            <a:r>
              <a:rPr lang="en-GB" sz="1300" dirty="0">
                <a:solidFill>
                  <a:srgbClr val="0070C0"/>
                </a:solidFill>
                <a:latin typeface="Arial Nova"/>
              </a:rPr>
              <a:t>.</a:t>
            </a:r>
            <a:r>
              <a:rPr lang="en-GB" sz="1300" dirty="0">
                <a:solidFill>
                  <a:srgbClr val="333337"/>
                </a:solidFill>
                <a:latin typeface="Arial Nova"/>
              </a:rPr>
              <a:t> (Accessed on March 1, 2024).</a:t>
            </a:r>
            <a:endParaRPr lang="en-GB" sz="1300" dirty="0">
              <a:solidFill>
                <a:srgbClr val="000000"/>
              </a:solidFill>
              <a:latin typeface="Arial Nova"/>
            </a:endParaRPr>
          </a:p>
          <a:p>
            <a:endParaRPr lang="en-GB" sz="1300" dirty="0">
              <a:latin typeface="Arial Nova"/>
            </a:endParaRPr>
          </a:p>
          <a:p>
            <a:pPr marL="285750" indent="-285750"/>
            <a:r>
              <a:rPr lang="en-GB" sz="1300" dirty="0">
                <a:latin typeface="Arial Nova"/>
              </a:rPr>
              <a:t> </a:t>
            </a:r>
            <a:r>
              <a:rPr lang="en-GB" sz="1300" dirty="0" err="1">
                <a:latin typeface="Arial Nova"/>
              </a:rPr>
              <a:t>SimplyPsychology</a:t>
            </a:r>
            <a:r>
              <a:rPr lang="en-GB" sz="1300" dirty="0">
                <a:latin typeface="Arial Nova"/>
              </a:rPr>
              <a:t>. (2023) Biological Theories of Crime. Available at: </a:t>
            </a:r>
            <a:r>
              <a:rPr lang="en-GB" sz="1300" dirty="0">
                <a:solidFill>
                  <a:srgbClr val="0070C0"/>
                </a:solidFill>
                <a:latin typeface="Arial Nova"/>
                <a:hlinkClick r:id="rId6">
                  <a:extLst>
                    <a:ext uri="{A12FA001-AC4F-418D-AE19-62706E023703}">
                      <ahyp:hlinkClr xmlns:ahyp="http://schemas.microsoft.com/office/drawing/2018/hyperlinkcolor" val="tx"/>
                    </a:ext>
                  </a:extLst>
                </a:hlinkClick>
              </a:rPr>
              <a:t>Biological Theories of Crime (simplypsychology.org)</a:t>
            </a:r>
            <a:r>
              <a:rPr lang="en-GB" sz="1300" dirty="0">
                <a:solidFill>
                  <a:schemeClr val="tx1"/>
                </a:solidFill>
                <a:latin typeface="Arial Nova"/>
              </a:rPr>
              <a:t>. (Accessed on March 1, 2024).</a:t>
            </a:r>
          </a:p>
          <a:p>
            <a:endParaRPr lang="en-GB" sz="1300" dirty="0">
              <a:latin typeface="Arial Nova"/>
            </a:endParaRPr>
          </a:p>
          <a:p>
            <a:r>
              <a:rPr lang="en-GB" sz="1300" dirty="0">
                <a:latin typeface="Arial Nova"/>
              </a:rPr>
              <a:t>University of Glasgow. (2024) </a:t>
            </a:r>
            <a:r>
              <a:rPr lang="en-GB" sz="1300" i="1" dirty="0">
                <a:latin typeface="Arial Nova"/>
                <a:ea typeface="+mn-lt"/>
                <a:cs typeface="+mn-lt"/>
              </a:rPr>
              <a:t>Major Criminological Concepts Overview. Available at:</a:t>
            </a:r>
            <a:r>
              <a:rPr lang="en-GB" sz="1300" i="1" dirty="0">
                <a:solidFill>
                  <a:srgbClr val="0070C0"/>
                </a:solidFill>
                <a:latin typeface="Arial Nova"/>
                <a:ea typeface="+mn-lt"/>
                <a:cs typeface="+mn-lt"/>
              </a:rPr>
              <a:t>  </a:t>
            </a:r>
            <a:r>
              <a:rPr lang="en-GB" sz="13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Criminological-theories-overview.pdf (sccjr.ac.uk)</a:t>
            </a:r>
            <a:r>
              <a:rPr lang="en-GB" sz="1300" dirty="0">
                <a:latin typeface="Arial Nova"/>
                <a:ea typeface="+mn-lt"/>
                <a:cs typeface="+mn-lt"/>
              </a:rPr>
              <a:t> (Accessed on March 7, 2024).</a:t>
            </a:r>
          </a:p>
          <a:p>
            <a:pPr marL="0" indent="0">
              <a:buNone/>
            </a:pPr>
            <a:endParaRPr lang="en-GB" sz="1300" dirty="0"/>
          </a:p>
        </p:txBody>
      </p:sp>
    </p:spTree>
    <p:extLst>
      <p:ext uri="{BB962C8B-B14F-4D97-AF65-F5344CB8AC3E}">
        <p14:creationId xmlns:p14="http://schemas.microsoft.com/office/powerpoint/2010/main" val="6328652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957-F7D3-73FC-00DF-9BC2284A8644}"/>
              </a:ext>
            </a:extLst>
          </p:cNvPr>
          <p:cNvSpPr>
            <a:spLocks noGrp="1"/>
          </p:cNvSpPr>
          <p:nvPr>
            <p:ph type="title"/>
          </p:nvPr>
        </p:nvSpPr>
        <p:spPr/>
        <p:txBody>
          <a:bodyPr/>
          <a:lstStyle/>
          <a:p>
            <a:r>
              <a:rPr lang="en-GB" dirty="0"/>
              <a:t>Jack’s Bibliography</a:t>
            </a:r>
          </a:p>
        </p:txBody>
      </p:sp>
      <p:sp>
        <p:nvSpPr>
          <p:cNvPr id="3" name="Content Placeholder 2">
            <a:extLst>
              <a:ext uri="{FF2B5EF4-FFF2-40B4-BE49-F238E27FC236}">
                <a16:creationId xmlns:a16="http://schemas.microsoft.com/office/drawing/2014/main" id="{3D286F23-27A8-CFFB-D83D-2AD4BA0910CE}"/>
              </a:ext>
            </a:extLst>
          </p:cNvPr>
          <p:cNvSpPr>
            <a:spLocks noGrp="1"/>
          </p:cNvSpPr>
          <p:nvPr>
            <p:ph idx="1"/>
          </p:nvPr>
        </p:nvSpPr>
        <p:spPr/>
        <p:txBody>
          <a:bodyPr>
            <a:normAutofit fontScale="85000" lnSpcReduction="10000"/>
          </a:bodyPr>
          <a:lstStyle/>
          <a:p>
            <a:pPr algn="l"/>
            <a:r>
              <a:rPr lang="en-GB" b="0" i="0" dirty="0" err="1">
                <a:solidFill>
                  <a:srgbClr val="000000"/>
                </a:solidFill>
                <a:effectLst/>
                <a:latin typeface="Calibri" panose="020F0502020204030204" pitchFamily="34" charset="0"/>
              </a:rPr>
              <a:t>Boman</a:t>
            </a:r>
            <a:r>
              <a:rPr lang="en-GB" b="0" i="0" dirty="0">
                <a:solidFill>
                  <a:srgbClr val="000000"/>
                </a:solidFill>
                <a:effectLst/>
                <a:latin typeface="Calibri" panose="020F0502020204030204" pitchFamily="34" charset="0"/>
              </a:rPr>
              <a:t> IV, J.H., </a:t>
            </a:r>
            <a:r>
              <a:rPr lang="en-GB" b="0" i="0" dirty="0" err="1">
                <a:solidFill>
                  <a:srgbClr val="000000"/>
                </a:solidFill>
                <a:effectLst/>
                <a:latin typeface="Calibri" panose="020F0502020204030204" pitchFamily="34" charset="0"/>
              </a:rPr>
              <a:t>Agnich</a:t>
            </a:r>
            <a:r>
              <a:rPr lang="en-GB" b="0" i="0" dirty="0">
                <a:solidFill>
                  <a:srgbClr val="000000"/>
                </a:solidFill>
                <a:effectLst/>
                <a:latin typeface="Calibri" panose="020F0502020204030204" pitchFamily="34" charset="0"/>
              </a:rPr>
              <a:t>, L., Miller, B.L., Stogner, J.M. and </a:t>
            </a:r>
            <a:r>
              <a:rPr lang="en-GB" b="0" i="0" dirty="0" err="1">
                <a:solidFill>
                  <a:srgbClr val="000000"/>
                </a:solidFill>
                <a:effectLst/>
                <a:latin typeface="Calibri" panose="020F0502020204030204" pitchFamily="34" charset="0"/>
              </a:rPr>
              <a:t>Mowen</a:t>
            </a:r>
            <a:r>
              <a:rPr lang="en-GB" b="0" i="0" dirty="0">
                <a:solidFill>
                  <a:srgbClr val="000000"/>
                </a:solidFill>
                <a:effectLst/>
                <a:latin typeface="Calibri" panose="020F0502020204030204" pitchFamily="34" charset="0"/>
              </a:rPr>
              <a:t>, T.J. (2019). The ‘Other Side of the Fence’: a Learning- and Control-Based Investigation of the Relationship between Deviance and Friendship Quality. </a:t>
            </a:r>
            <a:r>
              <a:rPr lang="en-GB" b="0" i="1" dirty="0">
                <a:solidFill>
                  <a:srgbClr val="000000"/>
                </a:solidFill>
                <a:effectLst/>
                <a:latin typeface="Calibri" panose="020F0502020204030204" pitchFamily="34" charset="0"/>
              </a:rPr>
              <a:t>Deviant </a:t>
            </a:r>
            <a:r>
              <a:rPr lang="en-GB" b="0" i="1"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40(12), pp.1553–1573.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://doi.org/10.1080/01639625.2019.1596451.</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Butler, T., </a:t>
            </a:r>
            <a:r>
              <a:rPr lang="en-GB" b="0" i="0" dirty="0" err="1">
                <a:solidFill>
                  <a:srgbClr val="000000"/>
                </a:solidFill>
                <a:effectLst/>
                <a:latin typeface="Calibri" panose="020F0502020204030204" pitchFamily="34" charset="0"/>
              </a:rPr>
              <a:t>Hamnett</a:t>
            </a:r>
            <a:r>
              <a:rPr lang="en-GB" b="0" i="0" dirty="0">
                <a:solidFill>
                  <a:srgbClr val="000000"/>
                </a:solidFill>
                <a:effectLst/>
                <a:latin typeface="Calibri" panose="020F0502020204030204" pitchFamily="34" charset="0"/>
              </a:rPr>
              <a:t>, C., Mir, S. and Ramsden, M. (2011). </a:t>
            </a:r>
            <a:r>
              <a:rPr lang="en-GB" b="0" i="1" dirty="0">
                <a:solidFill>
                  <a:srgbClr val="000000"/>
                </a:solidFill>
                <a:effectLst/>
                <a:latin typeface="Calibri" panose="020F0502020204030204" pitchFamily="34" charset="0"/>
              </a:rPr>
              <a:t>Ethnicity, Class and Aspiration : Understanding London’s New East End</a:t>
            </a:r>
            <a:r>
              <a:rPr lang="en-GB" b="0" i="0" dirty="0">
                <a:solidFill>
                  <a:srgbClr val="000000"/>
                </a:solidFill>
                <a:effectLst/>
                <a:latin typeface="Calibri" panose="020F0502020204030204" pitchFamily="34" charset="0"/>
              </a:rPr>
              <a:t>. Bristol: Bristol University Press; Policy Press.</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Church, W.T., Wharton, T. and Taylor, J.K. (2009). An Examination of Differential Association and Social Control Theory. </a:t>
            </a:r>
            <a:r>
              <a:rPr lang="en-GB" b="0" i="1" dirty="0">
                <a:solidFill>
                  <a:srgbClr val="000000"/>
                </a:solidFill>
                <a:effectLst/>
                <a:latin typeface="Calibri" panose="020F0502020204030204" pitchFamily="34" charset="0"/>
              </a:rPr>
              <a:t>Youth Violence and Juvenile Justice</a:t>
            </a:r>
            <a:r>
              <a:rPr lang="en-GB" b="0" i="0" dirty="0">
                <a:solidFill>
                  <a:srgbClr val="000000"/>
                </a:solidFill>
                <a:effectLst/>
                <a:latin typeface="Calibri" panose="020F0502020204030204" pitchFamily="34" charset="0"/>
              </a:rPr>
              <a:t>, 7(1), pp.3–15.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://doi.org/10.1177/1541204008324910.</a:t>
            </a:r>
          </a:p>
          <a:p>
            <a:endParaRPr lang="en-GB" dirty="0"/>
          </a:p>
        </p:txBody>
      </p:sp>
    </p:spTree>
    <p:extLst>
      <p:ext uri="{BB962C8B-B14F-4D97-AF65-F5344CB8AC3E}">
        <p14:creationId xmlns:p14="http://schemas.microsoft.com/office/powerpoint/2010/main" val="154092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B659D7-999B-B728-C6DA-F136FC3CA728}"/>
              </a:ext>
            </a:extLst>
          </p:cNvPr>
          <p:cNvSpPr>
            <a:spLocks noGrp="1"/>
          </p:cNvSpPr>
          <p:nvPr>
            <p:ph idx="1"/>
          </p:nvPr>
        </p:nvSpPr>
        <p:spPr>
          <a:xfrm>
            <a:off x="838200" y="1253331"/>
            <a:ext cx="10515600" cy="4351338"/>
          </a:xfrm>
        </p:spPr>
        <p:txBody>
          <a:bodyPr>
            <a:normAutofit fontScale="92500" lnSpcReduction="10000"/>
          </a:bodyPr>
          <a:lstStyle/>
          <a:p>
            <a:pPr algn="l"/>
            <a:r>
              <a:rPr lang="en-GB" b="0" i="0" dirty="0">
                <a:solidFill>
                  <a:srgbClr val="000000"/>
                </a:solidFill>
                <a:effectLst/>
                <a:latin typeface="Calibri" panose="020F0502020204030204" pitchFamily="34" charset="0"/>
              </a:rPr>
              <a:t>Find My Past (2024). The Kray twins’ Family tree: an East End Dynasty Stretching Back over a Century. Available at: https://www.findmypast.co.uk/blog/discoveries/the-kray-family [Accessed 4 Mar. 2024].</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Hobbs, D. (2001). The Firm. Organizational Logic and Criminal Culture on a Shifting Terrain. </a:t>
            </a:r>
            <a:r>
              <a:rPr lang="en-GB" b="0" i="1" dirty="0">
                <a:solidFill>
                  <a:srgbClr val="000000"/>
                </a:solidFill>
                <a:effectLst/>
                <a:latin typeface="Calibri" panose="020F0502020204030204" pitchFamily="34" charset="0"/>
              </a:rPr>
              <a:t>British Journal of Criminology</a:t>
            </a:r>
            <a:r>
              <a:rPr lang="en-GB" b="0" i="0" dirty="0">
                <a:solidFill>
                  <a:srgbClr val="000000"/>
                </a:solidFill>
                <a:effectLst/>
                <a:latin typeface="Calibri" panose="020F0502020204030204" pitchFamily="34" charset="0"/>
              </a:rPr>
              <a:t>, 41(4), pp.549–560.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://doi.org/10.1093/</a:t>
            </a:r>
            <a:r>
              <a:rPr lang="en-GB" b="0" i="0" dirty="0" err="1">
                <a:solidFill>
                  <a:srgbClr val="000000"/>
                </a:solidFill>
                <a:effectLst/>
                <a:latin typeface="Calibri" panose="020F0502020204030204" pitchFamily="34" charset="0"/>
              </a:rPr>
              <a:t>bjc</a:t>
            </a:r>
            <a:r>
              <a:rPr lang="en-GB" b="0" i="0" dirty="0">
                <a:solidFill>
                  <a:srgbClr val="000000"/>
                </a:solidFill>
                <a:effectLst/>
                <a:latin typeface="Calibri" panose="020F0502020204030204" pitchFamily="34" charset="0"/>
              </a:rPr>
              <a:t>/41.4.549.</a:t>
            </a:r>
          </a:p>
          <a:p>
            <a:pPr algn="l"/>
            <a:endParaRPr lang="en-GB" b="0" i="0" dirty="0">
              <a:solidFill>
                <a:srgbClr val="000000"/>
              </a:solidFill>
              <a:effectLst/>
              <a:latin typeface="Calibri" panose="020F0502020204030204" pitchFamily="34" charset="0"/>
            </a:endParaRPr>
          </a:p>
          <a:p>
            <a:pPr algn="l"/>
            <a:r>
              <a:rPr lang="en-GB" b="0" i="0" dirty="0" err="1">
                <a:solidFill>
                  <a:srgbClr val="000000"/>
                </a:solidFill>
                <a:effectLst/>
                <a:latin typeface="Calibri" panose="020F0502020204030204" pitchFamily="34" charset="0"/>
              </a:rPr>
              <a:t>Kubrin</a:t>
            </a:r>
            <a:r>
              <a:rPr lang="en-GB" b="0" i="0" dirty="0">
                <a:solidFill>
                  <a:srgbClr val="000000"/>
                </a:solidFill>
                <a:effectLst/>
                <a:latin typeface="Calibri" panose="020F0502020204030204" pitchFamily="34" charset="0"/>
              </a:rPr>
              <a:t>, C.E. (2010). Shaw, Clifford R., and Henry D. McKay: Social Disorganization Theory. In: </a:t>
            </a:r>
            <a:r>
              <a:rPr lang="en-GB" b="0" i="1" dirty="0" err="1">
                <a:solidFill>
                  <a:srgbClr val="000000"/>
                </a:solidFill>
                <a:effectLst/>
                <a:latin typeface="Calibri" panose="020F0502020204030204" pitchFamily="34" charset="0"/>
              </a:rPr>
              <a:t>Encyclopedia</a:t>
            </a:r>
            <a:r>
              <a:rPr lang="en-GB" b="0" i="1" dirty="0">
                <a:solidFill>
                  <a:srgbClr val="000000"/>
                </a:solidFill>
                <a:effectLst/>
                <a:latin typeface="Calibri" panose="020F0502020204030204" pitchFamily="34" charset="0"/>
              </a:rPr>
              <a:t> of Criminological Theory</a:t>
            </a:r>
            <a:r>
              <a:rPr lang="en-GB" b="0" i="0" dirty="0">
                <a:solidFill>
                  <a:srgbClr val="000000"/>
                </a:solidFill>
                <a:effectLst/>
                <a:latin typeface="Calibri" panose="020F0502020204030204" pitchFamily="34" charset="0"/>
              </a:rPr>
              <a:t>.</a:t>
            </a:r>
          </a:p>
          <a:p>
            <a:endParaRPr lang="en-GB" dirty="0"/>
          </a:p>
        </p:txBody>
      </p:sp>
    </p:spTree>
    <p:extLst>
      <p:ext uri="{BB962C8B-B14F-4D97-AF65-F5344CB8AC3E}">
        <p14:creationId xmlns:p14="http://schemas.microsoft.com/office/powerpoint/2010/main" val="27613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23D386-8D06-8861-3449-615C9F70B678}"/>
              </a:ext>
            </a:extLst>
          </p:cNvPr>
          <p:cNvSpPr>
            <a:spLocks noGrp="1"/>
          </p:cNvSpPr>
          <p:nvPr>
            <p:ph idx="1"/>
          </p:nvPr>
        </p:nvSpPr>
        <p:spPr>
          <a:xfrm>
            <a:off x="838200" y="1323925"/>
            <a:ext cx="10515600" cy="4210149"/>
          </a:xfrm>
        </p:spPr>
        <p:txBody>
          <a:bodyPr>
            <a:normAutofit fontScale="92500" lnSpcReduction="20000"/>
          </a:bodyPr>
          <a:lstStyle/>
          <a:p>
            <a:pPr algn="l"/>
            <a:r>
              <a:rPr lang="en-GB" b="0" i="0" dirty="0">
                <a:solidFill>
                  <a:srgbClr val="000000"/>
                </a:solidFill>
                <a:effectLst/>
                <a:latin typeface="Calibri" panose="020F0502020204030204" pitchFamily="34" charset="0"/>
              </a:rPr>
              <a:t>Lee, C.-M. (2023). Criminal </a:t>
            </a:r>
            <a:r>
              <a:rPr lang="en-GB" b="0" i="0"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and Contingency. </a:t>
            </a:r>
            <a:r>
              <a:rPr lang="en-GB" b="0" i="1" dirty="0">
                <a:solidFill>
                  <a:srgbClr val="000000"/>
                </a:solidFill>
                <a:effectLst/>
                <a:latin typeface="Calibri" panose="020F0502020204030204" pitchFamily="34" charset="0"/>
              </a:rPr>
              <a:t>Frontiers in Psychology</a:t>
            </a:r>
            <a:r>
              <a:rPr lang="en-GB" b="0" i="0" dirty="0">
                <a:solidFill>
                  <a:srgbClr val="000000"/>
                </a:solidFill>
                <a:effectLst/>
                <a:latin typeface="Calibri" panose="020F0502020204030204" pitchFamily="34" charset="0"/>
              </a:rPr>
              <a:t>, 14.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://doi.org/10.3389/fpsyg.2023.1209619.</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Levitt, M. (2013). Perceptions of Nature, Nurture and Behaviour. </a:t>
            </a:r>
            <a:r>
              <a:rPr lang="en-GB" b="0" i="1" dirty="0">
                <a:solidFill>
                  <a:srgbClr val="000000"/>
                </a:solidFill>
                <a:effectLst/>
                <a:latin typeface="Calibri" panose="020F0502020204030204" pitchFamily="34" charset="0"/>
              </a:rPr>
              <a:t>Life Sciences, Society and Policy</a:t>
            </a:r>
            <a:r>
              <a:rPr lang="en-GB" b="0" i="0" dirty="0">
                <a:solidFill>
                  <a:srgbClr val="000000"/>
                </a:solidFill>
                <a:effectLst/>
                <a:latin typeface="Calibri" panose="020F0502020204030204" pitchFamily="34" charset="0"/>
              </a:rPr>
              <a:t>, 9(1).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://doi.org/10.1186/2195-7819-9-13.</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Ling, S., </a:t>
            </a:r>
            <a:r>
              <a:rPr lang="en-GB" b="0" i="0" dirty="0" err="1">
                <a:solidFill>
                  <a:srgbClr val="000000"/>
                </a:solidFill>
                <a:effectLst/>
                <a:latin typeface="Calibri" panose="020F0502020204030204" pitchFamily="34" charset="0"/>
              </a:rPr>
              <a:t>Umbach</a:t>
            </a:r>
            <a:r>
              <a:rPr lang="en-GB" b="0" i="0" dirty="0">
                <a:solidFill>
                  <a:srgbClr val="000000"/>
                </a:solidFill>
                <a:effectLst/>
                <a:latin typeface="Calibri" panose="020F0502020204030204" pitchFamily="34" charset="0"/>
              </a:rPr>
              <a:t>, R. and Raine, A. (2019). Biological Explanations of Criminal </a:t>
            </a:r>
            <a:r>
              <a:rPr lang="en-GB" b="0" i="0"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a:t>
            </a:r>
            <a:r>
              <a:rPr lang="en-GB" b="0" i="1" dirty="0">
                <a:solidFill>
                  <a:srgbClr val="000000"/>
                </a:solidFill>
                <a:effectLst/>
                <a:latin typeface="Calibri" panose="020F0502020204030204" pitchFamily="34" charset="0"/>
              </a:rPr>
              <a:t>Psychology, Crime &amp; Law</a:t>
            </a:r>
            <a:r>
              <a:rPr lang="en-GB" b="0" i="0" dirty="0">
                <a:solidFill>
                  <a:srgbClr val="000000"/>
                </a:solidFill>
                <a:effectLst/>
                <a:latin typeface="Calibri" panose="020F0502020204030204" pitchFamily="34" charset="0"/>
              </a:rPr>
              <a:t>, 25(6), pp.1–15.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://doi.org/10.1080/1068316X.2019.1572753.</a:t>
            </a:r>
          </a:p>
          <a:p>
            <a:pPr marL="0" indent="0">
              <a:buNone/>
            </a:pPr>
            <a:br>
              <a:rPr lang="en-GB" dirty="0"/>
            </a:br>
            <a:endParaRPr lang="en-GB" dirty="0"/>
          </a:p>
        </p:txBody>
      </p:sp>
    </p:spTree>
    <p:extLst>
      <p:ext uri="{BB962C8B-B14F-4D97-AF65-F5344CB8AC3E}">
        <p14:creationId xmlns:p14="http://schemas.microsoft.com/office/powerpoint/2010/main" val="2514025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425647-ED6C-7895-B1A1-662D8552AFCB}"/>
              </a:ext>
            </a:extLst>
          </p:cNvPr>
          <p:cNvSpPr>
            <a:spLocks noGrp="1"/>
          </p:cNvSpPr>
          <p:nvPr>
            <p:ph idx="1"/>
          </p:nvPr>
        </p:nvSpPr>
        <p:spPr>
          <a:xfrm>
            <a:off x="838200" y="1253331"/>
            <a:ext cx="10515600" cy="4351338"/>
          </a:xfrm>
        </p:spPr>
        <p:txBody>
          <a:bodyPr>
            <a:normAutofit fontScale="92500" lnSpcReduction="10000"/>
          </a:bodyPr>
          <a:lstStyle/>
          <a:p>
            <a:pPr algn="l"/>
            <a:r>
              <a:rPr lang="en-GB" b="0" i="0" dirty="0">
                <a:solidFill>
                  <a:srgbClr val="000000"/>
                </a:solidFill>
                <a:effectLst/>
                <a:latin typeface="Calibri" panose="020F0502020204030204" pitchFamily="34" charset="0"/>
              </a:rPr>
              <a:t>Rose, D.R. and Clear, T.R. (1998). Incarceration, Social capital, and crime: Implications for Social Disorganization Theory. </a:t>
            </a:r>
            <a:r>
              <a:rPr lang="en-GB" b="0" i="1" dirty="0">
                <a:solidFill>
                  <a:srgbClr val="000000"/>
                </a:solidFill>
                <a:effectLst/>
                <a:latin typeface="Calibri" panose="020F0502020204030204" pitchFamily="34" charset="0"/>
              </a:rPr>
              <a:t>Criminology</a:t>
            </a:r>
            <a:r>
              <a:rPr lang="en-GB" b="0" i="0" dirty="0">
                <a:solidFill>
                  <a:srgbClr val="000000"/>
                </a:solidFill>
                <a:effectLst/>
                <a:latin typeface="Calibri" panose="020F0502020204030204" pitchFamily="34" charset="0"/>
              </a:rPr>
              <a:t>, 36(3), pp.441–480.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://doi.org/10.1111/j.1745-9125.1998.tb01255.x.</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Sun, F. (2023). </a:t>
            </a:r>
            <a:r>
              <a:rPr lang="en-GB" b="0" i="1" dirty="0">
                <a:solidFill>
                  <a:srgbClr val="000000"/>
                </a:solidFill>
                <a:effectLst/>
                <a:latin typeface="Calibri" panose="020F0502020204030204" pitchFamily="34" charset="0"/>
              </a:rPr>
              <a:t>Social Control Theory</a:t>
            </a:r>
            <a:r>
              <a:rPr lang="en-GB" b="0" i="0" dirty="0">
                <a:solidFill>
                  <a:srgbClr val="000000"/>
                </a:solidFill>
                <a:effectLst/>
                <a:latin typeface="Calibri" panose="020F0502020204030204" pitchFamily="34" charset="0"/>
              </a:rPr>
              <a:t>. [online] Simply Psychology. Available at: https://www.simplypsychology.org/social-control-theory.html [Accessed 4 Mar. 2024].</a:t>
            </a:r>
          </a:p>
          <a:p>
            <a:pPr algn="l"/>
            <a:endParaRPr lang="en-GB" b="0" i="0" dirty="0">
              <a:solidFill>
                <a:srgbClr val="000000"/>
              </a:solidFill>
              <a:effectLst/>
              <a:latin typeface="Calibri" panose="020F0502020204030204" pitchFamily="34" charset="0"/>
            </a:endParaRPr>
          </a:p>
          <a:p>
            <a:pPr algn="l"/>
            <a:r>
              <a:rPr lang="en-GB" b="0" i="0" dirty="0" err="1">
                <a:solidFill>
                  <a:srgbClr val="000000"/>
                </a:solidFill>
                <a:effectLst/>
                <a:latin typeface="Calibri" panose="020F0502020204030204" pitchFamily="34" charset="0"/>
              </a:rPr>
              <a:t>Velich</a:t>
            </a:r>
            <a:r>
              <a:rPr lang="en-GB" b="0" i="0" dirty="0">
                <a:solidFill>
                  <a:srgbClr val="000000"/>
                </a:solidFill>
                <a:effectLst/>
                <a:latin typeface="Calibri" panose="020F0502020204030204" pitchFamily="34" charset="0"/>
              </a:rPr>
              <a:t>, A. (2023). The Kray Twins of East London: Image Making, Celebrity Gangsters, and Their Legend. </a:t>
            </a:r>
            <a:r>
              <a:rPr lang="en-GB" b="0" i="1" dirty="0">
                <a:solidFill>
                  <a:srgbClr val="000000"/>
                </a:solidFill>
                <a:effectLst/>
                <a:latin typeface="Calibri" panose="020F0502020204030204" pitchFamily="34" charset="0"/>
              </a:rPr>
              <a:t>The </a:t>
            </a:r>
            <a:r>
              <a:rPr lang="en-GB" b="0" i="1" dirty="0" err="1">
                <a:solidFill>
                  <a:srgbClr val="000000"/>
                </a:solidFill>
                <a:effectLst/>
                <a:latin typeface="Calibri" panose="020F0502020204030204" pitchFamily="34" charset="0"/>
              </a:rPr>
              <a:t>AnaChronisT</a:t>
            </a:r>
            <a:r>
              <a:rPr lang="en-GB" b="0" i="0" dirty="0">
                <a:solidFill>
                  <a:srgbClr val="000000"/>
                </a:solidFill>
                <a:effectLst/>
                <a:latin typeface="Calibri" panose="020F0502020204030204" pitchFamily="34" charset="0"/>
              </a:rPr>
              <a:t>, 21(1), pp.129–145.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://doi.org/10.53720/LSTJ4991.</a:t>
            </a:r>
          </a:p>
          <a:p>
            <a:endParaRPr lang="en-GB" dirty="0"/>
          </a:p>
        </p:txBody>
      </p:sp>
    </p:spTree>
    <p:extLst>
      <p:ext uri="{BB962C8B-B14F-4D97-AF65-F5344CB8AC3E}">
        <p14:creationId xmlns:p14="http://schemas.microsoft.com/office/powerpoint/2010/main" val="18295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254</TotalTime>
  <Words>3258</Words>
  <Application>Microsoft Office PowerPoint</Application>
  <PresentationFormat>Widescreen</PresentationFormat>
  <Paragraphs>205</Paragraphs>
  <Slides>36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Aptos</vt:lpstr>
      <vt:lpstr>Aptos Display</vt:lpstr>
      <vt:lpstr>Arial</vt:lpstr>
      <vt:lpstr>Arial Nova</vt:lpstr>
      <vt:lpstr>Arial,Sans-Serif</vt:lpstr>
      <vt:lpstr>Calibri</vt:lpstr>
      <vt:lpstr>Trebuchet MS</vt:lpstr>
      <vt:lpstr>Office Theme</vt:lpstr>
      <vt:lpstr>The Kray Twins</vt:lpstr>
      <vt:lpstr>Early Life and Background of The Kray Twins</vt:lpstr>
      <vt:lpstr>PowerPoint Presentation</vt:lpstr>
      <vt:lpstr>PowerPoint Presentation</vt:lpstr>
      <vt:lpstr>PowerPoint Presentation</vt:lpstr>
      <vt:lpstr>PowerPoint Presentation</vt:lpstr>
      <vt:lpstr>PowerPoint Presentation</vt:lpstr>
      <vt:lpstr>Theory of Phrenology</vt:lpstr>
      <vt:lpstr>Link to the Kray Twins</vt:lpstr>
      <vt:lpstr>Personality Traits – Hans Eysenck </vt:lpstr>
      <vt:lpstr>Link To The Krays</vt:lpstr>
      <vt:lpstr>Social Disorganisation Theory</vt:lpstr>
      <vt:lpstr>Connection To The Krays</vt:lpstr>
      <vt:lpstr>Social Control Theory</vt:lpstr>
      <vt:lpstr>Connection To The Krays</vt:lpstr>
      <vt:lpstr>Differential Association Theory</vt:lpstr>
      <vt:lpstr>Connection To The Krays</vt:lpstr>
      <vt:lpstr>Analysis of Application</vt:lpstr>
      <vt:lpstr>Comparison of Brothers</vt:lpstr>
      <vt:lpstr>The Point?</vt:lpstr>
      <vt:lpstr>Advantages of Criminological Theories (Born)</vt:lpstr>
      <vt:lpstr>Disadvantages of Criminological Theories (Born)</vt:lpstr>
      <vt:lpstr>Advantages of Criminological Theories (Made)</vt:lpstr>
      <vt:lpstr>Disadvantages of Criminological Theories (Made)</vt:lpstr>
      <vt:lpstr>Conclusion</vt:lpstr>
      <vt:lpstr>Dom’s Bibliography</vt:lpstr>
      <vt:lpstr>PowerPoint Presentation</vt:lpstr>
      <vt:lpstr>PowerPoint Presentation</vt:lpstr>
      <vt:lpstr>PowerPoint Presentation</vt:lpstr>
      <vt:lpstr>Matthew’s Bibliography</vt:lpstr>
      <vt:lpstr>PowerPoint Presentation</vt:lpstr>
      <vt:lpstr>PowerPoint Presentation</vt:lpstr>
      <vt:lpstr>Jack’s Bibliography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Kray Twins</dc:title>
  <dc:creator>BANNER J. (2261415)</dc:creator>
  <cp:lastModifiedBy>Matthew Daniell</cp:lastModifiedBy>
  <cp:revision>7</cp:revision>
  <dcterms:created xsi:type="dcterms:W3CDTF">2024-03-11T16:32:38Z</dcterms:created>
  <dcterms:modified xsi:type="dcterms:W3CDTF">2024-03-11T22:20:32Z</dcterms:modified>
</cp:coreProperties>
</file>