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CBB3A433-EF1A-6AC6-C289-78C60F77B137}">
          <p14:sldIdLst>
            <p14:sldId id="256"/>
            <p14:sldId id="257"/>
          </p14:sldIdLst>
        </p14:section>
        <p14:section name="Understanding breast cancer" id="{D19E2BA6-17F9-DAEC-8D10-FC51673C8EA3}">
          <p14:sldIdLst>
            <p14:sldId id="258"/>
            <p14:sldId id="259"/>
            <p14:sldId id="260"/>
            <p14:sldId id="261"/>
            <p14:sldId id="262"/>
            <p14:sldId id="263"/>
          </p14:sldIdLst>
        </p14:section>
        <p14:section name="Sarah's needs" id="{EC503DC5-F65D-7784-2623-FB97D07A0A83}">
          <p14:sldIdLst>
            <p14:sldId id="264"/>
            <p14:sldId id="265"/>
            <p14:sldId id="266"/>
            <p14:sldId id="267"/>
          </p14:sldIdLst>
        </p14:section>
        <p14:section name="Care plan" id="{F8466EA5-AAA6-5727-562E-3BAD50378D20}">
          <p14:sldIdLst>
            <p14:sldId id="268"/>
            <p14:sldId id="269"/>
            <p14:sldId id="270"/>
            <p14:sldId id="271"/>
            <p14:sldId id="272"/>
          </p14:sldIdLst>
        </p14:section>
        <p14:section name="References" id="{46646031-273D-4922-3A3B-E17EA1D4FB5B}">
          <p14:sldIdLst>
            <p14:sldId id="273"/>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13"/>
    <p:restoredTop sz="94610"/>
  </p:normalViewPr>
  <p:slideViewPr>
    <p:cSldViewPr snapToGrid="0" snapToObjects="1">
      <p:cViewPr varScale="1">
        <p:scale>
          <a:sx n="116" d="100"/>
          <a:sy n="116" d="100"/>
        </p:scale>
        <p:origin x="192" y="1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doughnutChart>
        <c:varyColors val="1"/>
        <c:ser>
          <c:idx val="0"/>
          <c:order val="0"/>
          <c:tx>
            <c:strRef>
              <c:f>Sheet1!$B$1</c:f>
              <c:strCache>
                <c:ptCount val="1"/>
                <c:pt idx="0">
                  <c:v>28 days</c:v>
                </c:pt>
              </c:strCache>
            </c:strRef>
          </c:tx>
          <c:spPr>
            <a:solidFill>
              <a:schemeClr val="accent1"/>
            </a:solidFill>
            <a:ln w="9525" cap="flat">
              <a:solidFill>
                <a:srgbClr val="F9F9F9"/>
              </a:solidFill>
              <a:prstDash val="solid"/>
              <a:round/>
            </a:ln>
            <a:effectLst/>
          </c:spPr>
          <c:dPt>
            <c:idx val="0"/>
            <c:bubble3D val="0"/>
            <c:spPr>
              <a:solidFill>
                <a:srgbClr val="D6336C"/>
              </a:solidFill>
              <a:ln w="12700" cap="flat">
                <a:solidFill>
                  <a:srgbClr val="FBEAF1"/>
                </a:solidFill>
                <a:prstDash val="solid"/>
                <a:round/>
              </a:ln>
              <a:effectLst/>
            </c:spPr>
            <c:extLst>
              <c:ext xmlns:c16="http://schemas.microsoft.com/office/drawing/2014/chart" uri="{C3380CC4-5D6E-409C-BE32-E72D297353CC}">
                <c16:uniqueId val="{00000001-B8C2-FD44-8D91-186DD71C9B3D}"/>
              </c:ext>
            </c:extLst>
          </c:dPt>
          <c:dPt>
            <c:idx val="1"/>
            <c:bubble3D val="0"/>
            <c:spPr>
              <a:solidFill>
                <a:srgbClr val="F4A7C0"/>
              </a:solidFill>
              <a:ln w="12700" cap="flat">
                <a:solidFill>
                  <a:srgbClr val="FBEAF1"/>
                </a:solidFill>
                <a:prstDash val="solid"/>
                <a:round/>
              </a:ln>
              <a:effectLst/>
            </c:spPr>
            <c:extLst>
              <c:ext xmlns:c16="http://schemas.microsoft.com/office/drawing/2014/chart" uri="{C3380CC4-5D6E-409C-BE32-E72D297353CC}">
                <c16:uniqueId val="{00000003-B8C2-FD44-8D91-186DD71C9B3D}"/>
              </c:ext>
            </c:extLst>
          </c:dPt>
          <c:cat>
            <c:strRef>
              <c:f>Sheet1!$A$2:$A$3</c:f>
              <c:strCache>
                <c:ptCount val="2"/>
                <c:pt idx="0">
                  <c:v>Met</c:v>
                </c:pt>
                <c:pt idx="1">
                  <c:v>Not met</c:v>
                </c:pt>
              </c:strCache>
            </c:strRef>
          </c:cat>
          <c:val>
            <c:numRef>
              <c:f>Sheet1!$B$2:$B$3</c:f>
              <c:numCache>
                <c:formatCode>General</c:formatCode>
                <c:ptCount val="2"/>
                <c:pt idx="0">
                  <c:v>79</c:v>
                </c:pt>
                <c:pt idx="1">
                  <c:v>21</c:v>
                </c:pt>
              </c:numCache>
            </c:numRef>
          </c:val>
          <c:extLst>
            <c:ext xmlns:c16="http://schemas.microsoft.com/office/drawing/2014/chart" uri="{C3380CC4-5D6E-409C-BE32-E72D297353CC}">
              <c16:uniqueId val="{00000004-B8C2-FD44-8D91-186DD71C9B3D}"/>
            </c:ext>
          </c:extLst>
        </c:ser>
        <c:dLbls>
          <c:showLegendKey val="0"/>
          <c:showVal val="0"/>
          <c:showCatName val="0"/>
          <c:showSerName val="0"/>
          <c:showPercent val="0"/>
          <c:showBubbleSize val="0"/>
          <c:showLeaderLines val="0"/>
        </c:dLbls>
        <c:firstSliceAng val="0"/>
        <c:holeSize val="66"/>
      </c:doughnutChart>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doughnutChart>
        <c:varyColors val="1"/>
        <c:ser>
          <c:idx val="0"/>
          <c:order val="0"/>
          <c:tx>
            <c:strRef>
              <c:f>Sheet1!$B$1</c:f>
              <c:strCache>
                <c:ptCount val="1"/>
                <c:pt idx="0">
                  <c:v>62 days</c:v>
                </c:pt>
              </c:strCache>
            </c:strRef>
          </c:tx>
          <c:spPr>
            <a:solidFill>
              <a:schemeClr val="accent1"/>
            </a:solidFill>
            <a:ln w="9525" cap="flat">
              <a:solidFill>
                <a:srgbClr val="F9F9F9"/>
              </a:solidFill>
              <a:prstDash val="solid"/>
              <a:round/>
            </a:ln>
            <a:effectLst/>
          </c:spPr>
          <c:dPt>
            <c:idx val="0"/>
            <c:bubble3D val="0"/>
            <c:spPr>
              <a:solidFill>
                <a:srgbClr val="D6336C"/>
              </a:solidFill>
              <a:ln w="12700" cap="flat">
                <a:solidFill>
                  <a:srgbClr val="FBEAF1"/>
                </a:solidFill>
                <a:prstDash val="solid"/>
                <a:round/>
              </a:ln>
              <a:effectLst/>
            </c:spPr>
            <c:extLst>
              <c:ext xmlns:c16="http://schemas.microsoft.com/office/drawing/2014/chart" uri="{C3380CC4-5D6E-409C-BE32-E72D297353CC}">
                <c16:uniqueId val="{00000001-0EDF-EA48-869F-6AE7201235EF}"/>
              </c:ext>
            </c:extLst>
          </c:dPt>
          <c:dPt>
            <c:idx val="1"/>
            <c:bubble3D val="0"/>
            <c:spPr>
              <a:solidFill>
                <a:srgbClr val="F4A7C0"/>
              </a:solidFill>
              <a:ln w="12700" cap="flat">
                <a:solidFill>
                  <a:srgbClr val="FBEAF1"/>
                </a:solidFill>
                <a:prstDash val="solid"/>
                <a:round/>
              </a:ln>
              <a:effectLst/>
            </c:spPr>
            <c:extLst>
              <c:ext xmlns:c16="http://schemas.microsoft.com/office/drawing/2014/chart" uri="{C3380CC4-5D6E-409C-BE32-E72D297353CC}">
                <c16:uniqueId val="{00000003-0EDF-EA48-869F-6AE7201235EF}"/>
              </c:ext>
            </c:extLst>
          </c:dPt>
          <c:cat>
            <c:strRef>
              <c:f>Sheet1!$A$2:$A$3</c:f>
              <c:strCache>
                <c:ptCount val="2"/>
                <c:pt idx="0">
                  <c:v>Met</c:v>
                </c:pt>
                <c:pt idx="1">
                  <c:v>Not met</c:v>
                </c:pt>
              </c:strCache>
            </c:strRef>
          </c:cat>
          <c:val>
            <c:numRef>
              <c:f>Sheet1!$B$2:$B$3</c:f>
              <c:numCache>
                <c:formatCode>General</c:formatCode>
                <c:ptCount val="2"/>
                <c:pt idx="0">
                  <c:v>69.900000000000006</c:v>
                </c:pt>
                <c:pt idx="1">
                  <c:v>30.099999999999994</c:v>
                </c:pt>
              </c:numCache>
            </c:numRef>
          </c:val>
          <c:extLst>
            <c:ext xmlns:c16="http://schemas.microsoft.com/office/drawing/2014/chart" uri="{C3380CC4-5D6E-409C-BE32-E72D297353CC}">
              <c16:uniqueId val="{00000004-0EDF-EA48-869F-6AE7201235EF}"/>
            </c:ext>
          </c:extLst>
        </c:ser>
        <c:dLbls>
          <c:showLegendKey val="0"/>
          <c:showVal val="0"/>
          <c:showCatName val="0"/>
          <c:showSerName val="0"/>
          <c:showPercent val="0"/>
          <c:showBubbleSize val="0"/>
          <c:showLeaderLines val="0"/>
        </c:dLbls>
        <c:firstSliceAng val="0"/>
        <c:holeSize val="66"/>
      </c:doughnutChart>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doughnutChart>
        <c:varyColors val="1"/>
        <c:ser>
          <c:idx val="0"/>
          <c:order val="0"/>
          <c:tx>
            <c:strRef>
              <c:f>Sheet1!$B$1</c:f>
              <c:strCache>
                <c:ptCount val="1"/>
                <c:pt idx="0">
                  <c:v>31 days</c:v>
                </c:pt>
              </c:strCache>
            </c:strRef>
          </c:tx>
          <c:spPr>
            <a:solidFill>
              <a:schemeClr val="accent1"/>
            </a:solidFill>
            <a:ln w="9525" cap="flat">
              <a:solidFill>
                <a:srgbClr val="F9F9F9"/>
              </a:solidFill>
              <a:prstDash val="solid"/>
              <a:round/>
            </a:ln>
            <a:effectLst/>
          </c:spPr>
          <c:dPt>
            <c:idx val="0"/>
            <c:bubble3D val="0"/>
            <c:spPr>
              <a:solidFill>
                <a:srgbClr val="D6336C"/>
              </a:solidFill>
              <a:ln w="12700" cap="flat">
                <a:solidFill>
                  <a:srgbClr val="FBEAF1"/>
                </a:solidFill>
                <a:prstDash val="solid"/>
                <a:round/>
              </a:ln>
              <a:effectLst/>
            </c:spPr>
            <c:extLst>
              <c:ext xmlns:c16="http://schemas.microsoft.com/office/drawing/2014/chart" uri="{C3380CC4-5D6E-409C-BE32-E72D297353CC}">
                <c16:uniqueId val="{00000001-35DD-E44B-BF9E-95E195797D33}"/>
              </c:ext>
            </c:extLst>
          </c:dPt>
          <c:dPt>
            <c:idx val="1"/>
            <c:bubble3D val="0"/>
            <c:spPr>
              <a:solidFill>
                <a:srgbClr val="F4A7C0"/>
              </a:solidFill>
              <a:ln w="12700" cap="flat">
                <a:solidFill>
                  <a:srgbClr val="FBEAF1"/>
                </a:solidFill>
                <a:prstDash val="solid"/>
                <a:round/>
              </a:ln>
              <a:effectLst/>
            </c:spPr>
            <c:extLst>
              <c:ext xmlns:c16="http://schemas.microsoft.com/office/drawing/2014/chart" uri="{C3380CC4-5D6E-409C-BE32-E72D297353CC}">
                <c16:uniqueId val="{00000003-35DD-E44B-BF9E-95E195797D33}"/>
              </c:ext>
            </c:extLst>
          </c:dPt>
          <c:cat>
            <c:strRef>
              <c:f>Sheet1!$A$2:$A$3</c:f>
              <c:strCache>
                <c:ptCount val="2"/>
                <c:pt idx="0">
                  <c:v>Met</c:v>
                </c:pt>
                <c:pt idx="1">
                  <c:v>Not met</c:v>
                </c:pt>
              </c:strCache>
            </c:strRef>
          </c:cat>
          <c:val>
            <c:numRef>
              <c:f>Sheet1!$B$2:$B$3</c:f>
              <c:numCache>
                <c:formatCode>General</c:formatCode>
                <c:ptCount val="2"/>
                <c:pt idx="0">
                  <c:v>92.2</c:v>
                </c:pt>
                <c:pt idx="1">
                  <c:v>7.7999999999999972</c:v>
                </c:pt>
              </c:numCache>
            </c:numRef>
          </c:val>
          <c:extLst>
            <c:ext xmlns:c16="http://schemas.microsoft.com/office/drawing/2014/chart" uri="{C3380CC4-5D6E-409C-BE32-E72D297353CC}">
              <c16:uniqueId val="{00000004-35DD-E44B-BF9E-95E195797D33}"/>
            </c:ext>
          </c:extLst>
        </c:ser>
        <c:dLbls>
          <c:showLegendKey val="0"/>
          <c:showVal val="0"/>
          <c:showCatName val="0"/>
          <c:showSerName val="0"/>
          <c:showPercent val="0"/>
          <c:showBubbleSize val="0"/>
          <c:showLeaderLines val="0"/>
        </c:dLbls>
        <c:firstSliceAng val="0"/>
        <c:holeSize val="66"/>
      </c:doughnutChart>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1271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Sarah is a fictional person created for teaching: a 45-year-old woman with breast cancer who works full-time as a teaching assistant and lives in Birmingham. Only these details are given; everything else is treated as a question to ask at assessment.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the difference between what the case gives us and what a practitioner must find out. Sarah is fictional; change her details to suit your group.</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Headline figures from Cancer Research UK. Breast cancer is the most common cancer in the UK. Around 59,000 cases a year are in women and around 420 in men. The most common type is invasive breast cancer (no special type).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breast screening is offered to women aged 50 up to their 71st birthday, every 3 years, with the first invitation between 50 and 53. At 45, Sarah would not have been invited, so her diagnosis depended on noticing a change and seeing her GP. NICE recommends a suspected cancer referral for people aged 30 and over with an unexplained breast lump.</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groups: factors that cannot be changed and factors that can. The bars show Cancer Research UK's estimate of the share of UK cases caused by each changeable factor. None is known for Sarah, and most cases are not classed as preventable, so avoid any suggestion of blame.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Symptoms from the NHS. Breast pain on its own is not usually a symptom of breast cancer. The three steps underneath show what to do: know what is normal, see a GP about any change, and the NICE threshold for an urgent referral.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line shows the usual pathway: most tests happen in one visit to a breast clinic. The three dials show the waiting time standards in England with June 2026 performance for all cancers combined (not breast cancer alone), reported by Cancer Research UK.</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do not know Sarah's type, stage or receptor status, so her treatment cannot be assumed. NICE says everyone with breast cancer should have a named clinical nurse specialist or key worker and prompt access to psychological support, and that reconstruction should be discussed when mastectomy is planned.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five areas come from the Macmillan Holistic Needs Assessment. The examples are prompts for Sarah's situation, not facts about her. Arm movement, lymphoedema and early menopause are covered in the NICE breast cancer guideline.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Dahlgren and Whitehead model of health determinants, drawn here as layers from the individual at the top to society at the bottom. Items marked 'not yet known' are assessment questions. Unlike many cancers, Cancer Research UK reports that breast cancer incidence is lower in more deprived groups.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Cancer is named as a disability in Schedule 1 of the Equality Act 2010, so Sarah is protected from discrimination at work. We do not know her school's policies or her contract: she should ask HR. Statutory Sick Pay figure checked on GOV.UK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support tree. The clinical nurse specialist (often called the breast care nurse) is Sarah's main contact. Personal support is shown but not yet known. Phone numbers were checked on the charities' and NHS websites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Personalised care and support planning in cancer is built on the Holistic Needs Assessment. Read the ring clockwise from the top. NHS England reported that around 83% of cancer MDTs offered this.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plan is written without knowing Sarah's stage or treatment, so each action applies whatever the plan turns out to be. Review points are suggestions for teaching, not fixed standards.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Macmillan's national grants scheme is no longer available, so the plan points to benefits advice instead. The lifestyle advice is from the NICE breast cancer guideline; smoking advice applies only if she smokes.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recommends annual mammography for 5 years, continuing until the person enters the NHS Breast Screening Programme, and an agreed written care plan with named contacts and signs to look out for. NHS England says GP teams offer two cancer care reviews in the first year after diagnosis.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questions for small-group discussion. A good answer to question 1 names an assumption (for example about family history, lifestyle or how she feels about her body) and the harm it could do.</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UWTSD Harvard style. Links were opened or checked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UWTSD Harvard style. Links were opened or checked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10/21/26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9801897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10/21/26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8628380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DFA1846-DA80-1C48-A609-854EA85C59AD}" type="datetimeFigureOut">
              <a:rPr lang="en-US" smtClean="0"/>
              <a:pPr/>
              <a:t>10/21/26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8577132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10/21/26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47113820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10/21/26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r"/>
            <a:fld id="{F7021451-1387-4CA6-816F-3879F97B5CBC}" type="slidenum">
              <a:rPr lang="en-US" b="0"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62057901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13A34C8-038E-2045-AF43-DF7DBB8E0E9E}" type="datetimeFigureOut">
              <a:rPr lang="en-US" smtClean="0"/>
              <a:pPr/>
              <a:t>10/21/26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r"/>
            <a:fld id="{F7021451-1387-4CA6-816F-3879F97B5CBC}" type="slidenum">
              <a:rPr lang="en-US" b="0"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9121124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10/21/26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0410907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10/21/26</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40476035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10/21/26</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410435066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6C52C72-DE31-F449-A4ED-4C594FD91407}" type="datetimeFigureOut">
              <a:rPr lang="en-US" smtClean="0"/>
              <a:pPr/>
              <a:t>10/21/26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7537293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10/21/26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457822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bg>
      <p:bgPr>
        <a:solidFill>
          <a:srgbClr val="5B1647"/>
        </a:solidFill>
        <a:effectLst/>
      </p:bgPr>
    </p:bg>
    <p:spTree>
      <p:nvGrpSpPr>
        <p:cNvPr id="1" name=""/>
        <p:cNvGrpSpPr/>
        <p:nvPr/>
      </p:nvGrpSpPr>
      <p:grpSpPr>
        <a:xfrm>
          <a:off x="0" y="0"/>
          <a:ext cx="0" cy="0"/>
          <a:chOff x="0" y="0"/>
          <a:chExt cx="0" cy="0"/>
        </a:xfrm>
      </p:grpSpPr>
      <p:sp>
        <p:nvSpPr>
          <p:cNvPr id="5" name="Text 3"/>
          <p:cNvSpPr>
            <a:spLocks noGrp="1"/>
          </p:cNvSpPr>
          <p:nvPr>
            <p:ph type="title" idx="103" hasCustomPrompt="1"/>
          </p:nvPr>
        </p:nvSpPr>
        <p:spPr>
          <a:xfrm>
            <a:off x="731520" y="2011680"/>
            <a:ext cx="6949440" cy="1463040"/>
          </a:xfrm>
          <a:prstGeom prst="rect">
            <a:avLst/>
          </a:prstGeom>
          <a:noFill/>
          <a:ln/>
        </p:spPr>
        <p:txBody>
          <a:bodyPr wrap="square" rtlCol="0"/>
          <a:lstStyle>
            <a:lvl1pPr marL="0" indent="0" algn="l">
              <a:buNone/>
              <a:defRPr lang="en-US" sz="4800" b="1" dirty="0">
                <a:solidFill>
                  <a:schemeClr val="bg1"/>
                </a:solidFill>
              </a:defRPr>
            </a:lvl1pPr>
          </a:lstStyle>
          <a:p>
            <a:pPr marL="0" indent="0" algn="l">
              <a:buNone/>
            </a:pPr>
            <a:endParaRPr lang="en-US" sz="4800" dirty="0"/>
          </a:p>
        </p:txBody>
      </p:sp>
      <p:sp>
        <p:nvSpPr>
          <p:cNvPr id="6" name="Text 3"/>
          <p:cNvSpPr>
            <a:spLocks noGrp="1"/>
          </p:cNvSpPr>
          <p:nvPr>
            <p:ph type="body" idx="104" hasCustomPrompt="1"/>
          </p:nvPr>
        </p:nvSpPr>
        <p:spPr>
          <a:xfrm>
            <a:off x="731520" y="3611880"/>
            <a:ext cx="6309360" cy="1280160"/>
          </a:xfrm>
          <a:prstGeom prst="rect">
            <a:avLst/>
          </a:prstGeom>
          <a:noFill/>
          <a:ln/>
        </p:spPr>
        <p:txBody>
          <a:bodyPr wrap="square" rtlCol="0"/>
          <a:lstStyle>
            <a:lvl1pPr marL="0" indent="0" algn="l">
              <a:buNone/>
              <a:defRPr lang="en-US" sz="2200" dirty="0">
                <a:solidFill>
                  <a:schemeClr val="accent4"/>
                </a:solidFill>
              </a:defRPr>
            </a:lvl1pPr>
          </a:lstStyle>
          <a:p>
            <a:pPr marL="0" indent="0" algn="l">
              <a:buNone/>
            </a:pPr>
            <a:endParaRPr lang="en-US" sz="2200" dirty="0"/>
          </a:p>
        </p:txBody>
      </p:sp>
    </p:spTree>
    <p:extLst>
      <p:ext uri="{BB962C8B-B14F-4D97-AF65-F5344CB8AC3E}">
        <p14:creationId xmlns:p14="http://schemas.microsoft.com/office/powerpoint/2010/main" val="3920525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p:bg>
      <p:bgPr>
        <a:solidFill>
          <a:srgbClr val="FFFFFF"/>
        </a:solidFill>
        <a:effectLst/>
      </p:bgPr>
    </p:bg>
    <p:spTree>
      <p:nvGrpSpPr>
        <p:cNvPr id="1" name=""/>
        <p:cNvGrpSpPr/>
        <p:nvPr/>
      </p:nvGrpSpPr>
      <p:grpSpPr>
        <a:xfrm>
          <a:off x="0" y="0"/>
          <a:ext cx="0" cy="0"/>
          <a:chOff x="0" y="0"/>
          <a:chExt cx="0" cy="0"/>
        </a:xfrm>
      </p:grpSpPr>
      <p:sp>
        <p:nvSpPr>
          <p:cNvPr id="5" name="Text 3"/>
          <p:cNvSpPr>
            <a:spLocks noGrp="1"/>
          </p:cNvSpPr>
          <p:nvPr>
            <p:ph type="title" idx="103" hasCustomPrompt="1"/>
          </p:nvPr>
        </p:nvSpPr>
        <p:spPr>
          <a:xfrm>
            <a:off x="548640" y="548640"/>
            <a:ext cx="9966960" cy="749808"/>
          </a:xfrm>
          <a:prstGeom prst="rect">
            <a:avLst/>
          </a:prstGeom>
          <a:noFill/>
          <a:ln/>
        </p:spPr>
        <p:txBody>
          <a:bodyPr wrap="square" rtlCol="0"/>
          <a:lstStyle>
            <a:lvl1pPr marL="0" indent="0" algn="l">
              <a:buNone/>
              <a:defRPr lang="en-US" sz="2600" b="1" dirty="0">
                <a:solidFill>
                  <a:schemeClr val="tx2"/>
                </a:solidFill>
              </a:defRPr>
            </a:lvl1pPr>
          </a:lstStyle>
          <a:p>
            <a:pPr marL="0" indent="0" algn="l">
              <a:buNone/>
            </a:pP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1745698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09B482E8-6E0E-1B4F-B1FD-C69DB9E858D9}" type="datetimeFigureOut">
              <a:rPr lang="en-US" smtClean="0"/>
              <a:pPr/>
              <a:t>10/21/26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50532796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Lst>
  <p:hf sldNum="0" hdr="0" ftr="0" dt="0"/>
  <p:txStyles>
    <p:titleStyle>
      <a:lvl1pPr algn="l" defTabSz="914400" rtl="0" eaLnBrk="1" latinLnBrk="0" hangingPunct="1">
        <a:lnSpc>
          <a:spcPct val="90000"/>
        </a:lnSpc>
        <a:spcBef>
          <a:spcPct val="0"/>
        </a:spcBef>
        <a:buNone/>
        <a:defRPr sz="540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chart" Target="../charts/chart3.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hyperlink" Target="https://www.cancerresearchuk.org/health-professional/cancer-statistics/statistics-by-cancer-type/breast-cancer/incidence-invasive" TargetMode="External"/><Relationship Id="rId13" Type="http://schemas.openxmlformats.org/officeDocument/2006/relationships/hyperlink" Target="https://www.gov.uk/statutory-sick-pay" TargetMode="External"/><Relationship Id="rId3" Type="http://schemas.openxmlformats.org/officeDocument/2006/relationships/hyperlink" Target="https://breastcancernow.org/support-for-you" TargetMode="External"/><Relationship Id="rId7" Type="http://schemas.openxmlformats.org/officeDocument/2006/relationships/hyperlink" Target="https://www.cancerresearchuk.org/about-cancer/breast-cancer/types" TargetMode="External"/><Relationship Id="rId12" Type="http://schemas.openxmlformats.org/officeDocument/2006/relationships/hyperlink" Target="https://www.legislation.gov.uk/ukpga/2010/15/schedule/1/part/1"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hyperlink" Target="https://www.cancerresearchuk.org/about-cancer/breast-cancer/risks-causes/risk-factors" TargetMode="External"/><Relationship Id="rId11" Type="http://schemas.openxmlformats.org/officeDocument/2006/relationships/hyperlink" Target="https://doi.org/10.1016/j.puhe.2021.08.009" TargetMode="External"/><Relationship Id="rId5" Type="http://schemas.openxmlformats.org/officeDocument/2006/relationships/hyperlink" Target="https://www.cancerresearchuk.org/about-cancer/breast-cancer" TargetMode="External"/><Relationship Id="rId15" Type="http://schemas.openxmlformats.org/officeDocument/2006/relationships/hyperlink" Target="https://www.macmillan.org.uk/cancer-information-and-support/impacts-of-cancer/work-and-cancer/cancer-and-employment-rights" TargetMode="External"/><Relationship Id="rId10" Type="http://schemas.openxmlformats.org/officeDocument/2006/relationships/hyperlink" Target="https://www.cancerresearchuk.org/health-professional/cancer-statistics/statistics-by-cancer-type/breast-cancer" TargetMode="External"/><Relationship Id="rId4" Type="http://schemas.openxmlformats.org/officeDocument/2006/relationships/hyperlink" Target="https://breastcancernow.org/all-services/call-our-helpline" TargetMode="External"/><Relationship Id="rId9" Type="http://schemas.openxmlformats.org/officeDocument/2006/relationships/hyperlink" Target="https://www.cancerresearchuk.org/health-professional/cancer-statistics/statistics-by-cancer-type/breast-cancer/risk-factors" TargetMode="External"/><Relationship Id="rId14" Type="http://schemas.openxmlformats.org/officeDocument/2006/relationships/hyperlink" Target="https://news.cancerresearchuk.org/2026/05/15/cancer-waiting-times-latest-updates-and-analysi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hs.uk/conditions/breast-cancer-in-women/tests-and-next-steps-for-breast-cancer-in-women/" TargetMode="External"/><Relationship Id="rId13" Type="http://schemas.openxmlformats.org/officeDocument/2006/relationships/hyperlink" Target="https://nhsbsa.nhs.uk/check-if-you-have-nhs-exemption/medical-exemption-certificates" TargetMode="External"/><Relationship Id="rId3" Type="http://schemas.openxmlformats.org/officeDocument/2006/relationships/hyperlink" Target="https://www.macmillan.org.uk/cancer-information-and-support/impacts-of-cancer/work-and-cancer" TargetMode="External"/><Relationship Id="rId7" Type="http://schemas.openxmlformats.org/officeDocument/2006/relationships/hyperlink" Target="https://www.nhs.uk/conditions/breast-cancer-in-women/symptoms-of-breast-cancer-in-women/" TargetMode="External"/><Relationship Id="rId12" Type="http://schemas.openxmlformats.org/officeDocument/2006/relationships/hyperlink" Target="https://www.nice.org.uk/guidance/ng12" TargetMode="Externa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hyperlink" Target="https://www.nhs.uk/conditions/breast-cancer-in-women/causes-of-breast-cancer-in-women/" TargetMode="External"/><Relationship Id="rId11" Type="http://schemas.openxmlformats.org/officeDocument/2006/relationships/hyperlink" Target="https://www.nice.org.uk/guidance/ng101" TargetMode="External"/><Relationship Id="rId5" Type="http://schemas.openxmlformats.org/officeDocument/2006/relationships/hyperlink" Target="https://www.macmillan.org.uk/cancer-information-and-support/impacts-of-cancer/benefits-and-financial-support" TargetMode="External"/><Relationship Id="rId10" Type="http://schemas.openxmlformats.org/officeDocument/2006/relationships/hyperlink" Target="https://www.nhs.uk/tests-and-treatments/breast-screening-mammogram/who-breast-screening-is-for/" TargetMode="External"/><Relationship Id="rId4" Type="http://schemas.openxmlformats.org/officeDocument/2006/relationships/hyperlink" Target="https://www.macmillan.org.uk/cancer-information-and-support/treatment/coping-with-treatment/holistic-needs-assessment-hna" TargetMode="External"/><Relationship Id="rId9" Type="http://schemas.openxmlformats.org/officeDocument/2006/relationships/hyperlink" Target="https://www.nhs.uk/conditions/breast-cancer-in-women/treatment-for-breast-cancer-in-women/" TargetMode="External"/><Relationship Id="rId14" Type="http://schemas.openxmlformats.org/officeDocument/2006/relationships/hyperlink" Target="https://www.england.nhs.uk/cancer/quarterly-report-overviews/q4-2021-q1-2122/personalised-care-across-the-cancer-pathw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rtlCol="0" anchor="ctr"/>
          <a:lstStyle/>
          <a:p>
            <a:pPr marL="0" indent="0" algn="l">
              <a:buNone/>
            </a:pPr>
            <a:r>
              <a:rPr lang="en-US" sz="4800" b="1">
                <a:solidFill>
                  <a:schemeClr val="bg1"/>
                </a:solidFill>
                <a:latin typeface="Arial" panose="020B0604020202020204" pitchFamily="34" charset="0"/>
                <a:cs typeface="Arial" panose="020B0604020202020204" pitchFamily="34" charset="0"/>
              </a:rPr>
              <a:t>Case study: Sarah, 45</a:t>
            </a:r>
            <a:endParaRPr lang="en-US" sz="4800" dirty="0">
              <a:latin typeface="Arial" panose="020B0604020202020204" pitchFamily="34" charset="0"/>
              <a:cs typeface="Arial" panose="020B0604020202020204" pitchFamily="34" charset="0"/>
            </a:endParaRPr>
          </a:p>
        </p:txBody>
      </p:sp>
      <p:sp>
        <p:nvSpPr>
          <p:cNvPr id="3" name="Text 3"/>
          <p:cNvSpPr>
            <a:spLocks noGrp="1"/>
          </p:cNvSpPr>
          <p:nvPr>
            <p:ph type="body" idx="104"/>
          </p:nvPr>
        </p:nvSpPr>
        <p:spPr>
          <a:prstGeom prst="rect">
            <a:avLst/>
          </a:prstGeom>
          <a:noFill/>
          <a:ln/>
        </p:spPr>
        <p:txBody>
          <a:bodyPr wrap="square" rtlCol="0" anchor="t"/>
          <a:lstStyle/>
          <a:p>
            <a:pPr marL="0" indent="0" algn="l">
              <a:buNone/>
            </a:pPr>
            <a:r>
              <a:rPr lang="en-US" sz="2400">
                <a:solidFill>
                  <a:schemeClr val="accent4"/>
                </a:solidFill>
              </a:rPr>
              <a:t>Living and working with breast cancer:</a:t>
            </a:r>
            <a:endParaRPr lang="en-US" sz="2400"/>
          </a:p>
          <a:p>
            <a:pPr marL="0" indent="0" algn="l">
              <a:buNone/>
            </a:pPr>
            <a:r>
              <a:rPr lang="en-US" sz="2400">
                <a:solidFill>
                  <a:schemeClr val="accent4"/>
                </a:solidFill>
              </a:rPr>
              <a:t>a person-centred care plan</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Meet Sarah</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2</a:t>
            </a:fld>
            <a:endParaRPr lang="en-US"/>
          </a:p>
        </p:txBody>
      </p:sp>
      <p:sp>
        <p:nvSpPr>
          <p:cNvPr id="3" name="Section tag 2"/>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INTRODUCTION</a:t>
            </a:r>
            <a:endParaRPr lang="en-US" sz="1100" dirty="0"/>
          </a:p>
        </p:txBody>
      </p:sp>
      <p:sp>
        <p:nvSpPr>
          <p:cNvPr id="5" name="Box 3"/>
          <p:cNvSpPr/>
          <p:nvPr/>
        </p:nvSpPr>
        <p:spPr>
          <a:xfrm>
            <a:off x="548640" y="1463040"/>
            <a:ext cx="2670048" cy="1600200"/>
          </a:xfrm>
          <a:prstGeom prst="roundRect">
            <a:avLst>
              <a:gd name="adj" fmla="val 5714"/>
            </a:avLst>
          </a:prstGeom>
          <a:solidFill>
            <a:schemeClr val="tx2"/>
          </a:solidFill>
          <a:ln w="12700">
            <a:solidFill>
              <a:schemeClr val="tx2"/>
            </a:solidFill>
            <a:prstDash val="solid"/>
          </a:ln>
        </p:spPr>
        <p:txBody>
          <a:bodyPr/>
          <a:lstStyle/>
          <a:p>
            <a:endParaRPr lang="en-GB"/>
          </a:p>
        </p:txBody>
      </p:sp>
      <p:sp>
        <p:nvSpPr>
          <p:cNvPr id="6" name="Icon circle 4"/>
          <p:cNvSpPr/>
          <p:nvPr/>
        </p:nvSpPr>
        <p:spPr>
          <a:xfrm>
            <a:off x="777240" y="1664208"/>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7" name="Icon 5" descr="preencoded.png"/>
          <p:cNvPicPr>
            <a:picLocks noChangeAspect="1"/>
          </p:cNvPicPr>
          <p:nvPr/>
        </p:nvPicPr>
        <p:blipFill>
          <a:blip r:embed="rId3"/>
          <a:stretch>
            <a:fillRect/>
          </a:stretch>
        </p:blipFill>
        <p:spPr>
          <a:xfrm>
            <a:off x="918972" y="1805940"/>
            <a:ext cx="283464" cy="283464"/>
          </a:xfrm>
          <a:prstGeom prst="rect">
            <a:avLst/>
          </a:prstGeom>
        </p:spPr>
      </p:pic>
      <p:sp>
        <p:nvSpPr>
          <p:cNvPr id="8" name="Text 6"/>
          <p:cNvSpPr txBox="1"/>
          <p:nvPr/>
        </p:nvSpPr>
        <p:spPr>
          <a:xfrm>
            <a:off x="777240" y="2304288"/>
            <a:ext cx="2212848" cy="658368"/>
          </a:xfrm>
          <a:prstGeom prst="rect">
            <a:avLst/>
          </a:prstGeom>
          <a:noFill/>
          <a:ln/>
        </p:spPr>
        <p:txBody>
          <a:bodyPr wrap="square" lIns="0" tIns="0" rIns="0" bIns="0" rtlCol="0" anchor="t"/>
          <a:lstStyle/>
          <a:p>
            <a:pPr marL="0" indent="0">
              <a:buNone/>
            </a:pPr>
            <a:r>
              <a:rPr lang="en-US" sz="1600" b="1" dirty="0">
                <a:solidFill>
                  <a:schemeClr val="bg1"/>
                </a:solidFill>
              </a:rPr>
              <a:t>Sarah, a 45-year-old woman</a:t>
            </a:r>
            <a:endParaRPr lang="en-US" sz="1600" dirty="0"/>
          </a:p>
        </p:txBody>
      </p:sp>
      <p:sp>
        <p:nvSpPr>
          <p:cNvPr id="9" name="Box 7"/>
          <p:cNvSpPr/>
          <p:nvPr/>
        </p:nvSpPr>
        <p:spPr>
          <a:xfrm>
            <a:off x="3355848" y="1463040"/>
            <a:ext cx="2670048" cy="1600200"/>
          </a:xfrm>
          <a:prstGeom prst="roundRect">
            <a:avLst>
              <a:gd name="adj" fmla="val 5714"/>
            </a:avLst>
          </a:prstGeom>
          <a:solidFill>
            <a:schemeClr val="tx2"/>
          </a:solidFill>
          <a:ln w="12700">
            <a:solidFill>
              <a:schemeClr val="tx2"/>
            </a:solidFill>
            <a:prstDash val="solid"/>
          </a:ln>
        </p:spPr>
        <p:txBody>
          <a:bodyPr/>
          <a:lstStyle/>
          <a:p>
            <a:endParaRPr lang="en-GB"/>
          </a:p>
        </p:txBody>
      </p:sp>
      <p:sp>
        <p:nvSpPr>
          <p:cNvPr id="10" name="Icon circle 8"/>
          <p:cNvSpPr/>
          <p:nvPr/>
        </p:nvSpPr>
        <p:spPr>
          <a:xfrm>
            <a:off x="3584448" y="1664208"/>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11" name="Icon 9" descr="preencoded.png"/>
          <p:cNvPicPr>
            <a:picLocks noChangeAspect="1"/>
          </p:cNvPicPr>
          <p:nvPr/>
        </p:nvPicPr>
        <p:blipFill>
          <a:blip r:embed="rId4"/>
          <a:stretch>
            <a:fillRect/>
          </a:stretch>
        </p:blipFill>
        <p:spPr>
          <a:xfrm>
            <a:off x="3726180" y="1805940"/>
            <a:ext cx="283464" cy="283464"/>
          </a:xfrm>
          <a:prstGeom prst="rect">
            <a:avLst/>
          </a:prstGeom>
        </p:spPr>
      </p:pic>
      <p:sp>
        <p:nvSpPr>
          <p:cNvPr id="12" name="Text 10"/>
          <p:cNvSpPr txBox="1"/>
          <p:nvPr/>
        </p:nvSpPr>
        <p:spPr>
          <a:xfrm>
            <a:off x="3584448" y="2304288"/>
            <a:ext cx="2212848" cy="658368"/>
          </a:xfrm>
          <a:prstGeom prst="rect">
            <a:avLst/>
          </a:prstGeom>
          <a:noFill/>
          <a:ln/>
        </p:spPr>
        <p:txBody>
          <a:bodyPr wrap="square" lIns="0" tIns="0" rIns="0" bIns="0" rtlCol="0" anchor="t"/>
          <a:lstStyle/>
          <a:p>
            <a:pPr marL="0" indent="0">
              <a:buNone/>
            </a:pPr>
            <a:r>
              <a:rPr lang="en-US" sz="1600" b="1" dirty="0">
                <a:solidFill>
                  <a:schemeClr val="bg1"/>
                </a:solidFill>
              </a:rPr>
              <a:t>Diagnosed with breast cancer</a:t>
            </a:r>
            <a:endParaRPr lang="en-US" sz="1600" dirty="0"/>
          </a:p>
        </p:txBody>
      </p:sp>
      <p:sp>
        <p:nvSpPr>
          <p:cNvPr id="13" name="Box 11"/>
          <p:cNvSpPr/>
          <p:nvPr/>
        </p:nvSpPr>
        <p:spPr>
          <a:xfrm>
            <a:off x="6163056" y="1463040"/>
            <a:ext cx="2670048" cy="1600200"/>
          </a:xfrm>
          <a:prstGeom prst="roundRect">
            <a:avLst>
              <a:gd name="adj" fmla="val 5714"/>
            </a:avLst>
          </a:prstGeom>
          <a:solidFill>
            <a:schemeClr val="tx2"/>
          </a:solidFill>
          <a:ln w="12700">
            <a:solidFill>
              <a:schemeClr val="tx2"/>
            </a:solidFill>
            <a:prstDash val="solid"/>
          </a:ln>
        </p:spPr>
        <p:txBody>
          <a:bodyPr/>
          <a:lstStyle/>
          <a:p>
            <a:endParaRPr lang="en-GB"/>
          </a:p>
        </p:txBody>
      </p:sp>
      <p:sp>
        <p:nvSpPr>
          <p:cNvPr id="14" name="Icon circle 12"/>
          <p:cNvSpPr/>
          <p:nvPr/>
        </p:nvSpPr>
        <p:spPr>
          <a:xfrm>
            <a:off x="6391656" y="1664208"/>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15" name="Icon 13" descr="preencoded.png"/>
          <p:cNvPicPr>
            <a:picLocks noChangeAspect="1"/>
          </p:cNvPicPr>
          <p:nvPr/>
        </p:nvPicPr>
        <p:blipFill>
          <a:blip r:embed="rId5"/>
          <a:stretch>
            <a:fillRect/>
          </a:stretch>
        </p:blipFill>
        <p:spPr>
          <a:xfrm>
            <a:off x="6533388" y="1805940"/>
            <a:ext cx="283464" cy="283464"/>
          </a:xfrm>
          <a:prstGeom prst="rect">
            <a:avLst/>
          </a:prstGeom>
        </p:spPr>
      </p:pic>
      <p:sp>
        <p:nvSpPr>
          <p:cNvPr id="16" name="Text 14"/>
          <p:cNvSpPr txBox="1"/>
          <p:nvPr/>
        </p:nvSpPr>
        <p:spPr>
          <a:xfrm>
            <a:off x="6391656" y="2304288"/>
            <a:ext cx="2212848" cy="658368"/>
          </a:xfrm>
          <a:prstGeom prst="rect">
            <a:avLst/>
          </a:prstGeom>
          <a:noFill/>
          <a:ln/>
        </p:spPr>
        <p:txBody>
          <a:bodyPr wrap="square" lIns="0" tIns="0" rIns="0" bIns="0" rtlCol="0" anchor="t"/>
          <a:lstStyle/>
          <a:p>
            <a:pPr marL="0" indent="0">
              <a:buNone/>
            </a:pPr>
            <a:r>
              <a:rPr lang="en-US" sz="1600" b="1" dirty="0">
                <a:solidFill>
                  <a:schemeClr val="bg1"/>
                </a:solidFill>
              </a:rPr>
              <a:t>Works full-time as a teaching assistant</a:t>
            </a:r>
            <a:endParaRPr lang="en-US" sz="1600" dirty="0"/>
          </a:p>
        </p:txBody>
      </p:sp>
      <p:sp>
        <p:nvSpPr>
          <p:cNvPr id="17" name="Box 15"/>
          <p:cNvSpPr/>
          <p:nvPr/>
        </p:nvSpPr>
        <p:spPr>
          <a:xfrm>
            <a:off x="8970264" y="1463040"/>
            <a:ext cx="2670048" cy="1600200"/>
          </a:xfrm>
          <a:prstGeom prst="roundRect">
            <a:avLst>
              <a:gd name="adj" fmla="val 5714"/>
            </a:avLst>
          </a:prstGeom>
          <a:solidFill>
            <a:schemeClr val="tx2"/>
          </a:solidFill>
          <a:ln w="12700">
            <a:solidFill>
              <a:schemeClr val="tx2"/>
            </a:solidFill>
            <a:prstDash val="solid"/>
          </a:ln>
        </p:spPr>
        <p:txBody>
          <a:bodyPr/>
          <a:lstStyle/>
          <a:p>
            <a:endParaRPr lang="en-GB"/>
          </a:p>
        </p:txBody>
      </p:sp>
      <p:sp>
        <p:nvSpPr>
          <p:cNvPr id="18" name="Icon circle 16"/>
          <p:cNvSpPr/>
          <p:nvPr/>
        </p:nvSpPr>
        <p:spPr>
          <a:xfrm>
            <a:off x="9198864" y="1664208"/>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19" name="Icon 17" descr="preencoded.png"/>
          <p:cNvPicPr>
            <a:picLocks noChangeAspect="1"/>
          </p:cNvPicPr>
          <p:nvPr/>
        </p:nvPicPr>
        <p:blipFill>
          <a:blip r:embed="rId6"/>
          <a:stretch>
            <a:fillRect/>
          </a:stretch>
        </p:blipFill>
        <p:spPr>
          <a:xfrm>
            <a:off x="9340596" y="1805940"/>
            <a:ext cx="283464" cy="283464"/>
          </a:xfrm>
          <a:prstGeom prst="rect">
            <a:avLst/>
          </a:prstGeom>
        </p:spPr>
      </p:pic>
      <p:sp>
        <p:nvSpPr>
          <p:cNvPr id="20" name="Text 18"/>
          <p:cNvSpPr txBox="1"/>
          <p:nvPr/>
        </p:nvSpPr>
        <p:spPr>
          <a:xfrm>
            <a:off x="9198864" y="2304288"/>
            <a:ext cx="2212848" cy="658368"/>
          </a:xfrm>
          <a:prstGeom prst="rect">
            <a:avLst/>
          </a:prstGeom>
          <a:noFill/>
          <a:ln/>
        </p:spPr>
        <p:txBody>
          <a:bodyPr wrap="square" lIns="0" tIns="0" rIns="0" bIns="0" rtlCol="0" anchor="t"/>
          <a:lstStyle/>
          <a:p>
            <a:pPr marL="0" indent="0">
              <a:buNone/>
            </a:pPr>
            <a:r>
              <a:rPr lang="en-US" sz="1600" b="1" dirty="0">
                <a:solidFill>
                  <a:schemeClr val="bg1"/>
                </a:solidFill>
              </a:rPr>
              <a:t>Lives in Birmingham</a:t>
            </a:r>
            <a:endParaRPr lang="en-US" sz="1600" dirty="0"/>
          </a:p>
        </p:txBody>
      </p:sp>
      <p:sp>
        <p:nvSpPr>
          <p:cNvPr id="21" name="Text 19"/>
          <p:cNvSpPr txBox="1"/>
          <p:nvPr/>
        </p:nvSpPr>
        <p:spPr>
          <a:xfrm>
            <a:off x="548640" y="3291840"/>
            <a:ext cx="7315200" cy="384048"/>
          </a:xfrm>
          <a:prstGeom prst="rect">
            <a:avLst/>
          </a:prstGeom>
          <a:noFill/>
          <a:ln/>
        </p:spPr>
        <p:txBody>
          <a:bodyPr wrap="square" lIns="0" tIns="0" rIns="0" bIns="0" rtlCol="0" anchor="ctr"/>
          <a:lstStyle/>
          <a:p>
            <a:pPr marL="0" indent="0">
              <a:buNone/>
            </a:pPr>
            <a:r>
              <a:rPr lang="en-US" sz="2000" b="1" dirty="0">
                <a:solidFill>
                  <a:schemeClr val="tx2"/>
                </a:solidFill>
                <a:latin typeface="+mj-lt" pitchFamily="34" charset="0"/>
                <a:ea typeface="+mj-lt" pitchFamily="34" charset="-122"/>
                <a:cs typeface="+mj-lt" pitchFamily="34" charset="-120"/>
              </a:rPr>
              <a:t>What we still need to find out</a:t>
            </a:r>
            <a:endParaRPr lang="en-US" sz="2000" dirty="0"/>
          </a:p>
        </p:txBody>
      </p:sp>
      <p:sp>
        <p:nvSpPr>
          <p:cNvPr id="22" name="Box 20"/>
          <p:cNvSpPr/>
          <p:nvPr/>
        </p:nvSpPr>
        <p:spPr>
          <a:xfrm>
            <a:off x="548640" y="3794760"/>
            <a:ext cx="3575304" cy="914400"/>
          </a:xfrm>
          <a:prstGeom prst="roundRect">
            <a:avLst>
              <a:gd name="adj" fmla="val 10000"/>
            </a:avLst>
          </a:prstGeom>
          <a:solidFill>
            <a:schemeClr val="bg2"/>
          </a:solidFill>
          <a:ln w="12700">
            <a:solidFill>
              <a:schemeClr val="bg2"/>
            </a:solidFill>
            <a:prstDash val="solid"/>
          </a:ln>
        </p:spPr>
        <p:txBody>
          <a:bodyPr/>
          <a:lstStyle/>
          <a:p>
            <a:endParaRPr lang="en-GB"/>
          </a:p>
        </p:txBody>
      </p:sp>
      <p:sp>
        <p:nvSpPr>
          <p:cNvPr id="23" name="Badge 21"/>
          <p:cNvSpPr/>
          <p:nvPr/>
        </p:nvSpPr>
        <p:spPr>
          <a:xfrm>
            <a:off x="731520" y="4023360"/>
            <a:ext cx="457200" cy="45720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24" name="Text 22"/>
          <p:cNvSpPr txBox="1"/>
          <p:nvPr/>
        </p:nvSpPr>
        <p:spPr>
          <a:xfrm>
            <a:off x="1353312" y="3794760"/>
            <a:ext cx="2633472" cy="914400"/>
          </a:xfrm>
          <a:prstGeom prst="rect">
            <a:avLst/>
          </a:prstGeom>
          <a:noFill/>
          <a:ln/>
        </p:spPr>
        <p:txBody>
          <a:bodyPr wrap="square" lIns="0" tIns="0" rIns="0" bIns="0" rtlCol="0" anchor="ctr"/>
          <a:lstStyle/>
          <a:p>
            <a:pPr marL="0" indent="0">
              <a:buNone/>
            </a:pPr>
            <a:r>
              <a:rPr lang="en-US" sz="1400" dirty="0">
                <a:solidFill>
                  <a:schemeClr val="tx1"/>
                </a:solidFill>
              </a:rPr>
              <a:t>The type, stage and receptor status of her cancer, and the treatment plan</a:t>
            </a:r>
            <a:endParaRPr lang="en-US" sz="1400" dirty="0"/>
          </a:p>
        </p:txBody>
      </p:sp>
      <p:sp>
        <p:nvSpPr>
          <p:cNvPr id="25" name="Box 23"/>
          <p:cNvSpPr/>
          <p:nvPr/>
        </p:nvSpPr>
        <p:spPr>
          <a:xfrm>
            <a:off x="4306824" y="3794760"/>
            <a:ext cx="3575304" cy="914400"/>
          </a:xfrm>
          <a:prstGeom prst="roundRect">
            <a:avLst>
              <a:gd name="adj" fmla="val 10000"/>
            </a:avLst>
          </a:prstGeom>
          <a:solidFill>
            <a:schemeClr val="bg2"/>
          </a:solidFill>
          <a:ln w="12700">
            <a:solidFill>
              <a:schemeClr val="bg2"/>
            </a:solidFill>
            <a:prstDash val="solid"/>
          </a:ln>
        </p:spPr>
        <p:txBody>
          <a:bodyPr/>
          <a:lstStyle/>
          <a:p>
            <a:endParaRPr lang="en-GB"/>
          </a:p>
        </p:txBody>
      </p:sp>
      <p:sp>
        <p:nvSpPr>
          <p:cNvPr id="26" name="Badge 24"/>
          <p:cNvSpPr/>
          <p:nvPr/>
        </p:nvSpPr>
        <p:spPr>
          <a:xfrm>
            <a:off x="4489704" y="4023360"/>
            <a:ext cx="457200" cy="45720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27" name="Text 25"/>
          <p:cNvSpPr txBox="1"/>
          <p:nvPr/>
        </p:nvSpPr>
        <p:spPr>
          <a:xfrm>
            <a:off x="5111496" y="3794760"/>
            <a:ext cx="2633472" cy="914400"/>
          </a:xfrm>
          <a:prstGeom prst="rect">
            <a:avLst/>
          </a:prstGeom>
          <a:noFill/>
          <a:ln/>
        </p:spPr>
        <p:txBody>
          <a:bodyPr wrap="square" lIns="0" tIns="0" rIns="0" bIns="0" rtlCol="0" anchor="ctr"/>
          <a:lstStyle/>
          <a:p>
            <a:pPr marL="0" indent="0">
              <a:buNone/>
            </a:pPr>
            <a:r>
              <a:rPr lang="en-US" sz="1400" dirty="0">
                <a:solidFill>
                  <a:schemeClr val="tx1"/>
                </a:solidFill>
              </a:rPr>
              <a:t>Any family history of breast or ovarian cancer</a:t>
            </a:r>
            <a:endParaRPr lang="en-US" sz="1400" dirty="0"/>
          </a:p>
        </p:txBody>
      </p:sp>
      <p:sp>
        <p:nvSpPr>
          <p:cNvPr id="28" name="Box 26"/>
          <p:cNvSpPr/>
          <p:nvPr/>
        </p:nvSpPr>
        <p:spPr>
          <a:xfrm>
            <a:off x="8065008" y="3794760"/>
            <a:ext cx="3575304" cy="914400"/>
          </a:xfrm>
          <a:prstGeom prst="roundRect">
            <a:avLst>
              <a:gd name="adj" fmla="val 10000"/>
            </a:avLst>
          </a:prstGeom>
          <a:solidFill>
            <a:schemeClr val="bg2"/>
          </a:solidFill>
          <a:ln w="12700">
            <a:solidFill>
              <a:schemeClr val="bg2"/>
            </a:solidFill>
            <a:prstDash val="solid"/>
          </a:ln>
        </p:spPr>
        <p:txBody>
          <a:bodyPr/>
          <a:lstStyle/>
          <a:p>
            <a:endParaRPr lang="en-GB"/>
          </a:p>
        </p:txBody>
      </p:sp>
      <p:sp>
        <p:nvSpPr>
          <p:cNvPr id="29" name="Badge 27"/>
          <p:cNvSpPr/>
          <p:nvPr/>
        </p:nvSpPr>
        <p:spPr>
          <a:xfrm>
            <a:off x="8247888" y="4023360"/>
            <a:ext cx="457200" cy="45720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0" name="Text 28"/>
          <p:cNvSpPr txBox="1"/>
          <p:nvPr/>
        </p:nvSpPr>
        <p:spPr>
          <a:xfrm>
            <a:off x="8869680" y="3794760"/>
            <a:ext cx="2633472" cy="914400"/>
          </a:xfrm>
          <a:prstGeom prst="rect">
            <a:avLst/>
          </a:prstGeom>
          <a:noFill/>
          <a:ln/>
        </p:spPr>
        <p:txBody>
          <a:bodyPr wrap="square" lIns="0" tIns="0" rIns="0" bIns="0" rtlCol="0" anchor="ctr"/>
          <a:lstStyle/>
          <a:p>
            <a:pPr marL="0" indent="0">
              <a:buNone/>
            </a:pPr>
            <a:r>
              <a:rPr lang="en-US" sz="1400" dirty="0">
                <a:solidFill>
                  <a:schemeClr val="tx1"/>
                </a:solidFill>
              </a:rPr>
              <a:t>Who she lives with and who relies on her</a:t>
            </a:r>
            <a:endParaRPr lang="en-US" sz="1400" dirty="0"/>
          </a:p>
        </p:txBody>
      </p:sp>
      <p:sp>
        <p:nvSpPr>
          <p:cNvPr id="31" name="Box 29"/>
          <p:cNvSpPr/>
          <p:nvPr/>
        </p:nvSpPr>
        <p:spPr>
          <a:xfrm>
            <a:off x="548640" y="4837176"/>
            <a:ext cx="3575304" cy="914400"/>
          </a:xfrm>
          <a:prstGeom prst="roundRect">
            <a:avLst>
              <a:gd name="adj" fmla="val 10000"/>
            </a:avLst>
          </a:prstGeom>
          <a:solidFill>
            <a:schemeClr val="bg2"/>
          </a:solidFill>
          <a:ln w="12700">
            <a:solidFill>
              <a:schemeClr val="bg2"/>
            </a:solidFill>
            <a:prstDash val="solid"/>
          </a:ln>
        </p:spPr>
        <p:txBody>
          <a:bodyPr/>
          <a:lstStyle/>
          <a:p>
            <a:endParaRPr lang="en-GB"/>
          </a:p>
        </p:txBody>
      </p:sp>
      <p:sp>
        <p:nvSpPr>
          <p:cNvPr id="32" name="Badge 30"/>
          <p:cNvSpPr/>
          <p:nvPr/>
        </p:nvSpPr>
        <p:spPr>
          <a:xfrm>
            <a:off x="731520" y="5065776"/>
            <a:ext cx="457200" cy="45720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3" name="Text 31"/>
          <p:cNvSpPr txBox="1"/>
          <p:nvPr/>
        </p:nvSpPr>
        <p:spPr>
          <a:xfrm>
            <a:off x="1353312" y="4837176"/>
            <a:ext cx="2633472" cy="914400"/>
          </a:xfrm>
          <a:prstGeom prst="rect">
            <a:avLst/>
          </a:prstGeom>
          <a:noFill/>
          <a:ln/>
        </p:spPr>
        <p:txBody>
          <a:bodyPr wrap="square" lIns="0" tIns="0" rIns="0" bIns="0" rtlCol="0" anchor="ctr"/>
          <a:lstStyle/>
          <a:p>
            <a:pPr marL="0" indent="0">
              <a:buNone/>
            </a:pPr>
            <a:r>
              <a:rPr lang="en-US" sz="1400" dirty="0">
                <a:solidFill>
                  <a:schemeClr val="tx1"/>
                </a:solidFill>
              </a:rPr>
              <a:t>Her contract, sick pay and the physical demands of her job</a:t>
            </a:r>
            <a:endParaRPr lang="en-US" sz="1400" dirty="0"/>
          </a:p>
        </p:txBody>
      </p:sp>
      <p:sp>
        <p:nvSpPr>
          <p:cNvPr id="34" name="Box 32"/>
          <p:cNvSpPr/>
          <p:nvPr/>
        </p:nvSpPr>
        <p:spPr>
          <a:xfrm>
            <a:off x="4306824" y="4837176"/>
            <a:ext cx="3575304" cy="914400"/>
          </a:xfrm>
          <a:prstGeom prst="roundRect">
            <a:avLst>
              <a:gd name="adj" fmla="val 10000"/>
            </a:avLst>
          </a:prstGeom>
          <a:solidFill>
            <a:schemeClr val="bg2"/>
          </a:solidFill>
          <a:ln w="12700">
            <a:solidFill>
              <a:schemeClr val="bg2"/>
            </a:solidFill>
            <a:prstDash val="solid"/>
          </a:ln>
        </p:spPr>
        <p:txBody>
          <a:bodyPr/>
          <a:lstStyle/>
          <a:p>
            <a:endParaRPr lang="en-GB"/>
          </a:p>
        </p:txBody>
      </p:sp>
      <p:sp>
        <p:nvSpPr>
          <p:cNvPr id="35" name="Badge 33"/>
          <p:cNvSpPr/>
          <p:nvPr/>
        </p:nvSpPr>
        <p:spPr>
          <a:xfrm>
            <a:off x="4489704" y="5065776"/>
            <a:ext cx="457200" cy="45720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6" name="Text 34"/>
          <p:cNvSpPr txBox="1"/>
          <p:nvPr/>
        </p:nvSpPr>
        <p:spPr>
          <a:xfrm>
            <a:off x="5111496" y="4837176"/>
            <a:ext cx="2633472" cy="914400"/>
          </a:xfrm>
          <a:prstGeom prst="rect">
            <a:avLst/>
          </a:prstGeom>
          <a:noFill/>
          <a:ln/>
        </p:spPr>
        <p:txBody>
          <a:bodyPr wrap="square" lIns="0" tIns="0" rIns="0" bIns="0" rtlCol="0" anchor="ctr"/>
          <a:lstStyle/>
          <a:p>
            <a:pPr marL="0" indent="0">
              <a:buNone/>
            </a:pPr>
            <a:r>
              <a:rPr lang="en-US" sz="1400" dirty="0">
                <a:solidFill>
                  <a:schemeClr val="tx1"/>
                </a:solidFill>
              </a:rPr>
              <a:t>Money worries, housing and travel to hospital</a:t>
            </a:r>
            <a:endParaRPr lang="en-US" sz="1400" dirty="0"/>
          </a:p>
        </p:txBody>
      </p:sp>
      <p:sp>
        <p:nvSpPr>
          <p:cNvPr id="37" name="Box 35"/>
          <p:cNvSpPr/>
          <p:nvPr/>
        </p:nvSpPr>
        <p:spPr>
          <a:xfrm>
            <a:off x="8065008" y="4837176"/>
            <a:ext cx="3575304" cy="914400"/>
          </a:xfrm>
          <a:prstGeom prst="roundRect">
            <a:avLst>
              <a:gd name="adj" fmla="val 10000"/>
            </a:avLst>
          </a:prstGeom>
          <a:solidFill>
            <a:schemeClr val="bg2"/>
          </a:solidFill>
          <a:ln w="12700">
            <a:solidFill>
              <a:schemeClr val="bg2"/>
            </a:solidFill>
            <a:prstDash val="solid"/>
          </a:ln>
        </p:spPr>
        <p:txBody>
          <a:bodyPr/>
          <a:lstStyle/>
          <a:p>
            <a:endParaRPr lang="en-GB"/>
          </a:p>
        </p:txBody>
      </p:sp>
      <p:sp>
        <p:nvSpPr>
          <p:cNvPr id="38" name="Badge 36"/>
          <p:cNvSpPr/>
          <p:nvPr/>
        </p:nvSpPr>
        <p:spPr>
          <a:xfrm>
            <a:off x="8247888" y="5065776"/>
            <a:ext cx="457200" cy="45720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9" name="Text 37"/>
          <p:cNvSpPr txBox="1"/>
          <p:nvPr/>
        </p:nvSpPr>
        <p:spPr>
          <a:xfrm>
            <a:off x="8869680" y="4837176"/>
            <a:ext cx="2633472" cy="914400"/>
          </a:xfrm>
          <a:prstGeom prst="rect">
            <a:avLst/>
          </a:prstGeom>
          <a:noFill/>
          <a:ln/>
        </p:spPr>
        <p:txBody>
          <a:bodyPr wrap="square" lIns="0" tIns="0" rIns="0" bIns="0" rtlCol="0" anchor="ctr"/>
          <a:lstStyle/>
          <a:p>
            <a:pPr marL="0" indent="0">
              <a:buNone/>
            </a:pPr>
            <a:r>
              <a:rPr lang="en-US" sz="1400" dirty="0">
                <a:solidFill>
                  <a:schemeClr val="tx1"/>
                </a:solidFill>
              </a:rPr>
              <a:t>What matters most to Sarah</a:t>
            </a:r>
            <a:endParaRPr lang="en-US" sz="1400" dirty="0"/>
          </a:p>
        </p:txBody>
      </p:sp>
      <p:sp>
        <p:nvSpPr>
          <p:cNvPr id="40" name="Source 38"/>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Sarah is a fictional person created for teaching. Everything not stated is a question to ask her, not an assumption.</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Breast cancer in the UK</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3</a:t>
            </a:fld>
            <a:endParaRPr lang="en-US"/>
          </a:p>
        </p:txBody>
      </p:sp>
      <p:sp>
        <p:nvSpPr>
          <p:cNvPr id="3" name="Section tag 40"/>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UNDERSTANDING BREAST CANCER</a:t>
            </a:r>
            <a:endParaRPr lang="en-US" sz="1100" dirty="0"/>
          </a:p>
        </p:txBody>
      </p:sp>
      <p:sp>
        <p:nvSpPr>
          <p:cNvPr id="5" name="Box 41"/>
          <p:cNvSpPr/>
          <p:nvPr/>
        </p:nvSpPr>
        <p:spPr>
          <a:xfrm>
            <a:off x="548640" y="1463040"/>
            <a:ext cx="4023360" cy="4434840"/>
          </a:xfrm>
          <a:prstGeom prst="roundRect">
            <a:avLst>
              <a:gd name="adj" fmla="val 2273"/>
            </a:avLst>
          </a:prstGeom>
          <a:solidFill>
            <a:schemeClr val="tx2"/>
          </a:solidFill>
          <a:ln w="12700">
            <a:solidFill>
              <a:schemeClr val="tx2"/>
            </a:solidFill>
            <a:prstDash val="solid"/>
          </a:ln>
        </p:spPr>
        <p:txBody>
          <a:bodyPr/>
          <a:lstStyle/>
          <a:p>
            <a:endParaRPr lang="en-GB"/>
          </a:p>
        </p:txBody>
      </p:sp>
      <p:sp>
        <p:nvSpPr>
          <p:cNvPr id="6" name="Text 42"/>
          <p:cNvSpPr txBox="1"/>
          <p:nvPr/>
        </p:nvSpPr>
        <p:spPr>
          <a:xfrm>
            <a:off x="548640" y="1965960"/>
            <a:ext cx="4023360" cy="1097280"/>
          </a:xfrm>
          <a:prstGeom prst="rect">
            <a:avLst/>
          </a:prstGeom>
          <a:noFill/>
          <a:ln/>
        </p:spPr>
        <p:txBody>
          <a:bodyPr wrap="square" lIns="0" tIns="0" rIns="0" bIns="0" rtlCol="0" anchor="ctr"/>
          <a:lstStyle/>
          <a:p>
            <a:pPr marL="0" indent="0" algn="ctr">
              <a:buNone/>
            </a:pPr>
            <a:r>
              <a:rPr lang="en-US" sz="6600" b="1" dirty="0">
                <a:solidFill>
                  <a:schemeClr val="bg1"/>
                </a:solidFill>
                <a:latin typeface="+mj-lt" pitchFamily="34" charset="0"/>
                <a:ea typeface="+mj-lt" pitchFamily="34" charset="-122"/>
                <a:cs typeface="+mj-lt" pitchFamily="34" charset="-120"/>
              </a:rPr>
              <a:t>59,413</a:t>
            </a:r>
            <a:endParaRPr lang="en-US" sz="6600" dirty="0"/>
          </a:p>
        </p:txBody>
      </p:sp>
      <p:sp>
        <p:nvSpPr>
          <p:cNvPr id="7" name="Text 43"/>
          <p:cNvSpPr txBox="1"/>
          <p:nvPr/>
        </p:nvSpPr>
        <p:spPr>
          <a:xfrm>
            <a:off x="731520" y="3063240"/>
            <a:ext cx="3657600" cy="411480"/>
          </a:xfrm>
          <a:prstGeom prst="rect">
            <a:avLst/>
          </a:prstGeom>
          <a:noFill/>
          <a:ln/>
        </p:spPr>
        <p:txBody>
          <a:bodyPr wrap="square" lIns="0" tIns="0" rIns="0" bIns="0" rtlCol="0" anchor="ctr"/>
          <a:lstStyle/>
          <a:p>
            <a:pPr marL="0" indent="0" algn="ctr">
              <a:buNone/>
            </a:pPr>
            <a:r>
              <a:rPr lang="en-US" sz="2000" dirty="0">
                <a:solidFill>
                  <a:schemeClr val="bg1"/>
                </a:solidFill>
              </a:rPr>
              <a:t>new cases each year</a:t>
            </a:r>
            <a:endParaRPr lang="en-US" sz="2000" dirty="0"/>
          </a:p>
        </p:txBody>
      </p:sp>
      <p:sp>
        <p:nvSpPr>
          <p:cNvPr id="8" name="Text 44"/>
          <p:cNvSpPr txBox="1"/>
          <p:nvPr/>
        </p:nvSpPr>
        <p:spPr>
          <a:xfrm>
            <a:off x="731520" y="3474720"/>
            <a:ext cx="3657600" cy="320040"/>
          </a:xfrm>
          <a:prstGeom prst="rect">
            <a:avLst/>
          </a:prstGeom>
          <a:noFill/>
          <a:ln/>
        </p:spPr>
        <p:txBody>
          <a:bodyPr wrap="square" lIns="0" tIns="0" rIns="0" bIns="0" rtlCol="0" anchor="ctr"/>
          <a:lstStyle/>
          <a:p>
            <a:pPr marL="0" indent="0" algn="ctr">
              <a:buNone/>
            </a:pPr>
            <a:r>
              <a:rPr lang="en-US" sz="1200" dirty="0">
                <a:solidFill>
                  <a:schemeClr val="accent4"/>
                </a:solidFill>
              </a:rPr>
              <a:t>2019, 2021 to 2022</a:t>
            </a:r>
            <a:endParaRPr lang="en-US" sz="1200" dirty="0"/>
          </a:p>
        </p:txBody>
      </p:sp>
      <p:sp>
        <p:nvSpPr>
          <p:cNvPr id="9" name="Line 45"/>
          <p:cNvSpPr/>
          <p:nvPr/>
        </p:nvSpPr>
        <p:spPr>
          <a:xfrm>
            <a:off x="1371600" y="4114800"/>
            <a:ext cx="2377440" cy="0"/>
          </a:xfrm>
          <a:prstGeom prst="line">
            <a:avLst/>
          </a:prstGeom>
          <a:noFill/>
          <a:ln w="12700">
            <a:solidFill>
              <a:schemeClr val="accent4"/>
            </a:solidFill>
            <a:prstDash val="solid"/>
          </a:ln>
        </p:spPr>
        <p:txBody>
          <a:bodyPr/>
          <a:lstStyle/>
          <a:p>
            <a:endParaRPr lang="en-GB"/>
          </a:p>
        </p:txBody>
      </p:sp>
      <p:sp>
        <p:nvSpPr>
          <p:cNvPr id="10" name="Text 46"/>
          <p:cNvSpPr txBox="1"/>
          <p:nvPr/>
        </p:nvSpPr>
        <p:spPr>
          <a:xfrm>
            <a:off x="822960" y="4297680"/>
            <a:ext cx="3474720" cy="1463040"/>
          </a:xfrm>
          <a:prstGeom prst="rect">
            <a:avLst/>
          </a:prstGeom>
          <a:noFill/>
          <a:ln/>
        </p:spPr>
        <p:txBody>
          <a:bodyPr wrap="square" lIns="0" tIns="0" rIns="0" bIns="0" rtlCol="0" anchor="t"/>
          <a:lstStyle/>
          <a:p>
            <a:pPr marL="0" indent="0" algn="ctr">
              <a:buNone/>
            </a:pPr>
            <a:r>
              <a:rPr lang="en-US" sz="1400" b="1" dirty="0">
                <a:solidFill>
                  <a:schemeClr val="bg1"/>
                </a:solidFill>
              </a:rPr>
              <a:t>The most common cancer in the UK</a:t>
            </a:r>
            <a:endParaRPr lang="en-US" sz="1400" dirty="0"/>
          </a:p>
          <a:p>
            <a:pPr marL="0" indent="0" algn="ctr">
              <a:buNone/>
            </a:pPr>
            <a:r>
              <a:rPr lang="en-US" sz="1400" dirty="0">
                <a:solidFill>
                  <a:schemeClr val="bg1"/>
                </a:solidFill>
              </a:rPr>
              <a:t>15% of all new cancer cases. Most common type: invasive breast cancer (no special type).</a:t>
            </a:r>
            <a:endParaRPr lang="en-US" sz="1400" dirty="0"/>
          </a:p>
        </p:txBody>
      </p:sp>
      <p:sp>
        <p:nvSpPr>
          <p:cNvPr id="11" name="Text 47"/>
          <p:cNvSpPr txBox="1"/>
          <p:nvPr/>
        </p:nvSpPr>
        <p:spPr>
          <a:xfrm>
            <a:off x="4892040" y="1417320"/>
            <a:ext cx="6748272" cy="640080"/>
          </a:xfrm>
          <a:prstGeom prst="rect">
            <a:avLst/>
          </a:prstGeom>
          <a:noFill/>
          <a:ln/>
        </p:spPr>
        <p:txBody>
          <a:bodyPr wrap="square" lIns="0" tIns="0" rIns="0" bIns="0" rtlCol="0" anchor="ctr"/>
          <a:lstStyle/>
          <a:p>
            <a:pPr marL="0" indent="0">
              <a:buNone/>
            </a:pPr>
            <a:r>
              <a:rPr lang="en-US" sz="3400" b="1" dirty="0">
                <a:solidFill>
                  <a:schemeClr val="accent1"/>
                </a:solidFill>
                <a:latin typeface="+mj-lt" pitchFamily="34" charset="0"/>
                <a:ea typeface="+mj-lt" pitchFamily="34" charset="-122"/>
                <a:cs typeface="+mj-lt" pitchFamily="34" charset="-120"/>
              </a:rPr>
              <a:t>11,200</a:t>
            </a:r>
            <a:r>
              <a:rPr lang="en-US" sz="1500" dirty="0">
                <a:solidFill>
                  <a:schemeClr val="tx1"/>
                </a:solidFill>
              </a:rPr>
              <a:t>   deaths each year (2022 to 2024)</a:t>
            </a:r>
            <a:endParaRPr lang="en-US" sz="1400" dirty="0"/>
          </a:p>
        </p:txBody>
      </p:sp>
      <p:sp>
        <p:nvSpPr>
          <p:cNvPr id="12" name="Text 48"/>
          <p:cNvSpPr txBox="1"/>
          <p:nvPr/>
        </p:nvSpPr>
        <p:spPr>
          <a:xfrm>
            <a:off x="4892040" y="2240280"/>
            <a:ext cx="6748272" cy="329184"/>
          </a:xfrm>
          <a:prstGeom prst="rect">
            <a:avLst/>
          </a:prstGeom>
          <a:noFill/>
          <a:ln/>
        </p:spPr>
        <p:txBody>
          <a:bodyPr wrap="square" lIns="0" tIns="0" rIns="0" bIns="0" rtlCol="0" anchor="ctr"/>
          <a:lstStyle/>
          <a:p>
            <a:pPr marL="0" indent="0">
              <a:buNone/>
            </a:pPr>
            <a:r>
              <a:rPr lang="en-US" sz="1500" dirty="0">
                <a:solidFill>
                  <a:schemeClr val="tx1"/>
                </a:solidFill>
              </a:rPr>
              <a:t>76.6% of women survive 10 years or more (2018)</a:t>
            </a:r>
            <a:endParaRPr lang="en-US" sz="1500" dirty="0"/>
          </a:p>
        </p:txBody>
      </p:sp>
      <p:sp>
        <p:nvSpPr>
          <p:cNvPr id="13" name="Bar track 49"/>
          <p:cNvSpPr/>
          <p:nvPr/>
        </p:nvSpPr>
        <p:spPr>
          <a:xfrm>
            <a:off x="4892040" y="2624328"/>
            <a:ext cx="6748272" cy="237744"/>
          </a:xfrm>
          <a:prstGeom prst="roundRect">
            <a:avLst>
              <a:gd name="adj" fmla="val 50000"/>
            </a:avLst>
          </a:prstGeom>
          <a:solidFill>
            <a:schemeClr val="bg2"/>
          </a:solidFill>
          <a:ln w="12700">
            <a:solidFill>
              <a:schemeClr val="bg2"/>
            </a:solidFill>
            <a:prstDash val="solid"/>
          </a:ln>
        </p:spPr>
        <p:txBody>
          <a:bodyPr/>
          <a:lstStyle/>
          <a:p>
            <a:endParaRPr lang="en-GB"/>
          </a:p>
        </p:txBody>
      </p:sp>
      <p:sp>
        <p:nvSpPr>
          <p:cNvPr id="14" name="Bar value 50"/>
          <p:cNvSpPr/>
          <p:nvPr/>
        </p:nvSpPr>
        <p:spPr>
          <a:xfrm>
            <a:off x="4892040" y="2624328"/>
            <a:ext cx="5169176" cy="237744"/>
          </a:xfrm>
          <a:prstGeom prst="roundRect">
            <a:avLst>
              <a:gd name="adj" fmla="val 50000"/>
            </a:avLst>
          </a:prstGeom>
          <a:solidFill>
            <a:schemeClr val="accent1"/>
          </a:solidFill>
          <a:ln w="12700">
            <a:solidFill>
              <a:schemeClr val="accent1"/>
            </a:solidFill>
            <a:prstDash val="solid"/>
          </a:ln>
        </p:spPr>
        <p:txBody>
          <a:bodyPr/>
          <a:lstStyle/>
          <a:p>
            <a:endParaRPr lang="en-GB"/>
          </a:p>
        </p:txBody>
      </p:sp>
      <p:sp>
        <p:nvSpPr>
          <p:cNvPr id="15" name="Text 51"/>
          <p:cNvSpPr txBox="1"/>
          <p:nvPr/>
        </p:nvSpPr>
        <p:spPr>
          <a:xfrm>
            <a:off x="4892040" y="3081528"/>
            <a:ext cx="6748272" cy="329184"/>
          </a:xfrm>
          <a:prstGeom prst="rect">
            <a:avLst/>
          </a:prstGeom>
          <a:noFill/>
          <a:ln/>
        </p:spPr>
        <p:txBody>
          <a:bodyPr wrap="square" lIns="0" tIns="0" rIns="0" bIns="0" rtlCol="0" anchor="ctr"/>
          <a:lstStyle/>
          <a:p>
            <a:pPr marL="0" indent="0">
              <a:buNone/>
            </a:pPr>
            <a:r>
              <a:rPr lang="en-US" sz="1500" dirty="0">
                <a:solidFill>
                  <a:schemeClr val="tx1"/>
                </a:solidFill>
              </a:rPr>
              <a:t>85% are diagnosed at an early stage in England (2022)</a:t>
            </a:r>
            <a:endParaRPr lang="en-US" sz="1500" dirty="0"/>
          </a:p>
        </p:txBody>
      </p:sp>
      <p:sp>
        <p:nvSpPr>
          <p:cNvPr id="16" name="Bar track 52"/>
          <p:cNvSpPr/>
          <p:nvPr/>
        </p:nvSpPr>
        <p:spPr>
          <a:xfrm>
            <a:off x="4892040" y="3465576"/>
            <a:ext cx="6748272" cy="237744"/>
          </a:xfrm>
          <a:prstGeom prst="roundRect">
            <a:avLst>
              <a:gd name="adj" fmla="val 50000"/>
            </a:avLst>
          </a:prstGeom>
          <a:solidFill>
            <a:schemeClr val="bg2"/>
          </a:solidFill>
          <a:ln w="12700">
            <a:solidFill>
              <a:schemeClr val="bg2"/>
            </a:solidFill>
            <a:prstDash val="solid"/>
          </a:ln>
        </p:spPr>
        <p:txBody>
          <a:bodyPr/>
          <a:lstStyle/>
          <a:p>
            <a:endParaRPr lang="en-GB"/>
          </a:p>
        </p:txBody>
      </p:sp>
      <p:sp>
        <p:nvSpPr>
          <p:cNvPr id="17" name="Bar value 53"/>
          <p:cNvSpPr/>
          <p:nvPr/>
        </p:nvSpPr>
        <p:spPr>
          <a:xfrm>
            <a:off x="4892040" y="3465576"/>
            <a:ext cx="5736031" cy="237744"/>
          </a:xfrm>
          <a:prstGeom prst="roundRect">
            <a:avLst>
              <a:gd name="adj" fmla="val 50000"/>
            </a:avLst>
          </a:prstGeom>
          <a:solidFill>
            <a:schemeClr val="accent1"/>
          </a:solidFill>
          <a:ln w="12700">
            <a:solidFill>
              <a:schemeClr val="accent1"/>
            </a:solidFill>
            <a:prstDash val="solid"/>
          </a:ln>
        </p:spPr>
        <p:txBody>
          <a:bodyPr/>
          <a:lstStyle/>
          <a:p>
            <a:endParaRPr lang="en-GB"/>
          </a:p>
        </p:txBody>
      </p:sp>
      <p:sp>
        <p:nvSpPr>
          <p:cNvPr id="18" name="Text 54"/>
          <p:cNvSpPr txBox="1"/>
          <p:nvPr/>
        </p:nvSpPr>
        <p:spPr>
          <a:xfrm>
            <a:off x="4892040" y="3922776"/>
            <a:ext cx="6748272" cy="329184"/>
          </a:xfrm>
          <a:prstGeom prst="rect">
            <a:avLst/>
          </a:prstGeom>
          <a:noFill/>
          <a:ln/>
        </p:spPr>
        <p:txBody>
          <a:bodyPr wrap="square" lIns="0" tIns="0" rIns="0" bIns="0" rtlCol="0" anchor="ctr"/>
          <a:lstStyle/>
          <a:p>
            <a:pPr marL="0" indent="0">
              <a:buNone/>
            </a:pPr>
            <a:r>
              <a:rPr lang="en-US" sz="1500" dirty="0">
                <a:solidFill>
                  <a:schemeClr val="tx1"/>
                </a:solidFill>
              </a:rPr>
              <a:t>23% of cases are preventable (2015)</a:t>
            </a:r>
            <a:endParaRPr lang="en-US" sz="1500" dirty="0"/>
          </a:p>
        </p:txBody>
      </p:sp>
      <p:sp>
        <p:nvSpPr>
          <p:cNvPr id="19" name="Bar track 55"/>
          <p:cNvSpPr/>
          <p:nvPr/>
        </p:nvSpPr>
        <p:spPr>
          <a:xfrm>
            <a:off x="4892040" y="4306824"/>
            <a:ext cx="6748272" cy="237744"/>
          </a:xfrm>
          <a:prstGeom prst="roundRect">
            <a:avLst>
              <a:gd name="adj" fmla="val 50000"/>
            </a:avLst>
          </a:prstGeom>
          <a:solidFill>
            <a:schemeClr val="bg2"/>
          </a:solidFill>
          <a:ln w="12700">
            <a:solidFill>
              <a:schemeClr val="bg2"/>
            </a:solidFill>
            <a:prstDash val="solid"/>
          </a:ln>
        </p:spPr>
        <p:txBody>
          <a:bodyPr/>
          <a:lstStyle/>
          <a:p>
            <a:endParaRPr lang="en-GB"/>
          </a:p>
        </p:txBody>
      </p:sp>
      <p:sp>
        <p:nvSpPr>
          <p:cNvPr id="20" name="Bar value 56"/>
          <p:cNvSpPr/>
          <p:nvPr/>
        </p:nvSpPr>
        <p:spPr>
          <a:xfrm>
            <a:off x="4892040" y="4306824"/>
            <a:ext cx="1552103" cy="237744"/>
          </a:xfrm>
          <a:prstGeom prst="roundRect">
            <a:avLst>
              <a:gd name="adj" fmla="val 50000"/>
            </a:avLst>
          </a:prstGeom>
          <a:solidFill>
            <a:schemeClr val="accent3"/>
          </a:solidFill>
          <a:ln w="12700">
            <a:solidFill>
              <a:schemeClr val="accent3"/>
            </a:solidFill>
            <a:prstDash val="solid"/>
          </a:ln>
        </p:spPr>
        <p:txBody>
          <a:bodyPr/>
          <a:lstStyle/>
          <a:p>
            <a:endParaRPr lang="en-GB"/>
          </a:p>
        </p:txBody>
      </p:sp>
      <p:sp>
        <p:nvSpPr>
          <p:cNvPr id="21" name="Pictogram 57"/>
          <p:cNvSpPr/>
          <p:nvPr/>
        </p:nvSpPr>
        <p:spPr>
          <a:xfrm>
            <a:off x="4892040" y="5074920"/>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22" name="Pictogram 58"/>
          <p:cNvSpPr/>
          <p:nvPr/>
        </p:nvSpPr>
        <p:spPr>
          <a:xfrm>
            <a:off x="5458968" y="507492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23" name="Pictogram 59"/>
          <p:cNvSpPr/>
          <p:nvPr/>
        </p:nvSpPr>
        <p:spPr>
          <a:xfrm>
            <a:off x="6025896" y="507492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24" name="Pictogram 60"/>
          <p:cNvSpPr/>
          <p:nvPr/>
        </p:nvSpPr>
        <p:spPr>
          <a:xfrm>
            <a:off x="6592824" y="507492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25" name="Pictogram 61"/>
          <p:cNvSpPr/>
          <p:nvPr/>
        </p:nvSpPr>
        <p:spPr>
          <a:xfrm>
            <a:off x="7159752" y="507492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26" name="Pictogram 62"/>
          <p:cNvSpPr/>
          <p:nvPr/>
        </p:nvSpPr>
        <p:spPr>
          <a:xfrm>
            <a:off x="7726680" y="507492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27" name="Pictogram 63"/>
          <p:cNvSpPr/>
          <p:nvPr/>
        </p:nvSpPr>
        <p:spPr>
          <a:xfrm>
            <a:off x="8293608" y="507492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28" name="Text 64"/>
          <p:cNvSpPr txBox="1"/>
          <p:nvPr/>
        </p:nvSpPr>
        <p:spPr>
          <a:xfrm>
            <a:off x="9006840" y="4937760"/>
            <a:ext cx="2633472" cy="731520"/>
          </a:xfrm>
          <a:prstGeom prst="rect">
            <a:avLst/>
          </a:prstGeom>
          <a:noFill/>
          <a:ln/>
        </p:spPr>
        <p:txBody>
          <a:bodyPr wrap="square" lIns="0" tIns="0" rIns="0" bIns="0" rtlCol="0" anchor="ctr"/>
          <a:lstStyle/>
          <a:p>
            <a:pPr marL="0" indent="0">
              <a:buNone/>
            </a:pPr>
            <a:r>
              <a:rPr lang="en-US" sz="1500" b="1" dirty="0">
                <a:solidFill>
                  <a:schemeClr val="tx2"/>
                </a:solidFill>
              </a:rPr>
              <a:t>1 in 7 women in the UK develop breast cancer in their lifetime</a:t>
            </a:r>
            <a:endParaRPr lang="en-US" sz="1500" dirty="0"/>
          </a:p>
        </p:txBody>
      </p:sp>
      <p:sp>
        <p:nvSpPr>
          <p:cNvPr id="29" name="Source 65"/>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Cancer Research UK (2026a; 2026c; no date a; no date c)</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At 45, Sarah is five years below the screening age</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4</a:t>
            </a:fld>
            <a:endParaRPr lang="en-US"/>
          </a:p>
        </p:txBody>
      </p:sp>
      <p:sp>
        <p:nvSpPr>
          <p:cNvPr id="3" name="Section tag 67"/>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UNDERSTANDING BREAST CANCER</a:t>
            </a:r>
            <a:endParaRPr lang="en-US" sz="1100" dirty="0"/>
          </a:p>
        </p:txBody>
      </p:sp>
      <p:sp>
        <p:nvSpPr>
          <p:cNvPr id="5" name="Label 68"/>
          <p:cNvSpPr/>
          <p:nvPr/>
        </p:nvSpPr>
        <p:spPr>
          <a:xfrm>
            <a:off x="2103120" y="1481328"/>
            <a:ext cx="1554480" cy="475488"/>
          </a:xfrm>
          <a:prstGeom prst="roundRect">
            <a:avLst>
              <a:gd name="adj" fmla="val 19231"/>
            </a:avLst>
          </a:prstGeom>
          <a:solidFill>
            <a:schemeClr val="accent3"/>
          </a:solidFill>
          <a:ln>
            <a:solidFill>
              <a:schemeClr val="accent3"/>
            </a:solidFill>
          </a:ln>
        </p:spPr>
        <p:txBody>
          <a:bodyPr wrap="square" lIns="63500" tIns="63500" rIns="63500" bIns="63500" rtlCol="0" anchor="ctr"/>
          <a:lstStyle/>
          <a:p>
            <a:pPr marL="0" indent="0" algn="ctr">
              <a:buNone/>
            </a:pPr>
            <a:r>
              <a:rPr lang="en-US" sz="1600" b="1" dirty="0">
                <a:solidFill>
                  <a:schemeClr val="bg1"/>
                </a:solidFill>
              </a:rPr>
              <a:t>Sarah, 45</a:t>
            </a:r>
            <a:endParaRPr lang="en-US" sz="1600" dirty="0"/>
          </a:p>
        </p:txBody>
      </p:sp>
      <p:sp>
        <p:nvSpPr>
          <p:cNvPr id="6" name="Line 69"/>
          <p:cNvSpPr/>
          <p:nvPr/>
        </p:nvSpPr>
        <p:spPr>
          <a:xfrm>
            <a:off x="2880360" y="1956816"/>
            <a:ext cx="0" cy="621792"/>
          </a:xfrm>
          <a:prstGeom prst="line">
            <a:avLst/>
          </a:prstGeom>
          <a:noFill/>
          <a:ln w="31750">
            <a:solidFill>
              <a:schemeClr val="accent3"/>
            </a:solidFill>
            <a:prstDash val="solid"/>
          </a:ln>
        </p:spPr>
        <p:txBody>
          <a:bodyPr/>
          <a:lstStyle/>
          <a:p>
            <a:endParaRPr lang="en-GB"/>
          </a:p>
        </p:txBody>
      </p:sp>
      <p:sp>
        <p:nvSpPr>
          <p:cNvPr id="7" name="Pin 70"/>
          <p:cNvSpPr/>
          <p:nvPr/>
        </p:nvSpPr>
        <p:spPr>
          <a:xfrm>
            <a:off x="2770632" y="2487168"/>
            <a:ext cx="219456" cy="219456"/>
          </a:xfrm>
          <a:prstGeom prst="ellipse">
            <a:avLst/>
          </a:prstGeom>
          <a:solidFill>
            <a:schemeClr val="accent3"/>
          </a:solidFill>
          <a:ln w="19050">
            <a:solidFill>
              <a:schemeClr val="bg1"/>
            </a:solidFill>
            <a:prstDash val="solid"/>
          </a:ln>
        </p:spPr>
        <p:txBody>
          <a:bodyPr/>
          <a:lstStyle/>
          <a:p>
            <a:endParaRPr lang="en-GB"/>
          </a:p>
        </p:txBody>
      </p:sp>
      <p:sp>
        <p:nvSpPr>
          <p:cNvPr id="8" name="Text 71"/>
          <p:cNvSpPr txBox="1"/>
          <p:nvPr/>
        </p:nvSpPr>
        <p:spPr>
          <a:xfrm>
            <a:off x="3977640" y="1463040"/>
            <a:ext cx="7589520" cy="548640"/>
          </a:xfrm>
          <a:prstGeom prst="rect">
            <a:avLst/>
          </a:prstGeom>
          <a:noFill/>
          <a:ln/>
        </p:spPr>
        <p:txBody>
          <a:bodyPr wrap="square" lIns="0" tIns="0" rIns="0" bIns="0" rtlCol="0" anchor="ctr"/>
          <a:lstStyle/>
          <a:p>
            <a:pPr marL="0" indent="0">
              <a:buNone/>
            </a:pPr>
            <a:r>
              <a:rPr lang="en-US" sz="1500" dirty="0">
                <a:solidFill>
                  <a:schemeClr val="tx1"/>
                </a:solidFill>
              </a:rPr>
              <a:t>Sarah is five years short of her first screening invitation, so her diagnosis relied on her noticing a change and seeing her GP.</a:t>
            </a:r>
            <a:endParaRPr lang="en-US" sz="1500" dirty="0"/>
          </a:p>
        </p:txBody>
      </p:sp>
      <p:sp>
        <p:nvSpPr>
          <p:cNvPr id="9" name="Box 72"/>
          <p:cNvSpPr/>
          <p:nvPr/>
        </p:nvSpPr>
        <p:spPr>
          <a:xfrm>
            <a:off x="548640" y="2606040"/>
            <a:ext cx="329184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10" name="Text 73"/>
          <p:cNvSpPr txBox="1"/>
          <p:nvPr/>
        </p:nvSpPr>
        <p:spPr>
          <a:xfrm>
            <a:off x="749808" y="2606040"/>
            <a:ext cx="2889504" cy="1463040"/>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Under 50</a:t>
            </a:r>
            <a:endParaRPr lang="en-US" sz="1400" dirty="0"/>
          </a:p>
          <a:p>
            <a:pPr marL="0" indent="0">
              <a:buNone/>
            </a:pPr>
            <a:r>
              <a:rPr lang="en-US" sz="1350" dirty="0">
                <a:solidFill>
                  <a:schemeClr val="tx1"/>
                </a:solidFill>
              </a:rPr>
              <a:t>Not invited for screening. See a GP about any symptom.</a:t>
            </a:r>
            <a:endParaRPr lang="en-US" sz="1400" dirty="0"/>
          </a:p>
        </p:txBody>
      </p:sp>
      <p:sp>
        <p:nvSpPr>
          <p:cNvPr id="11" name="Box 74"/>
          <p:cNvSpPr/>
          <p:nvPr/>
        </p:nvSpPr>
        <p:spPr>
          <a:xfrm>
            <a:off x="3931920" y="2606040"/>
            <a:ext cx="4572000" cy="1463040"/>
          </a:xfrm>
          <a:prstGeom prst="roundRect">
            <a:avLst>
              <a:gd name="adj" fmla="val 6250"/>
            </a:avLst>
          </a:prstGeom>
          <a:solidFill>
            <a:schemeClr val="tx2"/>
          </a:solidFill>
          <a:ln w="12700">
            <a:solidFill>
              <a:schemeClr val="tx2"/>
            </a:solidFill>
            <a:prstDash val="solid"/>
          </a:ln>
        </p:spPr>
        <p:txBody>
          <a:bodyPr/>
          <a:lstStyle/>
          <a:p>
            <a:endParaRPr lang="en-GB"/>
          </a:p>
        </p:txBody>
      </p:sp>
      <p:sp>
        <p:nvSpPr>
          <p:cNvPr id="12" name="Text 75"/>
          <p:cNvSpPr txBox="1"/>
          <p:nvPr/>
        </p:nvSpPr>
        <p:spPr>
          <a:xfrm>
            <a:off x="4133088" y="2606040"/>
            <a:ext cx="4169664" cy="1463040"/>
          </a:xfrm>
          <a:prstGeom prst="rect">
            <a:avLst/>
          </a:prstGeom>
          <a:noFill/>
          <a:ln/>
        </p:spPr>
        <p:txBody>
          <a:bodyPr wrap="square" lIns="0" tIns="0" rIns="0" bIns="0" rtlCol="0" anchor="ctr"/>
          <a:lstStyle/>
          <a:p>
            <a:pPr marL="0" indent="0">
              <a:buNone/>
            </a:pPr>
            <a:r>
              <a:rPr lang="en-US" sz="1800" b="1" dirty="0">
                <a:solidFill>
                  <a:schemeClr val="bg1"/>
                </a:solidFill>
                <a:latin typeface="+mj-lt" pitchFamily="34" charset="0"/>
                <a:ea typeface="+mj-lt" pitchFamily="34" charset="-122"/>
                <a:cs typeface="+mj-lt" pitchFamily="34" charset="-120"/>
              </a:rPr>
              <a:t>50 up to the 71st birthday</a:t>
            </a:r>
            <a:endParaRPr lang="en-US" sz="1400" dirty="0"/>
          </a:p>
          <a:p>
            <a:pPr marL="0" indent="0">
              <a:buNone/>
            </a:pPr>
            <a:r>
              <a:rPr lang="en-US" sz="1350" dirty="0">
                <a:solidFill>
                  <a:schemeClr val="bg1"/>
                </a:solidFill>
              </a:rPr>
              <a:t>Invited for a mammogram every 3 years. The first invitation comes between 50 and 53.</a:t>
            </a:r>
            <a:endParaRPr lang="en-US" sz="1400" dirty="0"/>
          </a:p>
        </p:txBody>
      </p:sp>
      <p:sp>
        <p:nvSpPr>
          <p:cNvPr id="13" name="Box 76"/>
          <p:cNvSpPr/>
          <p:nvPr/>
        </p:nvSpPr>
        <p:spPr>
          <a:xfrm>
            <a:off x="8595360" y="2606040"/>
            <a:ext cx="3044952" cy="1463040"/>
          </a:xfrm>
          <a:prstGeom prst="roundRect">
            <a:avLst>
              <a:gd name="adj" fmla="val 6250"/>
            </a:avLst>
          </a:prstGeom>
          <a:solidFill>
            <a:schemeClr val="accent2"/>
          </a:solidFill>
          <a:ln w="12700">
            <a:solidFill>
              <a:schemeClr val="accent2"/>
            </a:solidFill>
            <a:prstDash val="solid"/>
          </a:ln>
        </p:spPr>
        <p:txBody>
          <a:bodyPr/>
          <a:lstStyle/>
          <a:p>
            <a:endParaRPr lang="en-GB"/>
          </a:p>
        </p:txBody>
      </p:sp>
      <p:sp>
        <p:nvSpPr>
          <p:cNvPr id="14" name="Text 77"/>
          <p:cNvSpPr txBox="1"/>
          <p:nvPr/>
        </p:nvSpPr>
        <p:spPr>
          <a:xfrm>
            <a:off x="8796528" y="2606040"/>
            <a:ext cx="2642616" cy="1463040"/>
          </a:xfrm>
          <a:prstGeom prst="rect">
            <a:avLst/>
          </a:prstGeom>
          <a:noFill/>
          <a:ln/>
        </p:spPr>
        <p:txBody>
          <a:bodyPr wrap="square" lIns="0" tIns="0" rIns="0" bIns="0" rtlCol="0" anchor="ctr"/>
          <a:lstStyle/>
          <a:p>
            <a:pPr marL="0" indent="0">
              <a:buNone/>
            </a:pPr>
            <a:r>
              <a:rPr lang="en-US" sz="1800" b="1" dirty="0">
                <a:solidFill>
                  <a:schemeClr val="bg1"/>
                </a:solidFill>
                <a:latin typeface="+mj-lt" pitchFamily="34" charset="0"/>
                <a:ea typeface="+mj-lt" pitchFamily="34" charset="-122"/>
                <a:cs typeface="+mj-lt" pitchFamily="34" charset="-120"/>
              </a:rPr>
              <a:t>71 and over</a:t>
            </a:r>
            <a:endParaRPr lang="en-US" sz="1400" dirty="0"/>
          </a:p>
          <a:p>
            <a:pPr marL="0" indent="0">
              <a:buNone/>
            </a:pPr>
            <a:r>
              <a:rPr lang="en-US" sz="1350" dirty="0">
                <a:solidFill>
                  <a:schemeClr val="bg1"/>
                </a:solidFill>
              </a:rPr>
              <a:t>Not invited automatically, but can ask for screening every 3 years.</a:t>
            </a:r>
            <a:endParaRPr lang="en-US" sz="1400" dirty="0"/>
          </a:p>
        </p:txBody>
      </p:sp>
      <p:sp>
        <p:nvSpPr>
          <p:cNvPr id="15" name="Text 78"/>
          <p:cNvSpPr txBox="1"/>
          <p:nvPr/>
        </p:nvSpPr>
        <p:spPr>
          <a:xfrm>
            <a:off x="548640" y="2103120"/>
            <a:ext cx="1463040" cy="457200"/>
          </a:xfrm>
          <a:prstGeom prst="rect">
            <a:avLst/>
          </a:prstGeom>
          <a:noFill/>
          <a:ln/>
        </p:spPr>
        <p:txBody>
          <a:bodyPr wrap="square" lIns="0" tIns="0" rIns="0" bIns="0" rtlCol="0" anchor="ctr"/>
          <a:lstStyle/>
          <a:p>
            <a:pPr marL="0" indent="0">
              <a:buNone/>
            </a:pPr>
            <a:r>
              <a:rPr lang="en-US" sz="1200" dirty="0">
                <a:solidFill>
                  <a:schemeClr val="accent5"/>
                </a:solidFill>
              </a:rPr>
              <a:t>NHS breast screening by age</a:t>
            </a:r>
            <a:endParaRPr lang="en-US" sz="1200" dirty="0"/>
          </a:p>
        </p:txBody>
      </p:sp>
      <p:sp>
        <p:nvSpPr>
          <p:cNvPr id="16" name="Box 79"/>
          <p:cNvSpPr/>
          <p:nvPr/>
        </p:nvSpPr>
        <p:spPr>
          <a:xfrm>
            <a:off x="548640" y="4343400"/>
            <a:ext cx="3575304" cy="155448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17" name="Text 80"/>
          <p:cNvSpPr txBox="1"/>
          <p:nvPr/>
        </p:nvSpPr>
        <p:spPr>
          <a:xfrm>
            <a:off x="731520" y="4343400"/>
            <a:ext cx="1234440" cy="1554480"/>
          </a:xfrm>
          <a:prstGeom prst="rect">
            <a:avLst/>
          </a:prstGeom>
          <a:noFill/>
          <a:ln/>
        </p:spPr>
        <p:txBody>
          <a:bodyPr wrap="square" lIns="0" tIns="0" rIns="0" bIns="0" rtlCol="0" anchor="ctr"/>
          <a:lstStyle/>
          <a:p>
            <a:pPr marL="0" indent="0">
              <a:buNone/>
            </a:pPr>
            <a:r>
              <a:rPr lang="en-US" sz="3600" b="1" dirty="0">
                <a:solidFill>
                  <a:schemeClr val="accent1"/>
                </a:solidFill>
                <a:latin typeface="+mj-lt" pitchFamily="34" charset="0"/>
                <a:ea typeface="+mj-lt" pitchFamily="34" charset="-122"/>
                <a:cs typeface="+mj-lt" pitchFamily="34" charset="-120"/>
              </a:rPr>
              <a:t>50+</a:t>
            </a:r>
            <a:endParaRPr lang="en-US" sz="3600" dirty="0"/>
          </a:p>
        </p:txBody>
      </p:sp>
      <p:sp>
        <p:nvSpPr>
          <p:cNvPr id="18" name="Text 81"/>
          <p:cNvSpPr txBox="1"/>
          <p:nvPr/>
        </p:nvSpPr>
        <p:spPr>
          <a:xfrm>
            <a:off x="1965960" y="4343400"/>
            <a:ext cx="2011680" cy="1554480"/>
          </a:xfrm>
          <a:prstGeom prst="rect">
            <a:avLst/>
          </a:prstGeom>
          <a:noFill/>
          <a:ln/>
        </p:spPr>
        <p:txBody>
          <a:bodyPr wrap="square" lIns="0" tIns="0" rIns="0" bIns="0" rtlCol="0" anchor="ctr"/>
          <a:lstStyle/>
          <a:p>
            <a:pPr marL="0" indent="0">
              <a:buNone/>
            </a:pPr>
            <a:r>
              <a:rPr lang="en-US" sz="1400" dirty="0">
                <a:solidFill>
                  <a:schemeClr val="tx1"/>
                </a:solidFill>
              </a:rPr>
              <a:t>Most cases are in women over 50</a:t>
            </a:r>
            <a:endParaRPr lang="en-US" sz="1400" dirty="0"/>
          </a:p>
        </p:txBody>
      </p:sp>
      <p:sp>
        <p:nvSpPr>
          <p:cNvPr id="19" name="Box 82"/>
          <p:cNvSpPr/>
          <p:nvPr/>
        </p:nvSpPr>
        <p:spPr>
          <a:xfrm>
            <a:off x="4306824" y="4343400"/>
            <a:ext cx="3575304" cy="155448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20" name="Text 83"/>
          <p:cNvSpPr txBox="1"/>
          <p:nvPr/>
        </p:nvSpPr>
        <p:spPr>
          <a:xfrm>
            <a:off x="4489704" y="4343400"/>
            <a:ext cx="1234440" cy="1554480"/>
          </a:xfrm>
          <a:prstGeom prst="rect">
            <a:avLst/>
          </a:prstGeom>
          <a:noFill/>
          <a:ln/>
        </p:spPr>
        <p:txBody>
          <a:bodyPr wrap="square" lIns="0" tIns="0" rIns="0" bIns="0" rtlCol="0" anchor="ctr"/>
          <a:lstStyle/>
          <a:p>
            <a:pPr marL="0" indent="0">
              <a:buNone/>
            </a:pPr>
            <a:r>
              <a:rPr lang="en-US" sz="3600" b="1" dirty="0">
                <a:solidFill>
                  <a:schemeClr val="accent1"/>
                </a:solidFill>
                <a:latin typeface="+mj-lt" pitchFamily="34" charset="0"/>
                <a:ea typeface="+mj-lt" pitchFamily="34" charset="-122"/>
                <a:cs typeface="+mj-lt" pitchFamily="34" charset="-120"/>
              </a:rPr>
              <a:t>25%</a:t>
            </a:r>
            <a:endParaRPr lang="en-US" sz="3600" dirty="0"/>
          </a:p>
        </p:txBody>
      </p:sp>
      <p:sp>
        <p:nvSpPr>
          <p:cNvPr id="21" name="Text 84"/>
          <p:cNvSpPr txBox="1"/>
          <p:nvPr/>
        </p:nvSpPr>
        <p:spPr>
          <a:xfrm>
            <a:off x="5724144" y="4343400"/>
            <a:ext cx="2011680" cy="1554480"/>
          </a:xfrm>
          <a:prstGeom prst="rect">
            <a:avLst/>
          </a:prstGeom>
          <a:noFill/>
          <a:ln/>
        </p:spPr>
        <p:txBody>
          <a:bodyPr wrap="square" lIns="0" tIns="0" rIns="0" bIns="0" rtlCol="0" anchor="ctr"/>
          <a:lstStyle/>
          <a:p>
            <a:pPr marL="0" indent="0">
              <a:buNone/>
            </a:pPr>
            <a:r>
              <a:rPr lang="en-US" sz="1400" dirty="0">
                <a:solidFill>
                  <a:schemeClr val="tx1"/>
                </a:solidFill>
              </a:rPr>
              <a:t>of new cases are in people aged 75 and over</a:t>
            </a:r>
            <a:endParaRPr lang="en-US" sz="1400" dirty="0"/>
          </a:p>
        </p:txBody>
      </p:sp>
      <p:sp>
        <p:nvSpPr>
          <p:cNvPr id="22" name="Box 85"/>
          <p:cNvSpPr/>
          <p:nvPr/>
        </p:nvSpPr>
        <p:spPr>
          <a:xfrm>
            <a:off x="8065008" y="4343400"/>
            <a:ext cx="3575304" cy="155448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23" name="Text 86"/>
          <p:cNvSpPr txBox="1"/>
          <p:nvPr/>
        </p:nvSpPr>
        <p:spPr>
          <a:xfrm>
            <a:off x="8247888" y="4343400"/>
            <a:ext cx="1234440" cy="1554480"/>
          </a:xfrm>
          <a:prstGeom prst="rect">
            <a:avLst/>
          </a:prstGeom>
          <a:noFill/>
          <a:ln/>
        </p:spPr>
        <p:txBody>
          <a:bodyPr wrap="square" lIns="0" tIns="0" rIns="0" bIns="0" rtlCol="0" anchor="ctr"/>
          <a:lstStyle/>
          <a:p>
            <a:pPr marL="0" indent="0">
              <a:buNone/>
            </a:pPr>
            <a:r>
              <a:rPr lang="en-US" sz="3600" b="1" dirty="0">
                <a:solidFill>
                  <a:schemeClr val="accent1"/>
                </a:solidFill>
                <a:latin typeface="+mj-lt" pitchFamily="34" charset="0"/>
                <a:ea typeface="+mj-lt" pitchFamily="34" charset="-122"/>
                <a:cs typeface="+mj-lt" pitchFamily="34" charset="-120"/>
              </a:rPr>
              <a:t>30+</a:t>
            </a:r>
            <a:endParaRPr lang="en-US" sz="3600" dirty="0"/>
          </a:p>
        </p:txBody>
      </p:sp>
      <p:sp>
        <p:nvSpPr>
          <p:cNvPr id="24" name="Text 87"/>
          <p:cNvSpPr txBox="1"/>
          <p:nvPr/>
        </p:nvSpPr>
        <p:spPr>
          <a:xfrm>
            <a:off x="9482328" y="4343400"/>
            <a:ext cx="2011680" cy="1554480"/>
          </a:xfrm>
          <a:prstGeom prst="rect">
            <a:avLst/>
          </a:prstGeom>
          <a:noFill/>
          <a:ln/>
        </p:spPr>
        <p:txBody>
          <a:bodyPr wrap="square" lIns="0" tIns="0" rIns="0" bIns="0" rtlCol="0" anchor="ctr"/>
          <a:lstStyle/>
          <a:p>
            <a:pPr marL="0" indent="0">
              <a:buNone/>
            </a:pPr>
            <a:r>
              <a:rPr lang="en-US" sz="1400" dirty="0">
                <a:solidFill>
                  <a:schemeClr val="tx1"/>
                </a:solidFill>
              </a:rPr>
              <a:t>Aged 30 or over with an unexplained breast lump: urgent suspected cancer referral</a:t>
            </a:r>
            <a:endParaRPr lang="en-US" sz="1400" dirty="0"/>
          </a:p>
        </p:txBody>
      </p:sp>
      <p:sp>
        <p:nvSpPr>
          <p:cNvPr id="25" name="Source 88"/>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Cancer Research UK (2026b; no date a); NHS (2025); NICE (2026)</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What increases the risk of breast cancer?</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5</a:t>
            </a:fld>
            <a:endParaRPr lang="en-US"/>
          </a:p>
        </p:txBody>
      </p:sp>
      <p:sp>
        <p:nvSpPr>
          <p:cNvPr id="3" name="Section tag 90"/>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UNDERSTANDING BREAST CANCER</a:t>
            </a:r>
            <a:endParaRPr lang="en-US" sz="1100" dirty="0"/>
          </a:p>
        </p:txBody>
      </p:sp>
      <p:sp>
        <p:nvSpPr>
          <p:cNvPr id="5" name="Label 91"/>
          <p:cNvSpPr/>
          <p:nvPr/>
        </p:nvSpPr>
        <p:spPr>
          <a:xfrm>
            <a:off x="548640" y="1463040"/>
            <a:ext cx="5074920" cy="457200"/>
          </a:xfrm>
          <a:prstGeom prst="roundRect">
            <a:avLst>
              <a:gd name="adj" fmla="val 20000"/>
            </a:avLst>
          </a:prstGeom>
          <a:solidFill>
            <a:schemeClr val="tx2"/>
          </a:solidFill>
          <a:ln>
            <a:solidFill>
              <a:schemeClr val="tx2"/>
            </a:solidFill>
          </a:ln>
        </p:spPr>
        <p:txBody>
          <a:bodyPr wrap="square" lIns="63500" tIns="63500" rIns="63500" bIns="63500" rtlCol="0" anchor="ctr"/>
          <a:lstStyle/>
          <a:p>
            <a:pPr marL="0" indent="0" algn="ctr">
              <a:buNone/>
            </a:pPr>
            <a:r>
              <a:rPr lang="en-US" sz="1600" b="1" dirty="0">
                <a:solidFill>
                  <a:schemeClr val="bg1"/>
                </a:solidFill>
                <a:latin typeface="+mj-lt" pitchFamily="34" charset="0"/>
                <a:ea typeface="+mj-lt" pitchFamily="34" charset="-122"/>
                <a:cs typeface="+mj-lt" pitchFamily="34" charset="-120"/>
              </a:rPr>
              <a:t>Cannot be changed</a:t>
            </a:r>
            <a:endParaRPr lang="en-US" sz="1600" dirty="0"/>
          </a:p>
        </p:txBody>
      </p:sp>
      <p:sp>
        <p:nvSpPr>
          <p:cNvPr id="6" name="Label 92"/>
          <p:cNvSpPr/>
          <p:nvPr/>
        </p:nvSpPr>
        <p:spPr>
          <a:xfrm>
            <a:off x="548640" y="2029968"/>
            <a:ext cx="507492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Getting older: most cases are in women over 50</a:t>
            </a:r>
            <a:endParaRPr lang="en-US" sz="1400" dirty="0"/>
          </a:p>
        </p:txBody>
      </p:sp>
      <p:sp>
        <p:nvSpPr>
          <p:cNvPr id="7" name="Label 93"/>
          <p:cNvSpPr/>
          <p:nvPr/>
        </p:nvSpPr>
        <p:spPr>
          <a:xfrm>
            <a:off x="548640" y="2633472"/>
            <a:ext cx="507492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Family history and inherited genes such as BRCA</a:t>
            </a:r>
            <a:endParaRPr lang="en-US" sz="1400" dirty="0"/>
          </a:p>
        </p:txBody>
      </p:sp>
      <p:sp>
        <p:nvSpPr>
          <p:cNvPr id="8" name="Label 94"/>
          <p:cNvSpPr/>
          <p:nvPr/>
        </p:nvSpPr>
        <p:spPr>
          <a:xfrm>
            <a:off x="548640" y="3236976"/>
            <a:ext cx="507492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Dense breast tissue</a:t>
            </a:r>
            <a:endParaRPr lang="en-US" sz="1400" dirty="0"/>
          </a:p>
        </p:txBody>
      </p:sp>
      <p:sp>
        <p:nvSpPr>
          <p:cNvPr id="9" name="Label 95"/>
          <p:cNvSpPr/>
          <p:nvPr/>
        </p:nvSpPr>
        <p:spPr>
          <a:xfrm>
            <a:off x="548640" y="3840480"/>
            <a:ext cx="507492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Earlier breast conditions such as DCIS or LCIS</a:t>
            </a:r>
            <a:endParaRPr lang="en-US" sz="1400" dirty="0"/>
          </a:p>
        </p:txBody>
      </p:sp>
      <p:sp>
        <p:nvSpPr>
          <p:cNvPr id="10" name="Label 96"/>
          <p:cNvSpPr/>
          <p:nvPr/>
        </p:nvSpPr>
        <p:spPr>
          <a:xfrm>
            <a:off x="548640" y="4443984"/>
            <a:ext cx="507492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Periods starting before 12, or menopause after 55</a:t>
            </a:r>
            <a:endParaRPr lang="en-US" sz="1400" dirty="0"/>
          </a:p>
        </p:txBody>
      </p:sp>
      <p:sp>
        <p:nvSpPr>
          <p:cNvPr id="11" name="Label 97"/>
          <p:cNvSpPr/>
          <p:nvPr/>
        </p:nvSpPr>
        <p:spPr>
          <a:xfrm>
            <a:off x="5943600" y="1463040"/>
            <a:ext cx="5696712" cy="457200"/>
          </a:xfrm>
          <a:prstGeom prst="roundRect">
            <a:avLst>
              <a:gd name="adj" fmla="val 20000"/>
            </a:avLst>
          </a:prstGeom>
          <a:solidFill>
            <a:schemeClr val="accent3"/>
          </a:solidFill>
          <a:ln>
            <a:solidFill>
              <a:schemeClr val="accent3"/>
            </a:solidFill>
          </a:ln>
        </p:spPr>
        <p:txBody>
          <a:bodyPr wrap="square" lIns="63500" tIns="63500" rIns="63500" bIns="63500" rtlCol="0" anchor="ctr"/>
          <a:lstStyle/>
          <a:p>
            <a:pPr marL="0" indent="0" algn="ctr">
              <a:buNone/>
            </a:pPr>
            <a:r>
              <a:rPr lang="en-US" sz="1600" b="1" dirty="0">
                <a:solidFill>
                  <a:schemeClr val="bg1"/>
                </a:solidFill>
                <a:latin typeface="+mj-lt" pitchFamily="34" charset="0"/>
                <a:ea typeface="+mj-lt" pitchFamily="34" charset="-122"/>
                <a:cs typeface="+mj-lt" pitchFamily="34" charset="-120"/>
              </a:rPr>
              <a:t>Can be changed: share of UK cases</a:t>
            </a:r>
            <a:endParaRPr lang="en-US" sz="1600" dirty="0"/>
          </a:p>
        </p:txBody>
      </p:sp>
      <p:sp>
        <p:nvSpPr>
          <p:cNvPr id="12" name="Text 98"/>
          <p:cNvSpPr txBox="1"/>
          <p:nvPr/>
        </p:nvSpPr>
        <p:spPr>
          <a:xfrm>
            <a:off x="5943600" y="2029968"/>
            <a:ext cx="2240280" cy="512064"/>
          </a:xfrm>
          <a:prstGeom prst="rect">
            <a:avLst/>
          </a:prstGeom>
          <a:noFill/>
          <a:ln/>
        </p:spPr>
        <p:txBody>
          <a:bodyPr wrap="square" lIns="0" tIns="0" rIns="0" bIns="0" rtlCol="0" anchor="ctr"/>
          <a:lstStyle/>
          <a:p>
            <a:pPr marL="0" indent="0">
              <a:buNone/>
            </a:pPr>
            <a:r>
              <a:rPr lang="en-US" sz="1400" dirty="0">
                <a:solidFill>
                  <a:schemeClr val="tx1"/>
                </a:solidFill>
              </a:rPr>
              <a:t>Alcohol</a:t>
            </a:r>
            <a:endParaRPr lang="en-US" sz="1400" dirty="0"/>
          </a:p>
        </p:txBody>
      </p:sp>
      <p:sp>
        <p:nvSpPr>
          <p:cNvPr id="13" name="Risk bar 99"/>
          <p:cNvSpPr/>
          <p:nvPr/>
        </p:nvSpPr>
        <p:spPr>
          <a:xfrm>
            <a:off x="8229600" y="2148840"/>
            <a:ext cx="2103120" cy="274320"/>
          </a:xfrm>
          <a:prstGeom prst="roundRect">
            <a:avLst>
              <a:gd name="adj" fmla="val 26667"/>
            </a:avLst>
          </a:prstGeom>
          <a:solidFill>
            <a:schemeClr val="accent3"/>
          </a:solidFill>
          <a:ln w="12700">
            <a:solidFill>
              <a:schemeClr val="accent3"/>
            </a:solidFill>
            <a:prstDash val="solid"/>
          </a:ln>
        </p:spPr>
        <p:txBody>
          <a:bodyPr/>
          <a:lstStyle/>
          <a:p>
            <a:endParaRPr lang="en-GB"/>
          </a:p>
        </p:txBody>
      </p:sp>
      <p:sp>
        <p:nvSpPr>
          <p:cNvPr id="14" name="Text 100"/>
          <p:cNvSpPr txBox="1"/>
          <p:nvPr/>
        </p:nvSpPr>
        <p:spPr>
          <a:xfrm>
            <a:off x="10442448" y="2029968"/>
            <a:ext cx="1280160" cy="512064"/>
          </a:xfrm>
          <a:prstGeom prst="rect">
            <a:avLst/>
          </a:prstGeom>
          <a:noFill/>
          <a:ln/>
        </p:spPr>
        <p:txBody>
          <a:bodyPr wrap="square" lIns="0" tIns="0" rIns="0" bIns="0" rtlCol="0" anchor="ctr"/>
          <a:lstStyle/>
          <a:p>
            <a:pPr marL="0" indent="0">
              <a:buNone/>
            </a:pPr>
            <a:r>
              <a:rPr lang="en-US" sz="1400" b="1" dirty="0">
                <a:solidFill>
                  <a:schemeClr val="accent3"/>
                </a:solidFill>
              </a:rPr>
              <a:t>8%</a:t>
            </a:r>
            <a:endParaRPr lang="en-US" sz="1400" dirty="0"/>
          </a:p>
        </p:txBody>
      </p:sp>
      <p:sp>
        <p:nvSpPr>
          <p:cNvPr id="15" name="Text 101"/>
          <p:cNvSpPr txBox="1"/>
          <p:nvPr/>
        </p:nvSpPr>
        <p:spPr>
          <a:xfrm>
            <a:off x="5943600" y="2633472"/>
            <a:ext cx="2240280" cy="512064"/>
          </a:xfrm>
          <a:prstGeom prst="rect">
            <a:avLst/>
          </a:prstGeom>
          <a:noFill/>
          <a:ln/>
        </p:spPr>
        <p:txBody>
          <a:bodyPr wrap="square" lIns="0" tIns="0" rIns="0" bIns="0" rtlCol="0" anchor="ctr"/>
          <a:lstStyle/>
          <a:p>
            <a:pPr marL="0" indent="0">
              <a:buNone/>
            </a:pPr>
            <a:r>
              <a:rPr lang="en-US" sz="1400" dirty="0">
                <a:solidFill>
                  <a:schemeClr val="tx1"/>
                </a:solidFill>
              </a:rPr>
              <a:t>Overweight and obesity</a:t>
            </a:r>
            <a:endParaRPr lang="en-US" sz="1400" dirty="0"/>
          </a:p>
        </p:txBody>
      </p:sp>
      <p:sp>
        <p:nvSpPr>
          <p:cNvPr id="16" name="Risk bar 102"/>
          <p:cNvSpPr/>
          <p:nvPr/>
        </p:nvSpPr>
        <p:spPr>
          <a:xfrm>
            <a:off x="8229600" y="2752344"/>
            <a:ext cx="2103120" cy="274320"/>
          </a:xfrm>
          <a:prstGeom prst="roundRect">
            <a:avLst>
              <a:gd name="adj" fmla="val 26667"/>
            </a:avLst>
          </a:prstGeom>
          <a:solidFill>
            <a:schemeClr val="accent3"/>
          </a:solidFill>
          <a:ln w="12700">
            <a:solidFill>
              <a:schemeClr val="accent3"/>
            </a:solidFill>
            <a:prstDash val="solid"/>
          </a:ln>
        </p:spPr>
        <p:txBody>
          <a:bodyPr/>
          <a:lstStyle/>
          <a:p>
            <a:endParaRPr lang="en-GB"/>
          </a:p>
        </p:txBody>
      </p:sp>
      <p:sp>
        <p:nvSpPr>
          <p:cNvPr id="17" name="Text 103"/>
          <p:cNvSpPr txBox="1"/>
          <p:nvPr/>
        </p:nvSpPr>
        <p:spPr>
          <a:xfrm>
            <a:off x="10442448" y="2633472"/>
            <a:ext cx="1280160" cy="512064"/>
          </a:xfrm>
          <a:prstGeom prst="rect">
            <a:avLst/>
          </a:prstGeom>
          <a:noFill/>
          <a:ln/>
        </p:spPr>
        <p:txBody>
          <a:bodyPr wrap="square" lIns="0" tIns="0" rIns="0" bIns="0" rtlCol="0" anchor="ctr"/>
          <a:lstStyle/>
          <a:p>
            <a:pPr marL="0" indent="0">
              <a:buNone/>
            </a:pPr>
            <a:r>
              <a:rPr lang="en-US" sz="1400" b="1" dirty="0">
                <a:solidFill>
                  <a:schemeClr val="accent3"/>
                </a:solidFill>
              </a:rPr>
              <a:t>8%</a:t>
            </a:r>
            <a:endParaRPr lang="en-US" sz="1400" dirty="0"/>
          </a:p>
        </p:txBody>
      </p:sp>
      <p:sp>
        <p:nvSpPr>
          <p:cNvPr id="18" name="Text 104"/>
          <p:cNvSpPr txBox="1"/>
          <p:nvPr/>
        </p:nvSpPr>
        <p:spPr>
          <a:xfrm>
            <a:off x="5943600" y="3236976"/>
            <a:ext cx="2240280" cy="512064"/>
          </a:xfrm>
          <a:prstGeom prst="rect">
            <a:avLst/>
          </a:prstGeom>
          <a:noFill/>
          <a:ln/>
        </p:spPr>
        <p:txBody>
          <a:bodyPr wrap="square" lIns="0" tIns="0" rIns="0" bIns="0" rtlCol="0" anchor="ctr"/>
          <a:lstStyle/>
          <a:p>
            <a:pPr marL="0" indent="0">
              <a:buNone/>
            </a:pPr>
            <a:r>
              <a:rPr lang="en-US" sz="1400" dirty="0">
                <a:solidFill>
                  <a:schemeClr val="tx1"/>
                </a:solidFill>
              </a:rPr>
              <a:t>Not breastfeeding</a:t>
            </a:r>
            <a:endParaRPr lang="en-US" sz="1400" dirty="0"/>
          </a:p>
        </p:txBody>
      </p:sp>
      <p:sp>
        <p:nvSpPr>
          <p:cNvPr id="19" name="Risk bar 105"/>
          <p:cNvSpPr/>
          <p:nvPr/>
        </p:nvSpPr>
        <p:spPr>
          <a:xfrm>
            <a:off x="8229600" y="3355848"/>
            <a:ext cx="1314450" cy="274320"/>
          </a:xfrm>
          <a:prstGeom prst="roundRect">
            <a:avLst>
              <a:gd name="adj" fmla="val 26667"/>
            </a:avLst>
          </a:prstGeom>
          <a:solidFill>
            <a:schemeClr val="accent3"/>
          </a:solidFill>
          <a:ln w="12700">
            <a:solidFill>
              <a:schemeClr val="accent3"/>
            </a:solidFill>
            <a:prstDash val="solid"/>
          </a:ln>
        </p:spPr>
        <p:txBody>
          <a:bodyPr/>
          <a:lstStyle/>
          <a:p>
            <a:endParaRPr lang="en-GB"/>
          </a:p>
        </p:txBody>
      </p:sp>
      <p:sp>
        <p:nvSpPr>
          <p:cNvPr id="20" name="Text 106"/>
          <p:cNvSpPr txBox="1"/>
          <p:nvPr/>
        </p:nvSpPr>
        <p:spPr>
          <a:xfrm>
            <a:off x="9653778" y="3236976"/>
            <a:ext cx="1280160" cy="512064"/>
          </a:xfrm>
          <a:prstGeom prst="rect">
            <a:avLst/>
          </a:prstGeom>
          <a:noFill/>
          <a:ln/>
        </p:spPr>
        <p:txBody>
          <a:bodyPr wrap="square" lIns="0" tIns="0" rIns="0" bIns="0" rtlCol="0" anchor="ctr"/>
          <a:lstStyle/>
          <a:p>
            <a:pPr marL="0" indent="0">
              <a:buNone/>
            </a:pPr>
            <a:r>
              <a:rPr lang="en-US" sz="1400" b="1" dirty="0">
                <a:solidFill>
                  <a:schemeClr val="accent3"/>
                </a:solidFill>
              </a:rPr>
              <a:t>5%</a:t>
            </a:r>
            <a:endParaRPr lang="en-US" sz="1400" dirty="0"/>
          </a:p>
        </p:txBody>
      </p:sp>
      <p:sp>
        <p:nvSpPr>
          <p:cNvPr id="21" name="Text 107"/>
          <p:cNvSpPr txBox="1"/>
          <p:nvPr/>
        </p:nvSpPr>
        <p:spPr>
          <a:xfrm>
            <a:off x="5943600" y="3840480"/>
            <a:ext cx="2240280" cy="512064"/>
          </a:xfrm>
          <a:prstGeom prst="rect">
            <a:avLst/>
          </a:prstGeom>
          <a:noFill/>
          <a:ln/>
        </p:spPr>
        <p:txBody>
          <a:bodyPr wrap="square" lIns="0" tIns="0" rIns="0" bIns="0" rtlCol="0" anchor="ctr"/>
          <a:lstStyle/>
          <a:p>
            <a:pPr marL="0" indent="0">
              <a:buNone/>
            </a:pPr>
            <a:r>
              <a:rPr lang="en-US" sz="1400" dirty="0">
                <a:solidFill>
                  <a:schemeClr val="tx1"/>
                </a:solidFill>
              </a:rPr>
              <a:t>HRT</a:t>
            </a:r>
            <a:endParaRPr lang="en-US" sz="1400" dirty="0"/>
          </a:p>
        </p:txBody>
      </p:sp>
      <p:sp>
        <p:nvSpPr>
          <p:cNvPr id="22" name="Risk bar 108"/>
          <p:cNvSpPr/>
          <p:nvPr/>
        </p:nvSpPr>
        <p:spPr>
          <a:xfrm>
            <a:off x="8229600" y="3959352"/>
            <a:ext cx="525780" cy="274320"/>
          </a:xfrm>
          <a:prstGeom prst="roundRect">
            <a:avLst>
              <a:gd name="adj" fmla="val 26667"/>
            </a:avLst>
          </a:prstGeom>
          <a:solidFill>
            <a:schemeClr val="accent3"/>
          </a:solidFill>
          <a:ln w="12700">
            <a:solidFill>
              <a:schemeClr val="accent3"/>
            </a:solidFill>
            <a:prstDash val="solid"/>
          </a:ln>
        </p:spPr>
        <p:txBody>
          <a:bodyPr/>
          <a:lstStyle/>
          <a:p>
            <a:endParaRPr lang="en-GB"/>
          </a:p>
        </p:txBody>
      </p:sp>
      <p:sp>
        <p:nvSpPr>
          <p:cNvPr id="23" name="Text 109"/>
          <p:cNvSpPr txBox="1"/>
          <p:nvPr/>
        </p:nvSpPr>
        <p:spPr>
          <a:xfrm>
            <a:off x="8865108" y="3840480"/>
            <a:ext cx="1280160" cy="512064"/>
          </a:xfrm>
          <a:prstGeom prst="rect">
            <a:avLst/>
          </a:prstGeom>
          <a:noFill/>
          <a:ln/>
        </p:spPr>
        <p:txBody>
          <a:bodyPr wrap="square" lIns="0" tIns="0" rIns="0" bIns="0" rtlCol="0" anchor="ctr"/>
          <a:lstStyle/>
          <a:p>
            <a:pPr marL="0" indent="0">
              <a:buNone/>
            </a:pPr>
            <a:r>
              <a:rPr lang="en-US" sz="1400" b="1" dirty="0">
                <a:solidFill>
                  <a:schemeClr val="accent3"/>
                </a:solidFill>
              </a:rPr>
              <a:t>at least 2%</a:t>
            </a:r>
            <a:endParaRPr lang="en-US" sz="1400" dirty="0"/>
          </a:p>
        </p:txBody>
      </p:sp>
      <p:sp>
        <p:nvSpPr>
          <p:cNvPr id="24" name="Text 110"/>
          <p:cNvSpPr txBox="1"/>
          <p:nvPr/>
        </p:nvSpPr>
        <p:spPr>
          <a:xfrm>
            <a:off x="5943600" y="4443984"/>
            <a:ext cx="2240280" cy="512064"/>
          </a:xfrm>
          <a:prstGeom prst="rect">
            <a:avLst/>
          </a:prstGeom>
          <a:noFill/>
          <a:ln/>
        </p:spPr>
        <p:txBody>
          <a:bodyPr wrap="square" lIns="0" tIns="0" rIns="0" bIns="0" rtlCol="0" anchor="ctr"/>
          <a:lstStyle/>
          <a:p>
            <a:pPr marL="0" indent="0">
              <a:buNone/>
            </a:pPr>
            <a:r>
              <a:rPr lang="en-US" sz="1400" dirty="0">
                <a:solidFill>
                  <a:schemeClr val="tx1"/>
                </a:solidFill>
              </a:rPr>
              <a:t>Contraceptive pill</a:t>
            </a:r>
            <a:endParaRPr lang="en-US" sz="1400" dirty="0"/>
          </a:p>
        </p:txBody>
      </p:sp>
      <p:sp>
        <p:nvSpPr>
          <p:cNvPr id="25" name="Risk bar 111"/>
          <p:cNvSpPr/>
          <p:nvPr/>
        </p:nvSpPr>
        <p:spPr>
          <a:xfrm>
            <a:off x="8229600" y="4562856"/>
            <a:ext cx="184023" cy="274320"/>
          </a:xfrm>
          <a:prstGeom prst="roundRect">
            <a:avLst>
              <a:gd name="adj" fmla="val 39752"/>
            </a:avLst>
          </a:prstGeom>
          <a:solidFill>
            <a:schemeClr val="accent3"/>
          </a:solidFill>
          <a:ln w="12700">
            <a:solidFill>
              <a:schemeClr val="accent3"/>
            </a:solidFill>
            <a:prstDash val="solid"/>
          </a:ln>
        </p:spPr>
        <p:txBody>
          <a:bodyPr/>
          <a:lstStyle/>
          <a:p>
            <a:endParaRPr lang="en-GB"/>
          </a:p>
        </p:txBody>
      </p:sp>
      <p:sp>
        <p:nvSpPr>
          <p:cNvPr id="26" name="Text 112"/>
          <p:cNvSpPr txBox="1"/>
          <p:nvPr/>
        </p:nvSpPr>
        <p:spPr>
          <a:xfrm>
            <a:off x="8523351" y="4443984"/>
            <a:ext cx="1280160" cy="512064"/>
          </a:xfrm>
          <a:prstGeom prst="rect">
            <a:avLst/>
          </a:prstGeom>
          <a:noFill/>
          <a:ln/>
        </p:spPr>
        <p:txBody>
          <a:bodyPr wrap="square" lIns="0" tIns="0" rIns="0" bIns="0" rtlCol="0" anchor="ctr"/>
          <a:lstStyle/>
          <a:p>
            <a:pPr marL="0" indent="0">
              <a:buNone/>
            </a:pPr>
            <a:r>
              <a:rPr lang="en-US" sz="1400" b="1" dirty="0">
                <a:solidFill>
                  <a:schemeClr val="accent3"/>
                </a:solidFill>
              </a:rPr>
              <a:t>less than 1%</a:t>
            </a:r>
            <a:endParaRPr lang="en-US" sz="1400" dirty="0"/>
          </a:p>
        </p:txBody>
      </p:sp>
      <p:sp>
        <p:nvSpPr>
          <p:cNvPr id="27" name="Box 113"/>
          <p:cNvSpPr/>
          <p:nvPr/>
        </p:nvSpPr>
        <p:spPr>
          <a:xfrm>
            <a:off x="548640" y="5138928"/>
            <a:ext cx="11091672" cy="768096"/>
          </a:xfrm>
          <a:prstGeom prst="roundRect">
            <a:avLst>
              <a:gd name="adj" fmla="val 11905"/>
            </a:avLst>
          </a:prstGeom>
          <a:solidFill>
            <a:schemeClr val="accent6"/>
          </a:solidFill>
          <a:ln w="12700">
            <a:solidFill>
              <a:schemeClr val="accent6"/>
            </a:solidFill>
            <a:prstDash val="solid"/>
          </a:ln>
        </p:spPr>
        <p:txBody>
          <a:bodyPr/>
          <a:lstStyle/>
          <a:p>
            <a:endParaRPr lang="en-GB"/>
          </a:p>
        </p:txBody>
      </p:sp>
      <p:sp>
        <p:nvSpPr>
          <p:cNvPr id="28" name="Text 114"/>
          <p:cNvSpPr txBox="1"/>
          <p:nvPr/>
        </p:nvSpPr>
        <p:spPr>
          <a:xfrm>
            <a:off x="731520" y="5138928"/>
            <a:ext cx="10725912" cy="768096"/>
          </a:xfrm>
          <a:prstGeom prst="rect">
            <a:avLst/>
          </a:prstGeom>
          <a:noFill/>
          <a:ln/>
        </p:spPr>
        <p:txBody>
          <a:bodyPr wrap="square" lIns="0" tIns="0" rIns="0" bIns="0" rtlCol="0" anchor="ctr"/>
          <a:lstStyle/>
          <a:p>
            <a:pPr marL="0" indent="0">
              <a:buNone/>
            </a:pPr>
            <a:r>
              <a:rPr lang="en-US" sz="1400" b="1" dirty="0">
                <a:solidFill>
                  <a:schemeClr val="tx1"/>
                </a:solidFill>
              </a:rPr>
              <a:t>For Sarah: </a:t>
            </a:r>
            <a:r>
              <a:rPr lang="en-US" sz="1400" dirty="0">
                <a:solidFill>
                  <a:schemeClr val="tx1"/>
                </a:solidFill>
              </a:rPr>
              <a:t>none of these is known. Ask about family history, and never imply blame: only 23% of breast cancer cases are classed as preventable. Smoking also raises risk slightly.</a:t>
            </a:r>
            <a:endParaRPr lang="en-US" sz="1400" dirty="0"/>
          </a:p>
        </p:txBody>
      </p:sp>
      <p:sp>
        <p:nvSpPr>
          <p:cNvPr id="29" name="Source 115"/>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Cancer Research UK (2026b; no date b); NHS (2024a)</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Recognising the symptoms and acting on them</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6</a:t>
            </a:fld>
            <a:endParaRPr lang="en-US"/>
          </a:p>
        </p:txBody>
      </p:sp>
      <p:sp>
        <p:nvSpPr>
          <p:cNvPr id="3" name="Section tag 117"/>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UNDERSTANDING BREAST CANCER</a:t>
            </a:r>
            <a:endParaRPr lang="en-US" sz="1100" dirty="0"/>
          </a:p>
        </p:txBody>
      </p:sp>
      <p:sp>
        <p:nvSpPr>
          <p:cNvPr id="5" name="Box 118"/>
          <p:cNvSpPr/>
          <p:nvPr/>
        </p:nvSpPr>
        <p:spPr>
          <a:xfrm>
            <a:off x="548640" y="1463040"/>
            <a:ext cx="3575304" cy="786384"/>
          </a:xfrm>
          <a:prstGeom prst="roundRect">
            <a:avLst>
              <a:gd name="adj" fmla="val 11628"/>
            </a:avLst>
          </a:prstGeom>
          <a:solidFill>
            <a:schemeClr val="bg2"/>
          </a:solidFill>
          <a:ln w="12700">
            <a:solidFill>
              <a:schemeClr val="bg2"/>
            </a:solidFill>
            <a:prstDash val="solid"/>
          </a:ln>
        </p:spPr>
        <p:txBody>
          <a:bodyPr/>
          <a:lstStyle/>
          <a:p>
            <a:endParaRPr lang="en-GB"/>
          </a:p>
        </p:txBody>
      </p:sp>
      <p:sp>
        <p:nvSpPr>
          <p:cNvPr id="6" name="Badge 119"/>
          <p:cNvSpPr/>
          <p:nvPr/>
        </p:nvSpPr>
        <p:spPr>
          <a:xfrm>
            <a:off x="713232" y="162763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7" name="Text 120"/>
          <p:cNvSpPr txBox="1"/>
          <p:nvPr/>
        </p:nvSpPr>
        <p:spPr>
          <a:xfrm>
            <a:off x="1325880" y="1463040"/>
            <a:ext cx="2697480" cy="786384"/>
          </a:xfrm>
          <a:prstGeom prst="rect">
            <a:avLst/>
          </a:prstGeom>
          <a:noFill/>
          <a:ln/>
        </p:spPr>
        <p:txBody>
          <a:bodyPr wrap="square" lIns="0" tIns="0" rIns="0" bIns="0" rtlCol="0" anchor="ctr"/>
          <a:lstStyle/>
          <a:p>
            <a:pPr marL="0" indent="0">
              <a:buNone/>
            </a:pPr>
            <a:r>
              <a:rPr lang="en-US" sz="1400" dirty="0">
                <a:solidFill>
                  <a:schemeClr val="tx1"/>
                </a:solidFill>
              </a:rPr>
              <a:t>A lump or swelling in the breast, chest or armpit</a:t>
            </a:r>
            <a:endParaRPr lang="en-US" sz="1400" dirty="0"/>
          </a:p>
        </p:txBody>
      </p:sp>
      <p:sp>
        <p:nvSpPr>
          <p:cNvPr id="8" name="Box 121"/>
          <p:cNvSpPr/>
          <p:nvPr/>
        </p:nvSpPr>
        <p:spPr>
          <a:xfrm>
            <a:off x="4306824" y="1463040"/>
            <a:ext cx="3575304" cy="786384"/>
          </a:xfrm>
          <a:prstGeom prst="roundRect">
            <a:avLst>
              <a:gd name="adj" fmla="val 11628"/>
            </a:avLst>
          </a:prstGeom>
          <a:solidFill>
            <a:schemeClr val="bg2"/>
          </a:solidFill>
          <a:ln w="12700">
            <a:solidFill>
              <a:schemeClr val="bg2"/>
            </a:solidFill>
            <a:prstDash val="solid"/>
          </a:ln>
        </p:spPr>
        <p:txBody>
          <a:bodyPr/>
          <a:lstStyle/>
          <a:p>
            <a:endParaRPr lang="en-GB"/>
          </a:p>
        </p:txBody>
      </p:sp>
      <p:sp>
        <p:nvSpPr>
          <p:cNvPr id="9" name="Badge 122"/>
          <p:cNvSpPr/>
          <p:nvPr/>
        </p:nvSpPr>
        <p:spPr>
          <a:xfrm>
            <a:off x="4471416" y="162763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10" name="Text 123"/>
          <p:cNvSpPr txBox="1"/>
          <p:nvPr/>
        </p:nvSpPr>
        <p:spPr>
          <a:xfrm>
            <a:off x="5084064" y="1463040"/>
            <a:ext cx="2697480" cy="786384"/>
          </a:xfrm>
          <a:prstGeom prst="rect">
            <a:avLst/>
          </a:prstGeom>
          <a:noFill/>
          <a:ln/>
        </p:spPr>
        <p:txBody>
          <a:bodyPr wrap="square" lIns="0" tIns="0" rIns="0" bIns="0" rtlCol="0" anchor="ctr"/>
          <a:lstStyle/>
          <a:p>
            <a:pPr marL="0" indent="0">
              <a:buNone/>
            </a:pPr>
            <a:r>
              <a:rPr lang="en-US" sz="1400" dirty="0">
                <a:solidFill>
                  <a:schemeClr val="tx1"/>
                </a:solidFill>
              </a:rPr>
              <a:t>Dimpling of the skin, like orange peel</a:t>
            </a:r>
            <a:endParaRPr lang="en-US" sz="1400" dirty="0"/>
          </a:p>
        </p:txBody>
      </p:sp>
      <p:sp>
        <p:nvSpPr>
          <p:cNvPr id="11" name="Box 124"/>
          <p:cNvSpPr/>
          <p:nvPr/>
        </p:nvSpPr>
        <p:spPr>
          <a:xfrm>
            <a:off x="8065008" y="1463040"/>
            <a:ext cx="3575304" cy="786384"/>
          </a:xfrm>
          <a:prstGeom prst="roundRect">
            <a:avLst>
              <a:gd name="adj" fmla="val 11628"/>
            </a:avLst>
          </a:prstGeom>
          <a:solidFill>
            <a:schemeClr val="bg2"/>
          </a:solidFill>
          <a:ln w="12700">
            <a:solidFill>
              <a:schemeClr val="bg2"/>
            </a:solidFill>
            <a:prstDash val="solid"/>
          </a:ln>
        </p:spPr>
        <p:txBody>
          <a:bodyPr/>
          <a:lstStyle/>
          <a:p>
            <a:endParaRPr lang="en-GB"/>
          </a:p>
        </p:txBody>
      </p:sp>
      <p:sp>
        <p:nvSpPr>
          <p:cNvPr id="12" name="Badge 125"/>
          <p:cNvSpPr/>
          <p:nvPr/>
        </p:nvSpPr>
        <p:spPr>
          <a:xfrm>
            <a:off x="8229600" y="162763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13" name="Text 126"/>
          <p:cNvSpPr txBox="1"/>
          <p:nvPr/>
        </p:nvSpPr>
        <p:spPr>
          <a:xfrm>
            <a:off x="8842248" y="1463040"/>
            <a:ext cx="2697480" cy="786384"/>
          </a:xfrm>
          <a:prstGeom prst="rect">
            <a:avLst/>
          </a:prstGeom>
          <a:noFill/>
          <a:ln/>
        </p:spPr>
        <p:txBody>
          <a:bodyPr wrap="square" lIns="0" tIns="0" rIns="0" bIns="0" rtlCol="0" anchor="ctr"/>
          <a:lstStyle/>
          <a:p>
            <a:pPr marL="0" indent="0">
              <a:buNone/>
            </a:pPr>
            <a:r>
              <a:rPr lang="en-US" sz="1400" dirty="0">
                <a:solidFill>
                  <a:schemeClr val="tx1"/>
                </a:solidFill>
              </a:rPr>
              <a:t>A change in skin colour</a:t>
            </a:r>
            <a:endParaRPr lang="en-US" sz="1400" dirty="0"/>
          </a:p>
        </p:txBody>
      </p:sp>
      <p:sp>
        <p:nvSpPr>
          <p:cNvPr id="14" name="Box 127"/>
          <p:cNvSpPr/>
          <p:nvPr/>
        </p:nvSpPr>
        <p:spPr>
          <a:xfrm>
            <a:off x="548640" y="2359152"/>
            <a:ext cx="3575304" cy="786384"/>
          </a:xfrm>
          <a:prstGeom prst="roundRect">
            <a:avLst>
              <a:gd name="adj" fmla="val 11628"/>
            </a:avLst>
          </a:prstGeom>
          <a:solidFill>
            <a:schemeClr val="bg2"/>
          </a:solidFill>
          <a:ln w="12700">
            <a:solidFill>
              <a:schemeClr val="bg2"/>
            </a:solidFill>
            <a:prstDash val="solid"/>
          </a:ln>
        </p:spPr>
        <p:txBody>
          <a:bodyPr/>
          <a:lstStyle/>
          <a:p>
            <a:endParaRPr lang="en-GB"/>
          </a:p>
        </p:txBody>
      </p:sp>
      <p:sp>
        <p:nvSpPr>
          <p:cNvPr id="15" name="Badge 128"/>
          <p:cNvSpPr/>
          <p:nvPr/>
        </p:nvSpPr>
        <p:spPr>
          <a:xfrm>
            <a:off x="713232" y="2523744"/>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4</a:t>
            </a:r>
            <a:endParaRPr lang="en-US" sz="1600" dirty="0"/>
          </a:p>
        </p:txBody>
      </p:sp>
      <p:sp>
        <p:nvSpPr>
          <p:cNvPr id="16" name="Text 129"/>
          <p:cNvSpPr txBox="1"/>
          <p:nvPr/>
        </p:nvSpPr>
        <p:spPr>
          <a:xfrm>
            <a:off x="1325880" y="2359152"/>
            <a:ext cx="2697480" cy="786384"/>
          </a:xfrm>
          <a:prstGeom prst="rect">
            <a:avLst/>
          </a:prstGeom>
          <a:noFill/>
          <a:ln/>
        </p:spPr>
        <p:txBody>
          <a:bodyPr wrap="square" lIns="0" tIns="0" rIns="0" bIns="0" rtlCol="0" anchor="ctr"/>
          <a:lstStyle/>
          <a:p>
            <a:pPr marL="0" indent="0">
              <a:buNone/>
            </a:pPr>
            <a:r>
              <a:rPr lang="en-US" sz="1400" dirty="0">
                <a:solidFill>
                  <a:schemeClr val="tx1"/>
                </a:solidFill>
              </a:rPr>
              <a:t>A change in the size or shape of a breast</a:t>
            </a:r>
            <a:endParaRPr lang="en-US" sz="1400" dirty="0"/>
          </a:p>
        </p:txBody>
      </p:sp>
      <p:sp>
        <p:nvSpPr>
          <p:cNvPr id="17" name="Box 130"/>
          <p:cNvSpPr/>
          <p:nvPr/>
        </p:nvSpPr>
        <p:spPr>
          <a:xfrm>
            <a:off x="4306824" y="2359152"/>
            <a:ext cx="3575304" cy="786384"/>
          </a:xfrm>
          <a:prstGeom prst="roundRect">
            <a:avLst>
              <a:gd name="adj" fmla="val 11628"/>
            </a:avLst>
          </a:prstGeom>
          <a:solidFill>
            <a:schemeClr val="bg2"/>
          </a:solidFill>
          <a:ln w="12700">
            <a:solidFill>
              <a:schemeClr val="bg2"/>
            </a:solidFill>
            <a:prstDash val="solid"/>
          </a:ln>
        </p:spPr>
        <p:txBody>
          <a:bodyPr/>
          <a:lstStyle/>
          <a:p>
            <a:endParaRPr lang="en-GB"/>
          </a:p>
        </p:txBody>
      </p:sp>
      <p:sp>
        <p:nvSpPr>
          <p:cNvPr id="18" name="Badge 131"/>
          <p:cNvSpPr/>
          <p:nvPr/>
        </p:nvSpPr>
        <p:spPr>
          <a:xfrm>
            <a:off x="4471416" y="2523744"/>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5</a:t>
            </a:r>
            <a:endParaRPr lang="en-US" sz="1600" dirty="0"/>
          </a:p>
        </p:txBody>
      </p:sp>
      <p:sp>
        <p:nvSpPr>
          <p:cNvPr id="19" name="Text 132"/>
          <p:cNvSpPr txBox="1"/>
          <p:nvPr/>
        </p:nvSpPr>
        <p:spPr>
          <a:xfrm>
            <a:off x="5084064" y="2359152"/>
            <a:ext cx="2697480" cy="786384"/>
          </a:xfrm>
          <a:prstGeom prst="rect">
            <a:avLst/>
          </a:prstGeom>
          <a:noFill/>
          <a:ln/>
        </p:spPr>
        <p:txBody>
          <a:bodyPr wrap="square" lIns="0" tIns="0" rIns="0" bIns="0" rtlCol="0" anchor="ctr"/>
          <a:lstStyle/>
          <a:p>
            <a:pPr marL="0" indent="0">
              <a:buNone/>
            </a:pPr>
            <a:r>
              <a:rPr lang="en-US" sz="1400" dirty="0">
                <a:solidFill>
                  <a:schemeClr val="tx1"/>
                </a:solidFill>
              </a:rPr>
              <a:t>Nipple discharge, which may have blood in it</a:t>
            </a:r>
            <a:endParaRPr lang="en-US" sz="1400" dirty="0"/>
          </a:p>
        </p:txBody>
      </p:sp>
      <p:sp>
        <p:nvSpPr>
          <p:cNvPr id="20" name="Box 133"/>
          <p:cNvSpPr/>
          <p:nvPr/>
        </p:nvSpPr>
        <p:spPr>
          <a:xfrm>
            <a:off x="8065008" y="2359152"/>
            <a:ext cx="3575304" cy="786384"/>
          </a:xfrm>
          <a:prstGeom prst="roundRect">
            <a:avLst>
              <a:gd name="adj" fmla="val 11628"/>
            </a:avLst>
          </a:prstGeom>
          <a:solidFill>
            <a:schemeClr val="bg2"/>
          </a:solidFill>
          <a:ln w="12700">
            <a:solidFill>
              <a:schemeClr val="bg2"/>
            </a:solidFill>
            <a:prstDash val="solid"/>
          </a:ln>
        </p:spPr>
        <p:txBody>
          <a:bodyPr/>
          <a:lstStyle/>
          <a:p>
            <a:endParaRPr lang="en-GB"/>
          </a:p>
        </p:txBody>
      </p:sp>
      <p:sp>
        <p:nvSpPr>
          <p:cNvPr id="21" name="Badge 134"/>
          <p:cNvSpPr/>
          <p:nvPr/>
        </p:nvSpPr>
        <p:spPr>
          <a:xfrm>
            <a:off x="8229600" y="2523744"/>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6</a:t>
            </a:r>
            <a:endParaRPr lang="en-US" sz="1600" dirty="0"/>
          </a:p>
        </p:txBody>
      </p:sp>
      <p:sp>
        <p:nvSpPr>
          <p:cNvPr id="22" name="Text 135"/>
          <p:cNvSpPr txBox="1"/>
          <p:nvPr/>
        </p:nvSpPr>
        <p:spPr>
          <a:xfrm>
            <a:off x="8842248" y="2359152"/>
            <a:ext cx="2697480" cy="786384"/>
          </a:xfrm>
          <a:prstGeom prst="rect">
            <a:avLst/>
          </a:prstGeom>
          <a:noFill/>
          <a:ln/>
        </p:spPr>
        <p:txBody>
          <a:bodyPr wrap="square" lIns="0" tIns="0" rIns="0" bIns="0" rtlCol="0" anchor="ctr"/>
          <a:lstStyle/>
          <a:p>
            <a:pPr marL="0" indent="0">
              <a:buNone/>
            </a:pPr>
            <a:r>
              <a:rPr lang="en-US" sz="1400" dirty="0">
                <a:solidFill>
                  <a:schemeClr val="tx1"/>
                </a:solidFill>
              </a:rPr>
              <a:t>A nipple that turns in, or a rash on it</a:t>
            </a:r>
            <a:endParaRPr lang="en-US" sz="1400" dirty="0"/>
          </a:p>
        </p:txBody>
      </p:sp>
      <p:sp>
        <p:nvSpPr>
          <p:cNvPr id="23" name="Text 136"/>
          <p:cNvSpPr txBox="1"/>
          <p:nvPr/>
        </p:nvSpPr>
        <p:spPr>
          <a:xfrm>
            <a:off x="548640" y="3273552"/>
            <a:ext cx="11091672" cy="329184"/>
          </a:xfrm>
          <a:prstGeom prst="rect">
            <a:avLst/>
          </a:prstGeom>
          <a:noFill/>
          <a:ln/>
        </p:spPr>
        <p:txBody>
          <a:bodyPr wrap="square" lIns="0" tIns="0" rIns="0" bIns="0" rtlCol="0" anchor="ctr"/>
          <a:lstStyle/>
          <a:p>
            <a:pPr marL="0" indent="0">
              <a:buNone/>
            </a:pPr>
            <a:r>
              <a:rPr lang="en-US" sz="1300" i="1" dirty="0">
                <a:solidFill>
                  <a:schemeClr val="accent5"/>
                </a:solidFill>
              </a:rPr>
              <a:t>Breast pain on its own is not usually a symptom of breast cancer.</a:t>
            </a:r>
            <a:endParaRPr lang="en-US" sz="1300" dirty="0"/>
          </a:p>
        </p:txBody>
      </p:sp>
      <p:sp>
        <p:nvSpPr>
          <p:cNvPr id="24" name="Box 137"/>
          <p:cNvSpPr/>
          <p:nvPr/>
        </p:nvSpPr>
        <p:spPr>
          <a:xfrm>
            <a:off x="548640" y="3749040"/>
            <a:ext cx="3392424" cy="2148840"/>
          </a:xfrm>
          <a:prstGeom prst="roundRect">
            <a:avLst>
              <a:gd name="adj" fmla="val 4255"/>
            </a:avLst>
          </a:prstGeom>
          <a:solidFill>
            <a:schemeClr val="bg2"/>
          </a:solidFill>
          <a:ln w="12700">
            <a:solidFill>
              <a:schemeClr val="bg2"/>
            </a:solidFill>
            <a:prstDash val="solid"/>
          </a:ln>
        </p:spPr>
        <p:txBody>
          <a:bodyPr/>
          <a:lstStyle/>
          <a:p>
            <a:endParaRPr lang="en-GB"/>
          </a:p>
        </p:txBody>
      </p:sp>
      <p:sp>
        <p:nvSpPr>
          <p:cNvPr id="25" name="Text 138"/>
          <p:cNvSpPr txBox="1"/>
          <p:nvPr/>
        </p:nvSpPr>
        <p:spPr>
          <a:xfrm>
            <a:off x="749808" y="3840480"/>
            <a:ext cx="640080" cy="731520"/>
          </a:xfrm>
          <a:prstGeom prst="rect">
            <a:avLst/>
          </a:prstGeom>
          <a:noFill/>
          <a:ln/>
        </p:spPr>
        <p:txBody>
          <a:bodyPr wrap="square" lIns="0" tIns="0" rIns="0" bIns="0" rtlCol="0" anchor="ctr"/>
          <a:lstStyle/>
          <a:p>
            <a:pPr marL="0" indent="0">
              <a:buNone/>
            </a:pPr>
            <a:r>
              <a:rPr lang="en-US" sz="4000" b="1" dirty="0">
                <a:solidFill>
                  <a:schemeClr val="accent1"/>
                </a:solidFill>
                <a:latin typeface="+mj-lt" pitchFamily="34" charset="0"/>
                <a:ea typeface="+mj-lt" pitchFamily="34" charset="-122"/>
                <a:cs typeface="+mj-lt" pitchFamily="34" charset="-120"/>
              </a:rPr>
              <a:t>1</a:t>
            </a:r>
            <a:endParaRPr lang="en-US" sz="4000" dirty="0"/>
          </a:p>
        </p:txBody>
      </p:sp>
      <p:sp>
        <p:nvSpPr>
          <p:cNvPr id="26" name="Text 139"/>
          <p:cNvSpPr txBox="1"/>
          <p:nvPr/>
        </p:nvSpPr>
        <p:spPr>
          <a:xfrm>
            <a:off x="1417320" y="3840480"/>
            <a:ext cx="2377440" cy="731520"/>
          </a:xfrm>
          <a:prstGeom prst="rect">
            <a:avLst/>
          </a:prstGeom>
          <a:noFill/>
          <a:ln/>
        </p:spPr>
        <p:txBody>
          <a:bodyPr wrap="square" lIns="0" tIns="0" rIns="0" bIns="0" rtlCol="0" anchor="ctr"/>
          <a:lstStyle/>
          <a:p>
            <a:pPr marL="0" indent="0">
              <a:buNone/>
            </a:pPr>
            <a:r>
              <a:rPr lang="en-US" sz="1700" b="1" dirty="0">
                <a:solidFill>
                  <a:schemeClr val="tx2"/>
                </a:solidFill>
                <a:latin typeface="+mj-lt" pitchFamily="34" charset="0"/>
                <a:ea typeface="+mj-lt" pitchFamily="34" charset="-122"/>
                <a:cs typeface="+mj-lt" pitchFamily="34" charset="-120"/>
              </a:rPr>
              <a:t>Know what is normal for you</a:t>
            </a:r>
            <a:endParaRPr lang="en-US" sz="1700" dirty="0"/>
          </a:p>
        </p:txBody>
      </p:sp>
      <p:sp>
        <p:nvSpPr>
          <p:cNvPr id="27" name="Text 140"/>
          <p:cNvSpPr txBox="1"/>
          <p:nvPr/>
        </p:nvSpPr>
        <p:spPr>
          <a:xfrm>
            <a:off x="749808" y="4645152"/>
            <a:ext cx="2990088" cy="1188720"/>
          </a:xfrm>
          <a:prstGeom prst="rect">
            <a:avLst/>
          </a:prstGeom>
          <a:noFill/>
          <a:ln/>
        </p:spPr>
        <p:txBody>
          <a:bodyPr wrap="square" lIns="0" tIns="0" rIns="0" bIns="0" rtlCol="0" anchor="t"/>
          <a:lstStyle/>
          <a:p>
            <a:pPr marL="0" indent="0">
              <a:buNone/>
            </a:pPr>
            <a:r>
              <a:rPr lang="en-US" sz="1550" dirty="0">
                <a:solidFill>
                  <a:schemeClr val="tx1"/>
                </a:solidFill>
              </a:rPr>
              <a:t>Check your breasts regularly so any change is easier to notice</a:t>
            </a:r>
            <a:endParaRPr lang="en-US" sz="1550" dirty="0"/>
          </a:p>
        </p:txBody>
      </p:sp>
      <p:sp>
        <p:nvSpPr>
          <p:cNvPr id="28" name="Arrow 141"/>
          <p:cNvSpPr/>
          <p:nvPr/>
        </p:nvSpPr>
        <p:spPr>
          <a:xfrm>
            <a:off x="4014216" y="4617720"/>
            <a:ext cx="310896" cy="411480"/>
          </a:xfrm>
          <a:prstGeom prst="rightArrow">
            <a:avLst/>
          </a:prstGeom>
          <a:solidFill>
            <a:schemeClr val="accent1"/>
          </a:solidFill>
          <a:ln w="12700">
            <a:solidFill>
              <a:schemeClr val="accent1"/>
            </a:solidFill>
            <a:prstDash val="solid"/>
          </a:ln>
        </p:spPr>
        <p:txBody>
          <a:bodyPr/>
          <a:lstStyle/>
          <a:p>
            <a:endParaRPr lang="en-GB"/>
          </a:p>
        </p:txBody>
      </p:sp>
      <p:sp>
        <p:nvSpPr>
          <p:cNvPr id="29" name="Box 142"/>
          <p:cNvSpPr/>
          <p:nvPr/>
        </p:nvSpPr>
        <p:spPr>
          <a:xfrm>
            <a:off x="4398264" y="3749040"/>
            <a:ext cx="3392424" cy="2148840"/>
          </a:xfrm>
          <a:prstGeom prst="roundRect">
            <a:avLst>
              <a:gd name="adj" fmla="val 4255"/>
            </a:avLst>
          </a:prstGeom>
          <a:solidFill>
            <a:schemeClr val="accent2"/>
          </a:solidFill>
          <a:ln w="12700">
            <a:solidFill>
              <a:schemeClr val="accent2"/>
            </a:solidFill>
            <a:prstDash val="solid"/>
          </a:ln>
        </p:spPr>
        <p:txBody>
          <a:bodyPr/>
          <a:lstStyle/>
          <a:p>
            <a:endParaRPr lang="en-GB"/>
          </a:p>
        </p:txBody>
      </p:sp>
      <p:sp>
        <p:nvSpPr>
          <p:cNvPr id="30" name="Text 143"/>
          <p:cNvSpPr txBox="1"/>
          <p:nvPr/>
        </p:nvSpPr>
        <p:spPr>
          <a:xfrm>
            <a:off x="4599432" y="3840480"/>
            <a:ext cx="640080" cy="731520"/>
          </a:xfrm>
          <a:prstGeom prst="rect">
            <a:avLst/>
          </a:prstGeom>
          <a:noFill/>
          <a:ln/>
        </p:spPr>
        <p:txBody>
          <a:bodyPr wrap="square" lIns="0" tIns="0" rIns="0" bIns="0" rtlCol="0" anchor="ctr"/>
          <a:lstStyle/>
          <a:p>
            <a:pPr marL="0" indent="0">
              <a:buNone/>
            </a:pPr>
            <a:r>
              <a:rPr lang="en-US" sz="4000" b="1" dirty="0">
                <a:solidFill>
                  <a:schemeClr val="accent4"/>
                </a:solidFill>
                <a:latin typeface="+mj-lt" pitchFamily="34" charset="0"/>
                <a:ea typeface="+mj-lt" pitchFamily="34" charset="-122"/>
                <a:cs typeface="+mj-lt" pitchFamily="34" charset="-120"/>
              </a:rPr>
              <a:t>2</a:t>
            </a:r>
            <a:endParaRPr lang="en-US" sz="4000" dirty="0"/>
          </a:p>
        </p:txBody>
      </p:sp>
      <p:sp>
        <p:nvSpPr>
          <p:cNvPr id="31" name="Text 144"/>
          <p:cNvSpPr txBox="1"/>
          <p:nvPr/>
        </p:nvSpPr>
        <p:spPr>
          <a:xfrm>
            <a:off x="5266944" y="3840480"/>
            <a:ext cx="2377440" cy="731520"/>
          </a:xfrm>
          <a:prstGeom prst="rect">
            <a:avLst/>
          </a:prstGeom>
          <a:noFill/>
          <a:ln/>
        </p:spPr>
        <p:txBody>
          <a:bodyPr wrap="square" lIns="0" tIns="0" rIns="0" bIns="0" rtlCol="0" anchor="ctr"/>
          <a:lstStyle/>
          <a:p>
            <a:pPr marL="0" indent="0">
              <a:buNone/>
            </a:pPr>
            <a:r>
              <a:rPr lang="en-US" sz="1700" b="1" dirty="0">
                <a:solidFill>
                  <a:schemeClr val="bg1"/>
                </a:solidFill>
                <a:latin typeface="+mj-lt" pitchFamily="34" charset="0"/>
                <a:ea typeface="+mj-lt" pitchFamily="34" charset="-122"/>
                <a:cs typeface="+mj-lt" pitchFamily="34" charset="-120"/>
              </a:rPr>
              <a:t>See a GP</a:t>
            </a:r>
            <a:endParaRPr lang="en-US" sz="1700" dirty="0"/>
          </a:p>
        </p:txBody>
      </p:sp>
      <p:sp>
        <p:nvSpPr>
          <p:cNvPr id="32" name="Text 145"/>
          <p:cNvSpPr txBox="1"/>
          <p:nvPr/>
        </p:nvSpPr>
        <p:spPr>
          <a:xfrm>
            <a:off x="4599432" y="4645152"/>
            <a:ext cx="2990088" cy="1188720"/>
          </a:xfrm>
          <a:prstGeom prst="rect">
            <a:avLst/>
          </a:prstGeom>
          <a:noFill/>
          <a:ln/>
        </p:spPr>
        <p:txBody>
          <a:bodyPr wrap="square" lIns="0" tIns="0" rIns="0" bIns="0" rtlCol="0" anchor="t"/>
          <a:lstStyle/>
          <a:p>
            <a:pPr marL="0" indent="0">
              <a:buNone/>
            </a:pPr>
            <a:r>
              <a:rPr lang="en-US" sz="1550" dirty="0">
                <a:solidFill>
                  <a:schemeClr val="bg1"/>
                </a:solidFill>
              </a:rPr>
              <a:t>For a lump or swelling, any change that is unusual for you, or pain with a family history of breast or ovarian cancer</a:t>
            </a:r>
            <a:endParaRPr lang="en-US" sz="1550" dirty="0"/>
          </a:p>
        </p:txBody>
      </p:sp>
      <p:sp>
        <p:nvSpPr>
          <p:cNvPr id="33" name="Arrow 146"/>
          <p:cNvSpPr/>
          <p:nvPr/>
        </p:nvSpPr>
        <p:spPr>
          <a:xfrm>
            <a:off x="7863840" y="4617720"/>
            <a:ext cx="310896" cy="411480"/>
          </a:xfrm>
          <a:prstGeom prst="rightArrow">
            <a:avLst/>
          </a:prstGeom>
          <a:solidFill>
            <a:schemeClr val="accent1"/>
          </a:solidFill>
          <a:ln w="12700">
            <a:solidFill>
              <a:schemeClr val="accent1"/>
            </a:solidFill>
            <a:prstDash val="solid"/>
          </a:ln>
        </p:spPr>
        <p:txBody>
          <a:bodyPr/>
          <a:lstStyle/>
          <a:p>
            <a:endParaRPr lang="en-GB"/>
          </a:p>
        </p:txBody>
      </p:sp>
      <p:sp>
        <p:nvSpPr>
          <p:cNvPr id="34" name="Box 147"/>
          <p:cNvSpPr/>
          <p:nvPr/>
        </p:nvSpPr>
        <p:spPr>
          <a:xfrm>
            <a:off x="8247888" y="3749040"/>
            <a:ext cx="3392424" cy="2148840"/>
          </a:xfrm>
          <a:prstGeom prst="roundRect">
            <a:avLst>
              <a:gd name="adj" fmla="val 4255"/>
            </a:avLst>
          </a:prstGeom>
          <a:solidFill>
            <a:schemeClr val="tx2"/>
          </a:solidFill>
          <a:ln w="12700">
            <a:solidFill>
              <a:schemeClr val="tx2"/>
            </a:solidFill>
            <a:prstDash val="solid"/>
          </a:ln>
        </p:spPr>
        <p:txBody>
          <a:bodyPr/>
          <a:lstStyle/>
          <a:p>
            <a:endParaRPr lang="en-GB"/>
          </a:p>
        </p:txBody>
      </p:sp>
      <p:sp>
        <p:nvSpPr>
          <p:cNvPr id="35" name="Text 148"/>
          <p:cNvSpPr txBox="1"/>
          <p:nvPr/>
        </p:nvSpPr>
        <p:spPr>
          <a:xfrm>
            <a:off x="8449056" y="3840480"/>
            <a:ext cx="640080" cy="731520"/>
          </a:xfrm>
          <a:prstGeom prst="rect">
            <a:avLst/>
          </a:prstGeom>
          <a:noFill/>
          <a:ln/>
        </p:spPr>
        <p:txBody>
          <a:bodyPr wrap="square" lIns="0" tIns="0" rIns="0" bIns="0" rtlCol="0" anchor="ctr"/>
          <a:lstStyle/>
          <a:p>
            <a:pPr marL="0" indent="0">
              <a:buNone/>
            </a:pPr>
            <a:r>
              <a:rPr lang="en-US" sz="4000" b="1" dirty="0">
                <a:solidFill>
                  <a:schemeClr val="accent4"/>
                </a:solidFill>
                <a:latin typeface="+mj-lt" pitchFamily="34" charset="0"/>
                <a:ea typeface="+mj-lt" pitchFamily="34" charset="-122"/>
                <a:cs typeface="+mj-lt" pitchFamily="34" charset="-120"/>
              </a:rPr>
              <a:t>3</a:t>
            </a:r>
            <a:endParaRPr lang="en-US" sz="4000" dirty="0"/>
          </a:p>
        </p:txBody>
      </p:sp>
      <p:sp>
        <p:nvSpPr>
          <p:cNvPr id="36" name="Text 149"/>
          <p:cNvSpPr txBox="1"/>
          <p:nvPr/>
        </p:nvSpPr>
        <p:spPr>
          <a:xfrm>
            <a:off x="9116568" y="3840480"/>
            <a:ext cx="2377440" cy="731520"/>
          </a:xfrm>
          <a:prstGeom prst="rect">
            <a:avLst/>
          </a:prstGeom>
          <a:noFill/>
          <a:ln/>
        </p:spPr>
        <p:txBody>
          <a:bodyPr wrap="square" lIns="0" tIns="0" rIns="0" bIns="0" rtlCol="0" anchor="ctr"/>
          <a:lstStyle/>
          <a:p>
            <a:pPr marL="0" indent="0">
              <a:buNone/>
            </a:pPr>
            <a:r>
              <a:rPr lang="en-US" sz="1700" b="1" dirty="0">
                <a:solidFill>
                  <a:schemeClr val="bg1"/>
                </a:solidFill>
                <a:latin typeface="+mj-lt" pitchFamily="34" charset="0"/>
                <a:ea typeface="+mj-lt" pitchFamily="34" charset="-122"/>
                <a:cs typeface="+mj-lt" pitchFamily="34" charset="-120"/>
              </a:rPr>
              <a:t>Urgent referral</a:t>
            </a:r>
            <a:endParaRPr lang="en-US" sz="1700" dirty="0"/>
          </a:p>
        </p:txBody>
      </p:sp>
      <p:sp>
        <p:nvSpPr>
          <p:cNvPr id="37" name="Text 150"/>
          <p:cNvSpPr txBox="1"/>
          <p:nvPr/>
        </p:nvSpPr>
        <p:spPr>
          <a:xfrm>
            <a:off x="8449056" y="4645152"/>
            <a:ext cx="2990088" cy="1188720"/>
          </a:xfrm>
          <a:prstGeom prst="rect">
            <a:avLst/>
          </a:prstGeom>
          <a:noFill/>
          <a:ln/>
        </p:spPr>
        <p:txBody>
          <a:bodyPr wrap="square" lIns="0" tIns="0" rIns="0" bIns="0" rtlCol="0" anchor="t"/>
          <a:lstStyle/>
          <a:p>
            <a:pPr marL="0" indent="0">
              <a:buNone/>
            </a:pPr>
            <a:r>
              <a:rPr lang="en-US" sz="1550" dirty="0">
                <a:solidFill>
                  <a:schemeClr val="bg1"/>
                </a:solidFill>
              </a:rPr>
              <a:t>NICE: a suspected cancer referral for an unexplained breast lump at 30 or over</a:t>
            </a:r>
            <a:endParaRPr lang="en-US" sz="1550" dirty="0"/>
          </a:p>
        </p:txBody>
      </p:sp>
      <p:sp>
        <p:nvSpPr>
          <p:cNvPr id="38" name="Source 151"/>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NHS (2024b); NICE (2026)</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From first symptoms to treatment: the pathway and the clock</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7</a:t>
            </a:fld>
            <a:endParaRPr lang="en-US"/>
          </a:p>
        </p:txBody>
      </p:sp>
      <p:sp>
        <p:nvSpPr>
          <p:cNvPr id="3" name="Section tag 153"/>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UNDERSTANDING BREAST CANCER</a:t>
            </a:r>
            <a:endParaRPr lang="en-US" sz="1100" dirty="0"/>
          </a:p>
        </p:txBody>
      </p:sp>
      <p:sp>
        <p:nvSpPr>
          <p:cNvPr id="5" name="Line 154"/>
          <p:cNvSpPr/>
          <p:nvPr/>
        </p:nvSpPr>
        <p:spPr>
          <a:xfrm>
            <a:off x="1417320" y="2468880"/>
            <a:ext cx="9372600" cy="0"/>
          </a:xfrm>
          <a:prstGeom prst="line">
            <a:avLst/>
          </a:prstGeom>
          <a:noFill/>
          <a:ln w="76200">
            <a:solidFill>
              <a:schemeClr val="accent4"/>
            </a:solidFill>
            <a:prstDash val="solid"/>
          </a:ln>
        </p:spPr>
        <p:txBody>
          <a:bodyPr/>
          <a:lstStyle/>
          <a:p>
            <a:endParaRPr lang="en-GB"/>
          </a:p>
        </p:txBody>
      </p:sp>
      <p:sp>
        <p:nvSpPr>
          <p:cNvPr id="6" name="Badge 155"/>
          <p:cNvSpPr/>
          <p:nvPr/>
        </p:nvSpPr>
        <p:spPr>
          <a:xfrm>
            <a:off x="1143000" y="2194560"/>
            <a:ext cx="548640" cy="54864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800" b="1" dirty="0">
                <a:solidFill>
                  <a:schemeClr val="bg1"/>
                </a:solidFill>
              </a:rPr>
              <a:t>1</a:t>
            </a:r>
            <a:endParaRPr lang="en-US" sz="1800" dirty="0"/>
          </a:p>
        </p:txBody>
      </p:sp>
      <p:sp>
        <p:nvSpPr>
          <p:cNvPr id="7" name="Text 156"/>
          <p:cNvSpPr txBox="1"/>
          <p:nvPr/>
        </p:nvSpPr>
        <p:spPr>
          <a:xfrm>
            <a:off x="502920" y="1417320"/>
            <a:ext cx="1828800" cy="685800"/>
          </a:xfrm>
          <a:prstGeom prst="rect">
            <a:avLst/>
          </a:prstGeom>
          <a:noFill/>
          <a:ln/>
        </p:spPr>
        <p:txBody>
          <a:bodyPr wrap="square" lIns="0" tIns="0" rIns="0" bIns="0" rtlCol="0" anchor="b"/>
          <a:lstStyle/>
          <a:p>
            <a:pPr marL="0" indent="0" algn="ctr">
              <a:buNone/>
            </a:pPr>
            <a:r>
              <a:rPr lang="en-US" sz="1350" dirty="0">
                <a:solidFill>
                  <a:schemeClr val="tx1"/>
                </a:solidFill>
              </a:rPr>
              <a:t>Sarah notices a change</a:t>
            </a:r>
            <a:endParaRPr lang="en-US" sz="1350" dirty="0"/>
          </a:p>
        </p:txBody>
      </p:sp>
      <p:sp>
        <p:nvSpPr>
          <p:cNvPr id="8" name="Badge 157"/>
          <p:cNvSpPr/>
          <p:nvPr/>
        </p:nvSpPr>
        <p:spPr>
          <a:xfrm>
            <a:off x="3017520" y="2194560"/>
            <a:ext cx="548640" cy="54864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800" b="1" dirty="0">
                <a:solidFill>
                  <a:schemeClr val="bg1"/>
                </a:solidFill>
              </a:rPr>
              <a:t>2</a:t>
            </a:r>
            <a:endParaRPr lang="en-US" sz="1800" dirty="0"/>
          </a:p>
        </p:txBody>
      </p:sp>
      <p:sp>
        <p:nvSpPr>
          <p:cNvPr id="9" name="Text 158"/>
          <p:cNvSpPr txBox="1"/>
          <p:nvPr/>
        </p:nvSpPr>
        <p:spPr>
          <a:xfrm>
            <a:off x="2377440" y="2834640"/>
            <a:ext cx="1828800" cy="685800"/>
          </a:xfrm>
          <a:prstGeom prst="rect">
            <a:avLst/>
          </a:prstGeom>
          <a:noFill/>
          <a:ln/>
        </p:spPr>
        <p:txBody>
          <a:bodyPr wrap="square" lIns="0" tIns="0" rIns="0" bIns="0" rtlCol="0" anchor="t"/>
          <a:lstStyle/>
          <a:p>
            <a:pPr marL="0" indent="0" algn="ctr">
              <a:buNone/>
            </a:pPr>
            <a:r>
              <a:rPr lang="en-US" sz="1350" dirty="0">
                <a:solidFill>
                  <a:schemeClr val="tx1"/>
                </a:solidFill>
              </a:rPr>
              <a:t>GP appointment</a:t>
            </a:r>
            <a:endParaRPr lang="en-US" sz="1350" dirty="0"/>
          </a:p>
        </p:txBody>
      </p:sp>
      <p:sp>
        <p:nvSpPr>
          <p:cNvPr id="10" name="Badge 159"/>
          <p:cNvSpPr/>
          <p:nvPr/>
        </p:nvSpPr>
        <p:spPr>
          <a:xfrm>
            <a:off x="4892040" y="2194560"/>
            <a:ext cx="548640" cy="54864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800" b="1" dirty="0">
                <a:solidFill>
                  <a:schemeClr val="bg1"/>
                </a:solidFill>
              </a:rPr>
              <a:t>3</a:t>
            </a:r>
            <a:endParaRPr lang="en-US" sz="1800" dirty="0"/>
          </a:p>
        </p:txBody>
      </p:sp>
      <p:sp>
        <p:nvSpPr>
          <p:cNvPr id="11" name="Text 160"/>
          <p:cNvSpPr txBox="1"/>
          <p:nvPr/>
        </p:nvSpPr>
        <p:spPr>
          <a:xfrm>
            <a:off x="4251960" y="1417320"/>
            <a:ext cx="1828800" cy="685800"/>
          </a:xfrm>
          <a:prstGeom prst="rect">
            <a:avLst/>
          </a:prstGeom>
          <a:noFill/>
          <a:ln/>
        </p:spPr>
        <p:txBody>
          <a:bodyPr wrap="square" lIns="0" tIns="0" rIns="0" bIns="0" rtlCol="0" anchor="b"/>
          <a:lstStyle/>
          <a:p>
            <a:pPr marL="0" indent="0" algn="ctr">
              <a:buNone/>
            </a:pPr>
            <a:r>
              <a:rPr lang="en-US" sz="1350" dirty="0">
                <a:solidFill>
                  <a:schemeClr val="tx1"/>
                </a:solidFill>
              </a:rPr>
              <a:t>Urgent referral to a breast clinic</a:t>
            </a:r>
            <a:endParaRPr lang="en-US" sz="1350" dirty="0"/>
          </a:p>
        </p:txBody>
      </p:sp>
      <p:sp>
        <p:nvSpPr>
          <p:cNvPr id="12" name="Badge 161"/>
          <p:cNvSpPr/>
          <p:nvPr/>
        </p:nvSpPr>
        <p:spPr>
          <a:xfrm>
            <a:off x="6766560" y="2194560"/>
            <a:ext cx="548640" cy="54864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800" b="1" dirty="0">
                <a:solidFill>
                  <a:schemeClr val="bg1"/>
                </a:solidFill>
              </a:rPr>
              <a:t>4</a:t>
            </a:r>
            <a:endParaRPr lang="en-US" sz="1800" dirty="0"/>
          </a:p>
        </p:txBody>
      </p:sp>
      <p:sp>
        <p:nvSpPr>
          <p:cNvPr id="13" name="Text 162"/>
          <p:cNvSpPr txBox="1"/>
          <p:nvPr/>
        </p:nvSpPr>
        <p:spPr>
          <a:xfrm>
            <a:off x="6126480" y="2834640"/>
            <a:ext cx="1828800" cy="685800"/>
          </a:xfrm>
          <a:prstGeom prst="rect">
            <a:avLst/>
          </a:prstGeom>
          <a:noFill/>
          <a:ln/>
        </p:spPr>
        <p:txBody>
          <a:bodyPr wrap="square" lIns="0" tIns="0" rIns="0" bIns="0" rtlCol="0" anchor="t"/>
          <a:lstStyle/>
          <a:p>
            <a:pPr marL="0" indent="0" algn="ctr">
              <a:buNone/>
            </a:pPr>
            <a:r>
              <a:rPr lang="en-US" sz="1350" dirty="0">
                <a:solidFill>
                  <a:schemeClr val="tx1"/>
                </a:solidFill>
              </a:rPr>
              <a:t>One visit: examination, mammogram, ultrasound, biopsy</a:t>
            </a:r>
            <a:endParaRPr lang="en-US" sz="1350" dirty="0"/>
          </a:p>
        </p:txBody>
      </p:sp>
      <p:sp>
        <p:nvSpPr>
          <p:cNvPr id="14" name="Badge 163"/>
          <p:cNvSpPr/>
          <p:nvPr/>
        </p:nvSpPr>
        <p:spPr>
          <a:xfrm>
            <a:off x="8641080" y="2194560"/>
            <a:ext cx="548640" cy="54864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bg1"/>
                </a:solidFill>
              </a:rPr>
              <a:t>5</a:t>
            </a:r>
            <a:endParaRPr lang="en-US" sz="1800" dirty="0"/>
          </a:p>
        </p:txBody>
      </p:sp>
      <p:sp>
        <p:nvSpPr>
          <p:cNvPr id="15" name="Text 164"/>
          <p:cNvSpPr txBox="1"/>
          <p:nvPr/>
        </p:nvSpPr>
        <p:spPr>
          <a:xfrm>
            <a:off x="8001000" y="1417320"/>
            <a:ext cx="1828800" cy="685800"/>
          </a:xfrm>
          <a:prstGeom prst="rect">
            <a:avLst/>
          </a:prstGeom>
          <a:noFill/>
          <a:ln/>
        </p:spPr>
        <p:txBody>
          <a:bodyPr wrap="square" lIns="0" tIns="0" rIns="0" bIns="0" rtlCol="0" anchor="b"/>
          <a:lstStyle/>
          <a:p>
            <a:pPr marL="0" indent="0" algn="ctr">
              <a:buNone/>
            </a:pPr>
            <a:r>
              <a:rPr lang="en-US" sz="1350" b="1" dirty="0">
                <a:solidFill>
                  <a:schemeClr val="tx1"/>
                </a:solidFill>
              </a:rPr>
              <a:t>Team agrees options; plan made with Sarah</a:t>
            </a:r>
            <a:endParaRPr lang="en-US" sz="1350" dirty="0"/>
          </a:p>
        </p:txBody>
      </p:sp>
      <p:sp>
        <p:nvSpPr>
          <p:cNvPr id="16" name="Badge 165"/>
          <p:cNvSpPr/>
          <p:nvPr/>
        </p:nvSpPr>
        <p:spPr>
          <a:xfrm>
            <a:off x="10515600" y="2194560"/>
            <a:ext cx="548640" cy="54864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800" b="1" dirty="0">
                <a:solidFill>
                  <a:schemeClr val="bg1"/>
                </a:solidFill>
              </a:rPr>
              <a:t>6</a:t>
            </a:r>
            <a:endParaRPr lang="en-US" sz="1800" dirty="0"/>
          </a:p>
        </p:txBody>
      </p:sp>
      <p:sp>
        <p:nvSpPr>
          <p:cNvPr id="17" name="Text 166"/>
          <p:cNvSpPr txBox="1"/>
          <p:nvPr/>
        </p:nvSpPr>
        <p:spPr>
          <a:xfrm>
            <a:off x="9875520" y="2834640"/>
            <a:ext cx="1828800" cy="685800"/>
          </a:xfrm>
          <a:prstGeom prst="rect">
            <a:avLst/>
          </a:prstGeom>
          <a:noFill/>
          <a:ln/>
        </p:spPr>
        <p:txBody>
          <a:bodyPr wrap="square" lIns="0" tIns="0" rIns="0" bIns="0" rtlCol="0" anchor="t"/>
          <a:lstStyle/>
          <a:p>
            <a:pPr marL="0" indent="0" algn="ctr">
              <a:buNone/>
            </a:pPr>
            <a:r>
              <a:rPr lang="en-US" sz="1350" dirty="0">
                <a:solidFill>
                  <a:schemeClr val="tx1"/>
                </a:solidFill>
              </a:rPr>
              <a:t>Treatment starts, then follow-up</a:t>
            </a:r>
            <a:endParaRPr lang="en-US" sz="1350" dirty="0"/>
          </a:p>
        </p:txBody>
      </p:sp>
      <p:sp>
        <p:nvSpPr>
          <p:cNvPr id="18" name="Text 167"/>
          <p:cNvSpPr txBox="1"/>
          <p:nvPr/>
        </p:nvSpPr>
        <p:spPr>
          <a:xfrm>
            <a:off x="548640" y="3611880"/>
            <a:ext cx="11091672" cy="329184"/>
          </a:xfrm>
          <a:prstGeom prst="rect">
            <a:avLst/>
          </a:prstGeom>
          <a:noFill/>
          <a:ln/>
        </p:spPr>
        <p:txBody>
          <a:bodyPr wrap="square" lIns="0" tIns="0" rIns="0" bIns="0" rtlCol="0" anchor="ctr"/>
          <a:lstStyle/>
          <a:p>
            <a:pPr marL="0" indent="0">
              <a:buNone/>
            </a:pPr>
            <a:r>
              <a:rPr lang="en-US" sz="1500" b="1" dirty="0">
                <a:solidFill>
                  <a:schemeClr val="tx2"/>
                </a:solidFill>
                <a:latin typeface="+mj-lt" pitchFamily="34" charset="0"/>
                <a:ea typeface="+mj-lt" pitchFamily="34" charset="-122"/>
                <a:cs typeface="+mj-lt" pitchFamily="34" charset="-120"/>
              </a:rPr>
              <a:t>Waiting time standards: all cancers, England, June 2026</a:t>
            </a:r>
            <a:endParaRPr lang="en-US" sz="1500" dirty="0"/>
          </a:p>
        </p:txBody>
      </p:sp>
      <p:sp>
        <p:nvSpPr>
          <p:cNvPr id="19" name="Box 168"/>
          <p:cNvSpPr/>
          <p:nvPr/>
        </p:nvSpPr>
        <p:spPr>
          <a:xfrm>
            <a:off x="548640" y="4041648"/>
            <a:ext cx="3575304" cy="1874520"/>
          </a:xfrm>
          <a:prstGeom prst="roundRect">
            <a:avLst>
              <a:gd name="adj" fmla="val 4878"/>
            </a:avLst>
          </a:prstGeom>
          <a:solidFill>
            <a:schemeClr val="bg2"/>
          </a:solidFill>
          <a:ln w="12700">
            <a:solidFill>
              <a:schemeClr val="bg2"/>
            </a:solidFill>
            <a:prstDash val="solid"/>
          </a:ln>
        </p:spPr>
        <p:txBody>
          <a:bodyPr/>
          <a:lstStyle/>
          <a:p>
            <a:endParaRPr lang="en-GB"/>
          </a:p>
        </p:txBody>
      </p:sp>
      <p:graphicFrame>
        <p:nvGraphicFramePr>
          <p:cNvPr id="20" name="Gauge 169"/>
          <p:cNvGraphicFramePr/>
          <p:nvPr/>
        </p:nvGraphicFramePr>
        <p:xfrm>
          <a:off x="621792" y="4087368"/>
          <a:ext cx="1783080" cy="1783080"/>
        </p:xfrm>
        <a:graphic>
          <a:graphicData uri="http://schemas.openxmlformats.org/drawingml/2006/chart">
            <c:chart xmlns:c="http://schemas.openxmlformats.org/drawingml/2006/chart" xmlns:r="http://schemas.openxmlformats.org/officeDocument/2006/relationships" r:id="rId3"/>
          </a:graphicData>
        </a:graphic>
      </p:graphicFrame>
      <p:sp>
        <p:nvSpPr>
          <p:cNvPr id="21" name="Text 170"/>
          <p:cNvSpPr txBox="1"/>
          <p:nvPr/>
        </p:nvSpPr>
        <p:spPr>
          <a:xfrm>
            <a:off x="621792" y="4754880"/>
            <a:ext cx="1783080" cy="457200"/>
          </a:xfrm>
          <a:prstGeom prst="rect">
            <a:avLst/>
          </a:prstGeom>
          <a:noFill/>
          <a:ln/>
        </p:spPr>
        <p:txBody>
          <a:bodyPr wrap="square" lIns="0" tIns="0" rIns="0" bIns="0" rtlCol="0" anchor="ctr"/>
          <a:lstStyle/>
          <a:p>
            <a:pPr marL="0" indent="0" algn="ctr">
              <a:buNone/>
            </a:pPr>
            <a:r>
              <a:rPr lang="en-US" sz="1700" b="1" dirty="0">
                <a:solidFill>
                  <a:schemeClr val="tx2"/>
                </a:solidFill>
              </a:rPr>
              <a:t>79%</a:t>
            </a:r>
            <a:endParaRPr lang="en-US" sz="1700" dirty="0"/>
          </a:p>
        </p:txBody>
      </p:sp>
      <p:sp>
        <p:nvSpPr>
          <p:cNvPr id="22" name="Text 171"/>
          <p:cNvSpPr txBox="1"/>
          <p:nvPr/>
        </p:nvSpPr>
        <p:spPr>
          <a:xfrm>
            <a:off x="2450592" y="4041648"/>
            <a:ext cx="1600200" cy="1874520"/>
          </a:xfrm>
          <a:prstGeom prst="rect">
            <a:avLst/>
          </a:prstGeom>
          <a:noFill/>
          <a:ln/>
        </p:spPr>
        <p:txBody>
          <a:bodyPr wrap="square" lIns="0" tIns="0" rIns="0" bIns="0" rtlCol="0" anchor="ctr"/>
          <a:lstStyle/>
          <a:p>
            <a:pPr marL="0" indent="0">
              <a:buNone/>
            </a:pPr>
            <a:r>
              <a:rPr lang="en-US" sz="2000" b="1" dirty="0">
                <a:solidFill>
                  <a:schemeClr val="tx2"/>
                </a:solidFill>
                <a:latin typeface="+mj-lt" pitchFamily="34" charset="0"/>
                <a:ea typeface="+mj-lt" pitchFamily="34" charset="-122"/>
                <a:cs typeface="+mj-lt" pitchFamily="34" charset="-120"/>
              </a:rPr>
              <a:t>28 days</a:t>
            </a:r>
            <a:endParaRPr lang="en-US" sz="1400" dirty="0"/>
          </a:p>
          <a:p>
            <a:pPr marL="0" indent="0">
              <a:buNone/>
            </a:pPr>
            <a:r>
              <a:rPr lang="en-US" sz="1350" dirty="0">
                <a:solidFill>
                  <a:schemeClr val="tx1"/>
                </a:solidFill>
              </a:rPr>
              <a:t>cancer diagnosed or ruled out</a:t>
            </a:r>
            <a:endParaRPr lang="en-US" sz="1400" dirty="0"/>
          </a:p>
          <a:p>
            <a:pPr marL="0" indent="0">
              <a:buNone/>
            </a:pPr>
            <a:r>
              <a:rPr lang="en-US" sz="1300" b="1" dirty="0">
                <a:solidFill>
                  <a:schemeClr val="accent3"/>
                </a:solidFill>
              </a:rPr>
              <a:t>Target 80%</a:t>
            </a:r>
            <a:endParaRPr lang="en-US" sz="1400" dirty="0"/>
          </a:p>
        </p:txBody>
      </p:sp>
      <p:sp>
        <p:nvSpPr>
          <p:cNvPr id="23" name="Box 172"/>
          <p:cNvSpPr/>
          <p:nvPr/>
        </p:nvSpPr>
        <p:spPr>
          <a:xfrm>
            <a:off x="4306824" y="4041648"/>
            <a:ext cx="3575304" cy="1874520"/>
          </a:xfrm>
          <a:prstGeom prst="roundRect">
            <a:avLst>
              <a:gd name="adj" fmla="val 4878"/>
            </a:avLst>
          </a:prstGeom>
          <a:solidFill>
            <a:schemeClr val="bg2"/>
          </a:solidFill>
          <a:ln w="12700">
            <a:solidFill>
              <a:schemeClr val="bg2"/>
            </a:solidFill>
            <a:prstDash val="solid"/>
          </a:ln>
        </p:spPr>
        <p:txBody>
          <a:bodyPr/>
          <a:lstStyle/>
          <a:p>
            <a:endParaRPr lang="en-GB"/>
          </a:p>
        </p:txBody>
      </p:sp>
      <p:graphicFrame>
        <p:nvGraphicFramePr>
          <p:cNvPr id="24" name="Gauge 173"/>
          <p:cNvGraphicFramePr/>
          <p:nvPr/>
        </p:nvGraphicFramePr>
        <p:xfrm>
          <a:off x="4379976" y="4087368"/>
          <a:ext cx="1783080" cy="1783080"/>
        </p:xfrm>
        <a:graphic>
          <a:graphicData uri="http://schemas.openxmlformats.org/drawingml/2006/chart">
            <c:chart xmlns:c="http://schemas.openxmlformats.org/drawingml/2006/chart" xmlns:r="http://schemas.openxmlformats.org/officeDocument/2006/relationships" r:id="rId4"/>
          </a:graphicData>
        </a:graphic>
      </p:graphicFrame>
      <p:sp>
        <p:nvSpPr>
          <p:cNvPr id="25" name="Text 174"/>
          <p:cNvSpPr txBox="1"/>
          <p:nvPr/>
        </p:nvSpPr>
        <p:spPr>
          <a:xfrm>
            <a:off x="4379976" y="4754880"/>
            <a:ext cx="1783080" cy="457200"/>
          </a:xfrm>
          <a:prstGeom prst="rect">
            <a:avLst/>
          </a:prstGeom>
          <a:noFill/>
          <a:ln/>
        </p:spPr>
        <p:txBody>
          <a:bodyPr wrap="square" lIns="0" tIns="0" rIns="0" bIns="0" rtlCol="0" anchor="ctr"/>
          <a:lstStyle/>
          <a:p>
            <a:pPr marL="0" indent="0" algn="ctr">
              <a:buNone/>
            </a:pPr>
            <a:r>
              <a:rPr lang="en-US" sz="1700" b="1" dirty="0">
                <a:solidFill>
                  <a:schemeClr val="tx2"/>
                </a:solidFill>
              </a:rPr>
              <a:t>69.9%</a:t>
            </a:r>
            <a:endParaRPr lang="en-US" sz="1700" dirty="0"/>
          </a:p>
        </p:txBody>
      </p:sp>
      <p:sp>
        <p:nvSpPr>
          <p:cNvPr id="26" name="Text 175"/>
          <p:cNvSpPr txBox="1"/>
          <p:nvPr/>
        </p:nvSpPr>
        <p:spPr>
          <a:xfrm>
            <a:off x="6208776" y="4041648"/>
            <a:ext cx="1600200" cy="1874520"/>
          </a:xfrm>
          <a:prstGeom prst="rect">
            <a:avLst/>
          </a:prstGeom>
          <a:noFill/>
          <a:ln/>
        </p:spPr>
        <p:txBody>
          <a:bodyPr wrap="square" lIns="0" tIns="0" rIns="0" bIns="0" rtlCol="0" anchor="ctr"/>
          <a:lstStyle/>
          <a:p>
            <a:pPr marL="0" indent="0">
              <a:buNone/>
            </a:pPr>
            <a:r>
              <a:rPr lang="en-US" sz="2000" b="1" dirty="0">
                <a:solidFill>
                  <a:schemeClr val="tx2"/>
                </a:solidFill>
                <a:latin typeface="+mj-lt" pitchFamily="34" charset="0"/>
                <a:ea typeface="+mj-lt" pitchFamily="34" charset="-122"/>
                <a:cs typeface="+mj-lt" pitchFamily="34" charset="-120"/>
              </a:rPr>
              <a:t>62 days</a:t>
            </a:r>
            <a:endParaRPr lang="en-US" sz="1400" dirty="0"/>
          </a:p>
          <a:p>
            <a:pPr marL="0" indent="0">
              <a:buNone/>
            </a:pPr>
            <a:r>
              <a:rPr lang="en-US" sz="1350" dirty="0">
                <a:solidFill>
                  <a:schemeClr val="tx1"/>
                </a:solidFill>
              </a:rPr>
              <a:t>urgent referral to first treatment</a:t>
            </a:r>
            <a:endParaRPr lang="en-US" sz="1400" dirty="0"/>
          </a:p>
          <a:p>
            <a:pPr marL="0" indent="0">
              <a:buNone/>
            </a:pPr>
            <a:r>
              <a:rPr lang="en-US" sz="1300" b="1" dirty="0">
                <a:solidFill>
                  <a:schemeClr val="accent3"/>
                </a:solidFill>
              </a:rPr>
              <a:t>Target 85%</a:t>
            </a:r>
            <a:endParaRPr lang="en-US" sz="1400" dirty="0"/>
          </a:p>
        </p:txBody>
      </p:sp>
      <p:sp>
        <p:nvSpPr>
          <p:cNvPr id="27" name="Box 176"/>
          <p:cNvSpPr/>
          <p:nvPr/>
        </p:nvSpPr>
        <p:spPr>
          <a:xfrm>
            <a:off x="8065008" y="4041648"/>
            <a:ext cx="3575304" cy="1874520"/>
          </a:xfrm>
          <a:prstGeom prst="roundRect">
            <a:avLst>
              <a:gd name="adj" fmla="val 4878"/>
            </a:avLst>
          </a:prstGeom>
          <a:solidFill>
            <a:schemeClr val="bg2"/>
          </a:solidFill>
          <a:ln w="12700">
            <a:solidFill>
              <a:schemeClr val="bg2"/>
            </a:solidFill>
            <a:prstDash val="solid"/>
          </a:ln>
        </p:spPr>
        <p:txBody>
          <a:bodyPr/>
          <a:lstStyle/>
          <a:p>
            <a:endParaRPr lang="en-GB"/>
          </a:p>
        </p:txBody>
      </p:sp>
      <p:graphicFrame>
        <p:nvGraphicFramePr>
          <p:cNvPr id="28" name="Gauge 177"/>
          <p:cNvGraphicFramePr/>
          <p:nvPr/>
        </p:nvGraphicFramePr>
        <p:xfrm>
          <a:off x="8138160" y="4087368"/>
          <a:ext cx="1783080" cy="1783080"/>
        </p:xfrm>
        <a:graphic>
          <a:graphicData uri="http://schemas.openxmlformats.org/drawingml/2006/chart">
            <c:chart xmlns:c="http://schemas.openxmlformats.org/drawingml/2006/chart" xmlns:r="http://schemas.openxmlformats.org/officeDocument/2006/relationships" r:id="rId5"/>
          </a:graphicData>
        </a:graphic>
      </p:graphicFrame>
      <p:sp>
        <p:nvSpPr>
          <p:cNvPr id="29" name="Text 178"/>
          <p:cNvSpPr txBox="1"/>
          <p:nvPr/>
        </p:nvSpPr>
        <p:spPr>
          <a:xfrm>
            <a:off x="8138160" y="4754880"/>
            <a:ext cx="1783080" cy="457200"/>
          </a:xfrm>
          <a:prstGeom prst="rect">
            <a:avLst/>
          </a:prstGeom>
          <a:noFill/>
          <a:ln/>
        </p:spPr>
        <p:txBody>
          <a:bodyPr wrap="square" lIns="0" tIns="0" rIns="0" bIns="0" rtlCol="0" anchor="ctr"/>
          <a:lstStyle/>
          <a:p>
            <a:pPr marL="0" indent="0" algn="ctr">
              <a:buNone/>
            </a:pPr>
            <a:r>
              <a:rPr lang="en-US" sz="1700" b="1" dirty="0">
                <a:solidFill>
                  <a:schemeClr val="tx2"/>
                </a:solidFill>
              </a:rPr>
              <a:t>92.2%</a:t>
            </a:r>
            <a:endParaRPr lang="en-US" sz="1700" dirty="0"/>
          </a:p>
        </p:txBody>
      </p:sp>
      <p:sp>
        <p:nvSpPr>
          <p:cNvPr id="30" name="Text 179"/>
          <p:cNvSpPr txBox="1"/>
          <p:nvPr/>
        </p:nvSpPr>
        <p:spPr>
          <a:xfrm>
            <a:off x="9966960" y="4041648"/>
            <a:ext cx="1600200" cy="1874520"/>
          </a:xfrm>
          <a:prstGeom prst="rect">
            <a:avLst/>
          </a:prstGeom>
          <a:noFill/>
          <a:ln/>
        </p:spPr>
        <p:txBody>
          <a:bodyPr wrap="square" lIns="0" tIns="0" rIns="0" bIns="0" rtlCol="0" anchor="ctr"/>
          <a:lstStyle/>
          <a:p>
            <a:pPr marL="0" indent="0">
              <a:buNone/>
            </a:pPr>
            <a:r>
              <a:rPr lang="en-US" sz="2000" b="1" dirty="0">
                <a:solidFill>
                  <a:schemeClr val="tx2"/>
                </a:solidFill>
                <a:latin typeface="+mj-lt" pitchFamily="34" charset="0"/>
                <a:ea typeface="+mj-lt" pitchFamily="34" charset="-122"/>
                <a:cs typeface="+mj-lt" pitchFamily="34" charset="-120"/>
              </a:rPr>
              <a:t>31 days</a:t>
            </a:r>
            <a:endParaRPr lang="en-US" sz="1400" dirty="0"/>
          </a:p>
          <a:p>
            <a:pPr marL="0" indent="0">
              <a:buNone/>
            </a:pPr>
            <a:r>
              <a:rPr lang="en-US" sz="1350" dirty="0">
                <a:solidFill>
                  <a:schemeClr val="tx1"/>
                </a:solidFill>
              </a:rPr>
              <a:t>decision to treat to treatment</a:t>
            </a:r>
            <a:endParaRPr lang="en-US" sz="1400" dirty="0"/>
          </a:p>
          <a:p>
            <a:pPr marL="0" indent="0">
              <a:buNone/>
            </a:pPr>
            <a:r>
              <a:rPr lang="en-US" sz="1300" b="1" dirty="0">
                <a:solidFill>
                  <a:schemeClr val="accent3"/>
                </a:solidFill>
              </a:rPr>
              <a:t>Target 96%</a:t>
            </a:r>
            <a:endParaRPr lang="en-US" sz="1400" dirty="0"/>
          </a:p>
        </p:txBody>
      </p:sp>
      <p:sp>
        <p:nvSpPr>
          <p:cNvPr id="31" name="Source 180"/>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Lowes and Bowles (2026); NHS (2024c); NICE (2026)</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Treatment depends on the cancer and on Sarah</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8</a:t>
            </a:fld>
            <a:endParaRPr lang="en-US"/>
          </a:p>
        </p:txBody>
      </p:sp>
      <p:sp>
        <p:nvSpPr>
          <p:cNvPr id="3" name="Section tag 182"/>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UNDERSTANDING BREAST CANCER</a:t>
            </a:r>
            <a:endParaRPr lang="en-US" sz="1100" dirty="0"/>
          </a:p>
        </p:txBody>
      </p:sp>
      <p:sp>
        <p:nvSpPr>
          <p:cNvPr id="5" name="Text 183"/>
          <p:cNvSpPr txBox="1"/>
          <p:nvPr/>
        </p:nvSpPr>
        <p:spPr>
          <a:xfrm>
            <a:off x="548640" y="1463040"/>
            <a:ext cx="3200400" cy="411480"/>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What shapes the plan</a:t>
            </a:r>
            <a:endParaRPr lang="en-US" sz="1800" dirty="0"/>
          </a:p>
        </p:txBody>
      </p:sp>
      <p:sp>
        <p:nvSpPr>
          <p:cNvPr id="6" name="Label 184"/>
          <p:cNvSpPr/>
          <p:nvPr/>
        </p:nvSpPr>
        <p:spPr>
          <a:xfrm>
            <a:off x="548640" y="1965960"/>
            <a:ext cx="320040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Size and type of the cancer</a:t>
            </a:r>
            <a:endParaRPr lang="en-US" sz="1400" dirty="0"/>
          </a:p>
        </p:txBody>
      </p:sp>
      <p:sp>
        <p:nvSpPr>
          <p:cNvPr id="7" name="Label 185"/>
          <p:cNvSpPr/>
          <p:nvPr/>
        </p:nvSpPr>
        <p:spPr>
          <a:xfrm>
            <a:off x="548640" y="2569464"/>
            <a:ext cx="320040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Where it is</a:t>
            </a:r>
            <a:endParaRPr lang="en-US" sz="1400" dirty="0"/>
          </a:p>
        </p:txBody>
      </p:sp>
      <p:sp>
        <p:nvSpPr>
          <p:cNvPr id="8" name="Label 186"/>
          <p:cNvSpPr/>
          <p:nvPr/>
        </p:nvSpPr>
        <p:spPr>
          <a:xfrm>
            <a:off x="548640" y="3172968"/>
            <a:ext cx="320040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Whether it has spread</a:t>
            </a:r>
            <a:endParaRPr lang="en-US" sz="1400" dirty="0"/>
          </a:p>
        </p:txBody>
      </p:sp>
      <p:sp>
        <p:nvSpPr>
          <p:cNvPr id="9" name="Label 187"/>
          <p:cNvSpPr/>
          <p:nvPr/>
        </p:nvSpPr>
        <p:spPr>
          <a:xfrm>
            <a:off x="548640" y="3776472"/>
            <a:ext cx="320040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Her general health</a:t>
            </a:r>
            <a:endParaRPr lang="en-US" sz="1400" dirty="0"/>
          </a:p>
        </p:txBody>
      </p:sp>
      <p:sp>
        <p:nvSpPr>
          <p:cNvPr id="10" name="Label 188"/>
          <p:cNvSpPr/>
          <p:nvPr/>
        </p:nvSpPr>
        <p:spPr>
          <a:xfrm>
            <a:off x="548640" y="4379976"/>
            <a:ext cx="3200400" cy="512064"/>
          </a:xfrm>
          <a:prstGeom prst="roundRect">
            <a:avLst>
              <a:gd name="adj" fmla="val 17857"/>
            </a:avLst>
          </a:prstGeom>
          <a:solidFill>
            <a:schemeClr val="bg2"/>
          </a:solidFill>
          <a:ln>
            <a:solidFill>
              <a:schemeClr val="bg2"/>
            </a:solidFill>
          </a:ln>
        </p:spPr>
        <p:txBody>
          <a:bodyPr wrap="square" lIns="114300" tIns="114300" rIns="114300" bIns="114300" rtlCol="0" anchor="ctr"/>
          <a:lstStyle/>
          <a:p>
            <a:pPr marL="0" indent="0" algn="l">
              <a:buNone/>
            </a:pPr>
            <a:r>
              <a:rPr lang="en-US" sz="1400" dirty="0">
                <a:solidFill>
                  <a:schemeClr val="tx1"/>
                </a:solidFill>
              </a:rPr>
              <a:t>Her own preferences</a:t>
            </a:r>
            <a:endParaRPr lang="en-US" sz="1400" dirty="0"/>
          </a:p>
        </p:txBody>
      </p:sp>
      <p:sp>
        <p:nvSpPr>
          <p:cNvPr id="11" name="Treatment 189"/>
          <p:cNvSpPr/>
          <p:nvPr/>
        </p:nvSpPr>
        <p:spPr>
          <a:xfrm>
            <a:off x="4023360" y="1463040"/>
            <a:ext cx="2496312" cy="1737360"/>
          </a:xfrm>
          <a:prstGeom prst="hexagon">
            <a:avLst/>
          </a:prstGeom>
          <a:solidFill>
            <a:schemeClr val="tx2"/>
          </a:solidFill>
          <a:ln w="12700">
            <a:solidFill>
              <a:schemeClr val="bg1"/>
            </a:solidFill>
            <a:prstDash val="solid"/>
          </a:ln>
        </p:spPr>
        <p:txBody>
          <a:bodyPr/>
          <a:lstStyle/>
          <a:p>
            <a:endParaRPr lang="en-GB"/>
          </a:p>
        </p:txBody>
      </p:sp>
      <p:sp>
        <p:nvSpPr>
          <p:cNvPr id="12" name="Icon circle 190"/>
          <p:cNvSpPr/>
          <p:nvPr/>
        </p:nvSpPr>
        <p:spPr>
          <a:xfrm>
            <a:off x="5052060" y="1591056"/>
            <a:ext cx="438912" cy="438912"/>
          </a:xfrm>
          <a:prstGeom prst="ellipse">
            <a:avLst/>
          </a:prstGeom>
          <a:solidFill>
            <a:schemeClr val="accent1"/>
          </a:solidFill>
          <a:ln w="12700">
            <a:solidFill>
              <a:schemeClr val="accent1"/>
            </a:solidFill>
            <a:prstDash val="solid"/>
          </a:ln>
        </p:spPr>
        <p:txBody>
          <a:bodyPr/>
          <a:lstStyle/>
          <a:p>
            <a:endParaRPr lang="en-GB"/>
          </a:p>
        </p:txBody>
      </p:sp>
      <p:pic>
        <p:nvPicPr>
          <p:cNvPr id="13" name="Icon 191" descr="preencoded.png"/>
          <p:cNvPicPr>
            <a:picLocks noChangeAspect="1"/>
          </p:cNvPicPr>
          <p:nvPr/>
        </p:nvPicPr>
        <p:blipFill>
          <a:blip r:embed="rId3"/>
          <a:stretch>
            <a:fillRect/>
          </a:stretch>
        </p:blipFill>
        <p:spPr>
          <a:xfrm>
            <a:off x="5161788" y="1700784"/>
            <a:ext cx="219456" cy="219456"/>
          </a:xfrm>
          <a:prstGeom prst="rect">
            <a:avLst/>
          </a:prstGeom>
        </p:spPr>
      </p:pic>
      <p:sp>
        <p:nvSpPr>
          <p:cNvPr id="14" name="Text 192"/>
          <p:cNvSpPr txBox="1"/>
          <p:nvPr/>
        </p:nvSpPr>
        <p:spPr>
          <a:xfrm>
            <a:off x="4407408" y="2066544"/>
            <a:ext cx="1728216" cy="475488"/>
          </a:xfrm>
          <a:prstGeom prst="rect">
            <a:avLst/>
          </a:prstGeom>
          <a:noFill/>
          <a:ln/>
        </p:spPr>
        <p:txBody>
          <a:bodyPr wrap="square" lIns="0" tIns="0" rIns="0" bIns="0" rtlCol="0" anchor="ctr"/>
          <a:lstStyle/>
          <a:p>
            <a:pPr marL="0" indent="0" algn="ctr">
              <a:buNone/>
            </a:pPr>
            <a:r>
              <a:rPr lang="en-US" sz="1350" b="1" dirty="0">
                <a:solidFill>
                  <a:schemeClr val="bg1"/>
                </a:solidFill>
              </a:rPr>
              <a:t>Surgery</a:t>
            </a:r>
            <a:endParaRPr lang="en-US" sz="1350" dirty="0"/>
          </a:p>
        </p:txBody>
      </p:sp>
      <p:sp>
        <p:nvSpPr>
          <p:cNvPr id="15" name="Text 193"/>
          <p:cNvSpPr txBox="1"/>
          <p:nvPr/>
        </p:nvSpPr>
        <p:spPr>
          <a:xfrm>
            <a:off x="4480560" y="2542032"/>
            <a:ext cx="1581912" cy="548640"/>
          </a:xfrm>
          <a:prstGeom prst="rect">
            <a:avLst/>
          </a:prstGeom>
          <a:noFill/>
          <a:ln/>
        </p:spPr>
        <p:txBody>
          <a:bodyPr wrap="square" lIns="0" tIns="0" rIns="0" bIns="0" rtlCol="0" anchor="t"/>
          <a:lstStyle/>
          <a:p>
            <a:pPr marL="0" indent="0" algn="ctr">
              <a:buNone/>
            </a:pPr>
            <a:r>
              <a:rPr lang="en-US" sz="1150" dirty="0">
                <a:solidFill>
                  <a:schemeClr val="bg1"/>
                </a:solidFill>
              </a:rPr>
              <a:t>Removing the lump or the breast; reconstruction is an option</a:t>
            </a:r>
            <a:endParaRPr lang="en-US" sz="1150" dirty="0"/>
          </a:p>
        </p:txBody>
      </p:sp>
      <p:sp>
        <p:nvSpPr>
          <p:cNvPr id="16" name="Treatment 194"/>
          <p:cNvSpPr/>
          <p:nvPr/>
        </p:nvSpPr>
        <p:spPr>
          <a:xfrm>
            <a:off x="6583680" y="1463040"/>
            <a:ext cx="2496312" cy="1737360"/>
          </a:xfrm>
          <a:prstGeom prst="hexagon">
            <a:avLst/>
          </a:prstGeom>
          <a:solidFill>
            <a:schemeClr val="accent2"/>
          </a:solidFill>
          <a:ln w="12700">
            <a:solidFill>
              <a:schemeClr val="bg1"/>
            </a:solidFill>
            <a:prstDash val="solid"/>
          </a:ln>
        </p:spPr>
        <p:txBody>
          <a:bodyPr/>
          <a:lstStyle/>
          <a:p>
            <a:endParaRPr lang="en-GB"/>
          </a:p>
        </p:txBody>
      </p:sp>
      <p:sp>
        <p:nvSpPr>
          <p:cNvPr id="17" name="Icon circle 195"/>
          <p:cNvSpPr/>
          <p:nvPr/>
        </p:nvSpPr>
        <p:spPr>
          <a:xfrm>
            <a:off x="7612380" y="1591056"/>
            <a:ext cx="438912" cy="438912"/>
          </a:xfrm>
          <a:prstGeom prst="ellipse">
            <a:avLst/>
          </a:prstGeom>
          <a:solidFill>
            <a:schemeClr val="accent1"/>
          </a:solidFill>
          <a:ln w="12700">
            <a:solidFill>
              <a:schemeClr val="accent1"/>
            </a:solidFill>
            <a:prstDash val="solid"/>
          </a:ln>
        </p:spPr>
        <p:txBody>
          <a:bodyPr/>
          <a:lstStyle/>
          <a:p>
            <a:endParaRPr lang="en-GB"/>
          </a:p>
        </p:txBody>
      </p:sp>
      <p:pic>
        <p:nvPicPr>
          <p:cNvPr id="18" name="Icon 196" descr="preencoded.png"/>
          <p:cNvPicPr>
            <a:picLocks noChangeAspect="1"/>
          </p:cNvPicPr>
          <p:nvPr/>
        </p:nvPicPr>
        <p:blipFill>
          <a:blip r:embed="rId4"/>
          <a:stretch>
            <a:fillRect/>
          </a:stretch>
        </p:blipFill>
        <p:spPr>
          <a:xfrm>
            <a:off x="7722108" y="1700784"/>
            <a:ext cx="219456" cy="219456"/>
          </a:xfrm>
          <a:prstGeom prst="rect">
            <a:avLst/>
          </a:prstGeom>
        </p:spPr>
      </p:pic>
      <p:sp>
        <p:nvSpPr>
          <p:cNvPr id="19" name="Text 197"/>
          <p:cNvSpPr txBox="1"/>
          <p:nvPr/>
        </p:nvSpPr>
        <p:spPr>
          <a:xfrm>
            <a:off x="6967728" y="2066544"/>
            <a:ext cx="1728216" cy="475488"/>
          </a:xfrm>
          <a:prstGeom prst="rect">
            <a:avLst/>
          </a:prstGeom>
          <a:noFill/>
          <a:ln/>
        </p:spPr>
        <p:txBody>
          <a:bodyPr wrap="square" lIns="0" tIns="0" rIns="0" bIns="0" rtlCol="0" anchor="ctr"/>
          <a:lstStyle/>
          <a:p>
            <a:pPr marL="0" indent="0" algn="ctr">
              <a:buNone/>
            </a:pPr>
            <a:r>
              <a:rPr lang="en-US" sz="1350" b="1" dirty="0">
                <a:solidFill>
                  <a:schemeClr val="bg1"/>
                </a:solidFill>
              </a:rPr>
              <a:t>Radiotherapy</a:t>
            </a:r>
            <a:endParaRPr lang="en-US" sz="1350" dirty="0"/>
          </a:p>
        </p:txBody>
      </p:sp>
      <p:sp>
        <p:nvSpPr>
          <p:cNvPr id="20" name="Text 198"/>
          <p:cNvSpPr txBox="1"/>
          <p:nvPr/>
        </p:nvSpPr>
        <p:spPr>
          <a:xfrm>
            <a:off x="7040880" y="2542032"/>
            <a:ext cx="1581912" cy="548640"/>
          </a:xfrm>
          <a:prstGeom prst="rect">
            <a:avLst/>
          </a:prstGeom>
          <a:noFill/>
          <a:ln/>
        </p:spPr>
        <p:txBody>
          <a:bodyPr wrap="square" lIns="0" tIns="0" rIns="0" bIns="0" rtlCol="0" anchor="t"/>
          <a:lstStyle/>
          <a:p>
            <a:pPr marL="0" indent="0" algn="ctr">
              <a:buNone/>
            </a:pPr>
            <a:r>
              <a:rPr lang="en-US" sz="1150" dirty="0">
                <a:solidFill>
                  <a:schemeClr val="bg1"/>
                </a:solidFill>
              </a:rPr>
              <a:t>Usually after surgery</a:t>
            </a:r>
            <a:endParaRPr lang="en-US" sz="1150" dirty="0"/>
          </a:p>
        </p:txBody>
      </p:sp>
      <p:sp>
        <p:nvSpPr>
          <p:cNvPr id="21" name="Treatment 199"/>
          <p:cNvSpPr/>
          <p:nvPr/>
        </p:nvSpPr>
        <p:spPr>
          <a:xfrm>
            <a:off x="9144000" y="1463040"/>
            <a:ext cx="2496312" cy="1737360"/>
          </a:xfrm>
          <a:prstGeom prst="hexagon">
            <a:avLst/>
          </a:prstGeom>
          <a:solidFill>
            <a:schemeClr val="tx2"/>
          </a:solidFill>
          <a:ln w="12700">
            <a:solidFill>
              <a:schemeClr val="bg1"/>
            </a:solidFill>
            <a:prstDash val="solid"/>
          </a:ln>
        </p:spPr>
        <p:txBody>
          <a:bodyPr/>
          <a:lstStyle/>
          <a:p>
            <a:endParaRPr lang="en-GB"/>
          </a:p>
        </p:txBody>
      </p:sp>
      <p:sp>
        <p:nvSpPr>
          <p:cNvPr id="22" name="Icon circle 200"/>
          <p:cNvSpPr/>
          <p:nvPr/>
        </p:nvSpPr>
        <p:spPr>
          <a:xfrm>
            <a:off x="10172700" y="1591056"/>
            <a:ext cx="438912" cy="438912"/>
          </a:xfrm>
          <a:prstGeom prst="ellipse">
            <a:avLst/>
          </a:prstGeom>
          <a:solidFill>
            <a:schemeClr val="accent1"/>
          </a:solidFill>
          <a:ln w="12700">
            <a:solidFill>
              <a:schemeClr val="accent1"/>
            </a:solidFill>
            <a:prstDash val="solid"/>
          </a:ln>
        </p:spPr>
        <p:txBody>
          <a:bodyPr/>
          <a:lstStyle/>
          <a:p>
            <a:endParaRPr lang="en-GB"/>
          </a:p>
        </p:txBody>
      </p:sp>
      <p:pic>
        <p:nvPicPr>
          <p:cNvPr id="23" name="Icon 201" descr="preencoded.png"/>
          <p:cNvPicPr>
            <a:picLocks noChangeAspect="1"/>
          </p:cNvPicPr>
          <p:nvPr/>
        </p:nvPicPr>
        <p:blipFill>
          <a:blip r:embed="rId5"/>
          <a:stretch>
            <a:fillRect/>
          </a:stretch>
        </p:blipFill>
        <p:spPr>
          <a:xfrm>
            <a:off x="10282428" y="1700784"/>
            <a:ext cx="219456" cy="219456"/>
          </a:xfrm>
          <a:prstGeom prst="rect">
            <a:avLst/>
          </a:prstGeom>
        </p:spPr>
      </p:pic>
      <p:sp>
        <p:nvSpPr>
          <p:cNvPr id="24" name="Text 202"/>
          <p:cNvSpPr txBox="1"/>
          <p:nvPr/>
        </p:nvSpPr>
        <p:spPr>
          <a:xfrm>
            <a:off x="9528048" y="2066544"/>
            <a:ext cx="1728216" cy="475488"/>
          </a:xfrm>
          <a:prstGeom prst="rect">
            <a:avLst/>
          </a:prstGeom>
          <a:noFill/>
          <a:ln/>
        </p:spPr>
        <p:txBody>
          <a:bodyPr wrap="square" lIns="0" tIns="0" rIns="0" bIns="0" rtlCol="0" anchor="ctr"/>
          <a:lstStyle/>
          <a:p>
            <a:pPr marL="0" indent="0" algn="ctr">
              <a:buNone/>
            </a:pPr>
            <a:r>
              <a:rPr lang="en-US" sz="1350" b="1" dirty="0">
                <a:solidFill>
                  <a:schemeClr val="bg1"/>
                </a:solidFill>
              </a:rPr>
              <a:t>Chemotherapy</a:t>
            </a:r>
            <a:endParaRPr lang="en-US" sz="1350" dirty="0"/>
          </a:p>
        </p:txBody>
      </p:sp>
      <p:sp>
        <p:nvSpPr>
          <p:cNvPr id="25" name="Text 203"/>
          <p:cNvSpPr txBox="1"/>
          <p:nvPr/>
        </p:nvSpPr>
        <p:spPr>
          <a:xfrm>
            <a:off x="9601200" y="2542032"/>
            <a:ext cx="1581912" cy="548640"/>
          </a:xfrm>
          <a:prstGeom prst="rect">
            <a:avLst/>
          </a:prstGeom>
          <a:noFill/>
          <a:ln/>
        </p:spPr>
        <p:txBody>
          <a:bodyPr wrap="square" lIns="0" tIns="0" rIns="0" bIns="0" rtlCol="0" anchor="t"/>
          <a:lstStyle/>
          <a:p>
            <a:pPr marL="0" indent="0" algn="ctr">
              <a:buNone/>
            </a:pPr>
            <a:r>
              <a:rPr lang="en-US" sz="1150" dirty="0">
                <a:solidFill>
                  <a:schemeClr val="bg1"/>
                </a:solidFill>
              </a:rPr>
              <a:t>Before or after surgery</a:t>
            </a:r>
            <a:endParaRPr lang="en-US" sz="1150" dirty="0"/>
          </a:p>
        </p:txBody>
      </p:sp>
      <p:sp>
        <p:nvSpPr>
          <p:cNvPr id="26" name="Treatment 204"/>
          <p:cNvSpPr/>
          <p:nvPr/>
        </p:nvSpPr>
        <p:spPr>
          <a:xfrm>
            <a:off x="4023360" y="3273552"/>
            <a:ext cx="2496312" cy="1737360"/>
          </a:xfrm>
          <a:prstGeom prst="hexagon">
            <a:avLst/>
          </a:prstGeom>
          <a:solidFill>
            <a:schemeClr val="accent2"/>
          </a:solidFill>
          <a:ln w="12700">
            <a:solidFill>
              <a:schemeClr val="bg1"/>
            </a:solidFill>
            <a:prstDash val="solid"/>
          </a:ln>
        </p:spPr>
        <p:txBody>
          <a:bodyPr/>
          <a:lstStyle/>
          <a:p>
            <a:endParaRPr lang="en-GB"/>
          </a:p>
        </p:txBody>
      </p:sp>
      <p:sp>
        <p:nvSpPr>
          <p:cNvPr id="27" name="Icon circle 205"/>
          <p:cNvSpPr/>
          <p:nvPr/>
        </p:nvSpPr>
        <p:spPr>
          <a:xfrm>
            <a:off x="5052060" y="3401568"/>
            <a:ext cx="438912" cy="438912"/>
          </a:xfrm>
          <a:prstGeom prst="ellipse">
            <a:avLst/>
          </a:prstGeom>
          <a:solidFill>
            <a:schemeClr val="accent1"/>
          </a:solidFill>
          <a:ln w="12700">
            <a:solidFill>
              <a:schemeClr val="accent1"/>
            </a:solidFill>
            <a:prstDash val="solid"/>
          </a:ln>
        </p:spPr>
        <p:txBody>
          <a:bodyPr/>
          <a:lstStyle/>
          <a:p>
            <a:endParaRPr lang="en-GB"/>
          </a:p>
        </p:txBody>
      </p:sp>
      <p:pic>
        <p:nvPicPr>
          <p:cNvPr id="28" name="Icon 206" descr="preencoded.png"/>
          <p:cNvPicPr>
            <a:picLocks noChangeAspect="1"/>
          </p:cNvPicPr>
          <p:nvPr/>
        </p:nvPicPr>
        <p:blipFill>
          <a:blip r:embed="rId6"/>
          <a:stretch>
            <a:fillRect/>
          </a:stretch>
        </p:blipFill>
        <p:spPr>
          <a:xfrm>
            <a:off x="5161788" y="3511296"/>
            <a:ext cx="219456" cy="219456"/>
          </a:xfrm>
          <a:prstGeom prst="rect">
            <a:avLst/>
          </a:prstGeom>
        </p:spPr>
      </p:pic>
      <p:sp>
        <p:nvSpPr>
          <p:cNvPr id="29" name="Text 207"/>
          <p:cNvSpPr txBox="1"/>
          <p:nvPr/>
        </p:nvSpPr>
        <p:spPr>
          <a:xfrm>
            <a:off x="4407408" y="3877056"/>
            <a:ext cx="1728216" cy="475488"/>
          </a:xfrm>
          <a:prstGeom prst="rect">
            <a:avLst/>
          </a:prstGeom>
          <a:noFill/>
          <a:ln/>
        </p:spPr>
        <p:txBody>
          <a:bodyPr wrap="square" lIns="0" tIns="0" rIns="0" bIns="0" rtlCol="0" anchor="ctr"/>
          <a:lstStyle/>
          <a:p>
            <a:pPr marL="0" indent="0" algn="ctr">
              <a:buNone/>
            </a:pPr>
            <a:r>
              <a:rPr lang="en-US" sz="1350" b="1" dirty="0">
                <a:solidFill>
                  <a:schemeClr val="bg1"/>
                </a:solidFill>
              </a:rPr>
              <a:t>Hormone therapy</a:t>
            </a:r>
            <a:endParaRPr lang="en-US" sz="1350" dirty="0"/>
          </a:p>
        </p:txBody>
      </p:sp>
      <p:sp>
        <p:nvSpPr>
          <p:cNvPr id="30" name="Text 208"/>
          <p:cNvSpPr txBox="1"/>
          <p:nvPr/>
        </p:nvSpPr>
        <p:spPr>
          <a:xfrm>
            <a:off x="4480560" y="4352544"/>
            <a:ext cx="1581912" cy="548640"/>
          </a:xfrm>
          <a:prstGeom prst="rect">
            <a:avLst/>
          </a:prstGeom>
          <a:noFill/>
          <a:ln/>
        </p:spPr>
        <p:txBody>
          <a:bodyPr wrap="square" lIns="0" tIns="0" rIns="0" bIns="0" rtlCol="0" anchor="t"/>
          <a:lstStyle/>
          <a:p>
            <a:pPr marL="0" indent="0" algn="ctr">
              <a:buNone/>
            </a:pPr>
            <a:r>
              <a:rPr lang="en-US" sz="1150" dirty="0">
                <a:solidFill>
                  <a:schemeClr val="bg1"/>
                </a:solidFill>
              </a:rPr>
              <a:t>Lowers or blocks hormones</a:t>
            </a:r>
            <a:endParaRPr lang="en-US" sz="1150" dirty="0"/>
          </a:p>
        </p:txBody>
      </p:sp>
      <p:sp>
        <p:nvSpPr>
          <p:cNvPr id="31" name="Treatment 209"/>
          <p:cNvSpPr/>
          <p:nvPr/>
        </p:nvSpPr>
        <p:spPr>
          <a:xfrm>
            <a:off x="6583680" y="3273552"/>
            <a:ext cx="2496312" cy="1737360"/>
          </a:xfrm>
          <a:prstGeom prst="hexagon">
            <a:avLst/>
          </a:prstGeom>
          <a:solidFill>
            <a:schemeClr val="tx2"/>
          </a:solidFill>
          <a:ln w="12700">
            <a:solidFill>
              <a:schemeClr val="bg1"/>
            </a:solidFill>
            <a:prstDash val="solid"/>
          </a:ln>
        </p:spPr>
        <p:txBody>
          <a:bodyPr/>
          <a:lstStyle/>
          <a:p>
            <a:endParaRPr lang="en-GB"/>
          </a:p>
        </p:txBody>
      </p:sp>
      <p:sp>
        <p:nvSpPr>
          <p:cNvPr id="32" name="Icon circle 210"/>
          <p:cNvSpPr/>
          <p:nvPr/>
        </p:nvSpPr>
        <p:spPr>
          <a:xfrm>
            <a:off x="7612380" y="3401568"/>
            <a:ext cx="438912" cy="438912"/>
          </a:xfrm>
          <a:prstGeom prst="ellipse">
            <a:avLst/>
          </a:prstGeom>
          <a:solidFill>
            <a:schemeClr val="accent1"/>
          </a:solidFill>
          <a:ln w="12700">
            <a:solidFill>
              <a:schemeClr val="accent1"/>
            </a:solidFill>
            <a:prstDash val="solid"/>
          </a:ln>
        </p:spPr>
        <p:txBody>
          <a:bodyPr/>
          <a:lstStyle/>
          <a:p>
            <a:endParaRPr lang="en-GB"/>
          </a:p>
        </p:txBody>
      </p:sp>
      <p:pic>
        <p:nvPicPr>
          <p:cNvPr id="33" name="Icon 211" descr="preencoded.png"/>
          <p:cNvPicPr>
            <a:picLocks noChangeAspect="1"/>
          </p:cNvPicPr>
          <p:nvPr/>
        </p:nvPicPr>
        <p:blipFill>
          <a:blip r:embed="rId7"/>
          <a:stretch>
            <a:fillRect/>
          </a:stretch>
        </p:blipFill>
        <p:spPr>
          <a:xfrm>
            <a:off x="7722108" y="3511296"/>
            <a:ext cx="219456" cy="219456"/>
          </a:xfrm>
          <a:prstGeom prst="rect">
            <a:avLst/>
          </a:prstGeom>
        </p:spPr>
      </p:pic>
      <p:sp>
        <p:nvSpPr>
          <p:cNvPr id="34" name="Text 212"/>
          <p:cNvSpPr txBox="1"/>
          <p:nvPr/>
        </p:nvSpPr>
        <p:spPr>
          <a:xfrm>
            <a:off x="6967728" y="3877056"/>
            <a:ext cx="1728216" cy="475488"/>
          </a:xfrm>
          <a:prstGeom prst="rect">
            <a:avLst/>
          </a:prstGeom>
          <a:noFill/>
          <a:ln/>
        </p:spPr>
        <p:txBody>
          <a:bodyPr wrap="square" lIns="0" tIns="0" rIns="0" bIns="0" rtlCol="0" anchor="ctr"/>
          <a:lstStyle/>
          <a:p>
            <a:pPr marL="0" indent="0" algn="ctr">
              <a:buNone/>
            </a:pPr>
            <a:r>
              <a:rPr lang="en-US" sz="1350" b="1" dirty="0">
                <a:solidFill>
                  <a:schemeClr val="bg1"/>
                </a:solidFill>
              </a:rPr>
              <a:t>Targeted medicines, immunotherapy</a:t>
            </a:r>
            <a:endParaRPr lang="en-US" sz="1350" dirty="0"/>
          </a:p>
        </p:txBody>
      </p:sp>
      <p:sp>
        <p:nvSpPr>
          <p:cNvPr id="35" name="Text 213"/>
          <p:cNvSpPr txBox="1"/>
          <p:nvPr/>
        </p:nvSpPr>
        <p:spPr>
          <a:xfrm>
            <a:off x="7040880" y="4352544"/>
            <a:ext cx="1581912" cy="548640"/>
          </a:xfrm>
          <a:prstGeom prst="rect">
            <a:avLst/>
          </a:prstGeom>
          <a:noFill/>
          <a:ln/>
        </p:spPr>
        <p:txBody>
          <a:bodyPr wrap="square" lIns="0" tIns="0" rIns="0" bIns="0" rtlCol="0" anchor="t"/>
          <a:lstStyle/>
          <a:p>
            <a:pPr marL="0" indent="0" algn="ctr">
              <a:buNone/>
            </a:pPr>
            <a:r>
              <a:rPr lang="en-US" sz="1150" dirty="0">
                <a:solidFill>
                  <a:schemeClr val="bg1"/>
                </a:solidFill>
              </a:rPr>
              <a:t>Act on cancer cells or the immune system</a:t>
            </a:r>
            <a:endParaRPr lang="en-US" sz="1150" dirty="0"/>
          </a:p>
        </p:txBody>
      </p:sp>
      <p:sp>
        <p:nvSpPr>
          <p:cNvPr id="36" name="Treatment 214"/>
          <p:cNvSpPr/>
          <p:nvPr/>
        </p:nvSpPr>
        <p:spPr>
          <a:xfrm>
            <a:off x="9144000" y="3273552"/>
            <a:ext cx="2496312" cy="1737360"/>
          </a:xfrm>
          <a:prstGeom prst="hexagon">
            <a:avLst/>
          </a:prstGeom>
          <a:solidFill>
            <a:schemeClr val="accent2"/>
          </a:solidFill>
          <a:ln w="12700">
            <a:solidFill>
              <a:schemeClr val="bg1"/>
            </a:solidFill>
            <a:prstDash val="solid"/>
          </a:ln>
        </p:spPr>
        <p:txBody>
          <a:bodyPr/>
          <a:lstStyle/>
          <a:p>
            <a:endParaRPr lang="en-GB"/>
          </a:p>
        </p:txBody>
      </p:sp>
      <p:sp>
        <p:nvSpPr>
          <p:cNvPr id="37" name="Icon circle 215"/>
          <p:cNvSpPr/>
          <p:nvPr/>
        </p:nvSpPr>
        <p:spPr>
          <a:xfrm>
            <a:off x="10172700" y="3401568"/>
            <a:ext cx="438912" cy="438912"/>
          </a:xfrm>
          <a:prstGeom prst="ellipse">
            <a:avLst/>
          </a:prstGeom>
          <a:solidFill>
            <a:schemeClr val="accent1"/>
          </a:solidFill>
          <a:ln w="12700">
            <a:solidFill>
              <a:schemeClr val="accent1"/>
            </a:solidFill>
            <a:prstDash val="solid"/>
          </a:ln>
        </p:spPr>
        <p:txBody>
          <a:bodyPr/>
          <a:lstStyle/>
          <a:p>
            <a:endParaRPr lang="en-GB"/>
          </a:p>
        </p:txBody>
      </p:sp>
      <p:pic>
        <p:nvPicPr>
          <p:cNvPr id="38" name="Icon 216" descr="preencoded.png"/>
          <p:cNvPicPr>
            <a:picLocks noChangeAspect="1"/>
          </p:cNvPicPr>
          <p:nvPr/>
        </p:nvPicPr>
        <p:blipFill>
          <a:blip r:embed="rId8"/>
          <a:stretch>
            <a:fillRect/>
          </a:stretch>
        </p:blipFill>
        <p:spPr>
          <a:xfrm>
            <a:off x="10282428" y="3511296"/>
            <a:ext cx="219456" cy="219456"/>
          </a:xfrm>
          <a:prstGeom prst="rect">
            <a:avLst/>
          </a:prstGeom>
        </p:spPr>
      </p:pic>
      <p:sp>
        <p:nvSpPr>
          <p:cNvPr id="39" name="Text 217"/>
          <p:cNvSpPr txBox="1"/>
          <p:nvPr/>
        </p:nvSpPr>
        <p:spPr>
          <a:xfrm>
            <a:off x="9528048" y="3877056"/>
            <a:ext cx="1728216" cy="475488"/>
          </a:xfrm>
          <a:prstGeom prst="rect">
            <a:avLst/>
          </a:prstGeom>
          <a:noFill/>
          <a:ln/>
        </p:spPr>
        <p:txBody>
          <a:bodyPr wrap="square" lIns="0" tIns="0" rIns="0" bIns="0" rtlCol="0" anchor="ctr"/>
          <a:lstStyle/>
          <a:p>
            <a:pPr marL="0" indent="0" algn="ctr">
              <a:buNone/>
            </a:pPr>
            <a:r>
              <a:rPr lang="en-US" sz="1350" b="1" dirty="0">
                <a:solidFill>
                  <a:schemeClr val="bg1"/>
                </a:solidFill>
              </a:rPr>
              <a:t>Symptom control</a:t>
            </a:r>
            <a:endParaRPr lang="en-US" sz="1350" dirty="0"/>
          </a:p>
        </p:txBody>
      </p:sp>
      <p:sp>
        <p:nvSpPr>
          <p:cNvPr id="40" name="Text 218"/>
          <p:cNvSpPr txBox="1"/>
          <p:nvPr/>
        </p:nvSpPr>
        <p:spPr>
          <a:xfrm>
            <a:off x="9601200" y="4352544"/>
            <a:ext cx="1581912" cy="548640"/>
          </a:xfrm>
          <a:prstGeom prst="rect">
            <a:avLst/>
          </a:prstGeom>
          <a:noFill/>
          <a:ln/>
        </p:spPr>
        <p:txBody>
          <a:bodyPr wrap="square" lIns="0" tIns="0" rIns="0" bIns="0" rtlCol="0" anchor="t"/>
          <a:lstStyle/>
          <a:p>
            <a:pPr marL="0" indent="0" algn="ctr">
              <a:buNone/>
            </a:pPr>
            <a:r>
              <a:rPr lang="en-US" sz="1150" dirty="0">
                <a:solidFill>
                  <a:schemeClr val="bg1"/>
                </a:solidFill>
              </a:rPr>
              <a:t>Palliative care team for advanced cancer</a:t>
            </a:r>
            <a:endParaRPr lang="en-US" sz="1150" dirty="0"/>
          </a:p>
        </p:txBody>
      </p:sp>
      <p:sp>
        <p:nvSpPr>
          <p:cNvPr id="41" name="Box 219"/>
          <p:cNvSpPr/>
          <p:nvPr/>
        </p:nvSpPr>
        <p:spPr>
          <a:xfrm>
            <a:off x="548640" y="5138928"/>
            <a:ext cx="11091672" cy="768096"/>
          </a:xfrm>
          <a:prstGeom prst="roundRect">
            <a:avLst>
              <a:gd name="adj" fmla="val 11905"/>
            </a:avLst>
          </a:prstGeom>
          <a:solidFill>
            <a:schemeClr val="accent6"/>
          </a:solidFill>
          <a:ln w="12700">
            <a:solidFill>
              <a:schemeClr val="accent6"/>
            </a:solidFill>
            <a:prstDash val="solid"/>
          </a:ln>
        </p:spPr>
        <p:txBody>
          <a:bodyPr/>
          <a:lstStyle/>
          <a:p>
            <a:endParaRPr lang="en-GB"/>
          </a:p>
        </p:txBody>
      </p:sp>
      <p:sp>
        <p:nvSpPr>
          <p:cNvPr id="42" name="Text 220"/>
          <p:cNvSpPr txBox="1"/>
          <p:nvPr/>
        </p:nvSpPr>
        <p:spPr>
          <a:xfrm>
            <a:off x="731520" y="5138928"/>
            <a:ext cx="10725912" cy="768096"/>
          </a:xfrm>
          <a:prstGeom prst="rect">
            <a:avLst/>
          </a:prstGeom>
          <a:noFill/>
          <a:ln/>
        </p:spPr>
        <p:txBody>
          <a:bodyPr wrap="square" lIns="0" tIns="0" rIns="0" bIns="0" rtlCol="0" anchor="ctr"/>
          <a:lstStyle/>
          <a:p>
            <a:pPr marL="0" indent="0">
              <a:buNone/>
            </a:pPr>
            <a:r>
              <a:rPr lang="en-US" sz="1400" b="1" dirty="0">
                <a:solidFill>
                  <a:schemeClr val="tx1"/>
                </a:solidFill>
              </a:rPr>
              <a:t>For Sarah: </a:t>
            </a:r>
            <a:r>
              <a:rPr lang="en-US" sz="1400" dirty="0">
                <a:solidFill>
                  <a:schemeClr val="tx1"/>
                </a:solidFill>
              </a:rPr>
              <a:t>her type, stage and receptor status are not known, so her treatment cannot be assumed. She should have a named clinical nurse specialist or key worker throughout, and prompt access to psychological support.</a:t>
            </a:r>
            <a:endParaRPr lang="en-US" sz="1400" dirty="0"/>
          </a:p>
        </p:txBody>
      </p:sp>
      <p:sp>
        <p:nvSpPr>
          <p:cNvPr id="43" name="Source 221"/>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NHS (2024d); NICE (2025)</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Seeing the whole person: five areas of need</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9</a:t>
            </a:fld>
            <a:endParaRPr lang="en-US"/>
          </a:p>
        </p:txBody>
      </p:sp>
      <p:sp>
        <p:nvSpPr>
          <p:cNvPr id="3" name="Section tag 223"/>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SARAH'S NEEDS</a:t>
            </a:r>
            <a:endParaRPr lang="en-US" sz="1100" dirty="0"/>
          </a:p>
        </p:txBody>
      </p:sp>
      <p:sp>
        <p:nvSpPr>
          <p:cNvPr id="5" name="Roof 224"/>
          <p:cNvSpPr/>
          <p:nvPr/>
        </p:nvSpPr>
        <p:spPr>
          <a:xfrm>
            <a:off x="548640" y="1371600"/>
            <a:ext cx="11091672" cy="914400"/>
          </a:xfrm>
          <a:prstGeom prst="triangle">
            <a:avLst/>
          </a:prstGeom>
          <a:solidFill>
            <a:schemeClr val="tx2"/>
          </a:solidFill>
          <a:ln>
            <a:solidFill>
              <a:schemeClr val="tx2"/>
            </a:solidFill>
          </a:ln>
        </p:spPr>
        <p:txBody>
          <a:bodyPr wrap="square" lIns="50800" tIns="50800" rIns="50800" bIns="50800" rtlCol="0" anchor="b"/>
          <a:lstStyle/>
          <a:p>
            <a:pPr marL="0" indent="0" algn="ctr">
              <a:buNone/>
            </a:pPr>
            <a:r>
              <a:rPr lang="en-US" sz="2200" b="1" dirty="0">
                <a:solidFill>
                  <a:schemeClr val="bg1"/>
                </a:solidFill>
                <a:latin typeface="+mj-lt" pitchFamily="34" charset="0"/>
                <a:ea typeface="+mj-lt" pitchFamily="34" charset="-122"/>
                <a:cs typeface="+mj-lt" pitchFamily="34" charset="-120"/>
              </a:rPr>
              <a:t>Sarah</a:t>
            </a:r>
            <a:endParaRPr lang="en-US" sz="2200" dirty="0"/>
          </a:p>
        </p:txBody>
      </p:sp>
      <p:sp>
        <p:nvSpPr>
          <p:cNvPr id="6" name="Box 225"/>
          <p:cNvSpPr/>
          <p:nvPr/>
        </p:nvSpPr>
        <p:spPr>
          <a:xfrm>
            <a:off x="548640" y="2395728"/>
            <a:ext cx="2075688" cy="2852928"/>
          </a:xfrm>
          <a:prstGeom prst="roundRect">
            <a:avLst>
              <a:gd name="adj" fmla="val 4405"/>
            </a:avLst>
          </a:prstGeom>
          <a:solidFill>
            <a:schemeClr val="bg2"/>
          </a:solidFill>
          <a:ln w="12700">
            <a:solidFill>
              <a:schemeClr val="bg2"/>
            </a:solidFill>
            <a:prstDash val="solid"/>
          </a:ln>
        </p:spPr>
        <p:txBody>
          <a:bodyPr/>
          <a:lstStyle/>
          <a:p>
            <a:endParaRPr lang="en-GB"/>
          </a:p>
        </p:txBody>
      </p:sp>
      <p:sp>
        <p:nvSpPr>
          <p:cNvPr id="7" name="Label 226"/>
          <p:cNvSpPr/>
          <p:nvPr/>
        </p:nvSpPr>
        <p:spPr>
          <a:xfrm>
            <a:off x="548640" y="2395728"/>
            <a:ext cx="2075688" cy="566928"/>
          </a:xfrm>
          <a:prstGeom prst="roundRect">
            <a:avLst>
              <a:gd name="adj" fmla="val 16129"/>
            </a:avLst>
          </a:prstGeom>
          <a:solidFill>
            <a:schemeClr val="accent1"/>
          </a:solidFill>
          <a:ln>
            <a:solidFill>
              <a:schemeClr val="accent1"/>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Physical</a:t>
            </a:r>
            <a:endParaRPr lang="en-US" sz="1500" dirty="0"/>
          </a:p>
        </p:txBody>
      </p:sp>
      <p:sp>
        <p:nvSpPr>
          <p:cNvPr id="8" name="Text 227"/>
          <p:cNvSpPr txBox="1"/>
          <p:nvPr/>
        </p:nvSpPr>
        <p:spPr>
          <a:xfrm>
            <a:off x="685800" y="3127248"/>
            <a:ext cx="1801368" cy="2048256"/>
          </a:xfrm>
          <a:prstGeom prst="rect">
            <a:avLst/>
          </a:prstGeom>
          <a:noFill/>
          <a:ln/>
        </p:spPr>
        <p:txBody>
          <a:bodyPr wrap="square" lIns="0" tIns="0" rIns="0" bIns="0" rtlCol="0" anchor="t"/>
          <a:lstStyle/>
          <a:p>
            <a:pPr marL="177800" indent="-177800">
              <a:spcAft>
                <a:spcPts val="1000"/>
              </a:spcAft>
              <a:buSzPct val="100000"/>
              <a:buChar char="•"/>
            </a:pPr>
            <a:r>
              <a:rPr lang="en-US" sz="1500" dirty="0">
                <a:solidFill>
                  <a:schemeClr val="tx1"/>
                </a:solidFill>
              </a:rPr>
              <a:t>Tiredness and side effects</a:t>
            </a:r>
            <a:endParaRPr lang="en-US" sz="1500" dirty="0"/>
          </a:p>
          <a:p>
            <a:pPr marL="177800" indent="-177800">
              <a:spcAft>
                <a:spcPts val="1000"/>
              </a:spcAft>
              <a:buSzPct val="100000"/>
              <a:buChar char="•"/>
            </a:pPr>
            <a:r>
              <a:rPr lang="en-US" sz="1500" dirty="0">
                <a:solidFill>
                  <a:schemeClr val="tx1"/>
                </a:solidFill>
              </a:rPr>
              <a:t>Arm and shoulder movement; lymphoedema risk</a:t>
            </a:r>
            <a:endParaRPr lang="en-US" sz="1500" dirty="0"/>
          </a:p>
          <a:p>
            <a:pPr marL="177800" indent="-177800">
              <a:spcAft>
                <a:spcPts val="1000"/>
              </a:spcAft>
              <a:buSzPct val="100000"/>
              <a:buChar char="•"/>
            </a:pPr>
            <a:r>
              <a:rPr lang="en-US" sz="1500" dirty="0">
                <a:solidFill>
                  <a:schemeClr val="tx1"/>
                </a:solidFill>
              </a:rPr>
              <a:t>Possible early menopause</a:t>
            </a:r>
            <a:endParaRPr lang="en-US" sz="1500" dirty="0"/>
          </a:p>
        </p:txBody>
      </p:sp>
      <p:sp>
        <p:nvSpPr>
          <p:cNvPr id="9" name="Box 228"/>
          <p:cNvSpPr/>
          <p:nvPr/>
        </p:nvSpPr>
        <p:spPr>
          <a:xfrm>
            <a:off x="2802636" y="2395728"/>
            <a:ext cx="2075688" cy="2852928"/>
          </a:xfrm>
          <a:prstGeom prst="roundRect">
            <a:avLst>
              <a:gd name="adj" fmla="val 4405"/>
            </a:avLst>
          </a:prstGeom>
          <a:solidFill>
            <a:schemeClr val="bg2"/>
          </a:solidFill>
          <a:ln w="12700">
            <a:solidFill>
              <a:schemeClr val="bg2"/>
            </a:solidFill>
            <a:prstDash val="solid"/>
          </a:ln>
        </p:spPr>
        <p:txBody>
          <a:bodyPr/>
          <a:lstStyle/>
          <a:p>
            <a:endParaRPr lang="en-GB"/>
          </a:p>
        </p:txBody>
      </p:sp>
      <p:sp>
        <p:nvSpPr>
          <p:cNvPr id="10" name="Label 229"/>
          <p:cNvSpPr/>
          <p:nvPr/>
        </p:nvSpPr>
        <p:spPr>
          <a:xfrm>
            <a:off x="2802636" y="2395728"/>
            <a:ext cx="2075688" cy="566928"/>
          </a:xfrm>
          <a:prstGeom prst="roundRect">
            <a:avLst>
              <a:gd name="adj" fmla="val 16129"/>
            </a:avLst>
          </a:prstGeom>
          <a:solidFill>
            <a:schemeClr val="accent2"/>
          </a:solidFill>
          <a:ln>
            <a:solidFill>
              <a:schemeClr val="accent2"/>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Practical</a:t>
            </a:r>
            <a:endParaRPr lang="en-US" sz="1500" dirty="0"/>
          </a:p>
        </p:txBody>
      </p:sp>
      <p:sp>
        <p:nvSpPr>
          <p:cNvPr id="11" name="Text 230"/>
          <p:cNvSpPr txBox="1"/>
          <p:nvPr/>
        </p:nvSpPr>
        <p:spPr>
          <a:xfrm>
            <a:off x="2939796" y="3127248"/>
            <a:ext cx="1801368" cy="2048256"/>
          </a:xfrm>
          <a:prstGeom prst="rect">
            <a:avLst/>
          </a:prstGeom>
          <a:noFill/>
          <a:ln/>
        </p:spPr>
        <p:txBody>
          <a:bodyPr wrap="square" lIns="0" tIns="0" rIns="0" bIns="0" rtlCol="0" anchor="t"/>
          <a:lstStyle/>
          <a:p>
            <a:pPr marL="177800" indent="-177800">
              <a:spcAft>
                <a:spcPts val="1000"/>
              </a:spcAft>
              <a:buSzPct val="100000"/>
              <a:buChar char="•"/>
            </a:pPr>
            <a:r>
              <a:rPr lang="en-US" sz="1500" dirty="0">
                <a:solidFill>
                  <a:schemeClr val="tx1"/>
                </a:solidFill>
              </a:rPr>
              <a:t>Her job as a teaching assistant</a:t>
            </a:r>
            <a:endParaRPr lang="en-US" sz="1500" dirty="0"/>
          </a:p>
          <a:p>
            <a:pPr marL="177800" indent="-177800">
              <a:spcAft>
                <a:spcPts val="1000"/>
              </a:spcAft>
              <a:buSzPct val="100000"/>
              <a:buChar char="•"/>
            </a:pPr>
            <a:r>
              <a:rPr lang="en-US" sz="1500" dirty="0">
                <a:solidFill>
                  <a:schemeClr val="tx1"/>
                </a:solidFill>
              </a:rPr>
              <a:t>Money and housing</a:t>
            </a:r>
            <a:endParaRPr lang="en-US" sz="1500" dirty="0"/>
          </a:p>
          <a:p>
            <a:pPr marL="177800" indent="-177800">
              <a:spcAft>
                <a:spcPts val="1000"/>
              </a:spcAft>
              <a:buSzPct val="100000"/>
              <a:buChar char="•"/>
            </a:pPr>
            <a:r>
              <a:rPr lang="en-US" sz="1500" dirty="0">
                <a:solidFill>
                  <a:schemeClr val="tx1"/>
                </a:solidFill>
              </a:rPr>
              <a:t>Travel to hospital</a:t>
            </a:r>
            <a:endParaRPr lang="en-US" sz="1500" dirty="0"/>
          </a:p>
        </p:txBody>
      </p:sp>
      <p:sp>
        <p:nvSpPr>
          <p:cNvPr id="12" name="Box 231"/>
          <p:cNvSpPr/>
          <p:nvPr/>
        </p:nvSpPr>
        <p:spPr>
          <a:xfrm>
            <a:off x="5056632" y="2395728"/>
            <a:ext cx="2075688" cy="2852928"/>
          </a:xfrm>
          <a:prstGeom prst="roundRect">
            <a:avLst>
              <a:gd name="adj" fmla="val 4405"/>
            </a:avLst>
          </a:prstGeom>
          <a:solidFill>
            <a:schemeClr val="bg2"/>
          </a:solidFill>
          <a:ln w="12700">
            <a:solidFill>
              <a:schemeClr val="bg2"/>
            </a:solidFill>
            <a:prstDash val="solid"/>
          </a:ln>
        </p:spPr>
        <p:txBody>
          <a:bodyPr/>
          <a:lstStyle/>
          <a:p>
            <a:endParaRPr lang="en-GB"/>
          </a:p>
        </p:txBody>
      </p:sp>
      <p:sp>
        <p:nvSpPr>
          <p:cNvPr id="13" name="Label 232"/>
          <p:cNvSpPr/>
          <p:nvPr/>
        </p:nvSpPr>
        <p:spPr>
          <a:xfrm>
            <a:off x="5056632" y="2395728"/>
            <a:ext cx="2075688" cy="566928"/>
          </a:xfrm>
          <a:prstGeom prst="roundRect">
            <a:avLst>
              <a:gd name="adj" fmla="val 16129"/>
            </a:avLst>
          </a:prstGeom>
          <a:solidFill>
            <a:schemeClr val="accent1"/>
          </a:solidFill>
          <a:ln>
            <a:solidFill>
              <a:schemeClr val="accent1"/>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Emotional</a:t>
            </a:r>
            <a:endParaRPr lang="en-US" sz="1500" dirty="0"/>
          </a:p>
        </p:txBody>
      </p:sp>
      <p:sp>
        <p:nvSpPr>
          <p:cNvPr id="14" name="Text 233"/>
          <p:cNvSpPr txBox="1"/>
          <p:nvPr/>
        </p:nvSpPr>
        <p:spPr>
          <a:xfrm>
            <a:off x="5193792" y="3127248"/>
            <a:ext cx="1801368" cy="2048256"/>
          </a:xfrm>
          <a:prstGeom prst="rect">
            <a:avLst/>
          </a:prstGeom>
          <a:noFill/>
          <a:ln/>
        </p:spPr>
        <p:txBody>
          <a:bodyPr wrap="square" lIns="0" tIns="0" rIns="0" bIns="0" rtlCol="0" anchor="t"/>
          <a:lstStyle/>
          <a:p>
            <a:pPr marL="177800" indent="-177800">
              <a:spcAft>
                <a:spcPts val="1000"/>
              </a:spcAft>
              <a:buSzPct val="100000"/>
              <a:buChar char="•"/>
            </a:pPr>
            <a:r>
              <a:rPr lang="en-US" sz="1500" dirty="0">
                <a:solidFill>
                  <a:schemeClr val="tx1"/>
                </a:solidFill>
              </a:rPr>
              <a:t>Shock of a diagnosis at 45</a:t>
            </a:r>
            <a:endParaRPr lang="en-US" sz="1500" dirty="0"/>
          </a:p>
          <a:p>
            <a:pPr marL="177800" indent="-177800">
              <a:spcAft>
                <a:spcPts val="1000"/>
              </a:spcAft>
              <a:buSzPct val="100000"/>
              <a:buChar char="•"/>
            </a:pPr>
            <a:r>
              <a:rPr lang="en-US" sz="1500" dirty="0">
                <a:solidFill>
                  <a:schemeClr val="tx1"/>
                </a:solidFill>
              </a:rPr>
              <a:t>Anxiety about the future</a:t>
            </a:r>
            <a:endParaRPr lang="en-US" sz="1500" dirty="0"/>
          </a:p>
          <a:p>
            <a:pPr marL="177800" indent="-177800">
              <a:spcAft>
                <a:spcPts val="1000"/>
              </a:spcAft>
              <a:buSzPct val="100000"/>
              <a:buChar char="•"/>
            </a:pPr>
            <a:r>
              <a:rPr lang="en-US" sz="1500" dirty="0">
                <a:solidFill>
                  <a:schemeClr val="tx1"/>
                </a:solidFill>
              </a:rPr>
              <a:t>Feelings about changes to her body</a:t>
            </a:r>
            <a:endParaRPr lang="en-US" sz="1500" dirty="0"/>
          </a:p>
        </p:txBody>
      </p:sp>
      <p:sp>
        <p:nvSpPr>
          <p:cNvPr id="15" name="Box 234"/>
          <p:cNvSpPr/>
          <p:nvPr/>
        </p:nvSpPr>
        <p:spPr>
          <a:xfrm>
            <a:off x="7310628" y="2395728"/>
            <a:ext cx="2075688" cy="2852928"/>
          </a:xfrm>
          <a:prstGeom prst="roundRect">
            <a:avLst>
              <a:gd name="adj" fmla="val 4405"/>
            </a:avLst>
          </a:prstGeom>
          <a:solidFill>
            <a:schemeClr val="bg2"/>
          </a:solidFill>
          <a:ln w="12700">
            <a:solidFill>
              <a:schemeClr val="bg2"/>
            </a:solidFill>
            <a:prstDash val="solid"/>
          </a:ln>
        </p:spPr>
        <p:txBody>
          <a:bodyPr/>
          <a:lstStyle/>
          <a:p>
            <a:endParaRPr lang="en-GB"/>
          </a:p>
        </p:txBody>
      </p:sp>
      <p:sp>
        <p:nvSpPr>
          <p:cNvPr id="16" name="Label 235"/>
          <p:cNvSpPr/>
          <p:nvPr/>
        </p:nvSpPr>
        <p:spPr>
          <a:xfrm>
            <a:off x="7310628" y="2395728"/>
            <a:ext cx="2075688" cy="566928"/>
          </a:xfrm>
          <a:prstGeom prst="roundRect">
            <a:avLst>
              <a:gd name="adj" fmla="val 16129"/>
            </a:avLst>
          </a:prstGeom>
          <a:solidFill>
            <a:schemeClr val="accent2"/>
          </a:solidFill>
          <a:ln>
            <a:solidFill>
              <a:schemeClr val="accent2"/>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Family and spiritual</a:t>
            </a:r>
            <a:endParaRPr lang="en-US" sz="1500" dirty="0"/>
          </a:p>
        </p:txBody>
      </p:sp>
      <p:sp>
        <p:nvSpPr>
          <p:cNvPr id="17" name="Text 236"/>
          <p:cNvSpPr txBox="1"/>
          <p:nvPr/>
        </p:nvSpPr>
        <p:spPr>
          <a:xfrm>
            <a:off x="7447788" y="3127248"/>
            <a:ext cx="1801368" cy="2048256"/>
          </a:xfrm>
          <a:prstGeom prst="rect">
            <a:avLst/>
          </a:prstGeom>
          <a:noFill/>
          <a:ln/>
        </p:spPr>
        <p:txBody>
          <a:bodyPr wrap="square" lIns="0" tIns="0" rIns="0" bIns="0" rtlCol="0" anchor="t"/>
          <a:lstStyle/>
          <a:p>
            <a:pPr marL="177800" indent="-177800">
              <a:spcAft>
                <a:spcPts val="1000"/>
              </a:spcAft>
              <a:buSzPct val="100000"/>
              <a:buChar char="•"/>
            </a:pPr>
            <a:r>
              <a:rPr lang="en-US" sz="1500" dirty="0">
                <a:solidFill>
                  <a:schemeClr val="tx1"/>
                </a:solidFill>
              </a:rPr>
              <a:t>Who to tell, and how</a:t>
            </a:r>
            <a:endParaRPr lang="en-US" sz="1500" dirty="0"/>
          </a:p>
          <a:p>
            <a:pPr marL="177800" indent="-177800">
              <a:spcAft>
                <a:spcPts val="1000"/>
              </a:spcAft>
              <a:buSzPct val="100000"/>
              <a:buChar char="•"/>
            </a:pPr>
            <a:r>
              <a:rPr lang="en-US" sz="1500" dirty="0">
                <a:solidFill>
                  <a:schemeClr val="tx1"/>
                </a:solidFill>
              </a:rPr>
              <a:t>People who rely on her</a:t>
            </a:r>
            <a:endParaRPr lang="en-US" sz="1500" dirty="0"/>
          </a:p>
          <a:p>
            <a:pPr marL="177800" indent="-177800">
              <a:spcAft>
                <a:spcPts val="1000"/>
              </a:spcAft>
              <a:buSzPct val="100000"/>
              <a:buChar char="•"/>
            </a:pPr>
            <a:r>
              <a:rPr lang="en-US" sz="1500" dirty="0">
                <a:solidFill>
                  <a:schemeClr val="tx1"/>
                </a:solidFill>
              </a:rPr>
              <a:t>Faith and meaning</a:t>
            </a:r>
            <a:endParaRPr lang="en-US" sz="1500" dirty="0"/>
          </a:p>
        </p:txBody>
      </p:sp>
      <p:sp>
        <p:nvSpPr>
          <p:cNvPr id="18" name="Box 237"/>
          <p:cNvSpPr/>
          <p:nvPr/>
        </p:nvSpPr>
        <p:spPr>
          <a:xfrm>
            <a:off x="9564624" y="2395728"/>
            <a:ext cx="2075688" cy="2852928"/>
          </a:xfrm>
          <a:prstGeom prst="roundRect">
            <a:avLst>
              <a:gd name="adj" fmla="val 4405"/>
            </a:avLst>
          </a:prstGeom>
          <a:solidFill>
            <a:schemeClr val="bg2"/>
          </a:solidFill>
          <a:ln w="12700">
            <a:solidFill>
              <a:schemeClr val="bg2"/>
            </a:solidFill>
            <a:prstDash val="solid"/>
          </a:ln>
        </p:spPr>
        <p:txBody>
          <a:bodyPr/>
          <a:lstStyle/>
          <a:p>
            <a:endParaRPr lang="en-GB"/>
          </a:p>
        </p:txBody>
      </p:sp>
      <p:sp>
        <p:nvSpPr>
          <p:cNvPr id="19" name="Label 238"/>
          <p:cNvSpPr/>
          <p:nvPr/>
        </p:nvSpPr>
        <p:spPr>
          <a:xfrm>
            <a:off x="9564624" y="2395728"/>
            <a:ext cx="2075688" cy="566928"/>
          </a:xfrm>
          <a:prstGeom prst="roundRect">
            <a:avLst>
              <a:gd name="adj" fmla="val 16129"/>
            </a:avLst>
          </a:prstGeom>
          <a:solidFill>
            <a:schemeClr val="accent1"/>
          </a:solidFill>
          <a:ln>
            <a:solidFill>
              <a:schemeClr val="accent1"/>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Information and support</a:t>
            </a:r>
            <a:endParaRPr lang="en-US" sz="1500" dirty="0"/>
          </a:p>
        </p:txBody>
      </p:sp>
      <p:sp>
        <p:nvSpPr>
          <p:cNvPr id="20" name="Text 239"/>
          <p:cNvSpPr txBox="1"/>
          <p:nvPr/>
        </p:nvSpPr>
        <p:spPr>
          <a:xfrm>
            <a:off x="9701784" y="3127248"/>
            <a:ext cx="1801368" cy="2048256"/>
          </a:xfrm>
          <a:prstGeom prst="rect">
            <a:avLst/>
          </a:prstGeom>
          <a:noFill/>
          <a:ln/>
        </p:spPr>
        <p:txBody>
          <a:bodyPr wrap="square" lIns="0" tIns="0" rIns="0" bIns="0" rtlCol="0" anchor="t"/>
          <a:lstStyle/>
          <a:p>
            <a:pPr marL="177800" indent="-177800">
              <a:spcAft>
                <a:spcPts val="1000"/>
              </a:spcAft>
              <a:buSzPct val="100000"/>
              <a:buChar char="•"/>
            </a:pPr>
            <a:r>
              <a:rPr lang="en-US" sz="1500" dirty="0">
                <a:solidFill>
                  <a:schemeClr val="tx1"/>
                </a:solidFill>
              </a:rPr>
              <a:t>Understanding treatment</a:t>
            </a:r>
            <a:endParaRPr lang="en-US" sz="1500" dirty="0"/>
          </a:p>
          <a:p>
            <a:pPr marL="177800" indent="-177800">
              <a:spcAft>
                <a:spcPts val="1000"/>
              </a:spcAft>
              <a:buSzPct val="100000"/>
              <a:buChar char="•"/>
            </a:pPr>
            <a:r>
              <a:rPr lang="en-US" sz="1500" dirty="0">
                <a:solidFill>
                  <a:schemeClr val="tx1"/>
                </a:solidFill>
              </a:rPr>
              <a:t>Follow-up plans</a:t>
            </a:r>
            <a:endParaRPr lang="en-US" sz="1500" dirty="0"/>
          </a:p>
          <a:p>
            <a:pPr marL="177800" indent="-177800">
              <a:spcAft>
                <a:spcPts val="1000"/>
              </a:spcAft>
              <a:buSzPct val="100000"/>
              <a:buChar char="•"/>
            </a:pPr>
            <a:r>
              <a:rPr lang="en-US" sz="1500" dirty="0">
                <a:solidFill>
                  <a:schemeClr val="tx1"/>
                </a:solidFill>
              </a:rPr>
              <a:t>Local services</a:t>
            </a:r>
            <a:endParaRPr lang="en-US" sz="1500" dirty="0"/>
          </a:p>
        </p:txBody>
      </p:sp>
      <p:sp>
        <p:nvSpPr>
          <p:cNvPr id="21" name="Label 240"/>
          <p:cNvSpPr/>
          <p:nvPr/>
        </p:nvSpPr>
        <p:spPr>
          <a:xfrm>
            <a:off x="548640" y="5358384"/>
            <a:ext cx="11091672" cy="548640"/>
          </a:xfrm>
          <a:prstGeom prst="roundRect">
            <a:avLst>
              <a:gd name="adj" fmla="val 16667"/>
            </a:avLst>
          </a:prstGeom>
          <a:solidFill>
            <a:schemeClr val="accent4"/>
          </a:solidFill>
          <a:ln>
            <a:solidFill>
              <a:schemeClr val="accent4"/>
            </a:solidFill>
          </a:ln>
        </p:spPr>
        <p:txBody>
          <a:bodyPr wrap="square" lIns="63500" tIns="63500" rIns="63500" bIns="63500" rtlCol="0" anchor="ctr"/>
          <a:lstStyle/>
          <a:p>
            <a:pPr marL="0" indent="0" algn="ctr">
              <a:buNone/>
            </a:pPr>
            <a:r>
              <a:rPr lang="en-US" sz="1500" b="1" dirty="0">
                <a:solidFill>
                  <a:schemeClr val="tx1"/>
                </a:solidFill>
              </a:rPr>
              <a:t>Holistic needs assessment: checklist, conversation, care and support plan</a:t>
            </a:r>
            <a:endParaRPr lang="en-US" sz="1500" dirty="0"/>
          </a:p>
        </p:txBody>
      </p:sp>
      <p:sp>
        <p:nvSpPr>
          <p:cNvPr id="22" name="Source 241"/>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Macmillan Cancer Support (2024); NICE (2025)</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Wider influences on Sarah's health</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10</a:t>
            </a:fld>
            <a:endParaRPr lang="en-US"/>
          </a:p>
        </p:txBody>
      </p:sp>
      <p:sp>
        <p:nvSpPr>
          <p:cNvPr id="3" name="Section tag 243"/>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SARAH'S NEEDS</a:t>
            </a:r>
            <a:endParaRPr lang="en-US" sz="1100" dirty="0"/>
          </a:p>
        </p:txBody>
      </p:sp>
      <p:sp>
        <p:nvSpPr>
          <p:cNvPr id="5" name="Layer 244"/>
          <p:cNvSpPr/>
          <p:nvPr/>
        </p:nvSpPr>
        <p:spPr>
          <a:xfrm>
            <a:off x="3534156" y="1463040"/>
            <a:ext cx="5120640" cy="804672"/>
          </a:xfrm>
          <a:prstGeom prst="roundRect">
            <a:avLst>
              <a:gd name="adj" fmla="val 11364"/>
            </a:avLst>
          </a:prstGeom>
          <a:solidFill>
            <a:schemeClr val="accent3"/>
          </a:solidFill>
          <a:ln>
            <a:solidFill>
              <a:schemeClr val="accent3"/>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1  Age, sex and constitutional factors</a:t>
            </a:r>
            <a:endParaRPr lang="en-US" sz="1500" dirty="0"/>
          </a:p>
          <a:p>
            <a:pPr marL="0" indent="0" algn="ctr">
              <a:buNone/>
            </a:pPr>
            <a:r>
              <a:rPr lang="en-US" sz="1300" dirty="0">
                <a:solidFill>
                  <a:schemeClr val="bg1"/>
                </a:solidFill>
              </a:rPr>
              <a:t>A woman aged 45; family history not yet known</a:t>
            </a:r>
            <a:endParaRPr lang="en-US" sz="1500" dirty="0"/>
          </a:p>
        </p:txBody>
      </p:sp>
      <p:sp>
        <p:nvSpPr>
          <p:cNvPr id="6" name="Layer 245"/>
          <p:cNvSpPr/>
          <p:nvPr/>
        </p:nvSpPr>
        <p:spPr>
          <a:xfrm>
            <a:off x="2802636" y="2359152"/>
            <a:ext cx="6583680" cy="804672"/>
          </a:xfrm>
          <a:prstGeom prst="roundRect">
            <a:avLst>
              <a:gd name="adj" fmla="val 11364"/>
            </a:avLst>
          </a:prstGeom>
          <a:solidFill>
            <a:schemeClr val="accent4"/>
          </a:solidFill>
          <a:ln>
            <a:solidFill>
              <a:schemeClr val="accent4"/>
            </a:solidFill>
          </a:ln>
        </p:spPr>
        <p:txBody>
          <a:bodyPr wrap="square" lIns="63500" tIns="63500" rIns="63500" bIns="63500" rtlCol="0" anchor="ctr"/>
          <a:lstStyle/>
          <a:p>
            <a:pPr marL="0" indent="0" algn="ctr">
              <a:buNone/>
            </a:pPr>
            <a:r>
              <a:rPr lang="en-US" sz="1500" b="1" dirty="0">
                <a:solidFill>
                  <a:schemeClr val="tx1"/>
                </a:solidFill>
                <a:latin typeface="+mj-lt" pitchFamily="34" charset="0"/>
                <a:ea typeface="+mj-lt" pitchFamily="34" charset="-122"/>
                <a:cs typeface="+mj-lt" pitchFamily="34" charset="-120"/>
              </a:rPr>
              <a:t>2  Individual lifestyle factors</a:t>
            </a:r>
            <a:endParaRPr lang="en-US" sz="1500" dirty="0"/>
          </a:p>
          <a:p>
            <a:pPr marL="0" indent="0" algn="ctr">
              <a:buNone/>
            </a:pPr>
            <a:r>
              <a:rPr lang="en-US" sz="1300" dirty="0">
                <a:solidFill>
                  <a:schemeClr val="tx1"/>
                </a:solidFill>
              </a:rPr>
              <a:t>Alcohol, weight, activity and smoking: not yet known</a:t>
            </a:r>
            <a:endParaRPr lang="en-US" sz="1500" dirty="0"/>
          </a:p>
        </p:txBody>
      </p:sp>
      <p:sp>
        <p:nvSpPr>
          <p:cNvPr id="7" name="Layer 246"/>
          <p:cNvSpPr/>
          <p:nvPr/>
        </p:nvSpPr>
        <p:spPr>
          <a:xfrm>
            <a:off x="2025396" y="3255264"/>
            <a:ext cx="8138160" cy="804672"/>
          </a:xfrm>
          <a:prstGeom prst="roundRect">
            <a:avLst>
              <a:gd name="adj" fmla="val 11364"/>
            </a:avLst>
          </a:prstGeom>
          <a:solidFill>
            <a:schemeClr val="accent1"/>
          </a:solidFill>
          <a:ln>
            <a:solidFill>
              <a:schemeClr val="accent1"/>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3  Social and community networks</a:t>
            </a:r>
            <a:endParaRPr lang="en-US" sz="1500" dirty="0"/>
          </a:p>
          <a:p>
            <a:pPr marL="0" indent="0" algn="ctr">
              <a:buNone/>
            </a:pPr>
            <a:r>
              <a:rPr lang="en-US" sz="1300" dirty="0">
                <a:solidFill>
                  <a:schemeClr val="bg1"/>
                </a:solidFill>
              </a:rPr>
              <a:t>Family, friends and colleagues at school who can support her: not yet known</a:t>
            </a:r>
            <a:endParaRPr lang="en-US" sz="1500" dirty="0"/>
          </a:p>
        </p:txBody>
      </p:sp>
      <p:sp>
        <p:nvSpPr>
          <p:cNvPr id="8" name="Layer 247"/>
          <p:cNvSpPr/>
          <p:nvPr/>
        </p:nvSpPr>
        <p:spPr>
          <a:xfrm>
            <a:off x="1293876" y="4151376"/>
            <a:ext cx="9601200" cy="804672"/>
          </a:xfrm>
          <a:prstGeom prst="roundRect">
            <a:avLst>
              <a:gd name="adj" fmla="val 11364"/>
            </a:avLst>
          </a:prstGeom>
          <a:solidFill>
            <a:schemeClr val="accent2"/>
          </a:solidFill>
          <a:ln>
            <a:solidFill>
              <a:schemeClr val="accent2"/>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4  Living and working conditions</a:t>
            </a:r>
            <a:endParaRPr lang="en-US" sz="1500" dirty="0"/>
          </a:p>
          <a:p>
            <a:pPr marL="0" indent="0" algn="ctr">
              <a:buNone/>
            </a:pPr>
            <a:r>
              <a:rPr lang="en-US" sz="1300" dirty="0">
                <a:solidFill>
                  <a:schemeClr val="bg1"/>
                </a:solidFill>
              </a:rPr>
              <a:t>Full-time work as a teaching assistant; sick pay; housing; travel to hospital</a:t>
            </a:r>
            <a:endParaRPr lang="en-US" sz="1500" dirty="0"/>
          </a:p>
        </p:txBody>
      </p:sp>
      <p:sp>
        <p:nvSpPr>
          <p:cNvPr id="9" name="Layer 248"/>
          <p:cNvSpPr/>
          <p:nvPr/>
        </p:nvSpPr>
        <p:spPr>
          <a:xfrm>
            <a:off x="548640" y="5047488"/>
            <a:ext cx="11091672" cy="804672"/>
          </a:xfrm>
          <a:prstGeom prst="roundRect">
            <a:avLst>
              <a:gd name="adj" fmla="val 11364"/>
            </a:avLst>
          </a:prstGeom>
          <a:solidFill>
            <a:schemeClr val="tx2"/>
          </a:solidFill>
          <a:ln>
            <a:solidFill>
              <a:schemeClr val="tx2"/>
            </a:solidFill>
          </a:ln>
        </p:spPr>
        <p:txBody>
          <a:bodyPr wrap="square" lIns="63500" tIns="63500" rIns="63500" bIns="63500" rtlCol="0" anchor="ctr"/>
          <a:lstStyle/>
          <a:p>
            <a:pPr marL="0" indent="0" algn="ctr">
              <a:buNone/>
            </a:pPr>
            <a:r>
              <a:rPr lang="en-US" sz="1500" b="1" dirty="0">
                <a:solidFill>
                  <a:schemeClr val="bg1"/>
                </a:solidFill>
                <a:latin typeface="+mj-lt" pitchFamily="34" charset="0"/>
                <a:ea typeface="+mj-lt" pitchFamily="34" charset="-122"/>
                <a:cs typeface="+mj-lt" pitchFamily="34" charset="-120"/>
              </a:rPr>
              <a:t>5  Socio-economic, cultural and environmental conditions</a:t>
            </a:r>
            <a:endParaRPr lang="en-US" sz="1500" dirty="0"/>
          </a:p>
          <a:p>
            <a:pPr marL="0" indent="0" algn="ctr">
              <a:buNone/>
            </a:pPr>
            <a:r>
              <a:rPr lang="en-US" sz="1300" dirty="0">
                <a:solidFill>
                  <a:schemeClr val="bg1"/>
                </a:solidFill>
              </a:rPr>
              <a:t>Cost of living; access to screening; NHS waiting times</a:t>
            </a:r>
            <a:endParaRPr lang="en-US" sz="1500" dirty="0"/>
          </a:p>
        </p:txBody>
      </p:sp>
      <p:sp>
        <p:nvSpPr>
          <p:cNvPr id="10" name="Source 249"/>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Dahlgren and Whitehead (2021); Cancer Research UK (no date a)</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Work, rights and money: what Sarah can expect</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11</a:t>
            </a:fld>
            <a:endParaRPr lang="en-US"/>
          </a:p>
        </p:txBody>
      </p:sp>
      <p:sp>
        <p:nvSpPr>
          <p:cNvPr id="3" name="Section tag 251"/>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SARAH'S NEEDS</a:t>
            </a:r>
            <a:endParaRPr lang="en-US" sz="1100" dirty="0"/>
          </a:p>
        </p:txBody>
      </p:sp>
      <p:sp>
        <p:nvSpPr>
          <p:cNvPr id="5" name="Line 252"/>
          <p:cNvSpPr/>
          <p:nvPr/>
        </p:nvSpPr>
        <p:spPr>
          <a:xfrm>
            <a:off x="868680" y="1737360"/>
            <a:ext cx="0" cy="3657600"/>
          </a:xfrm>
          <a:prstGeom prst="line">
            <a:avLst/>
          </a:prstGeom>
          <a:noFill/>
          <a:ln w="50800">
            <a:solidFill>
              <a:schemeClr val="accent4"/>
            </a:solidFill>
            <a:prstDash val="solid"/>
          </a:ln>
        </p:spPr>
        <p:txBody>
          <a:bodyPr/>
          <a:lstStyle/>
          <a:p>
            <a:endParaRPr lang="en-GB"/>
          </a:p>
        </p:txBody>
      </p:sp>
      <p:sp>
        <p:nvSpPr>
          <p:cNvPr id="6" name="Badge 253"/>
          <p:cNvSpPr/>
          <p:nvPr/>
        </p:nvSpPr>
        <p:spPr>
          <a:xfrm>
            <a:off x="640080" y="1508760"/>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7" name="Text 254"/>
          <p:cNvSpPr txBox="1"/>
          <p:nvPr/>
        </p:nvSpPr>
        <p:spPr>
          <a:xfrm>
            <a:off x="1325880" y="1463040"/>
            <a:ext cx="6035040" cy="384048"/>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At diagnosis</a:t>
            </a:r>
            <a:endParaRPr lang="en-US" sz="1800" dirty="0"/>
          </a:p>
        </p:txBody>
      </p:sp>
      <p:sp>
        <p:nvSpPr>
          <p:cNvPr id="8" name="Text 255"/>
          <p:cNvSpPr txBox="1"/>
          <p:nvPr/>
        </p:nvSpPr>
        <p:spPr>
          <a:xfrm>
            <a:off x="1325880" y="1847088"/>
            <a:ext cx="6172200" cy="713232"/>
          </a:xfrm>
          <a:prstGeom prst="rect">
            <a:avLst/>
          </a:prstGeom>
          <a:noFill/>
          <a:ln/>
        </p:spPr>
        <p:txBody>
          <a:bodyPr wrap="square" lIns="0" tIns="0" rIns="0" bIns="0" rtlCol="0" anchor="t"/>
          <a:lstStyle/>
          <a:p>
            <a:pPr marL="177800" indent="-177800">
              <a:spcAft>
                <a:spcPts val="200"/>
              </a:spcAft>
              <a:buSzPct val="100000"/>
              <a:buChar char="•"/>
            </a:pPr>
            <a:r>
              <a:rPr lang="en-US" sz="1350" dirty="0">
                <a:solidFill>
                  <a:schemeClr val="tx1"/>
                </a:solidFill>
              </a:rPr>
              <a:t>Cancer counts as a disability under the Equality Act 2010</a:t>
            </a:r>
            <a:endParaRPr lang="en-US" sz="1350" dirty="0"/>
          </a:p>
          <a:p>
            <a:pPr marL="177800" indent="-177800">
              <a:spcAft>
                <a:spcPts val="200"/>
              </a:spcAft>
              <a:buSzPct val="100000"/>
              <a:buChar char="•"/>
            </a:pPr>
            <a:r>
              <a:rPr lang="en-US" sz="1350" dirty="0">
                <a:solidFill>
                  <a:schemeClr val="tx1"/>
                </a:solidFill>
              </a:rPr>
              <a:t>Sarah chooses whether to tell her school; telling them opens up support</a:t>
            </a:r>
            <a:endParaRPr lang="en-US" sz="1350" dirty="0"/>
          </a:p>
        </p:txBody>
      </p:sp>
      <p:sp>
        <p:nvSpPr>
          <p:cNvPr id="9" name="Badge 256"/>
          <p:cNvSpPr/>
          <p:nvPr/>
        </p:nvSpPr>
        <p:spPr>
          <a:xfrm>
            <a:off x="640080" y="263347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10" name="Text 257"/>
          <p:cNvSpPr txBox="1"/>
          <p:nvPr/>
        </p:nvSpPr>
        <p:spPr>
          <a:xfrm>
            <a:off x="1325880" y="2587752"/>
            <a:ext cx="6035040" cy="384048"/>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During treatment</a:t>
            </a:r>
            <a:endParaRPr lang="en-US" sz="1800" dirty="0"/>
          </a:p>
        </p:txBody>
      </p:sp>
      <p:sp>
        <p:nvSpPr>
          <p:cNvPr id="11" name="Text 258"/>
          <p:cNvSpPr txBox="1"/>
          <p:nvPr/>
        </p:nvSpPr>
        <p:spPr>
          <a:xfrm>
            <a:off x="1325880" y="2971800"/>
            <a:ext cx="6172200" cy="713232"/>
          </a:xfrm>
          <a:prstGeom prst="rect">
            <a:avLst/>
          </a:prstGeom>
          <a:noFill/>
          <a:ln/>
        </p:spPr>
        <p:txBody>
          <a:bodyPr wrap="square" lIns="0" tIns="0" rIns="0" bIns="0" rtlCol="0" anchor="t"/>
          <a:lstStyle/>
          <a:p>
            <a:pPr marL="177800" indent="-177800">
              <a:spcAft>
                <a:spcPts val="200"/>
              </a:spcAft>
              <a:buSzPct val="100000"/>
              <a:buChar char="•"/>
            </a:pPr>
            <a:r>
              <a:rPr lang="en-US" sz="1350" dirty="0">
                <a:solidFill>
                  <a:schemeClr val="tx1"/>
                </a:solidFill>
              </a:rPr>
              <a:t>Agree time off for appointments with her manager</a:t>
            </a:r>
            <a:endParaRPr lang="en-US" sz="1350" dirty="0"/>
          </a:p>
          <a:p>
            <a:pPr marL="177800" indent="-177800">
              <a:spcAft>
                <a:spcPts val="200"/>
              </a:spcAft>
              <a:buSzPct val="100000"/>
              <a:buChar char="•"/>
            </a:pPr>
            <a:r>
              <a:rPr lang="en-US" sz="1350" dirty="0">
                <a:solidFill>
                  <a:schemeClr val="tx1"/>
                </a:solidFill>
              </a:rPr>
              <a:t>Check her contract for occupational sick pay, then Statutory Sick Pay; benefits check (ESA, Universal Credit, PIP)</a:t>
            </a:r>
            <a:endParaRPr lang="en-US" sz="1350" dirty="0"/>
          </a:p>
        </p:txBody>
      </p:sp>
      <p:sp>
        <p:nvSpPr>
          <p:cNvPr id="12" name="Badge 259"/>
          <p:cNvSpPr/>
          <p:nvPr/>
        </p:nvSpPr>
        <p:spPr>
          <a:xfrm>
            <a:off x="640080" y="3758184"/>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13" name="Text 260"/>
          <p:cNvSpPr txBox="1"/>
          <p:nvPr/>
        </p:nvSpPr>
        <p:spPr>
          <a:xfrm>
            <a:off x="1325880" y="3712464"/>
            <a:ext cx="6035040" cy="384048"/>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Returning to work</a:t>
            </a:r>
            <a:endParaRPr lang="en-US" sz="1800" dirty="0"/>
          </a:p>
        </p:txBody>
      </p:sp>
      <p:sp>
        <p:nvSpPr>
          <p:cNvPr id="14" name="Text 261"/>
          <p:cNvSpPr txBox="1"/>
          <p:nvPr/>
        </p:nvSpPr>
        <p:spPr>
          <a:xfrm>
            <a:off x="1325880" y="4096512"/>
            <a:ext cx="6172200" cy="713232"/>
          </a:xfrm>
          <a:prstGeom prst="rect">
            <a:avLst/>
          </a:prstGeom>
          <a:noFill/>
          <a:ln/>
        </p:spPr>
        <p:txBody>
          <a:bodyPr wrap="square" lIns="0" tIns="0" rIns="0" bIns="0" rtlCol="0" anchor="t"/>
          <a:lstStyle/>
          <a:p>
            <a:pPr marL="177800" indent="-177800">
              <a:spcAft>
                <a:spcPts val="200"/>
              </a:spcAft>
              <a:buSzPct val="100000"/>
              <a:buChar char="•"/>
            </a:pPr>
            <a:r>
              <a:rPr lang="en-US" sz="1350" dirty="0">
                <a:solidFill>
                  <a:schemeClr val="tx1"/>
                </a:solidFill>
              </a:rPr>
              <a:t>Ask for reasonable adjustments</a:t>
            </a:r>
            <a:endParaRPr lang="en-US" sz="1350" dirty="0"/>
          </a:p>
          <a:p>
            <a:pPr marL="177800" indent="-177800">
              <a:spcAft>
                <a:spcPts val="200"/>
              </a:spcAft>
              <a:buSzPct val="100000"/>
              <a:buChar char="•"/>
            </a:pPr>
            <a:r>
              <a:rPr lang="en-US" sz="1350" dirty="0">
                <a:solidFill>
                  <a:schemeClr val="tx1"/>
                </a:solidFill>
              </a:rPr>
              <a:t>Examples: a phased return, flexible hours, changed duties</a:t>
            </a:r>
            <a:endParaRPr lang="en-US" sz="1350" dirty="0"/>
          </a:p>
        </p:txBody>
      </p:sp>
      <p:sp>
        <p:nvSpPr>
          <p:cNvPr id="15" name="Badge 262"/>
          <p:cNvSpPr/>
          <p:nvPr/>
        </p:nvSpPr>
        <p:spPr>
          <a:xfrm>
            <a:off x="640080" y="4882896"/>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4</a:t>
            </a:r>
            <a:endParaRPr lang="en-US" sz="1600" dirty="0"/>
          </a:p>
        </p:txBody>
      </p:sp>
      <p:sp>
        <p:nvSpPr>
          <p:cNvPr id="16" name="Text 263"/>
          <p:cNvSpPr txBox="1"/>
          <p:nvPr/>
        </p:nvSpPr>
        <p:spPr>
          <a:xfrm>
            <a:off x="1325880" y="4837176"/>
            <a:ext cx="6035040" cy="384048"/>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Long term</a:t>
            </a:r>
            <a:endParaRPr lang="en-US" sz="1800" dirty="0"/>
          </a:p>
        </p:txBody>
      </p:sp>
      <p:sp>
        <p:nvSpPr>
          <p:cNvPr id="17" name="Text 264"/>
          <p:cNvSpPr txBox="1"/>
          <p:nvPr/>
        </p:nvSpPr>
        <p:spPr>
          <a:xfrm>
            <a:off x="1325880" y="5221224"/>
            <a:ext cx="6172200" cy="713232"/>
          </a:xfrm>
          <a:prstGeom prst="rect">
            <a:avLst/>
          </a:prstGeom>
          <a:noFill/>
          <a:ln/>
        </p:spPr>
        <p:txBody>
          <a:bodyPr wrap="square" lIns="0" tIns="0" rIns="0" bIns="0" rtlCol="0" anchor="t"/>
          <a:lstStyle/>
          <a:p>
            <a:pPr marL="177800" indent="-177800">
              <a:spcAft>
                <a:spcPts val="200"/>
              </a:spcAft>
              <a:buSzPct val="100000"/>
              <a:buChar char="•"/>
            </a:pPr>
            <a:r>
              <a:rPr lang="en-US" sz="1350" dirty="0">
                <a:solidFill>
                  <a:schemeClr val="tx1"/>
                </a:solidFill>
              </a:rPr>
              <a:t>Legal protection continues even after the cancer has gone</a:t>
            </a:r>
            <a:endParaRPr lang="en-US" sz="1350" dirty="0"/>
          </a:p>
          <a:p>
            <a:pPr marL="177800" indent="-177800">
              <a:spcAft>
                <a:spcPts val="200"/>
              </a:spcAft>
              <a:buSzPct val="100000"/>
              <a:buChar char="•"/>
            </a:pPr>
            <a:r>
              <a:rPr lang="en-US" sz="1350" dirty="0">
                <a:solidFill>
                  <a:schemeClr val="tx1"/>
                </a:solidFill>
              </a:rPr>
              <a:t>If treated unfairly: HR, trade union, Acas or Citizens Advice</a:t>
            </a:r>
            <a:endParaRPr lang="en-US" sz="1350" dirty="0"/>
          </a:p>
        </p:txBody>
      </p:sp>
      <p:sp>
        <p:nvSpPr>
          <p:cNvPr id="18" name="Box 265"/>
          <p:cNvSpPr/>
          <p:nvPr/>
        </p:nvSpPr>
        <p:spPr>
          <a:xfrm>
            <a:off x="7863840" y="1463040"/>
            <a:ext cx="3776472" cy="1371600"/>
          </a:xfrm>
          <a:prstGeom prst="roundRect">
            <a:avLst>
              <a:gd name="adj" fmla="val 6667"/>
            </a:avLst>
          </a:prstGeom>
          <a:solidFill>
            <a:schemeClr val="tx2"/>
          </a:solidFill>
          <a:ln w="12700">
            <a:solidFill>
              <a:schemeClr val="tx2"/>
            </a:solidFill>
            <a:prstDash val="solid"/>
          </a:ln>
        </p:spPr>
        <p:txBody>
          <a:bodyPr/>
          <a:lstStyle/>
          <a:p>
            <a:endParaRPr lang="en-GB"/>
          </a:p>
        </p:txBody>
      </p:sp>
      <p:sp>
        <p:nvSpPr>
          <p:cNvPr id="19" name="Icon circle 266"/>
          <p:cNvSpPr/>
          <p:nvPr/>
        </p:nvSpPr>
        <p:spPr>
          <a:xfrm>
            <a:off x="8065008" y="1847088"/>
            <a:ext cx="603504" cy="603504"/>
          </a:xfrm>
          <a:prstGeom prst="ellipse">
            <a:avLst/>
          </a:prstGeom>
          <a:solidFill>
            <a:schemeClr val="accent1"/>
          </a:solidFill>
          <a:ln w="12700">
            <a:solidFill>
              <a:schemeClr val="accent1"/>
            </a:solidFill>
            <a:prstDash val="solid"/>
          </a:ln>
        </p:spPr>
        <p:txBody>
          <a:bodyPr/>
          <a:lstStyle/>
          <a:p>
            <a:endParaRPr lang="en-GB"/>
          </a:p>
        </p:txBody>
      </p:sp>
      <p:pic>
        <p:nvPicPr>
          <p:cNvPr id="20" name="Icon 267" descr="preencoded.png"/>
          <p:cNvPicPr>
            <a:picLocks noChangeAspect="1"/>
          </p:cNvPicPr>
          <p:nvPr/>
        </p:nvPicPr>
        <p:blipFill>
          <a:blip r:embed="rId3"/>
          <a:stretch>
            <a:fillRect/>
          </a:stretch>
        </p:blipFill>
        <p:spPr>
          <a:xfrm>
            <a:off x="8215884" y="1997964"/>
            <a:ext cx="301752" cy="301752"/>
          </a:xfrm>
          <a:prstGeom prst="rect">
            <a:avLst/>
          </a:prstGeom>
        </p:spPr>
      </p:pic>
      <p:sp>
        <p:nvSpPr>
          <p:cNvPr id="21" name="Text 268"/>
          <p:cNvSpPr txBox="1"/>
          <p:nvPr/>
        </p:nvSpPr>
        <p:spPr>
          <a:xfrm>
            <a:off x="8851392" y="1463040"/>
            <a:ext cx="2651760" cy="1371600"/>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Statutory Sick Pay</a:t>
            </a:r>
            <a:endParaRPr lang="en-US" sz="1400" dirty="0"/>
          </a:p>
          <a:p>
            <a:pPr marL="0" indent="0">
              <a:buNone/>
            </a:pPr>
            <a:r>
              <a:rPr lang="en-US" sz="1350" dirty="0">
                <a:solidFill>
                  <a:schemeClr val="bg1"/>
                </a:solidFill>
              </a:rPr>
              <a:t>Up to £123.25 a week for up to 28 weeks</a:t>
            </a:r>
            <a:endParaRPr lang="en-US" sz="1400" dirty="0"/>
          </a:p>
        </p:txBody>
      </p:sp>
      <p:sp>
        <p:nvSpPr>
          <p:cNvPr id="22" name="Box 269"/>
          <p:cNvSpPr/>
          <p:nvPr/>
        </p:nvSpPr>
        <p:spPr>
          <a:xfrm>
            <a:off x="7863840" y="2971800"/>
            <a:ext cx="3776472" cy="1371600"/>
          </a:xfrm>
          <a:prstGeom prst="roundRect">
            <a:avLst>
              <a:gd name="adj" fmla="val 6667"/>
            </a:avLst>
          </a:prstGeom>
          <a:solidFill>
            <a:schemeClr val="accent2"/>
          </a:solidFill>
          <a:ln w="12700">
            <a:solidFill>
              <a:schemeClr val="accent2"/>
            </a:solidFill>
            <a:prstDash val="solid"/>
          </a:ln>
        </p:spPr>
        <p:txBody>
          <a:bodyPr/>
          <a:lstStyle/>
          <a:p>
            <a:endParaRPr lang="en-GB"/>
          </a:p>
        </p:txBody>
      </p:sp>
      <p:sp>
        <p:nvSpPr>
          <p:cNvPr id="23" name="Icon circle 270"/>
          <p:cNvSpPr/>
          <p:nvPr/>
        </p:nvSpPr>
        <p:spPr>
          <a:xfrm>
            <a:off x="8065008" y="3355848"/>
            <a:ext cx="603504" cy="603504"/>
          </a:xfrm>
          <a:prstGeom prst="ellipse">
            <a:avLst/>
          </a:prstGeom>
          <a:solidFill>
            <a:schemeClr val="accent1"/>
          </a:solidFill>
          <a:ln w="12700">
            <a:solidFill>
              <a:schemeClr val="accent1"/>
            </a:solidFill>
            <a:prstDash val="solid"/>
          </a:ln>
        </p:spPr>
        <p:txBody>
          <a:bodyPr/>
          <a:lstStyle/>
          <a:p>
            <a:endParaRPr lang="en-GB"/>
          </a:p>
        </p:txBody>
      </p:sp>
      <p:pic>
        <p:nvPicPr>
          <p:cNvPr id="24" name="Icon 271" descr="preencoded.png"/>
          <p:cNvPicPr>
            <a:picLocks noChangeAspect="1"/>
          </p:cNvPicPr>
          <p:nvPr/>
        </p:nvPicPr>
        <p:blipFill>
          <a:blip r:embed="rId4"/>
          <a:stretch>
            <a:fillRect/>
          </a:stretch>
        </p:blipFill>
        <p:spPr>
          <a:xfrm>
            <a:off x="8215884" y="3506724"/>
            <a:ext cx="301752" cy="301752"/>
          </a:xfrm>
          <a:prstGeom prst="rect">
            <a:avLst/>
          </a:prstGeom>
        </p:spPr>
      </p:pic>
      <p:sp>
        <p:nvSpPr>
          <p:cNvPr id="25" name="Text 272"/>
          <p:cNvSpPr txBox="1"/>
          <p:nvPr/>
        </p:nvSpPr>
        <p:spPr>
          <a:xfrm>
            <a:off x="8851392" y="2971800"/>
            <a:ext cx="2651760" cy="1371600"/>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Free NHS prescriptions</a:t>
            </a:r>
            <a:endParaRPr lang="en-US" sz="1400" dirty="0"/>
          </a:p>
          <a:p>
            <a:pPr marL="0" indent="0">
              <a:buNone/>
            </a:pPr>
            <a:r>
              <a:rPr lang="en-US" sz="1350" dirty="0">
                <a:solidFill>
                  <a:schemeClr val="bg1"/>
                </a:solidFill>
              </a:rPr>
              <a:t>5-year medical exemption certificate; form from the GP</a:t>
            </a:r>
            <a:endParaRPr lang="en-US" sz="1400" dirty="0"/>
          </a:p>
        </p:txBody>
      </p:sp>
      <p:sp>
        <p:nvSpPr>
          <p:cNvPr id="26" name="Box 273"/>
          <p:cNvSpPr/>
          <p:nvPr/>
        </p:nvSpPr>
        <p:spPr>
          <a:xfrm>
            <a:off x="7863840" y="4480560"/>
            <a:ext cx="3776472" cy="1371600"/>
          </a:xfrm>
          <a:prstGeom prst="roundRect">
            <a:avLst>
              <a:gd name="adj" fmla="val 6667"/>
            </a:avLst>
          </a:prstGeom>
          <a:solidFill>
            <a:schemeClr val="accent3"/>
          </a:solidFill>
          <a:ln w="12700">
            <a:solidFill>
              <a:schemeClr val="accent3"/>
            </a:solidFill>
            <a:prstDash val="solid"/>
          </a:ln>
        </p:spPr>
        <p:txBody>
          <a:bodyPr/>
          <a:lstStyle/>
          <a:p>
            <a:endParaRPr lang="en-GB"/>
          </a:p>
        </p:txBody>
      </p:sp>
      <p:sp>
        <p:nvSpPr>
          <p:cNvPr id="27" name="Icon circle 274"/>
          <p:cNvSpPr/>
          <p:nvPr/>
        </p:nvSpPr>
        <p:spPr>
          <a:xfrm>
            <a:off x="8065008" y="4864608"/>
            <a:ext cx="603504" cy="603504"/>
          </a:xfrm>
          <a:prstGeom prst="ellipse">
            <a:avLst/>
          </a:prstGeom>
          <a:solidFill>
            <a:schemeClr val="accent1"/>
          </a:solidFill>
          <a:ln w="12700">
            <a:solidFill>
              <a:schemeClr val="accent1"/>
            </a:solidFill>
            <a:prstDash val="solid"/>
          </a:ln>
        </p:spPr>
        <p:txBody>
          <a:bodyPr/>
          <a:lstStyle/>
          <a:p>
            <a:endParaRPr lang="en-GB"/>
          </a:p>
        </p:txBody>
      </p:sp>
      <p:pic>
        <p:nvPicPr>
          <p:cNvPr id="28" name="Icon 275" descr="preencoded.png"/>
          <p:cNvPicPr>
            <a:picLocks noChangeAspect="1"/>
          </p:cNvPicPr>
          <p:nvPr/>
        </p:nvPicPr>
        <p:blipFill>
          <a:blip r:embed="rId5"/>
          <a:stretch>
            <a:fillRect/>
          </a:stretch>
        </p:blipFill>
        <p:spPr>
          <a:xfrm>
            <a:off x="8215884" y="5015484"/>
            <a:ext cx="301752" cy="301752"/>
          </a:xfrm>
          <a:prstGeom prst="rect">
            <a:avLst/>
          </a:prstGeom>
        </p:spPr>
      </p:pic>
      <p:sp>
        <p:nvSpPr>
          <p:cNvPr id="29" name="Text 276"/>
          <p:cNvSpPr txBox="1"/>
          <p:nvPr/>
        </p:nvSpPr>
        <p:spPr>
          <a:xfrm>
            <a:off x="8851392" y="4480560"/>
            <a:ext cx="2651760" cy="1371600"/>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Macmillan Support Line</a:t>
            </a:r>
            <a:endParaRPr lang="en-US" sz="1400" dirty="0"/>
          </a:p>
          <a:p>
            <a:pPr marL="0" indent="0">
              <a:buNone/>
            </a:pPr>
            <a:r>
              <a:rPr lang="en-US" sz="1350" dirty="0">
                <a:solidFill>
                  <a:schemeClr val="bg1"/>
                </a:solidFill>
              </a:rPr>
              <a:t>0808 808 00 00: money and work advisers</a:t>
            </a:r>
            <a:endParaRPr lang="en-US" sz="1400" dirty="0"/>
          </a:p>
        </p:txBody>
      </p:sp>
      <p:sp>
        <p:nvSpPr>
          <p:cNvPr id="30" name="Source 277"/>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Equality Act 2010; GOV.UK (2026); Macmillan Cancer Support (2023a; 2023b; 2025); NHSBSA (no date)</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Who is around Sarah? Her support network</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12</a:t>
            </a:fld>
            <a:endParaRPr lang="en-US"/>
          </a:p>
        </p:txBody>
      </p:sp>
      <p:sp>
        <p:nvSpPr>
          <p:cNvPr id="3" name="Section tag 279"/>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SARAH'S NEEDS</a:t>
            </a:r>
            <a:endParaRPr lang="en-US" sz="1100" dirty="0"/>
          </a:p>
        </p:txBody>
      </p:sp>
      <p:sp>
        <p:nvSpPr>
          <p:cNvPr id="5" name="Label 280"/>
          <p:cNvSpPr/>
          <p:nvPr/>
        </p:nvSpPr>
        <p:spPr>
          <a:xfrm>
            <a:off x="5180076" y="1463040"/>
            <a:ext cx="1828800" cy="658368"/>
          </a:xfrm>
          <a:prstGeom prst="roundRect">
            <a:avLst>
              <a:gd name="adj" fmla="val 13889"/>
            </a:avLst>
          </a:prstGeom>
          <a:solidFill>
            <a:schemeClr val="accent6"/>
          </a:solidFill>
          <a:ln>
            <a:solidFill>
              <a:schemeClr val="accent6"/>
            </a:solidFill>
          </a:ln>
        </p:spPr>
        <p:txBody>
          <a:bodyPr wrap="square" lIns="63500" tIns="63500" rIns="63500" bIns="63500" rtlCol="0" anchor="ctr"/>
          <a:lstStyle/>
          <a:p>
            <a:pPr marL="0" indent="0" algn="ctr">
              <a:buNone/>
            </a:pPr>
            <a:r>
              <a:rPr lang="en-US" sz="2000" b="1" dirty="0">
                <a:solidFill>
                  <a:schemeClr val="tx1"/>
                </a:solidFill>
                <a:latin typeface="+mj-lt" pitchFamily="34" charset="0"/>
                <a:ea typeface="+mj-lt" pitchFamily="34" charset="-122"/>
                <a:cs typeface="+mj-lt" pitchFamily="34" charset="-120"/>
              </a:rPr>
              <a:t>Sarah</a:t>
            </a:r>
            <a:endParaRPr lang="en-US" sz="2000" dirty="0"/>
          </a:p>
        </p:txBody>
      </p:sp>
      <p:sp>
        <p:nvSpPr>
          <p:cNvPr id="6" name="Line 281"/>
          <p:cNvSpPr/>
          <p:nvPr/>
        </p:nvSpPr>
        <p:spPr>
          <a:xfrm>
            <a:off x="6094476" y="2121408"/>
            <a:ext cx="0" cy="274320"/>
          </a:xfrm>
          <a:prstGeom prst="line">
            <a:avLst/>
          </a:prstGeom>
          <a:noFill/>
          <a:ln w="19050">
            <a:solidFill>
              <a:schemeClr val="accent5"/>
            </a:solidFill>
            <a:prstDash val="solid"/>
          </a:ln>
        </p:spPr>
        <p:txBody>
          <a:bodyPr/>
          <a:lstStyle/>
          <a:p>
            <a:endParaRPr lang="en-GB"/>
          </a:p>
        </p:txBody>
      </p:sp>
      <p:sp>
        <p:nvSpPr>
          <p:cNvPr id="7" name="Line 282"/>
          <p:cNvSpPr/>
          <p:nvPr/>
        </p:nvSpPr>
        <p:spPr>
          <a:xfrm>
            <a:off x="1851660" y="2395728"/>
            <a:ext cx="8484718" cy="0"/>
          </a:xfrm>
          <a:prstGeom prst="line">
            <a:avLst/>
          </a:prstGeom>
          <a:noFill/>
          <a:ln w="19050">
            <a:solidFill>
              <a:schemeClr val="accent5"/>
            </a:solidFill>
            <a:prstDash val="solid"/>
          </a:ln>
        </p:spPr>
        <p:txBody>
          <a:bodyPr/>
          <a:lstStyle/>
          <a:p>
            <a:endParaRPr lang="en-GB"/>
          </a:p>
        </p:txBody>
      </p:sp>
      <p:sp>
        <p:nvSpPr>
          <p:cNvPr id="8" name="Line 283"/>
          <p:cNvSpPr/>
          <p:nvPr/>
        </p:nvSpPr>
        <p:spPr>
          <a:xfrm>
            <a:off x="1851660" y="2395728"/>
            <a:ext cx="0" cy="274320"/>
          </a:xfrm>
          <a:prstGeom prst="line">
            <a:avLst/>
          </a:prstGeom>
          <a:noFill/>
          <a:ln w="19050">
            <a:solidFill>
              <a:schemeClr val="accent5"/>
            </a:solidFill>
            <a:prstDash val="solid"/>
          </a:ln>
        </p:spPr>
        <p:txBody>
          <a:bodyPr/>
          <a:lstStyle/>
          <a:p>
            <a:endParaRPr lang="en-GB"/>
          </a:p>
        </p:txBody>
      </p:sp>
      <p:sp>
        <p:nvSpPr>
          <p:cNvPr id="9" name="Label 284"/>
          <p:cNvSpPr/>
          <p:nvPr/>
        </p:nvSpPr>
        <p:spPr>
          <a:xfrm>
            <a:off x="548640" y="2670048"/>
            <a:ext cx="2606040" cy="548640"/>
          </a:xfrm>
          <a:prstGeom prst="roundRect">
            <a:avLst>
              <a:gd name="adj" fmla="val 16667"/>
            </a:avLst>
          </a:prstGeom>
          <a:solidFill>
            <a:schemeClr val="accent3"/>
          </a:solidFill>
          <a:ln>
            <a:solidFill>
              <a:schemeClr val="accent3"/>
            </a:solidFill>
          </a:ln>
        </p:spPr>
        <p:txBody>
          <a:bodyPr wrap="square" lIns="63500" tIns="63500" rIns="63500" bIns="63500" rtlCol="0" anchor="ctr"/>
          <a:lstStyle/>
          <a:p>
            <a:pPr marL="0" indent="0" algn="ctr">
              <a:buNone/>
            </a:pPr>
            <a:r>
              <a:rPr lang="en-US" sz="1600" b="1" dirty="0">
                <a:solidFill>
                  <a:schemeClr val="bg1"/>
                </a:solidFill>
                <a:latin typeface="+mj-lt" pitchFamily="34" charset="0"/>
                <a:ea typeface="+mj-lt" pitchFamily="34" charset="-122"/>
                <a:cs typeface="+mj-lt" pitchFamily="34" charset="-120"/>
              </a:rPr>
              <a:t>Personal</a:t>
            </a:r>
            <a:endParaRPr lang="en-US" sz="1600" dirty="0"/>
          </a:p>
        </p:txBody>
      </p:sp>
      <p:sp>
        <p:nvSpPr>
          <p:cNvPr id="10" name="Member 285"/>
          <p:cNvSpPr/>
          <p:nvPr/>
        </p:nvSpPr>
        <p:spPr>
          <a:xfrm>
            <a:off x="548640" y="3346704"/>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Family and friends</a:t>
            </a:r>
            <a:endParaRPr lang="en-US" sz="1400" dirty="0"/>
          </a:p>
          <a:p>
            <a:pPr marL="0" indent="0" algn="ctr">
              <a:buNone/>
            </a:pPr>
            <a:r>
              <a:rPr lang="en-US" sz="1250" dirty="0">
                <a:solidFill>
                  <a:schemeClr val="accent5"/>
                </a:solidFill>
              </a:rPr>
              <a:t>not yet known</a:t>
            </a:r>
            <a:endParaRPr lang="en-US" sz="1400" dirty="0"/>
          </a:p>
        </p:txBody>
      </p:sp>
      <p:sp>
        <p:nvSpPr>
          <p:cNvPr id="11" name="Member 286"/>
          <p:cNvSpPr/>
          <p:nvPr/>
        </p:nvSpPr>
        <p:spPr>
          <a:xfrm>
            <a:off x="548640" y="4206240"/>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Colleagues at school</a:t>
            </a:r>
            <a:endParaRPr lang="en-US" sz="1400" dirty="0"/>
          </a:p>
          <a:p>
            <a:pPr marL="0" indent="0" algn="ctr">
              <a:buNone/>
            </a:pPr>
            <a:r>
              <a:rPr lang="en-US" sz="1250" dirty="0">
                <a:solidFill>
                  <a:schemeClr val="accent5"/>
                </a:solidFill>
              </a:rPr>
              <a:t>not yet known</a:t>
            </a:r>
            <a:endParaRPr lang="en-US" sz="1400" dirty="0"/>
          </a:p>
        </p:txBody>
      </p:sp>
      <p:sp>
        <p:nvSpPr>
          <p:cNvPr id="12" name="Line 287"/>
          <p:cNvSpPr/>
          <p:nvPr/>
        </p:nvSpPr>
        <p:spPr>
          <a:xfrm>
            <a:off x="4679899" y="2395728"/>
            <a:ext cx="0" cy="274320"/>
          </a:xfrm>
          <a:prstGeom prst="line">
            <a:avLst/>
          </a:prstGeom>
          <a:noFill/>
          <a:ln w="19050">
            <a:solidFill>
              <a:schemeClr val="accent5"/>
            </a:solidFill>
            <a:prstDash val="solid"/>
          </a:ln>
        </p:spPr>
        <p:txBody>
          <a:bodyPr/>
          <a:lstStyle/>
          <a:p>
            <a:endParaRPr lang="en-GB"/>
          </a:p>
        </p:txBody>
      </p:sp>
      <p:sp>
        <p:nvSpPr>
          <p:cNvPr id="13" name="Label 288"/>
          <p:cNvSpPr/>
          <p:nvPr/>
        </p:nvSpPr>
        <p:spPr>
          <a:xfrm>
            <a:off x="3376879" y="2670048"/>
            <a:ext cx="2606040" cy="548640"/>
          </a:xfrm>
          <a:prstGeom prst="roundRect">
            <a:avLst>
              <a:gd name="adj" fmla="val 16667"/>
            </a:avLst>
          </a:prstGeom>
          <a:solidFill>
            <a:schemeClr val="tx2"/>
          </a:solidFill>
          <a:ln>
            <a:solidFill>
              <a:schemeClr val="tx2"/>
            </a:solidFill>
          </a:ln>
        </p:spPr>
        <p:txBody>
          <a:bodyPr wrap="square" lIns="63500" tIns="63500" rIns="63500" bIns="63500" rtlCol="0" anchor="ctr"/>
          <a:lstStyle/>
          <a:p>
            <a:pPr marL="0" indent="0" algn="ctr">
              <a:buNone/>
            </a:pPr>
            <a:r>
              <a:rPr lang="en-US" sz="1600" b="1" dirty="0">
                <a:solidFill>
                  <a:schemeClr val="bg1"/>
                </a:solidFill>
                <a:latin typeface="+mj-lt" pitchFamily="34" charset="0"/>
                <a:ea typeface="+mj-lt" pitchFamily="34" charset="-122"/>
                <a:cs typeface="+mj-lt" pitchFamily="34" charset="-120"/>
              </a:rPr>
              <a:t>NHS team</a:t>
            </a:r>
            <a:endParaRPr lang="en-US" sz="1600" dirty="0"/>
          </a:p>
        </p:txBody>
      </p:sp>
      <p:sp>
        <p:nvSpPr>
          <p:cNvPr id="14" name="Member 289"/>
          <p:cNvSpPr/>
          <p:nvPr/>
        </p:nvSpPr>
        <p:spPr>
          <a:xfrm>
            <a:off x="3376879" y="3346704"/>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Clinical nurse specialist</a:t>
            </a:r>
            <a:endParaRPr lang="en-US" sz="1400" dirty="0"/>
          </a:p>
          <a:p>
            <a:pPr marL="0" indent="0" algn="ctr">
              <a:buNone/>
            </a:pPr>
            <a:r>
              <a:rPr lang="en-US" sz="1250" dirty="0">
                <a:solidFill>
                  <a:schemeClr val="accent5"/>
                </a:solidFill>
              </a:rPr>
              <a:t>her main contact</a:t>
            </a:r>
            <a:endParaRPr lang="en-US" sz="1400" dirty="0"/>
          </a:p>
        </p:txBody>
      </p:sp>
      <p:sp>
        <p:nvSpPr>
          <p:cNvPr id="15" name="Member 290"/>
          <p:cNvSpPr/>
          <p:nvPr/>
        </p:nvSpPr>
        <p:spPr>
          <a:xfrm>
            <a:off x="3376879" y="4206240"/>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Breast cancer MDT</a:t>
            </a:r>
            <a:endParaRPr lang="en-US" sz="1400" dirty="0"/>
          </a:p>
          <a:p>
            <a:pPr marL="0" indent="0" algn="ctr">
              <a:buNone/>
            </a:pPr>
            <a:r>
              <a:rPr lang="en-US" sz="1250" dirty="0">
                <a:solidFill>
                  <a:schemeClr val="accent5"/>
                </a:solidFill>
              </a:rPr>
              <a:t>plans her treatment</a:t>
            </a:r>
            <a:endParaRPr lang="en-US" sz="1400" dirty="0"/>
          </a:p>
        </p:txBody>
      </p:sp>
      <p:sp>
        <p:nvSpPr>
          <p:cNvPr id="16" name="Member 291"/>
          <p:cNvSpPr/>
          <p:nvPr/>
        </p:nvSpPr>
        <p:spPr>
          <a:xfrm>
            <a:off x="3376879" y="5065776"/>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GP team</a:t>
            </a:r>
            <a:endParaRPr lang="en-US" sz="1400" dirty="0"/>
          </a:p>
          <a:p>
            <a:pPr marL="0" indent="0" algn="ctr">
              <a:buNone/>
            </a:pPr>
            <a:r>
              <a:rPr lang="en-US" sz="1250" dirty="0">
                <a:solidFill>
                  <a:schemeClr val="accent5"/>
                </a:solidFill>
              </a:rPr>
              <a:t>cancer care reviews</a:t>
            </a:r>
            <a:endParaRPr lang="en-US" sz="1400" dirty="0"/>
          </a:p>
        </p:txBody>
      </p:sp>
      <p:sp>
        <p:nvSpPr>
          <p:cNvPr id="17" name="Line 292"/>
          <p:cNvSpPr/>
          <p:nvPr/>
        </p:nvSpPr>
        <p:spPr>
          <a:xfrm>
            <a:off x="7508138" y="2395728"/>
            <a:ext cx="0" cy="274320"/>
          </a:xfrm>
          <a:prstGeom prst="line">
            <a:avLst/>
          </a:prstGeom>
          <a:noFill/>
          <a:ln w="19050">
            <a:solidFill>
              <a:schemeClr val="accent5"/>
            </a:solidFill>
            <a:prstDash val="solid"/>
          </a:ln>
        </p:spPr>
        <p:txBody>
          <a:bodyPr/>
          <a:lstStyle/>
          <a:p>
            <a:endParaRPr lang="en-GB"/>
          </a:p>
        </p:txBody>
      </p:sp>
      <p:sp>
        <p:nvSpPr>
          <p:cNvPr id="18" name="Label 293"/>
          <p:cNvSpPr/>
          <p:nvPr/>
        </p:nvSpPr>
        <p:spPr>
          <a:xfrm>
            <a:off x="6205118" y="2670048"/>
            <a:ext cx="2606040" cy="548640"/>
          </a:xfrm>
          <a:prstGeom prst="roundRect">
            <a:avLst>
              <a:gd name="adj" fmla="val 16667"/>
            </a:avLst>
          </a:prstGeom>
          <a:solidFill>
            <a:schemeClr val="accent2"/>
          </a:solidFill>
          <a:ln>
            <a:solidFill>
              <a:schemeClr val="accent2"/>
            </a:solidFill>
          </a:ln>
        </p:spPr>
        <p:txBody>
          <a:bodyPr wrap="square" lIns="63500" tIns="63500" rIns="63500" bIns="63500" rtlCol="0" anchor="ctr"/>
          <a:lstStyle/>
          <a:p>
            <a:pPr marL="0" indent="0" algn="ctr">
              <a:buNone/>
            </a:pPr>
            <a:r>
              <a:rPr lang="en-US" sz="1600" b="1" dirty="0">
                <a:solidFill>
                  <a:schemeClr val="bg1"/>
                </a:solidFill>
                <a:latin typeface="+mj-lt" pitchFamily="34" charset="0"/>
                <a:ea typeface="+mj-lt" pitchFamily="34" charset="-122"/>
                <a:cs typeface="+mj-lt" pitchFamily="34" charset="-120"/>
              </a:rPr>
              <a:t>Work and rights</a:t>
            </a:r>
            <a:endParaRPr lang="en-US" sz="1600" dirty="0"/>
          </a:p>
        </p:txBody>
      </p:sp>
      <p:sp>
        <p:nvSpPr>
          <p:cNvPr id="19" name="Member 294"/>
          <p:cNvSpPr/>
          <p:nvPr/>
        </p:nvSpPr>
        <p:spPr>
          <a:xfrm>
            <a:off x="6205118" y="3346704"/>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Line manager and HR</a:t>
            </a:r>
            <a:endParaRPr lang="en-US" sz="1400" dirty="0"/>
          </a:p>
          <a:p>
            <a:pPr marL="0" indent="0" algn="ctr">
              <a:buNone/>
            </a:pPr>
            <a:r>
              <a:rPr lang="en-US" sz="1250" dirty="0">
                <a:solidFill>
                  <a:schemeClr val="accent5"/>
                </a:solidFill>
              </a:rPr>
              <a:t>adjustments and sick pay</a:t>
            </a:r>
            <a:endParaRPr lang="en-US" sz="1400" dirty="0"/>
          </a:p>
        </p:txBody>
      </p:sp>
      <p:sp>
        <p:nvSpPr>
          <p:cNvPr id="20" name="Member 295"/>
          <p:cNvSpPr/>
          <p:nvPr/>
        </p:nvSpPr>
        <p:spPr>
          <a:xfrm>
            <a:off x="6205118" y="4206240"/>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Trade union, Acas, Citizens Advice</a:t>
            </a:r>
            <a:endParaRPr lang="en-US" sz="1400" dirty="0"/>
          </a:p>
          <a:p>
            <a:pPr marL="0" indent="0" algn="ctr">
              <a:buNone/>
            </a:pPr>
            <a:r>
              <a:rPr lang="en-US" sz="1250" dirty="0">
                <a:solidFill>
                  <a:schemeClr val="accent5"/>
                </a:solidFill>
              </a:rPr>
              <a:t>if treated unfairly</a:t>
            </a:r>
            <a:endParaRPr lang="en-US" sz="1400" dirty="0"/>
          </a:p>
        </p:txBody>
      </p:sp>
      <p:sp>
        <p:nvSpPr>
          <p:cNvPr id="21" name="Line 296"/>
          <p:cNvSpPr/>
          <p:nvPr/>
        </p:nvSpPr>
        <p:spPr>
          <a:xfrm>
            <a:off x="10336378" y="2395728"/>
            <a:ext cx="0" cy="274320"/>
          </a:xfrm>
          <a:prstGeom prst="line">
            <a:avLst/>
          </a:prstGeom>
          <a:noFill/>
          <a:ln w="19050">
            <a:solidFill>
              <a:schemeClr val="accent5"/>
            </a:solidFill>
            <a:prstDash val="solid"/>
          </a:ln>
        </p:spPr>
        <p:txBody>
          <a:bodyPr/>
          <a:lstStyle/>
          <a:p>
            <a:endParaRPr lang="en-GB"/>
          </a:p>
        </p:txBody>
      </p:sp>
      <p:sp>
        <p:nvSpPr>
          <p:cNvPr id="22" name="Label 297"/>
          <p:cNvSpPr/>
          <p:nvPr/>
        </p:nvSpPr>
        <p:spPr>
          <a:xfrm>
            <a:off x="9033358" y="2670048"/>
            <a:ext cx="2606040" cy="548640"/>
          </a:xfrm>
          <a:prstGeom prst="roundRect">
            <a:avLst>
              <a:gd name="adj" fmla="val 16667"/>
            </a:avLst>
          </a:prstGeom>
          <a:solidFill>
            <a:schemeClr val="accent1"/>
          </a:solidFill>
          <a:ln>
            <a:solidFill>
              <a:schemeClr val="accent1"/>
            </a:solidFill>
          </a:ln>
        </p:spPr>
        <p:txBody>
          <a:bodyPr wrap="square" lIns="63500" tIns="63500" rIns="63500" bIns="63500" rtlCol="0" anchor="ctr"/>
          <a:lstStyle/>
          <a:p>
            <a:pPr marL="0" indent="0" algn="ctr">
              <a:buNone/>
            </a:pPr>
            <a:r>
              <a:rPr lang="en-US" sz="1600" b="1" dirty="0">
                <a:solidFill>
                  <a:schemeClr val="bg1"/>
                </a:solidFill>
                <a:latin typeface="+mj-lt" pitchFamily="34" charset="0"/>
                <a:ea typeface="+mj-lt" pitchFamily="34" charset="-122"/>
                <a:cs typeface="+mj-lt" pitchFamily="34" charset="-120"/>
              </a:rPr>
              <a:t>Charities</a:t>
            </a:r>
            <a:endParaRPr lang="en-US" sz="1600" dirty="0"/>
          </a:p>
        </p:txBody>
      </p:sp>
      <p:sp>
        <p:nvSpPr>
          <p:cNvPr id="23" name="Member 298"/>
          <p:cNvSpPr/>
          <p:nvPr/>
        </p:nvSpPr>
        <p:spPr>
          <a:xfrm>
            <a:off x="9033358" y="3346704"/>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Breast Cancer Now Helpline</a:t>
            </a:r>
            <a:endParaRPr lang="en-US" sz="1400" dirty="0"/>
          </a:p>
          <a:p>
            <a:pPr marL="0" indent="0" algn="ctr">
              <a:buNone/>
            </a:pPr>
            <a:r>
              <a:rPr lang="en-US" sz="1250" dirty="0">
                <a:solidFill>
                  <a:schemeClr val="accent5"/>
                </a:solidFill>
              </a:rPr>
              <a:t>0808 800 6000</a:t>
            </a:r>
            <a:endParaRPr lang="en-US" sz="1400" dirty="0"/>
          </a:p>
        </p:txBody>
      </p:sp>
      <p:sp>
        <p:nvSpPr>
          <p:cNvPr id="24" name="Member 299"/>
          <p:cNvSpPr/>
          <p:nvPr/>
        </p:nvSpPr>
        <p:spPr>
          <a:xfrm>
            <a:off x="9033358" y="4206240"/>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Someone Like Me</a:t>
            </a:r>
            <a:endParaRPr lang="en-US" sz="1400" dirty="0"/>
          </a:p>
          <a:p>
            <a:pPr marL="0" indent="0" algn="ctr">
              <a:buNone/>
            </a:pPr>
            <a:r>
              <a:rPr lang="en-US" sz="1250" dirty="0">
                <a:solidFill>
                  <a:schemeClr val="accent5"/>
                </a:solidFill>
              </a:rPr>
              <a:t>peer support by phone or online</a:t>
            </a:r>
            <a:endParaRPr lang="en-US" sz="1400" dirty="0"/>
          </a:p>
        </p:txBody>
      </p:sp>
      <p:sp>
        <p:nvSpPr>
          <p:cNvPr id="25" name="Member 300"/>
          <p:cNvSpPr/>
          <p:nvPr/>
        </p:nvSpPr>
        <p:spPr>
          <a:xfrm>
            <a:off x="9033358" y="5065776"/>
            <a:ext cx="2606040" cy="749808"/>
          </a:xfrm>
          <a:prstGeom prst="roundRect">
            <a:avLst>
              <a:gd name="adj" fmla="val 12195"/>
            </a:avLst>
          </a:prstGeom>
          <a:solidFill>
            <a:schemeClr val="bg2"/>
          </a:solidFill>
          <a:ln>
            <a:solidFill>
              <a:schemeClr val="bg2"/>
            </a:solidFill>
          </a:ln>
        </p:spPr>
        <p:txBody>
          <a:bodyPr wrap="square" lIns="50800" tIns="50800" rIns="50800" bIns="50800" rtlCol="0" anchor="ctr"/>
          <a:lstStyle/>
          <a:p>
            <a:pPr marL="0" indent="0" algn="ctr">
              <a:buNone/>
            </a:pPr>
            <a:r>
              <a:rPr lang="en-US" sz="1400" b="1" dirty="0">
                <a:solidFill>
                  <a:schemeClr val="tx1"/>
                </a:solidFill>
              </a:rPr>
              <a:t>Macmillan Support Line</a:t>
            </a:r>
            <a:endParaRPr lang="en-US" sz="1400" dirty="0"/>
          </a:p>
          <a:p>
            <a:pPr marL="0" indent="0" algn="ctr">
              <a:buNone/>
            </a:pPr>
            <a:r>
              <a:rPr lang="en-US" sz="1250" dirty="0">
                <a:solidFill>
                  <a:schemeClr val="accent5"/>
                </a:solidFill>
              </a:rPr>
              <a:t>0808 808 00 00</a:t>
            </a:r>
            <a:endParaRPr lang="en-US" sz="1400" dirty="0"/>
          </a:p>
        </p:txBody>
      </p:sp>
      <p:sp>
        <p:nvSpPr>
          <p:cNvPr id="26" name="Source 301"/>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Breast Cancer Now (no date a; no date b); Macmillan Cancer Support (2023a; 2025); NHS (2024c); NHS England (2021); NICE (2025)</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How Sarah's care plan is made and kept up to date</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13</a:t>
            </a:fld>
            <a:endParaRPr lang="en-US"/>
          </a:p>
        </p:txBody>
      </p:sp>
      <p:sp>
        <p:nvSpPr>
          <p:cNvPr id="3" name="Section tag 303"/>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CARE PLAN</a:t>
            </a:r>
            <a:endParaRPr lang="en-US" sz="1100" dirty="0"/>
          </a:p>
        </p:txBody>
      </p:sp>
      <p:sp>
        <p:nvSpPr>
          <p:cNvPr id="5" name="Cycle step 304"/>
          <p:cNvSpPr/>
          <p:nvPr/>
        </p:nvSpPr>
        <p:spPr>
          <a:xfrm>
            <a:off x="1005840" y="1554480"/>
            <a:ext cx="4297680" cy="4297680"/>
          </a:xfrm>
          <a:prstGeom prst="blockArc">
            <a:avLst>
              <a:gd name="adj1" fmla="val 16320000"/>
              <a:gd name="adj2" fmla="val 20400000"/>
              <a:gd name="adj3" fmla="val 18085"/>
            </a:avLst>
          </a:prstGeom>
          <a:solidFill>
            <a:schemeClr val="tx2"/>
          </a:solidFill>
          <a:ln w="12700">
            <a:solidFill>
              <a:schemeClr val="bg1"/>
            </a:solidFill>
            <a:prstDash val="solid"/>
          </a:ln>
        </p:spPr>
        <p:txBody>
          <a:bodyPr/>
          <a:lstStyle/>
          <a:p>
            <a:endParaRPr lang="en-GB"/>
          </a:p>
        </p:txBody>
      </p:sp>
      <p:sp>
        <p:nvSpPr>
          <p:cNvPr id="6" name="Text 305"/>
          <p:cNvSpPr txBox="1"/>
          <p:nvPr/>
        </p:nvSpPr>
        <p:spPr>
          <a:xfrm>
            <a:off x="3914991" y="2004952"/>
            <a:ext cx="548640" cy="548640"/>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1</a:t>
            </a:r>
            <a:endParaRPr lang="en-US" sz="2400" dirty="0"/>
          </a:p>
        </p:txBody>
      </p:sp>
      <p:sp>
        <p:nvSpPr>
          <p:cNvPr id="7" name="Cycle step 306"/>
          <p:cNvSpPr/>
          <p:nvPr/>
        </p:nvSpPr>
        <p:spPr>
          <a:xfrm>
            <a:off x="1005840" y="1554480"/>
            <a:ext cx="4297680" cy="4297680"/>
          </a:xfrm>
          <a:prstGeom prst="blockArc">
            <a:avLst>
              <a:gd name="adj1" fmla="val 20640000"/>
              <a:gd name="adj2" fmla="val 3120000"/>
              <a:gd name="adj3" fmla="val 18085"/>
            </a:avLst>
          </a:prstGeom>
          <a:solidFill>
            <a:schemeClr val="accent1"/>
          </a:solidFill>
          <a:ln w="12700">
            <a:solidFill>
              <a:schemeClr val="bg1"/>
            </a:solidFill>
            <a:prstDash val="solid"/>
          </a:ln>
        </p:spPr>
        <p:txBody>
          <a:bodyPr/>
          <a:lstStyle/>
          <a:p>
            <a:endParaRPr lang="en-GB"/>
          </a:p>
        </p:txBody>
      </p:sp>
      <p:sp>
        <p:nvSpPr>
          <p:cNvPr id="8" name="Text 307"/>
          <p:cNvSpPr txBox="1"/>
          <p:nvPr/>
        </p:nvSpPr>
        <p:spPr>
          <a:xfrm>
            <a:off x="4554429" y="3972938"/>
            <a:ext cx="548640" cy="548640"/>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2</a:t>
            </a:r>
            <a:endParaRPr lang="en-US" sz="2400" dirty="0"/>
          </a:p>
        </p:txBody>
      </p:sp>
      <p:sp>
        <p:nvSpPr>
          <p:cNvPr id="9" name="Cycle step 308"/>
          <p:cNvSpPr/>
          <p:nvPr/>
        </p:nvSpPr>
        <p:spPr>
          <a:xfrm>
            <a:off x="1005840" y="1554480"/>
            <a:ext cx="4297680" cy="4297680"/>
          </a:xfrm>
          <a:prstGeom prst="blockArc">
            <a:avLst>
              <a:gd name="adj1" fmla="val 3360000"/>
              <a:gd name="adj2" fmla="val 7440000"/>
              <a:gd name="adj3" fmla="val 18085"/>
            </a:avLst>
          </a:prstGeom>
          <a:solidFill>
            <a:schemeClr val="accent3"/>
          </a:solidFill>
          <a:ln w="12700">
            <a:solidFill>
              <a:schemeClr val="bg1"/>
            </a:solidFill>
            <a:prstDash val="solid"/>
          </a:ln>
        </p:spPr>
        <p:txBody>
          <a:bodyPr/>
          <a:lstStyle/>
          <a:p>
            <a:endParaRPr lang="en-GB"/>
          </a:p>
        </p:txBody>
      </p:sp>
      <p:sp>
        <p:nvSpPr>
          <p:cNvPr id="10" name="Text 309"/>
          <p:cNvSpPr txBox="1"/>
          <p:nvPr/>
        </p:nvSpPr>
        <p:spPr>
          <a:xfrm>
            <a:off x="2880360" y="5189220"/>
            <a:ext cx="548640" cy="548640"/>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3</a:t>
            </a:r>
            <a:endParaRPr lang="en-US" sz="2400" dirty="0"/>
          </a:p>
        </p:txBody>
      </p:sp>
      <p:sp>
        <p:nvSpPr>
          <p:cNvPr id="11" name="Cycle step 310"/>
          <p:cNvSpPr/>
          <p:nvPr/>
        </p:nvSpPr>
        <p:spPr>
          <a:xfrm>
            <a:off x="1005840" y="1554480"/>
            <a:ext cx="4297680" cy="4297680"/>
          </a:xfrm>
          <a:prstGeom prst="blockArc">
            <a:avLst>
              <a:gd name="adj1" fmla="val 7680000"/>
              <a:gd name="adj2" fmla="val 11760000"/>
              <a:gd name="adj3" fmla="val 18085"/>
            </a:avLst>
          </a:prstGeom>
          <a:solidFill>
            <a:schemeClr val="accent2"/>
          </a:solidFill>
          <a:ln w="12700">
            <a:solidFill>
              <a:schemeClr val="bg1"/>
            </a:solidFill>
            <a:prstDash val="solid"/>
          </a:ln>
        </p:spPr>
        <p:txBody>
          <a:bodyPr/>
          <a:lstStyle/>
          <a:p>
            <a:endParaRPr lang="en-GB"/>
          </a:p>
        </p:txBody>
      </p:sp>
      <p:sp>
        <p:nvSpPr>
          <p:cNvPr id="12" name="Text 311"/>
          <p:cNvSpPr txBox="1"/>
          <p:nvPr/>
        </p:nvSpPr>
        <p:spPr>
          <a:xfrm>
            <a:off x="1206291" y="3972938"/>
            <a:ext cx="548640" cy="548640"/>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4</a:t>
            </a:r>
            <a:endParaRPr lang="en-US" sz="2400" dirty="0"/>
          </a:p>
        </p:txBody>
      </p:sp>
      <p:sp>
        <p:nvSpPr>
          <p:cNvPr id="13" name="Cycle step 312"/>
          <p:cNvSpPr/>
          <p:nvPr/>
        </p:nvSpPr>
        <p:spPr>
          <a:xfrm>
            <a:off x="1005840" y="1554480"/>
            <a:ext cx="4297680" cy="4297680"/>
          </a:xfrm>
          <a:prstGeom prst="blockArc">
            <a:avLst>
              <a:gd name="adj1" fmla="val 12000000"/>
              <a:gd name="adj2" fmla="val 16080000"/>
              <a:gd name="adj3" fmla="val 18085"/>
            </a:avLst>
          </a:prstGeom>
          <a:solidFill>
            <a:schemeClr val="accent4"/>
          </a:solidFill>
          <a:ln w="12700">
            <a:solidFill>
              <a:schemeClr val="bg1"/>
            </a:solidFill>
            <a:prstDash val="solid"/>
          </a:ln>
        </p:spPr>
        <p:txBody>
          <a:bodyPr/>
          <a:lstStyle/>
          <a:p>
            <a:endParaRPr lang="en-GB"/>
          </a:p>
        </p:txBody>
      </p:sp>
      <p:sp>
        <p:nvSpPr>
          <p:cNvPr id="14" name="Text 313"/>
          <p:cNvSpPr txBox="1"/>
          <p:nvPr/>
        </p:nvSpPr>
        <p:spPr>
          <a:xfrm>
            <a:off x="1845729" y="2004952"/>
            <a:ext cx="548640" cy="548640"/>
          </a:xfrm>
          <a:prstGeom prst="rect">
            <a:avLst/>
          </a:prstGeom>
          <a:noFill/>
          <a:ln/>
        </p:spPr>
        <p:txBody>
          <a:bodyPr wrap="square" lIns="0" tIns="0" rIns="0" bIns="0" rtlCol="0" anchor="ctr"/>
          <a:lstStyle/>
          <a:p>
            <a:pPr marL="0" indent="0" algn="ctr">
              <a:buNone/>
            </a:pPr>
            <a:r>
              <a:rPr lang="en-US" sz="2400" b="1" dirty="0">
                <a:solidFill>
                  <a:schemeClr val="tx1"/>
                </a:solidFill>
                <a:latin typeface="+mj-lt" pitchFamily="34" charset="0"/>
                <a:ea typeface="+mj-lt" pitchFamily="34" charset="-122"/>
                <a:cs typeface="+mj-lt" pitchFamily="34" charset="-120"/>
              </a:rPr>
              <a:t>5</a:t>
            </a:r>
            <a:endParaRPr lang="en-US" sz="2400" dirty="0"/>
          </a:p>
        </p:txBody>
      </p:sp>
      <p:sp>
        <p:nvSpPr>
          <p:cNvPr id="15" name="Text 314"/>
          <p:cNvSpPr txBox="1"/>
          <p:nvPr/>
        </p:nvSpPr>
        <p:spPr>
          <a:xfrm>
            <a:off x="2103120" y="3154680"/>
            <a:ext cx="2103120" cy="1097280"/>
          </a:xfrm>
          <a:prstGeom prst="rect">
            <a:avLst/>
          </a:prstGeom>
          <a:noFill/>
          <a:ln/>
        </p:spPr>
        <p:txBody>
          <a:bodyPr wrap="square" lIns="0" tIns="0" rIns="0" bIns="0" rtlCol="0" anchor="ctr"/>
          <a:lstStyle/>
          <a:p>
            <a:pPr marL="0" indent="0" algn="ctr">
              <a:buNone/>
            </a:pPr>
            <a:r>
              <a:rPr lang="en-US" sz="1400" b="1" dirty="0">
                <a:solidFill>
                  <a:schemeClr val="tx2"/>
                </a:solidFill>
              </a:rPr>
              <a:t>Repeat whenever Sarah's needs change</a:t>
            </a:r>
            <a:endParaRPr lang="en-US" sz="1400" dirty="0"/>
          </a:p>
        </p:txBody>
      </p:sp>
      <p:sp>
        <p:nvSpPr>
          <p:cNvPr id="16" name="Badge 315"/>
          <p:cNvSpPr/>
          <p:nvPr/>
        </p:nvSpPr>
        <p:spPr>
          <a:xfrm>
            <a:off x="6035040" y="1536192"/>
            <a:ext cx="512064" cy="512064"/>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17" name="Text 316"/>
          <p:cNvSpPr txBox="1"/>
          <p:nvPr/>
        </p:nvSpPr>
        <p:spPr>
          <a:xfrm>
            <a:off x="6720840" y="1463040"/>
            <a:ext cx="4919472" cy="676656"/>
          </a:xfrm>
          <a:prstGeom prst="rect">
            <a:avLst/>
          </a:prstGeom>
          <a:noFill/>
          <a:ln/>
        </p:spPr>
        <p:txBody>
          <a:bodyPr wrap="square" lIns="0" tIns="0" rIns="0" bIns="0" rtlCol="0" anchor="ctr"/>
          <a:lstStyle/>
          <a:p>
            <a:pPr marL="0" indent="0">
              <a:buNone/>
            </a:pPr>
            <a:r>
              <a:rPr lang="en-US" sz="1600" b="1" dirty="0">
                <a:solidFill>
                  <a:schemeClr val="tx2"/>
                </a:solidFill>
                <a:latin typeface="+mj-lt" pitchFamily="34" charset="0"/>
                <a:ea typeface="+mj-lt" pitchFamily="34" charset="-122"/>
                <a:cs typeface="+mj-lt" pitchFamily="34" charset="-120"/>
              </a:rPr>
              <a:t>Concerns checklist</a:t>
            </a:r>
            <a:endParaRPr lang="en-US" sz="1400" dirty="0"/>
          </a:p>
          <a:p>
            <a:pPr marL="0" indent="0">
              <a:buNone/>
            </a:pPr>
            <a:r>
              <a:rPr lang="en-US" sz="1350" dirty="0">
                <a:solidFill>
                  <a:schemeClr val="tx1"/>
                </a:solidFill>
              </a:rPr>
              <a:t>Sarah rates each worry from 1 to 10</a:t>
            </a:r>
            <a:endParaRPr lang="en-US" sz="1400" dirty="0"/>
          </a:p>
        </p:txBody>
      </p:sp>
      <p:sp>
        <p:nvSpPr>
          <p:cNvPr id="18" name="Badge 317"/>
          <p:cNvSpPr/>
          <p:nvPr/>
        </p:nvSpPr>
        <p:spPr>
          <a:xfrm>
            <a:off x="6035040" y="2286000"/>
            <a:ext cx="512064" cy="512064"/>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19" name="Text 318"/>
          <p:cNvSpPr txBox="1"/>
          <p:nvPr/>
        </p:nvSpPr>
        <p:spPr>
          <a:xfrm>
            <a:off x="6720840" y="2212848"/>
            <a:ext cx="4919472" cy="676656"/>
          </a:xfrm>
          <a:prstGeom prst="rect">
            <a:avLst/>
          </a:prstGeom>
          <a:noFill/>
          <a:ln/>
        </p:spPr>
        <p:txBody>
          <a:bodyPr wrap="square" lIns="0" tIns="0" rIns="0" bIns="0" rtlCol="0" anchor="ctr"/>
          <a:lstStyle/>
          <a:p>
            <a:pPr marL="0" indent="0">
              <a:buNone/>
            </a:pPr>
            <a:r>
              <a:rPr lang="en-US" sz="1600" b="1" dirty="0">
                <a:solidFill>
                  <a:schemeClr val="tx2"/>
                </a:solidFill>
                <a:latin typeface="+mj-lt" pitchFamily="34" charset="0"/>
                <a:ea typeface="+mj-lt" pitchFamily="34" charset="-122"/>
                <a:cs typeface="+mj-lt" pitchFamily="34" charset="-120"/>
              </a:rPr>
              <a:t>Conversation</a:t>
            </a:r>
            <a:endParaRPr lang="en-US" sz="1400" dirty="0"/>
          </a:p>
          <a:p>
            <a:pPr marL="0" indent="0">
              <a:buNone/>
            </a:pPr>
            <a:r>
              <a:rPr lang="en-US" sz="1350" dirty="0">
                <a:solidFill>
                  <a:schemeClr val="tx1"/>
                </a:solidFill>
              </a:rPr>
              <a:t>With her nurse specialist or support worker about what matters most</a:t>
            </a:r>
            <a:endParaRPr lang="en-US" sz="1400" dirty="0"/>
          </a:p>
        </p:txBody>
      </p:sp>
      <p:sp>
        <p:nvSpPr>
          <p:cNvPr id="20" name="Badge 319"/>
          <p:cNvSpPr/>
          <p:nvPr/>
        </p:nvSpPr>
        <p:spPr>
          <a:xfrm>
            <a:off x="6035040" y="3035808"/>
            <a:ext cx="512064" cy="512064"/>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21" name="Text 320"/>
          <p:cNvSpPr txBox="1"/>
          <p:nvPr/>
        </p:nvSpPr>
        <p:spPr>
          <a:xfrm>
            <a:off x="6720840" y="2962656"/>
            <a:ext cx="4919472" cy="676656"/>
          </a:xfrm>
          <a:prstGeom prst="rect">
            <a:avLst/>
          </a:prstGeom>
          <a:noFill/>
          <a:ln/>
        </p:spPr>
        <p:txBody>
          <a:bodyPr wrap="square" lIns="0" tIns="0" rIns="0" bIns="0" rtlCol="0" anchor="ctr"/>
          <a:lstStyle/>
          <a:p>
            <a:pPr marL="0" indent="0">
              <a:buNone/>
            </a:pPr>
            <a:r>
              <a:rPr lang="en-US" sz="1600" b="1" dirty="0">
                <a:solidFill>
                  <a:schemeClr val="tx2"/>
                </a:solidFill>
                <a:latin typeface="+mj-lt" pitchFamily="34" charset="0"/>
                <a:ea typeface="+mj-lt" pitchFamily="34" charset="-122"/>
                <a:cs typeface="+mj-lt" pitchFamily="34" charset="-120"/>
              </a:rPr>
              <a:t>Care and support plan</a:t>
            </a:r>
            <a:endParaRPr lang="en-US" sz="1400" dirty="0"/>
          </a:p>
          <a:p>
            <a:pPr marL="0" indent="0">
              <a:buNone/>
            </a:pPr>
            <a:r>
              <a:rPr lang="en-US" sz="1350" dirty="0">
                <a:solidFill>
                  <a:schemeClr val="tx1"/>
                </a:solidFill>
              </a:rPr>
              <a:t>Agreed actions and referrals, written down</a:t>
            </a:r>
            <a:endParaRPr lang="en-US" sz="1400" dirty="0"/>
          </a:p>
        </p:txBody>
      </p:sp>
      <p:sp>
        <p:nvSpPr>
          <p:cNvPr id="22" name="Badge 321"/>
          <p:cNvSpPr/>
          <p:nvPr/>
        </p:nvSpPr>
        <p:spPr>
          <a:xfrm>
            <a:off x="6035040" y="3785616"/>
            <a:ext cx="512064" cy="512064"/>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1600" b="1" dirty="0">
                <a:solidFill>
                  <a:schemeClr val="bg1"/>
                </a:solidFill>
              </a:rPr>
              <a:t>4</a:t>
            </a:r>
            <a:endParaRPr lang="en-US" sz="1600" dirty="0"/>
          </a:p>
        </p:txBody>
      </p:sp>
      <p:sp>
        <p:nvSpPr>
          <p:cNvPr id="23" name="Text 322"/>
          <p:cNvSpPr txBox="1"/>
          <p:nvPr/>
        </p:nvSpPr>
        <p:spPr>
          <a:xfrm>
            <a:off x="6720840" y="3712464"/>
            <a:ext cx="4919472" cy="676656"/>
          </a:xfrm>
          <a:prstGeom prst="rect">
            <a:avLst/>
          </a:prstGeom>
          <a:noFill/>
          <a:ln/>
        </p:spPr>
        <p:txBody>
          <a:bodyPr wrap="square" lIns="0" tIns="0" rIns="0" bIns="0" rtlCol="0" anchor="ctr"/>
          <a:lstStyle/>
          <a:p>
            <a:pPr marL="0" indent="0">
              <a:buNone/>
            </a:pPr>
            <a:r>
              <a:rPr lang="en-US" sz="1600" b="1" dirty="0">
                <a:solidFill>
                  <a:schemeClr val="tx2"/>
                </a:solidFill>
                <a:latin typeface="+mj-lt" pitchFamily="34" charset="0"/>
                <a:ea typeface="+mj-lt" pitchFamily="34" charset="-122"/>
                <a:cs typeface="+mj-lt" pitchFamily="34" charset="-120"/>
              </a:rPr>
              <a:t>End of treatment summary</a:t>
            </a:r>
            <a:endParaRPr lang="en-US" sz="1400" dirty="0"/>
          </a:p>
          <a:p>
            <a:pPr marL="0" indent="0">
              <a:buNone/>
            </a:pPr>
            <a:r>
              <a:rPr lang="en-US" sz="1350" dirty="0">
                <a:solidFill>
                  <a:schemeClr val="tx1"/>
                </a:solidFill>
              </a:rPr>
              <a:t>Given when treatment finishes</a:t>
            </a:r>
            <a:endParaRPr lang="en-US" sz="1400" dirty="0"/>
          </a:p>
        </p:txBody>
      </p:sp>
      <p:sp>
        <p:nvSpPr>
          <p:cNvPr id="24" name="Badge 323"/>
          <p:cNvSpPr/>
          <p:nvPr/>
        </p:nvSpPr>
        <p:spPr>
          <a:xfrm>
            <a:off x="6035040" y="4535424"/>
            <a:ext cx="512064" cy="512064"/>
          </a:xfrm>
          <a:prstGeom prst="ellipse">
            <a:avLst/>
          </a:prstGeom>
          <a:solidFill>
            <a:schemeClr val="accent4"/>
          </a:solidFill>
          <a:ln>
            <a:solidFill>
              <a:schemeClr val="accent4"/>
            </a:solidFill>
          </a:ln>
        </p:spPr>
        <p:txBody>
          <a:bodyPr wrap="square" lIns="0" tIns="0" rIns="0" bIns="0" rtlCol="0" anchor="ctr"/>
          <a:lstStyle/>
          <a:p>
            <a:pPr marL="0" indent="0" algn="ctr">
              <a:buNone/>
            </a:pPr>
            <a:r>
              <a:rPr lang="en-US" sz="1600" b="1" dirty="0">
                <a:solidFill>
                  <a:schemeClr val="tx1"/>
                </a:solidFill>
              </a:rPr>
              <a:t>5</a:t>
            </a:r>
            <a:endParaRPr lang="en-US" sz="1600" dirty="0"/>
          </a:p>
        </p:txBody>
      </p:sp>
      <p:sp>
        <p:nvSpPr>
          <p:cNvPr id="25" name="Text 324"/>
          <p:cNvSpPr txBox="1"/>
          <p:nvPr/>
        </p:nvSpPr>
        <p:spPr>
          <a:xfrm>
            <a:off x="6720840" y="4462272"/>
            <a:ext cx="4919472" cy="676656"/>
          </a:xfrm>
          <a:prstGeom prst="rect">
            <a:avLst/>
          </a:prstGeom>
          <a:noFill/>
          <a:ln/>
        </p:spPr>
        <p:txBody>
          <a:bodyPr wrap="square" lIns="0" tIns="0" rIns="0" bIns="0" rtlCol="0" anchor="ctr"/>
          <a:lstStyle/>
          <a:p>
            <a:pPr marL="0" indent="0">
              <a:buNone/>
            </a:pPr>
            <a:r>
              <a:rPr lang="en-US" sz="1600" b="1" dirty="0">
                <a:solidFill>
                  <a:schemeClr val="tx2"/>
                </a:solidFill>
                <a:latin typeface="+mj-lt" pitchFamily="34" charset="0"/>
                <a:ea typeface="+mj-lt" pitchFamily="34" charset="-122"/>
                <a:cs typeface="+mj-lt" pitchFamily="34" charset="-120"/>
              </a:rPr>
              <a:t>Cancer care reviews</a:t>
            </a:r>
            <a:endParaRPr lang="en-US" sz="1400" dirty="0"/>
          </a:p>
          <a:p>
            <a:pPr marL="0" indent="0">
              <a:buNone/>
            </a:pPr>
            <a:r>
              <a:rPr lang="en-US" sz="1350" dirty="0">
                <a:solidFill>
                  <a:schemeClr val="tx1"/>
                </a:solidFill>
              </a:rPr>
              <a:t>Two with the GP team in the first year</a:t>
            </a:r>
            <a:endParaRPr lang="en-US" sz="1400" dirty="0"/>
          </a:p>
        </p:txBody>
      </p:sp>
      <p:sp>
        <p:nvSpPr>
          <p:cNvPr id="26" name="Box 325"/>
          <p:cNvSpPr/>
          <p:nvPr/>
        </p:nvSpPr>
        <p:spPr>
          <a:xfrm>
            <a:off x="6035040" y="5285232"/>
            <a:ext cx="5605272" cy="640080"/>
          </a:xfrm>
          <a:prstGeom prst="roundRect">
            <a:avLst>
              <a:gd name="adj" fmla="val 14286"/>
            </a:avLst>
          </a:prstGeom>
          <a:solidFill>
            <a:schemeClr val="bg2"/>
          </a:solidFill>
          <a:ln w="12700">
            <a:solidFill>
              <a:schemeClr val="bg2"/>
            </a:solidFill>
            <a:prstDash val="solid"/>
          </a:ln>
        </p:spPr>
        <p:txBody>
          <a:bodyPr/>
          <a:lstStyle/>
          <a:p>
            <a:endParaRPr lang="en-GB"/>
          </a:p>
        </p:txBody>
      </p:sp>
      <p:sp>
        <p:nvSpPr>
          <p:cNvPr id="27" name="Text 326"/>
          <p:cNvSpPr txBox="1"/>
          <p:nvPr/>
        </p:nvSpPr>
        <p:spPr>
          <a:xfrm>
            <a:off x="6172200" y="5285232"/>
            <a:ext cx="5330952" cy="640080"/>
          </a:xfrm>
          <a:prstGeom prst="rect">
            <a:avLst/>
          </a:prstGeom>
          <a:noFill/>
          <a:ln/>
        </p:spPr>
        <p:txBody>
          <a:bodyPr wrap="square" lIns="0" tIns="0" rIns="0" bIns="0" rtlCol="0" anchor="ctr"/>
          <a:lstStyle/>
          <a:p>
            <a:pPr marL="0" indent="0">
              <a:buNone/>
            </a:pPr>
            <a:r>
              <a:rPr lang="en-US" sz="1300" b="1" dirty="0">
                <a:solidFill>
                  <a:schemeClr val="tx1"/>
                </a:solidFill>
              </a:rPr>
              <a:t>Who can lead it: </a:t>
            </a:r>
            <a:r>
              <a:rPr lang="en-US" sz="1300" dirty="0">
                <a:solidFill>
                  <a:schemeClr val="tx1"/>
                </a:solidFill>
              </a:rPr>
              <a:t>clinical nurse specialists, cancer support workers, GPs, practice nurses, cancer care coordinators.</a:t>
            </a:r>
            <a:endParaRPr lang="en-US" sz="1300" dirty="0"/>
          </a:p>
        </p:txBody>
      </p:sp>
      <p:sp>
        <p:nvSpPr>
          <p:cNvPr id="28" name="Source 327"/>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Macmillan Cancer Support (2024); NHS England (2021)</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Care plan for Sarah: understanding, symptoms and wellbeing</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14</a:t>
            </a:fld>
            <a:endParaRPr lang="en-US"/>
          </a:p>
        </p:txBody>
      </p:sp>
      <p:sp>
        <p:nvSpPr>
          <p:cNvPr id="3" name="Section tag 329"/>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CARE PLAN</a:t>
            </a:r>
            <a:endParaRPr lang="en-US" sz="1100" dirty="0"/>
          </a:p>
        </p:txBody>
      </p:sp>
      <p:sp>
        <p:nvSpPr>
          <p:cNvPr id="5" name="Box 330"/>
          <p:cNvSpPr/>
          <p:nvPr/>
        </p:nvSpPr>
        <p:spPr>
          <a:xfrm>
            <a:off x="548640" y="1463040"/>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6" name="Box 331"/>
          <p:cNvSpPr/>
          <p:nvPr/>
        </p:nvSpPr>
        <p:spPr>
          <a:xfrm>
            <a:off x="548640" y="1463040"/>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7" name="Text 332"/>
          <p:cNvSpPr txBox="1"/>
          <p:nvPr/>
        </p:nvSpPr>
        <p:spPr>
          <a:xfrm>
            <a:off x="713232" y="1463040"/>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Understanding the diagnosis</a:t>
            </a:r>
            <a:endParaRPr lang="en-US" sz="1400" dirty="0"/>
          </a:p>
          <a:p>
            <a:pPr marL="0" indent="0">
              <a:buNone/>
            </a:pPr>
            <a:r>
              <a:rPr lang="en-US" sz="1250" dirty="0">
                <a:solidFill>
                  <a:schemeClr val="bg1"/>
                </a:solidFill>
              </a:rPr>
              <a:t>Goal: Sarah understands her type, stage and options and shares in decisions</a:t>
            </a:r>
            <a:endParaRPr lang="en-US" sz="1400" dirty="0"/>
          </a:p>
        </p:txBody>
      </p:sp>
      <p:sp>
        <p:nvSpPr>
          <p:cNvPr id="8" name="Text 333"/>
          <p:cNvSpPr txBox="1"/>
          <p:nvPr/>
        </p:nvSpPr>
        <p:spPr>
          <a:xfrm>
            <a:off x="3566160" y="1554480"/>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Name her clinical nurse specialist or key worker as her main contact</a:t>
            </a:r>
            <a:endParaRPr lang="en-US" sz="1300" dirty="0"/>
          </a:p>
          <a:p>
            <a:pPr marL="177800" indent="-177800">
              <a:spcAft>
                <a:spcPts val="300"/>
              </a:spcAft>
              <a:buSzPct val="100000"/>
              <a:buChar char="•"/>
            </a:pPr>
            <a:r>
              <a:rPr lang="en-US" sz="1300" dirty="0">
                <a:solidFill>
                  <a:schemeClr val="tx1"/>
                </a:solidFill>
              </a:rPr>
              <a:t>Explain the team's recommendation and the benefits and risks of each option</a:t>
            </a:r>
            <a:endParaRPr lang="en-US" sz="1300" dirty="0"/>
          </a:p>
          <a:p>
            <a:pPr marL="177800" indent="-177800">
              <a:spcAft>
                <a:spcPts val="300"/>
              </a:spcAft>
              <a:buSzPct val="100000"/>
              <a:buChar char="•"/>
            </a:pPr>
            <a:r>
              <a:rPr lang="en-US" sz="1300" dirty="0">
                <a:solidFill>
                  <a:schemeClr val="tx1"/>
                </a:solidFill>
              </a:rPr>
              <a:t>Discuss breast reconstruction if a mastectomy is planned</a:t>
            </a:r>
            <a:endParaRPr lang="en-US" sz="1300" dirty="0"/>
          </a:p>
        </p:txBody>
      </p:sp>
      <p:sp>
        <p:nvSpPr>
          <p:cNvPr id="9" name="Box 334"/>
          <p:cNvSpPr/>
          <p:nvPr/>
        </p:nvSpPr>
        <p:spPr>
          <a:xfrm>
            <a:off x="8686800" y="1554480"/>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10" name="Text 335"/>
          <p:cNvSpPr txBox="1"/>
          <p:nvPr/>
        </p:nvSpPr>
        <p:spPr>
          <a:xfrm>
            <a:off x="8823960" y="1554480"/>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Nurse specialist, consultant</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Every clinic visit</a:t>
            </a:r>
            <a:endParaRPr lang="en-US" sz="1400" dirty="0"/>
          </a:p>
        </p:txBody>
      </p:sp>
      <p:sp>
        <p:nvSpPr>
          <p:cNvPr id="11" name="Box 336"/>
          <p:cNvSpPr/>
          <p:nvPr/>
        </p:nvSpPr>
        <p:spPr>
          <a:xfrm>
            <a:off x="548640" y="2962656"/>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12" name="Box 337"/>
          <p:cNvSpPr/>
          <p:nvPr/>
        </p:nvSpPr>
        <p:spPr>
          <a:xfrm>
            <a:off x="548640" y="2962656"/>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13" name="Text 338"/>
          <p:cNvSpPr txBox="1"/>
          <p:nvPr/>
        </p:nvSpPr>
        <p:spPr>
          <a:xfrm>
            <a:off x="713232" y="2962656"/>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Symptoms and side effects</a:t>
            </a:r>
            <a:endParaRPr lang="en-US" sz="1400" dirty="0"/>
          </a:p>
          <a:p>
            <a:pPr marL="0" indent="0">
              <a:buNone/>
            </a:pPr>
            <a:r>
              <a:rPr lang="en-US" sz="1250" dirty="0">
                <a:solidFill>
                  <a:schemeClr val="bg1"/>
                </a:solidFill>
              </a:rPr>
              <a:t>Goal: side effects are managed and she keeps her arm and shoulder movement</a:t>
            </a:r>
            <a:endParaRPr lang="en-US" sz="1400" dirty="0"/>
          </a:p>
        </p:txBody>
      </p:sp>
      <p:sp>
        <p:nvSpPr>
          <p:cNvPr id="14" name="Text 339"/>
          <p:cNvSpPr txBox="1"/>
          <p:nvPr/>
        </p:nvSpPr>
        <p:spPr>
          <a:xfrm>
            <a:off x="3566160" y="3054096"/>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Teach arm and shoulder exercises before treatment begins</a:t>
            </a:r>
            <a:endParaRPr lang="en-US" sz="1300" dirty="0"/>
          </a:p>
          <a:p>
            <a:pPr marL="177800" indent="-177800">
              <a:spcAft>
                <a:spcPts val="300"/>
              </a:spcAft>
              <a:buSzPct val="100000"/>
              <a:buChar char="•"/>
            </a:pPr>
            <a:r>
              <a:rPr lang="en-US" sz="1300" dirty="0">
                <a:solidFill>
                  <a:schemeClr val="tx1"/>
                </a:solidFill>
              </a:rPr>
              <a:t>Explain the risk and early signs of lymphoedema</a:t>
            </a:r>
            <a:endParaRPr lang="en-US" sz="1300" dirty="0"/>
          </a:p>
          <a:p>
            <a:pPr marL="177800" indent="-177800">
              <a:spcAft>
                <a:spcPts val="300"/>
              </a:spcAft>
              <a:buSzPct val="100000"/>
              <a:buChar char="•"/>
            </a:pPr>
            <a:r>
              <a:rPr lang="en-US" sz="1300" dirty="0">
                <a:solidFill>
                  <a:schemeClr val="tx1"/>
                </a:solidFill>
              </a:rPr>
              <a:t>Give information about a possible early menopause</a:t>
            </a:r>
            <a:endParaRPr lang="en-US" sz="1300" dirty="0"/>
          </a:p>
          <a:p>
            <a:pPr marL="177800" indent="-177800">
              <a:spcAft>
                <a:spcPts val="300"/>
              </a:spcAft>
              <a:buSzPct val="100000"/>
              <a:buChar char="•"/>
            </a:pPr>
            <a:r>
              <a:rPr lang="en-US" sz="1300" dirty="0">
                <a:solidFill>
                  <a:schemeClr val="tx1"/>
                </a:solidFill>
              </a:rPr>
              <a:t>Make sure she knows who to call between visits</a:t>
            </a:r>
            <a:endParaRPr lang="en-US" sz="1300" dirty="0"/>
          </a:p>
        </p:txBody>
      </p:sp>
      <p:sp>
        <p:nvSpPr>
          <p:cNvPr id="15" name="Box 340"/>
          <p:cNvSpPr/>
          <p:nvPr/>
        </p:nvSpPr>
        <p:spPr>
          <a:xfrm>
            <a:off x="8686800" y="3054096"/>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16" name="Text 341"/>
          <p:cNvSpPr txBox="1"/>
          <p:nvPr/>
        </p:nvSpPr>
        <p:spPr>
          <a:xfrm>
            <a:off x="8823960" y="3054096"/>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Nurse specialist, treatment team, GP</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Every contact</a:t>
            </a:r>
            <a:endParaRPr lang="en-US" sz="1400" dirty="0"/>
          </a:p>
        </p:txBody>
      </p:sp>
      <p:sp>
        <p:nvSpPr>
          <p:cNvPr id="17" name="Box 342"/>
          <p:cNvSpPr/>
          <p:nvPr/>
        </p:nvSpPr>
        <p:spPr>
          <a:xfrm>
            <a:off x="548640" y="4462272"/>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18" name="Box 343"/>
          <p:cNvSpPr/>
          <p:nvPr/>
        </p:nvSpPr>
        <p:spPr>
          <a:xfrm>
            <a:off x="548640" y="4462272"/>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19" name="Text 344"/>
          <p:cNvSpPr txBox="1"/>
          <p:nvPr/>
        </p:nvSpPr>
        <p:spPr>
          <a:xfrm>
            <a:off x="713232" y="4462272"/>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Emotional wellbeing</a:t>
            </a:r>
            <a:endParaRPr lang="en-US" sz="1400" dirty="0"/>
          </a:p>
          <a:p>
            <a:pPr marL="0" indent="0">
              <a:buNone/>
            </a:pPr>
            <a:r>
              <a:rPr lang="en-US" sz="1250" dirty="0">
                <a:solidFill>
                  <a:schemeClr val="bg1"/>
                </a:solidFill>
              </a:rPr>
              <a:t>Goal: Sarah feels supported and can talk about her worries</a:t>
            </a:r>
            <a:endParaRPr lang="en-US" sz="1400" dirty="0"/>
          </a:p>
        </p:txBody>
      </p:sp>
      <p:sp>
        <p:nvSpPr>
          <p:cNvPr id="20" name="Text 345"/>
          <p:cNvSpPr txBox="1"/>
          <p:nvPr/>
        </p:nvSpPr>
        <p:spPr>
          <a:xfrm>
            <a:off x="3566160" y="4553712"/>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Ask about mood and anxiety at each holistic needs assessment</a:t>
            </a:r>
            <a:endParaRPr lang="en-US" sz="1300" dirty="0"/>
          </a:p>
          <a:p>
            <a:pPr marL="177800" indent="-177800">
              <a:spcAft>
                <a:spcPts val="300"/>
              </a:spcAft>
              <a:buSzPct val="100000"/>
              <a:buChar char="•"/>
            </a:pPr>
            <a:r>
              <a:rPr lang="en-US" sz="1300" dirty="0">
                <a:solidFill>
                  <a:schemeClr val="tx1"/>
                </a:solidFill>
              </a:rPr>
              <a:t>Arrange specialist psychological support promptly if needed</a:t>
            </a:r>
            <a:endParaRPr lang="en-US" sz="1300" dirty="0"/>
          </a:p>
          <a:p>
            <a:pPr marL="177800" indent="-177800">
              <a:spcAft>
                <a:spcPts val="300"/>
              </a:spcAft>
              <a:buSzPct val="100000"/>
              <a:buChar char="•"/>
            </a:pPr>
            <a:r>
              <a:rPr lang="en-US" sz="1300" dirty="0">
                <a:solidFill>
                  <a:schemeClr val="tx1"/>
                </a:solidFill>
              </a:rPr>
              <a:t>Offer the Breast Cancer Now Helpline (0808 800 6000) and Someone Like Me peer support</a:t>
            </a:r>
            <a:endParaRPr lang="en-US" sz="1300" dirty="0"/>
          </a:p>
        </p:txBody>
      </p:sp>
      <p:sp>
        <p:nvSpPr>
          <p:cNvPr id="21" name="Box 346"/>
          <p:cNvSpPr/>
          <p:nvPr/>
        </p:nvSpPr>
        <p:spPr>
          <a:xfrm>
            <a:off x="8686800" y="4553712"/>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22" name="Text 347"/>
          <p:cNvSpPr txBox="1"/>
          <p:nvPr/>
        </p:nvSpPr>
        <p:spPr>
          <a:xfrm>
            <a:off x="8823960" y="4553712"/>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Nurse specialist, GP, charities</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At each assessment</a:t>
            </a:r>
            <a:endParaRPr lang="en-US" sz="1400" dirty="0"/>
          </a:p>
        </p:txBody>
      </p:sp>
      <p:sp>
        <p:nvSpPr>
          <p:cNvPr id="23" name="Source 348"/>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Breast Cancer Now (no date a; no date b); Macmillan Cancer Support (2024); NHS (2024c); NICE (2025)</a:t>
            </a:r>
            <a:endParaRPr lang="en-US"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Care plan for Sarah: work, money and lifestyle</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15</a:t>
            </a:fld>
            <a:endParaRPr lang="en-US"/>
          </a:p>
        </p:txBody>
      </p:sp>
      <p:sp>
        <p:nvSpPr>
          <p:cNvPr id="3" name="Section tag 350"/>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CARE PLAN</a:t>
            </a:r>
            <a:endParaRPr lang="en-US" sz="1100" dirty="0"/>
          </a:p>
        </p:txBody>
      </p:sp>
      <p:sp>
        <p:nvSpPr>
          <p:cNvPr id="5" name="Box 351"/>
          <p:cNvSpPr/>
          <p:nvPr/>
        </p:nvSpPr>
        <p:spPr>
          <a:xfrm>
            <a:off x="548640" y="1463040"/>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6" name="Box 352"/>
          <p:cNvSpPr/>
          <p:nvPr/>
        </p:nvSpPr>
        <p:spPr>
          <a:xfrm>
            <a:off x="548640" y="1463040"/>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7" name="Text 353"/>
          <p:cNvSpPr txBox="1"/>
          <p:nvPr/>
        </p:nvSpPr>
        <p:spPr>
          <a:xfrm>
            <a:off x="713232" y="1463040"/>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Work as a teaching assistant</a:t>
            </a:r>
            <a:endParaRPr lang="en-US" sz="1400" dirty="0"/>
          </a:p>
          <a:p>
            <a:pPr marL="0" indent="0">
              <a:buNone/>
            </a:pPr>
            <a:r>
              <a:rPr lang="en-US" sz="1250" dirty="0">
                <a:solidFill>
                  <a:schemeClr val="bg1"/>
                </a:solidFill>
              </a:rPr>
              <a:t>Goal: Sarah keeps working as far as she wishes, with the right adjustments</a:t>
            </a:r>
            <a:endParaRPr lang="en-US" sz="1400" dirty="0"/>
          </a:p>
        </p:txBody>
      </p:sp>
      <p:sp>
        <p:nvSpPr>
          <p:cNvPr id="8" name="Text 354"/>
          <p:cNvSpPr txBox="1"/>
          <p:nvPr/>
        </p:nvSpPr>
        <p:spPr>
          <a:xfrm>
            <a:off x="3566160" y="1554480"/>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With her consent, plan what to tell her manager and HR</a:t>
            </a:r>
            <a:endParaRPr lang="en-US" sz="1300" dirty="0"/>
          </a:p>
          <a:p>
            <a:pPr marL="177800" indent="-177800">
              <a:spcAft>
                <a:spcPts val="300"/>
              </a:spcAft>
              <a:buSzPct val="100000"/>
              <a:buChar char="•"/>
            </a:pPr>
            <a:r>
              <a:rPr lang="en-US" sz="1300" dirty="0">
                <a:solidFill>
                  <a:schemeClr val="tx1"/>
                </a:solidFill>
              </a:rPr>
              <a:t>Ask for reasonable adjustments: time off for appointments, flexible hours, changed duties, a phased return</a:t>
            </a:r>
            <a:endParaRPr lang="en-US" sz="1300" dirty="0"/>
          </a:p>
          <a:p>
            <a:pPr marL="177800" indent="-177800">
              <a:spcAft>
                <a:spcPts val="300"/>
              </a:spcAft>
              <a:buSzPct val="100000"/>
              <a:buChar char="•"/>
            </a:pPr>
            <a:r>
              <a:rPr lang="en-US" sz="1300" dirty="0">
                <a:solidFill>
                  <a:schemeClr val="tx1"/>
                </a:solidFill>
              </a:rPr>
              <a:t>Use Macmillan work support advice</a:t>
            </a:r>
            <a:endParaRPr lang="en-US" sz="1300" dirty="0"/>
          </a:p>
        </p:txBody>
      </p:sp>
      <p:sp>
        <p:nvSpPr>
          <p:cNvPr id="9" name="Box 355"/>
          <p:cNvSpPr/>
          <p:nvPr/>
        </p:nvSpPr>
        <p:spPr>
          <a:xfrm>
            <a:off x="8686800" y="1554480"/>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10" name="Text 356"/>
          <p:cNvSpPr txBox="1"/>
          <p:nvPr/>
        </p:nvSpPr>
        <p:spPr>
          <a:xfrm>
            <a:off x="8823960" y="1554480"/>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Sarah, manager and HR, nurse specialist</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Before and after each phase of treatment</a:t>
            </a:r>
            <a:endParaRPr lang="en-US" sz="1400" dirty="0"/>
          </a:p>
        </p:txBody>
      </p:sp>
      <p:sp>
        <p:nvSpPr>
          <p:cNvPr id="11" name="Box 357"/>
          <p:cNvSpPr/>
          <p:nvPr/>
        </p:nvSpPr>
        <p:spPr>
          <a:xfrm>
            <a:off x="548640" y="2962656"/>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12" name="Box 358"/>
          <p:cNvSpPr/>
          <p:nvPr/>
        </p:nvSpPr>
        <p:spPr>
          <a:xfrm>
            <a:off x="548640" y="2962656"/>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13" name="Text 359"/>
          <p:cNvSpPr txBox="1"/>
          <p:nvPr/>
        </p:nvSpPr>
        <p:spPr>
          <a:xfrm>
            <a:off x="713232" y="2962656"/>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Money</a:t>
            </a:r>
            <a:endParaRPr lang="en-US" sz="1400" dirty="0"/>
          </a:p>
          <a:p>
            <a:pPr marL="0" indent="0">
              <a:buNone/>
            </a:pPr>
            <a:r>
              <a:rPr lang="en-US" sz="1250" dirty="0">
                <a:solidFill>
                  <a:schemeClr val="bg1"/>
                </a:solidFill>
              </a:rPr>
              <a:t>Goal: her income is protected and health costs are reduced</a:t>
            </a:r>
            <a:endParaRPr lang="en-US" sz="1400" dirty="0"/>
          </a:p>
        </p:txBody>
      </p:sp>
      <p:sp>
        <p:nvSpPr>
          <p:cNvPr id="14" name="Text 360"/>
          <p:cNvSpPr txBox="1"/>
          <p:nvPr/>
        </p:nvSpPr>
        <p:spPr>
          <a:xfrm>
            <a:off x="3566160" y="3054096"/>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Check her contract for occupational sick pay; Statutory Sick Pay is up to £123.25 a week for up to 28 weeks</a:t>
            </a:r>
            <a:endParaRPr lang="en-US" sz="1300" dirty="0"/>
          </a:p>
          <a:p>
            <a:pPr marL="177800" indent="-177800">
              <a:spcAft>
                <a:spcPts val="300"/>
              </a:spcAft>
              <a:buSzPct val="100000"/>
              <a:buChar char="•"/>
            </a:pPr>
            <a:r>
              <a:rPr lang="en-US" sz="1300" dirty="0">
                <a:solidFill>
                  <a:schemeClr val="tx1"/>
                </a:solidFill>
              </a:rPr>
              <a:t>Benefits check with a Macmillan money adviser (ESA, Universal Credit, PIP)</a:t>
            </a:r>
            <a:endParaRPr lang="en-US" sz="1300" dirty="0"/>
          </a:p>
          <a:p>
            <a:pPr marL="177800" indent="-177800">
              <a:spcAft>
                <a:spcPts val="300"/>
              </a:spcAft>
              <a:buSzPct val="100000"/>
              <a:buChar char="•"/>
            </a:pPr>
            <a:r>
              <a:rPr lang="en-US" sz="1300" dirty="0">
                <a:solidFill>
                  <a:schemeClr val="tx1"/>
                </a:solidFill>
              </a:rPr>
              <a:t>Apply through the GP for a medical exemption certificate for free prescriptions</a:t>
            </a:r>
            <a:endParaRPr lang="en-US" sz="1300" dirty="0"/>
          </a:p>
        </p:txBody>
      </p:sp>
      <p:sp>
        <p:nvSpPr>
          <p:cNvPr id="15" name="Box 361"/>
          <p:cNvSpPr/>
          <p:nvPr/>
        </p:nvSpPr>
        <p:spPr>
          <a:xfrm>
            <a:off x="8686800" y="3054096"/>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16" name="Text 362"/>
          <p:cNvSpPr txBox="1"/>
          <p:nvPr/>
        </p:nvSpPr>
        <p:spPr>
          <a:xfrm>
            <a:off x="8823960" y="3054096"/>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Sarah, Macmillan adviser, GP</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In the first month; when income changes</a:t>
            </a:r>
            <a:endParaRPr lang="en-US" sz="1400" dirty="0"/>
          </a:p>
        </p:txBody>
      </p:sp>
      <p:sp>
        <p:nvSpPr>
          <p:cNvPr id="17" name="Box 363"/>
          <p:cNvSpPr/>
          <p:nvPr/>
        </p:nvSpPr>
        <p:spPr>
          <a:xfrm>
            <a:off x="548640" y="4462272"/>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18" name="Box 364"/>
          <p:cNvSpPr/>
          <p:nvPr/>
        </p:nvSpPr>
        <p:spPr>
          <a:xfrm>
            <a:off x="548640" y="4462272"/>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19" name="Text 365"/>
          <p:cNvSpPr txBox="1"/>
          <p:nvPr/>
        </p:nvSpPr>
        <p:spPr>
          <a:xfrm>
            <a:off x="713232" y="4462272"/>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Lifestyle</a:t>
            </a:r>
            <a:endParaRPr lang="en-US" sz="1400" dirty="0"/>
          </a:p>
          <a:p>
            <a:pPr marL="0" indent="0">
              <a:buNone/>
            </a:pPr>
            <a:r>
              <a:rPr lang="en-US" sz="1250" dirty="0">
                <a:solidFill>
                  <a:schemeClr val="bg1"/>
                </a:solidFill>
              </a:rPr>
              <a:t>Goal: Sarah is as well as possible during and after treatment</a:t>
            </a:r>
            <a:endParaRPr lang="en-US" sz="1400" dirty="0"/>
          </a:p>
        </p:txBody>
      </p:sp>
      <p:sp>
        <p:nvSpPr>
          <p:cNvPr id="20" name="Text 366"/>
          <p:cNvSpPr txBox="1"/>
          <p:nvPr/>
        </p:nvSpPr>
        <p:spPr>
          <a:xfrm>
            <a:off x="3566160" y="4553712"/>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Advise a healthy weight, regular physical activity and keeping alcohol below 5 units a week</a:t>
            </a:r>
            <a:endParaRPr lang="en-US" sz="1300" dirty="0"/>
          </a:p>
          <a:p>
            <a:pPr marL="177800" indent="-177800">
              <a:spcAft>
                <a:spcPts val="300"/>
              </a:spcAft>
              <a:buSzPct val="100000"/>
              <a:buChar char="•"/>
            </a:pPr>
            <a:r>
              <a:rPr lang="en-US" sz="1300" dirty="0">
                <a:solidFill>
                  <a:schemeClr val="tx1"/>
                </a:solidFill>
              </a:rPr>
              <a:t>Ask about smoking without judgement and offer stop smoking support if she smokes</a:t>
            </a:r>
            <a:endParaRPr lang="en-US" sz="1300" dirty="0"/>
          </a:p>
        </p:txBody>
      </p:sp>
      <p:sp>
        <p:nvSpPr>
          <p:cNvPr id="21" name="Box 367"/>
          <p:cNvSpPr/>
          <p:nvPr/>
        </p:nvSpPr>
        <p:spPr>
          <a:xfrm>
            <a:off x="8686800" y="4553712"/>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22" name="Text 368"/>
          <p:cNvSpPr txBox="1"/>
          <p:nvPr/>
        </p:nvSpPr>
        <p:spPr>
          <a:xfrm>
            <a:off x="8823960" y="4553712"/>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Nurse specialist, GP</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Each clinic visit</a:t>
            </a:r>
            <a:endParaRPr lang="en-US" sz="1400" dirty="0"/>
          </a:p>
        </p:txBody>
      </p:sp>
      <p:sp>
        <p:nvSpPr>
          <p:cNvPr id="23" name="Source 369"/>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GOV.UK (2026); Macmillan Cancer Support (2023b; 2025); NHSBSA (no date); NICE (2025)</a:t>
            </a:r>
            <a:endParaRPr lang="en-US" sz="10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Care plan for Sarah: support and follow-up</a:t>
            </a:r>
            <a:endParaRPr lang="en-US" sz="2600" dirty="0"/>
          </a:p>
        </p:txBody>
      </p:sp>
      <p:sp>
        <p:nvSpPr>
          <p:cNvPr id="4"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16</a:t>
            </a:fld>
            <a:endParaRPr lang="en-US"/>
          </a:p>
        </p:txBody>
      </p:sp>
      <p:sp>
        <p:nvSpPr>
          <p:cNvPr id="3" name="Section tag 371"/>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CARE PLAN</a:t>
            </a:r>
            <a:endParaRPr lang="en-US" sz="1100" dirty="0"/>
          </a:p>
        </p:txBody>
      </p:sp>
      <p:sp>
        <p:nvSpPr>
          <p:cNvPr id="5" name="Box 372"/>
          <p:cNvSpPr/>
          <p:nvPr/>
        </p:nvSpPr>
        <p:spPr>
          <a:xfrm>
            <a:off x="548640" y="1463040"/>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6" name="Box 373"/>
          <p:cNvSpPr/>
          <p:nvPr/>
        </p:nvSpPr>
        <p:spPr>
          <a:xfrm>
            <a:off x="548640" y="1463040"/>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7" name="Text 374"/>
          <p:cNvSpPr txBox="1"/>
          <p:nvPr/>
        </p:nvSpPr>
        <p:spPr>
          <a:xfrm>
            <a:off x="713232" y="1463040"/>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Family and social support</a:t>
            </a:r>
            <a:endParaRPr lang="en-US" sz="1400" dirty="0"/>
          </a:p>
          <a:p>
            <a:pPr marL="0" indent="0">
              <a:buNone/>
            </a:pPr>
            <a:r>
              <a:rPr lang="en-US" sz="1250" dirty="0">
                <a:solidFill>
                  <a:schemeClr val="bg1"/>
                </a:solidFill>
              </a:rPr>
              <a:t>Goal: Sarah is not coping alone</a:t>
            </a:r>
            <a:endParaRPr lang="en-US" sz="1400" dirty="0"/>
          </a:p>
        </p:txBody>
      </p:sp>
      <p:sp>
        <p:nvSpPr>
          <p:cNvPr id="8" name="Text 375"/>
          <p:cNvSpPr txBox="1"/>
          <p:nvPr/>
        </p:nvSpPr>
        <p:spPr>
          <a:xfrm>
            <a:off x="3566160" y="1554480"/>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Find out who is at home and who she can rely on</a:t>
            </a:r>
            <a:endParaRPr lang="en-US" sz="1300" dirty="0"/>
          </a:p>
          <a:p>
            <a:pPr marL="177800" indent="-177800">
              <a:spcAft>
                <a:spcPts val="300"/>
              </a:spcAft>
              <a:buSzPct val="100000"/>
              <a:buChar char="•"/>
            </a:pPr>
            <a:r>
              <a:rPr lang="en-US" sz="1300" dirty="0">
                <a:solidFill>
                  <a:schemeClr val="tx1"/>
                </a:solidFill>
              </a:rPr>
              <a:t>Offer information and support for family, friends or carers</a:t>
            </a:r>
            <a:endParaRPr lang="en-US" sz="1300" dirty="0"/>
          </a:p>
          <a:p>
            <a:pPr marL="177800" indent="-177800">
              <a:spcAft>
                <a:spcPts val="300"/>
              </a:spcAft>
              <a:buSzPct val="100000"/>
              <a:buChar char="•"/>
            </a:pPr>
            <a:r>
              <a:rPr lang="en-US" sz="1300" dirty="0">
                <a:solidFill>
                  <a:schemeClr val="tx1"/>
                </a:solidFill>
              </a:rPr>
              <a:t>Ask about faith, culture and what gives her strength</a:t>
            </a:r>
            <a:endParaRPr lang="en-US" sz="1300" dirty="0"/>
          </a:p>
        </p:txBody>
      </p:sp>
      <p:sp>
        <p:nvSpPr>
          <p:cNvPr id="9" name="Box 376"/>
          <p:cNvSpPr/>
          <p:nvPr/>
        </p:nvSpPr>
        <p:spPr>
          <a:xfrm>
            <a:off x="8686800" y="1554480"/>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10" name="Text 377"/>
          <p:cNvSpPr txBox="1"/>
          <p:nvPr/>
        </p:nvSpPr>
        <p:spPr>
          <a:xfrm>
            <a:off x="8823960" y="1554480"/>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Nurse specialist, cancer support worker</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At each assessment</a:t>
            </a:r>
            <a:endParaRPr lang="en-US" sz="1400" dirty="0"/>
          </a:p>
        </p:txBody>
      </p:sp>
      <p:sp>
        <p:nvSpPr>
          <p:cNvPr id="11" name="Box 378"/>
          <p:cNvSpPr/>
          <p:nvPr/>
        </p:nvSpPr>
        <p:spPr>
          <a:xfrm>
            <a:off x="548640" y="2962656"/>
            <a:ext cx="11091672" cy="1389888"/>
          </a:xfrm>
          <a:prstGeom prst="roundRect">
            <a:avLst>
              <a:gd name="adj" fmla="val 6579"/>
            </a:avLst>
          </a:prstGeom>
          <a:solidFill>
            <a:schemeClr val="bg2"/>
          </a:solidFill>
          <a:ln w="12700">
            <a:solidFill>
              <a:schemeClr val="bg2"/>
            </a:solidFill>
            <a:prstDash val="solid"/>
          </a:ln>
        </p:spPr>
        <p:txBody>
          <a:bodyPr/>
          <a:lstStyle/>
          <a:p>
            <a:endParaRPr lang="en-GB"/>
          </a:p>
        </p:txBody>
      </p:sp>
      <p:sp>
        <p:nvSpPr>
          <p:cNvPr id="12" name="Box 379"/>
          <p:cNvSpPr/>
          <p:nvPr/>
        </p:nvSpPr>
        <p:spPr>
          <a:xfrm>
            <a:off x="548640" y="2962656"/>
            <a:ext cx="2834640" cy="1389888"/>
          </a:xfrm>
          <a:prstGeom prst="roundRect">
            <a:avLst>
              <a:gd name="adj" fmla="val 6579"/>
            </a:avLst>
          </a:prstGeom>
          <a:solidFill>
            <a:schemeClr val="tx2"/>
          </a:solidFill>
          <a:ln w="12700">
            <a:solidFill>
              <a:schemeClr val="tx2"/>
            </a:solidFill>
            <a:prstDash val="solid"/>
          </a:ln>
        </p:spPr>
        <p:txBody>
          <a:bodyPr/>
          <a:lstStyle/>
          <a:p>
            <a:endParaRPr lang="en-GB"/>
          </a:p>
        </p:txBody>
      </p:sp>
      <p:sp>
        <p:nvSpPr>
          <p:cNvPr id="13" name="Text 380"/>
          <p:cNvSpPr txBox="1"/>
          <p:nvPr/>
        </p:nvSpPr>
        <p:spPr>
          <a:xfrm>
            <a:off x="713232" y="2962656"/>
            <a:ext cx="2523744" cy="1389888"/>
          </a:xfrm>
          <a:prstGeom prst="rect">
            <a:avLst/>
          </a:prstGeom>
          <a:noFill/>
          <a:ln/>
        </p:spPr>
        <p:txBody>
          <a:bodyPr wrap="square" lIns="0" tIns="0" rIns="0" bIns="0" rtlCol="0" anchor="ctr"/>
          <a:lstStyle/>
          <a:p>
            <a:pPr marL="0" indent="0">
              <a:buNone/>
            </a:pPr>
            <a:r>
              <a:rPr lang="en-US" sz="1600" b="1" dirty="0">
                <a:solidFill>
                  <a:schemeClr val="bg1"/>
                </a:solidFill>
                <a:latin typeface="+mj-lt" pitchFamily="34" charset="0"/>
                <a:ea typeface="+mj-lt" pitchFamily="34" charset="-122"/>
                <a:cs typeface="+mj-lt" pitchFamily="34" charset="-120"/>
              </a:rPr>
              <a:t>Follow-up</a:t>
            </a:r>
            <a:endParaRPr lang="en-US" sz="1400" dirty="0"/>
          </a:p>
          <a:p>
            <a:pPr marL="0" indent="0">
              <a:buNone/>
            </a:pPr>
            <a:r>
              <a:rPr lang="en-US" sz="1250" dirty="0">
                <a:solidFill>
                  <a:schemeClr val="bg1"/>
                </a:solidFill>
              </a:rPr>
              <a:t>Goal: care continues after treatment and problems are picked up early</a:t>
            </a:r>
            <a:endParaRPr lang="en-US" sz="1400" dirty="0"/>
          </a:p>
        </p:txBody>
      </p:sp>
      <p:sp>
        <p:nvSpPr>
          <p:cNvPr id="14" name="Text 381"/>
          <p:cNvSpPr txBox="1"/>
          <p:nvPr/>
        </p:nvSpPr>
        <p:spPr>
          <a:xfrm>
            <a:off x="3566160" y="3054096"/>
            <a:ext cx="4937760" cy="1207008"/>
          </a:xfrm>
          <a:prstGeom prst="rect">
            <a:avLst/>
          </a:prstGeom>
          <a:noFill/>
          <a:ln/>
        </p:spPr>
        <p:txBody>
          <a:bodyPr wrap="square" lIns="0" tIns="0" rIns="0" bIns="0" rtlCol="0" anchor="ctr"/>
          <a:lstStyle/>
          <a:p>
            <a:pPr marL="177800" indent="-177800">
              <a:spcAft>
                <a:spcPts val="300"/>
              </a:spcAft>
              <a:buSzPct val="100000"/>
              <a:buChar char="•"/>
            </a:pPr>
            <a:r>
              <a:rPr lang="en-US" sz="1300" dirty="0">
                <a:solidFill>
                  <a:schemeClr val="tx1"/>
                </a:solidFill>
              </a:rPr>
              <a:t>A mammogram every year for at least 5 years, until she joins NHS breast screening</a:t>
            </a:r>
            <a:endParaRPr lang="en-US" sz="1300" dirty="0"/>
          </a:p>
          <a:p>
            <a:pPr marL="177800" indent="-177800">
              <a:spcAft>
                <a:spcPts val="300"/>
              </a:spcAft>
              <a:buSzPct val="100000"/>
              <a:buChar char="•"/>
            </a:pPr>
            <a:r>
              <a:rPr lang="en-US" sz="1300" dirty="0">
                <a:solidFill>
                  <a:schemeClr val="tx1"/>
                </a:solidFill>
              </a:rPr>
              <a:t>An agreed written care plan with named contacts and the signs to look out for</a:t>
            </a:r>
            <a:endParaRPr lang="en-US" sz="1300" dirty="0"/>
          </a:p>
          <a:p>
            <a:pPr marL="177800" indent="-177800">
              <a:spcAft>
                <a:spcPts val="300"/>
              </a:spcAft>
              <a:buSzPct val="100000"/>
              <a:buChar char="•"/>
            </a:pPr>
            <a:r>
              <a:rPr lang="en-US" sz="1300" dirty="0">
                <a:solidFill>
                  <a:schemeClr val="tx1"/>
                </a:solidFill>
              </a:rPr>
              <a:t>End of treatment summary and two cancer care reviews with the GP team</a:t>
            </a:r>
            <a:endParaRPr lang="en-US" sz="1300" dirty="0"/>
          </a:p>
        </p:txBody>
      </p:sp>
      <p:sp>
        <p:nvSpPr>
          <p:cNvPr id="15" name="Box 382"/>
          <p:cNvSpPr/>
          <p:nvPr/>
        </p:nvSpPr>
        <p:spPr>
          <a:xfrm>
            <a:off x="8686800" y="3054096"/>
            <a:ext cx="2862072" cy="1207008"/>
          </a:xfrm>
          <a:prstGeom prst="roundRect">
            <a:avLst>
              <a:gd name="adj" fmla="val 7576"/>
            </a:avLst>
          </a:prstGeom>
          <a:solidFill>
            <a:schemeClr val="bg1"/>
          </a:solidFill>
          <a:ln w="12700">
            <a:solidFill>
              <a:schemeClr val="bg1"/>
            </a:solidFill>
            <a:prstDash val="solid"/>
          </a:ln>
        </p:spPr>
        <p:txBody>
          <a:bodyPr/>
          <a:lstStyle/>
          <a:p>
            <a:endParaRPr lang="en-GB"/>
          </a:p>
        </p:txBody>
      </p:sp>
      <p:sp>
        <p:nvSpPr>
          <p:cNvPr id="16" name="Text 383"/>
          <p:cNvSpPr txBox="1"/>
          <p:nvPr/>
        </p:nvSpPr>
        <p:spPr>
          <a:xfrm>
            <a:off x="8823960" y="3054096"/>
            <a:ext cx="2606040" cy="1207008"/>
          </a:xfrm>
          <a:prstGeom prst="rect">
            <a:avLst/>
          </a:prstGeom>
          <a:noFill/>
          <a:ln/>
        </p:spPr>
        <p:txBody>
          <a:bodyPr wrap="square" lIns="0" tIns="0" rIns="0" bIns="0" rtlCol="0" anchor="ctr"/>
          <a:lstStyle/>
          <a:p>
            <a:pPr marL="0" indent="0">
              <a:spcAft>
                <a:spcPts val="200"/>
              </a:spcAft>
              <a:buNone/>
            </a:pPr>
            <a:r>
              <a:rPr lang="en-US" sz="1050" b="1" kern="0" spc="150" dirty="0">
                <a:solidFill>
                  <a:schemeClr val="accent3"/>
                </a:solidFill>
              </a:rPr>
              <a:t>WHO</a:t>
            </a:r>
            <a:endParaRPr lang="en-US" sz="1400" dirty="0"/>
          </a:p>
          <a:p>
            <a:pPr marL="0" indent="0">
              <a:spcAft>
                <a:spcPts val="200"/>
              </a:spcAft>
              <a:buNone/>
            </a:pPr>
            <a:r>
              <a:rPr lang="en-US" sz="1200" dirty="0">
                <a:solidFill>
                  <a:schemeClr val="tx1"/>
                </a:solidFill>
              </a:rPr>
              <a:t>Breast team, nurse specialist, GP team</a:t>
            </a:r>
            <a:endParaRPr lang="en-US" sz="1400" dirty="0"/>
          </a:p>
          <a:p>
            <a:pPr marL="0" indent="0">
              <a:spcAft>
                <a:spcPts val="200"/>
              </a:spcAft>
              <a:buNone/>
            </a:pPr>
            <a:r>
              <a:rPr lang="en-US" sz="1050" b="1" kern="0" spc="150" dirty="0">
                <a:solidFill>
                  <a:schemeClr val="accent3"/>
                </a:solidFill>
              </a:rPr>
              <a:t>REVIEW (SUGGESTED)</a:t>
            </a:r>
            <a:endParaRPr lang="en-US" sz="1400" dirty="0"/>
          </a:p>
          <a:p>
            <a:pPr marL="0" indent="0">
              <a:spcAft>
                <a:spcPts val="200"/>
              </a:spcAft>
              <a:buNone/>
            </a:pPr>
            <a:r>
              <a:rPr lang="en-US" sz="1200" dirty="0">
                <a:solidFill>
                  <a:schemeClr val="tx1"/>
                </a:solidFill>
              </a:rPr>
              <a:t>Planned schedule</a:t>
            </a:r>
            <a:endParaRPr lang="en-US" sz="1400" dirty="0"/>
          </a:p>
        </p:txBody>
      </p:sp>
      <p:sp>
        <p:nvSpPr>
          <p:cNvPr id="17" name="Text 384"/>
          <p:cNvSpPr txBox="1"/>
          <p:nvPr/>
        </p:nvSpPr>
        <p:spPr>
          <a:xfrm>
            <a:off x="548640" y="4498848"/>
            <a:ext cx="3657600" cy="365760"/>
          </a:xfrm>
          <a:prstGeom prst="rect">
            <a:avLst/>
          </a:prstGeom>
          <a:noFill/>
          <a:ln/>
        </p:spPr>
        <p:txBody>
          <a:bodyPr wrap="square" lIns="0" tIns="0" rIns="0" bIns="0" rtlCol="0" anchor="ctr"/>
          <a:lstStyle/>
          <a:p>
            <a:pPr marL="0" indent="0">
              <a:buNone/>
            </a:pPr>
            <a:r>
              <a:rPr lang="en-US" sz="1800" b="1" dirty="0">
                <a:solidFill>
                  <a:schemeClr val="tx2"/>
                </a:solidFill>
                <a:latin typeface="+mj-lt" pitchFamily="34" charset="0"/>
                <a:ea typeface="+mj-lt" pitchFamily="34" charset="-122"/>
                <a:cs typeface="+mj-lt" pitchFamily="34" charset="-120"/>
              </a:rPr>
              <a:t>Review points</a:t>
            </a:r>
            <a:endParaRPr lang="en-US" sz="1800" dirty="0"/>
          </a:p>
        </p:txBody>
      </p:sp>
      <p:sp>
        <p:nvSpPr>
          <p:cNvPr id="18" name="Line 385"/>
          <p:cNvSpPr/>
          <p:nvPr/>
        </p:nvSpPr>
        <p:spPr>
          <a:xfrm>
            <a:off x="1600200" y="5138928"/>
            <a:ext cx="8997696" cy="0"/>
          </a:xfrm>
          <a:prstGeom prst="line">
            <a:avLst/>
          </a:prstGeom>
          <a:noFill/>
          <a:ln w="50800">
            <a:solidFill>
              <a:schemeClr val="accent4"/>
            </a:solidFill>
            <a:prstDash val="solid"/>
          </a:ln>
        </p:spPr>
        <p:txBody>
          <a:bodyPr/>
          <a:lstStyle/>
          <a:p>
            <a:endParaRPr lang="en-GB"/>
          </a:p>
        </p:txBody>
      </p:sp>
      <p:sp>
        <p:nvSpPr>
          <p:cNvPr id="19" name="Badge 386"/>
          <p:cNvSpPr/>
          <p:nvPr/>
        </p:nvSpPr>
        <p:spPr>
          <a:xfrm>
            <a:off x="1399032" y="4937760"/>
            <a:ext cx="402336" cy="402336"/>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400" b="1" dirty="0">
                <a:solidFill>
                  <a:schemeClr val="bg1"/>
                </a:solidFill>
              </a:rPr>
              <a:t>1</a:t>
            </a:r>
            <a:endParaRPr lang="en-US" sz="1400" dirty="0"/>
          </a:p>
        </p:txBody>
      </p:sp>
      <p:sp>
        <p:nvSpPr>
          <p:cNvPr id="20" name="Text 387"/>
          <p:cNvSpPr txBox="1"/>
          <p:nvPr/>
        </p:nvSpPr>
        <p:spPr>
          <a:xfrm>
            <a:off x="548640" y="5394960"/>
            <a:ext cx="2103120" cy="548640"/>
          </a:xfrm>
          <a:prstGeom prst="rect">
            <a:avLst/>
          </a:prstGeom>
          <a:noFill/>
          <a:ln/>
        </p:spPr>
        <p:txBody>
          <a:bodyPr wrap="square" lIns="0" tIns="0" rIns="0" bIns="0" rtlCol="0" anchor="t"/>
          <a:lstStyle/>
          <a:p>
            <a:pPr marL="0" indent="0" algn="ctr">
              <a:buNone/>
            </a:pPr>
            <a:r>
              <a:rPr lang="en-US" sz="1250" dirty="0">
                <a:solidFill>
                  <a:schemeClr val="tx1"/>
                </a:solidFill>
              </a:rPr>
              <a:t>Diagnosis: first needs assessment</a:t>
            </a:r>
            <a:endParaRPr lang="en-US" sz="1250" dirty="0"/>
          </a:p>
        </p:txBody>
      </p:sp>
      <p:sp>
        <p:nvSpPr>
          <p:cNvPr id="21" name="Badge 388"/>
          <p:cNvSpPr/>
          <p:nvPr/>
        </p:nvSpPr>
        <p:spPr>
          <a:xfrm>
            <a:off x="3648456" y="4937760"/>
            <a:ext cx="402336" cy="402336"/>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1400" b="1" dirty="0">
                <a:solidFill>
                  <a:schemeClr val="bg1"/>
                </a:solidFill>
              </a:rPr>
              <a:t>2</a:t>
            </a:r>
            <a:endParaRPr lang="en-US" sz="1400" dirty="0"/>
          </a:p>
        </p:txBody>
      </p:sp>
      <p:sp>
        <p:nvSpPr>
          <p:cNvPr id="22" name="Text 389"/>
          <p:cNvSpPr txBox="1"/>
          <p:nvPr/>
        </p:nvSpPr>
        <p:spPr>
          <a:xfrm>
            <a:off x="2798064" y="5394960"/>
            <a:ext cx="2103120" cy="548640"/>
          </a:xfrm>
          <a:prstGeom prst="rect">
            <a:avLst/>
          </a:prstGeom>
          <a:noFill/>
          <a:ln/>
        </p:spPr>
        <p:txBody>
          <a:bodyPr wrap="square" lIns="0" tIns="0" rIns="0" bIns="0" rtlCol="0" anchor="t"/>
          <a:lstStyle/>
          <a:p>
            <a:pPr marL="0" indent="0" algn="ctr">
              <a:buNone/>
            </a:pPr>
            <a:r>
              <a:rPr lang="en-US" sz="1250" dirty="0">
                <a:solidFill>
                  <a:schemeClr val="tx1"/>
                </a:solidFill>
              </a:rPr>
              <a:t>During treatment: plan reviewed</a:t>
            </a:r>
            <a:endParaRPr lang="en-US" sz="1250" dirty="0"/>
          </a:p>
        </p:txBody>
      </p:sp>
      <p:sp>
        <p:nvSpPr>
          <p:cNvPr id="23" name="Badge 390"/>
          <p:cNvSpPr/>
          <p:nvPr/>
        </p:nvSpPr>
        <p:spPr>
          <a:xfrm>
            <a:off x="5897880" y="4937760"/>
            <a:ext cx="402336" cy="402336"/>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400" b="1" dirty="0">
                <a:solidFill>
                  <a:schemeClr val="bg1"/>
                </a:solidFill>
              </a:rPr>
              <a:t>3</a:t>
            </a:r>
            <a:endParaRPr lang="en-US" sz="1400" dirty="0"/>
          </a:p>
        </p:txBody>
      </p:sp>
      <p:sp>
        <p:nvSpPr>
          <p:cNvPr id="24" name="Text 391"/>
          <p:cNvSpPr txBox="1"/>
          <p:nvPr/>
        </p:nvSpPr>
        <p:spPr>
          <a:xfrm>
            <a:off x="5047488" y="5394960"/>
            <a:ext cx="2103120" cy="548640"/>
          </a:xfrm>
          <a:prstGeom prst="rect">
            <a:avLst/>
          </a:prstGeom>
          <a:noFill/>
          <a:ln/>
        </p:spPr>
        <p:txBody>
          <a:bodyPr wrap="square" lIns="0" tIns="0" rIns="0" bIns="0" rtlCol="0" anchor="t"/>
          <a:lstStyle/>
          <a:p>
            <a:pPr marL="0" indent="0" algn="ctr">
              <a:buNone/>
            </a:pPr>
            <a:r>
              <a:rPr lang="en-US" sz="1250" dirty="0">
                <a:solidFill>
                  <a:schemeClr val="tx1"/>
                </a:solidFill>
              </a:rPr>
              <a:t>End of treatment: summary and written plan</a:t>
            </a:r>
            <a:endParaRPr lang="en-US" sz="1250" dirty="0"/>
          </a:p>
        </p:txBody>
      </p:sp>
      <p:sp>
        <p:nvSpPr>
          <p:cNvPr id="25" name="Badge 392"/>
          <p:cNvSpPr/>
          <p:nvPr/>
        </p:nvSpPr>
        <p:spPr>
          <a:xfrm>
            <a:off x="8147304" y="4937760"/>
            <a:ext cx="402336" cy="402336"/>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1400" b="1" dirty="0">
                <a:solidFill>
                  <a:schemeClr val="bg1"/>
                </a:solidFill>
              </a:rPr>
              <a:t>4</a:t>
            </a:r>
            <a:endParaRPr lang="en-US" sz="1400" dirty="0"/>
          </a:p>
        </p:txBody>
      </p:sp>
      <p:sp>
        <p:nvSpPr>
          <p:cNvPr id="26" name="Text 393"/>
          <p:cNvSpPr txBox="1"/>
          <p:nvPr/>
        </p:nvSpPr>
        <p:spPr>
          <a:xfrm>
            <a:off x="7296912" y="5394960"/>
            <a:ext cx="2103120" cy="548640"/>
          </a:xfrm>
          <a:prstGeom prst="rect">
            <a:avLst/>
          </a:prstGeom>
          <a:noFill/>
          <a:ln/>
        </p:spPr>
        <p:txBody>
          <a:bodyPr wrap="square" lIns="0" tIns="0" rIns="0" bIns="0" rtlCol="0" anchor="t"/>
          <a:lstStyle/>
          <a:p>
            <a:pPr marL="0" indent="0" algn="ctr">
              <a:buNone/>
            </a:pPr>
            <a:r>
              <a:rPr lang="en-US" sz="1250" dirty="0">
                <a:solidFill>
                  <a:schemeClr val="tx1"/>
                </a:solidFill>
              </a:rPr>
              <a:t>First year: two GP cancer care reviews</a:t>
            </a:r>
            <a:endParaRPr lang="en-US" sz="1250" dirty="0"/>
          </a:p>
        </p:txBody>
      </p:sp>
      <p:sp>
        <p:nvSpPr>
          <p:cNvPr id="27" name="Badge 394"/>
          <p:cNvSpPr/>
          <p:nvPr/>
        </p:nvSpPr>
        <p:spPr>
          <a:xfrm>
            <a:off x="10396728" y="4937760"/>
            <a:ext cx="402336" cy="402336"/>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400" b="1" dirty="0">
                <a:solidFill>
                  <a:schemeClr val="bg1"/>
                </a:solidFill>
              </a:rPr>
              <a:t>5</a:t>
            </a:r>
            <a:endParaRPr lang="en-US" sz="1400" dirty="0"/>
          </a:p>
        </p:txBody>
      </p:sp>
      <p:sp>
        <p:nvSpPr>
          <p:cNvPr id="28" name="Text 395"/>
          <p:cNvSpPr txBox="1"/>
          <p:nvPr/>
        </p:nvSpPr>
        <p:spPr>
          <a:xfrm>
            <a:off x="9546336" y="5394960"/>
            <a:ext cx="2103120" cy="548640"/>
          </a:xfrm>
          <a:prstGeom prst="rect">
            <a:avLst/>
          </a:prstGeom>
          <a:noFill/>
          <a:ln/>
        </p:spPr>
        <p:txBody>
          <a:bodyPr wrap="square" lIns="0" tIns="0" rIns="0" bIns="0" rtlCol="0" anchor="t"/>
          <a:lstStyle/>
          <a:p>
            <a:pPr marL="0" indent="0" algn="ctr">
              <a:buNone/>
            </a:pPr>
            <a:r>
              <a:rPr lang="en-US" sz="1250" dirty="0">
                <a:solidFill>
                  <a:schemeClr val="tx1"/>
                </a:solidFill>
              </a:rPr>
              <a:t>Every year: mammogram</a:t>
            </a:r>
            <a:endParaRPr lang="en-US" sz="1250" dirty="0"/>
          </a:p>
        </p:txBody>
      </p:sp>
      <p:sp>
        <p:nvSpPr>
          <p:cNvPr id="29" name="Source 396"/>
          <p:cNvSpPr txBox="1"/>
          <p:nvPr/>
        </p:nvSpPr>
        <p:spPr>
          <a:xfrm>
            <a:off x="548640" y="6053328"/>
            <a:ext cx="11091672" cy="274320"/>
          </a:xfrm>
          <a:prstGeom prst="rect">
            <a:avLst/>
          </a:prstGeom>
          <a:noFill/>
          <a:ln/>
        </p:spPr>
        <p:txBody>
          <a:bodyPr wrap="square" lIns="0" tIns="0" rIns="0" bIns="0" rtlCol="0" anchor="ctr"/>
          <a:lstStyle/>
          <a:p>
            <a:pPr marL="0" indent="0">
              <a:buNone/>
            </a:pPr>
            <a:r>
              <a:rPr lang="en-US" sz="1050" dirty="0">
                <a:solidFill>
                  <a:schemeClr val="accent5"/>
                </a:solidFill>
              </a:rPr>
              <a:t>Sources: Macmillan Cancer Support (2024); NHS England (2021); NICE (2025)</a:t>
            </a:r>
            <a:endParaRPr lang="en-US" sz="10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Key messages and questions for discussion</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17</a:t>
            </a:fld>
            <a:endParaRPr lang="en-US"/>
          </a:p>
        </p:txBody>
      </p:sp>
      <p:sp>
        <p:nvSpPr>
          <p:cNvPr id="3" name="Section tag 398"/>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CARE PLAN</a:t>
            </a:r>
            <a:endParaRPr lang="en-US" sz="1100" dirty="0"/>
          </a:p>
        </p:txBody>
      </p:sp>
      <p:sp>
        <p:nvSpPr>
          <p:cNvPr id="5" name="Box 399"/>
          <p:cNvSpPr/>
          <p:nvPr/>
        </p:nvSpPr>
        <p:spPr>
          <a:xfrm>
            <a:off x="548640" y="1463040"/>
            <a:ext cx="2670048" cy="2331720"/>
          </a:xfrm>
          <a:prstGeom prst="roundRect">
            <a:avLst>
              <a:gd name="adj" fmla="val 3922"/>
            </a:avLst>
          </a:prstGeom>
          <a:solidFill>
            <a:schemeClr val="bg2"/>
          </a:solidFill>
          <a:ln w="12700">
            <a:solidFill>
              <a:schemeClr val="bg2"/>
            </a:solidFill>
            <a:prstDash val="solid"/>
          </a:ln>
        </p:spPr>
        <p:txBody>
          <a:bodyPr/>
          <a:lstStyle/>
          <a:p>
            <a:endParaRPr lang="en-GB"/>
          </a:p>
        </p:txBody>
      </p:sp>
      <p:sp>
        <p:nvSpPr>
          <p:cNvPr id="6" name="Text 400"/>
          <p:cNvSpPr txBox="1"/>
          <p:nvPr/>
        </p:nvSpPr>
        <p:spPr>
          <a:xfrm>
            <a:off x="749808" y="1517904"/>
            <a:ext cx="914400" cy="731520"/>
          </a:xfrm>
          <a:prstGeom prst="rect">
            <a:avLst/>
          </a:prstGeom>
          <a:noFill/>
          <a:ln/>
        </p:spPr>
        <p:txBody>
          <a:bodyPr wrap="square" lIns="0" tIns="0" rIns="0" bIns="0" rtlCol="0" anchor="ctr"/>
          <a:lstStyle/>
          <a:p>
            <a:pPr marL="0" indent="0">
              <a:buNone/>
            </a:pPr>
            <a:r>
              <a:rPr lang="en-US" sz="4400" b="1" dirty="0">
                <a:solidFill>
                  <a:schemeClr val="accent1"/>
                </a:solidFill>
                <a:latin typeface="+mj-lt" pitchFamily="34" charset="0"/>
                <a:ea typeface="+mj-lt" pitchFamily="34" charset="-122"/>
                <a:cs typeface="+mj-lt" pitchFamily="34" charset="-120"/>
              </a:rPr>
              <a:t>1</a:t>
            </a:r>
            <a:endParaRPr lang="en-US" sz="4400" dirty="0"/>
          </a:p>
        </p:txBody>
      </p:sp>
      <p:sp>
        <p:nvSpPr>
          <p:cNvPr id="7" name="Text 401"/>
          <p:cNvSpPr txBox="1"/>
          <p:nvPr/>
        </p:nvSpPr>
        <p:spPr>
          <a:xfrm>
            <a:off x="749808" y="2286000"/>
            <a:ext cx="2267712" cy="1463040"/>
          </a:xfrm>
          <a:prstGeom prst="rect">
            <a:avLst/>
          </a:prstGeom>
          <a:noFill/>
          <a:ln/>
        </p:spPr>
        <p:txBody>
          <a:bodyPr wrap="square" lIns="0" tIns="0" rIns="0" bIns="0" rtlCol="0" anchor="t"/>
          <a:lstStyle/>
          <a:p>
            <a:pPr marL="0" indent="0">
              <a:buNone/>
            </a:pPr>
            <a:r>
              <a:rPr lang="en-US" sz="1400" dirty="0">
                <a:solidFill>
                  <a:schemeClr val="tx1"/>
                </a:solidFill>
              </a:rPr>
              <a:t>Start with the person: the case gives four facts, and good care begins by asking about the rest.</a:t>
            </a:r>
            <a:endParaRPr lang="en-US" sz="1400" dirty="0"/>
          </a:p>
        </p:txBody>
      </p:sp>
      <p:sp>
        <p:nvSpPr>
          <p:cNvPr id="8" name="Box 402"/>
          <p:cNvSpPr/>
          <p:nvPr/>
        </p:nvSpPr>
        <p:spPr>
          <a:xfrm>
            <a:off x="3355848" y="1463040"/>
            <a:ext cx="2670048" cy="2331720"/>
          </a:xfrm>
          <a:prstGeom prst="roundRect">
            <a:avLst>
              <a:gd name="adj" fmla="val 3922"/>
            </a:avLst>
          </a:prstGeom>
          <a:solidFill>
            <a:schemeClr val="bg2"/>
          </a:solidFill>
          <a:ln w="12700">
            <a:solidFill>
              <a:schemeClr val="bg2"/>
            </a:solidFill>
            <a:prstDash val="solid"/>
          </a:ln>
        </p:spPr>
        <p:txBody>
          <a:bodyPr/>
          <a:lstStyle/>
          <a:p>
            <a:endParaRPr lang="en-GB"/>
          </a:p>
        </p:txBody>
      </p:sp>
      <p:sp>
        <p:nvSpPr>
          <p:cNvPr id="9" name="Text 403"/>
          <p:cNvSpPr txBox="1"/>
          <p:nvPr/>
        </p:nvSpPr>
        <p:spPr>
          <a:xfrm>
            <a:off x="3557016" y="1517904"/>
            <a:ext cx="914400" cy="731520"/>
          </a:xfrm>
          <a:prstGeom prst="rect">
            <a:avLst/>
          </a:prstGeom>
          <a:noFill/>
          <a:ln/>
        </p:spPr>
        <p:txBody>
          <a:bodyPr wrap="square" lIns="0" tIns="0" rIns="0" bIns="0" rtlCol="0" anchor="ctr"/>
          <a:lstStyle/>
          <a:p>
            <a:pPr marL="0" indent="0">
              <a:buNone/>
            </a:pPr>
            <a:r>
              <a:rPr lang="en-US" sz="4400" b="1" dirty="0">
                <a:solidFill>
                  <a:schemeClr val="accent1"/>
                </a:solidFill>
                <a:latin typeface="+mj-lt" pitchFamily="34" charset="0"/>
                <a:ea typeface="+mj-lt" pitchFamily="34" charset="-122"/>
                <a:cs typeface="+mj-lt" pitchFamily="34" charset="-120"/>
              </a:rPr>
              <a:t>2</a:t>
            </a:r>
            <a:endParaRPr lang="en-US" sz="4400" dirty="0"/>
          </a:p>
        </p:txBody>
      </p:sp>
      <p:sp>
        <p:nvSpPr>
          <p:cNvPr id="10" name="Text 404"/>
          <p:cNvSpPr txBox="1"/>
          <p:nvPr/>
        </p:nvSpPr>
        <p:spPr>
          <a:xfrm>
            <a:off x="3557016" y="2286000"/>
            <a:ext cx="2267712" cy="1463040"/>
          </a:xfrm>
          <a:prstGeom prst="rect">
            <a:avLst/>
          </a:prstGeom>
          <a:noFill/>
          <a:ln/>
        </p:spPr>
        <p:txBody>
          <a:bodyPr wrap="square" lIns="0" tIns="0" rIns="0" bIns="0" rtlCol="0" anchor="t"/>
          <a:lstStyle/>
          <a:p>
            <a:pPr marL="0" indent="0">
              <a:buNone/>
            </a:pPr>
            <a:r>
              <a:rPr lang="en-US" sz="1400" dirty="0">
                <a:solidFill>
                  <a:schemeClr val="tx1"/>
                </a:solidFill>
              </a:rPr>
              <a:t>Breast cancer at 45 falls before screening starts, so noticing and acting on changes matters.</a:t>
            </a:r>
            <a:endParaRPr lang="en-US" sz="1400" dirty="0"/>
          </a:p>
        </p:txBody>
      </p:sp>
      <p:sp>
        <p:nvSpPr>
          <p:cNvPr id="11" name="Box 405"/>
          <p:cNvSpPr/>
          <p:nvPr/>
        </p:nvSpPr>
        <p:spPr>
          <a:xfrm>
            <a:off x="6163056" y="1463040"/>
            <a:ext cx="2670048" cy="2331720"/>
          </a:xfrm>
          <a:prstGeom prst="roundRect">
            <a:avLst>
              <a:gd name="adj" fmla="val 3922"/>
            </a:avLst>
          </a:prstGeom>
          <a:solidFill>
            <a:schemeClr val="bg2"/>
          </a:solidFill>
          <a:ln w="12700">
            <a:solidFill>
              <a:schemeClr val="bg2"/>
            </a:solidFill>
            <a:prstDash val="solid"/>
          </a:ln>
        </p:spPr>
        <p:txBody>
          <a:bodyPr/>
          <a:lstStyle/>
          <a:p>
            <a:endParaRPr lang="en-GB"/>
          </a:p>
        </p:txBody>
      </p:sp>
      <p:sp>
        <p:nvSpPr>
          <p:cNvPr id="12" name="Text 406"/>
          <p:cNvSpPr txBox="1"/>
          <p:nvPr/>
        </p:nvSpPr>
        <p:spPr>
          <a:xfrm>
            <a:off x="6364224" y="1517904"/>
            <a:ext cx="914400" cy="731520"/>
          </a:xfrm>
          <a:prstGeom prst="rect">
            <a:avLst/>
          </a:prstGeom>
          <a:noFill/>
          <a:ln/>
        </p:spPr>
        <p:txBody>
          <a:bodyPr wrap="square" lIns="0" tIns="0" rIns="0" bIns="0" rtlCol="0" anchor="ctr"/>
          <a:lstStyle/>
          <a:p>
            <a:pPr marL="0" indent="0">
              <a:buNone/>
            </a:pPr>
            <a:r>
              <a:rPr lang="en-US" sz="4400" b="1" dirty="0">
                <a:solidFill>
                  <a:schemeClr val="accent1"/>
                </a:solidFill>
                <a:latin typeface="+mj-lt" pitchFamily="34" charset="0"/>
                <a:ea typeface="+mj-lt" pitchFamily="34" charset="-122"/>
                <a:cs typeface="+mj-lt" pitchFamily="34" charset="-120"/>
              </a:rPr>
              <a:t>3</a:t>
            </a:r>
            <a:endParaRPr lang="en-US" sz="4400" dirty="0"/>
          </a:p>
        </p:txBody>
      </p:sp>
      <p:sp>
        <p:nvSpPr>
          <p:cNvPr id="13" name="Text 407"/>
          <p:cNvSpPr txBox="1"/>
          <p:nvPr/>
        </p:nvSpPr>
        <p:spPr>
          <a:xfrm>
            <a:off x="6364224" y="2286000"/>
            <a:ext cx="2267712" cy="1463040"/>
          </a:xfrm>
          <a:prstGeom prst="rect">
            <a:avLst/>
          </a:prstGeom>
          <a:noFill/>
          <a:ln/>
        </p:spPr>
        <p:txBody>
          <a:bodyPr wrap="square" lIns="0" tIns="0" rIns="0" bIns="0" rtlCol="0" anchor="t"/>
          <a:lstStyle/>
          <a:p>
            <a:pPr marL="0" indent="0">
              <a:buNone/>
            </a:pPr>
            <a:r>
              <a:rPr lang="en-US" sz="1400" dirty="0">
                <a:solidFill>
                  <a:schemeClr val="tx1"/>
                </a:solidFill>
              </a:rPr>
              <a:t>Cancer affects work, money, family and mood as well as the body: assess all five areas.</a:t>
            </a:r>
            <a:endParaRPr lang="en-US" sz="1400" dirty="0"/>
          </a:p>
        </p:txBody>
      </p:sp>
      <p:sp>
        <p:nvSpPr>
          <p:cNvPr id="14" name="Box 408"/>
          <p:cNvSpPr/>
          <p:nvPr/>
        </p:nvSpPr>
        <p:spPr>
          <a:xfrm>
            <a:off x="8970264" y="1463040"/>
            <a:ext cx="2670048" cy="2331720"/>
          </a:xfrm>
          <a:prstGeom prst="roundRect">
            <a:avLst>
              <a:gd name="adj" fmla="val 3922"/>
            </a:avLst>
          </a:prstGeom>
          <a:solidFill>
            <a:schemeClr val="bg2"/>
          </a:solidFill>
          <a:ln w="12700">
            <a:solidFill>
              <a:schemeClr val="bg2"/>
            </a:solidFill>
            <a:prstDash val="solid"/>
          </a:ln>
        </p:spPr>
        <p:txBody>
          <a:bodyPr/>
          <a:lstStyle/>
          <a:p>
            <a:endParaRPr lang="en-GB"/>
          </a:p>
        </p:txBody>
      </p:sp>
      <p:sp>
        <p:nvSpPr>
          <p:cNvPr id="15" name="Text 409"/>
          <p:cNvSpPr txBox="1"/>
          <p:nvPr/>
        </p:nvSpPr>
        <p:spPr>
          <a:xfrm>
            <a:off x="9171432" y="1517904"/>
            <a:ext cx="914400" cy="731520"/>
          </a:xfrm>
          <a:prstGeom prst="rect">
            <a:avLst/>
          </a:prstGeom>
          <a:noFill/>
          <a:ln/>
        </p:spPr>
        <p:txBody>
          <a:bodyPr wrap="square" lIns="0" tIns="0" rIns="0" bIns="0" rtlCol="0" anchor="ctr"/>
          <a:lstStyle/>
          <a:p>
            <a:pPr marL="0" indent="0">
              <a:buNone/>
            </a:pPr>
            <a:r>
              <a:rPr lang="en-US" sz="4400" b="1" dirty="0">
                <a:solidFill>
                  <a:schemeClr val="accent1"/>
                </a:solidFill>
                <a:latin typeface="+mj-lt" pitchFamily="34" charset="0"/>
                <a:ea typeface="+mj-lt" pitchFamily="34" charset="-122"/>
                <a:cs typeface="+mj-lt" pitchFamily="34" charset="-120"/>
              </a:rPr>
              <a:t>4</a:t>
            </a:r>
            <a:endParaRPr lang="en-US" sz="4400" dirty="0"/>
          </a:p>
        </p:txBody>
      </p:sp>
      <p:sp>
        <p:nvSpPr>
          <p:cNvPr id="16" name="Text 410"/>
          <p:cNvSpPr txBox="1"/>
          <p:nvPr/>
        </p:nvSpPr>
        <p:spPr>
          <a:xfrm>
            <a:off x="9171432" y="2286000"/>
            <a:ext cx="2267712" cy="1463040"/>
          </a:xfrm>
          <a:prstGeom prst="rect">
            <a:avLst/>
          </a:prstGeom>
          <a:noFill/>
          <a:ln/>
        </p:spPr>
        <p:txBody>
          <a:bodyPr wrap="square" lIns="0" tIns="0" rIns="0" bIns="0" rtlCol="0" anchor="t"/>
          <a:lstStyle/>
          <a:p>
            <a:pPr marL="0" indent="0">
              <a:buNone/>
            </a:pPr>
            <a:r>
              <a:rPr lang="en-US" sz="1400" dirty="0">
                <a:solidFill>
                  <a:schemeClr val="tx1"/>
                </a:solidFill>
              </a:rPr>
              <a:t>A care plan names actions, people and review points, and changes as Sarah's needs change.</a:t>
            </a:r>
            <a:endParaRPr lang="en-US" sz="1400" dirty="0"/>
          </a:p>
        </p:txBody>
      </p:sp>
      <p:sp>
        <p:nvSpPr>
          <p:cNvPr id="17" name="Box 411"/>
          <p:cNvSpPr/>
          <p:nvPr/>
        </p:nvSpPr>
        <p:spPr>
          <a:xfrm>
            <a:off x="548640" y="3977640"/>
            <a:ext cx="11091672" cy="1920240"/>
          </a:xfrm>
          <a:prstGeom prst="roundRect">
            <a:avLst>
              <a:gd name="adj" fmla="val 4762"/>
            </a:avLst>
          </a:prstGeom>
          <a:solidFill>
            <a:schemeClr val="tx2"/>
          </a:solidFill>
          <a:ln w="12700">
            <a:solidFill>
              <a:schemeClr val="tx2"/>
            </a:solidFill>
            <a:prstDash val="solid"/>
          </a:ln>
        </p:spPr>
        <p:txBody>
          <a:bodyPr/>
          <a:lstStyle/>
          <a:p>
            <a:endParaRPr lang="en-GB"/>
          </a:p>
        </p:txBody>
      </p:sp>
      <p:sp>
        <p:nvSpPr>
          <p:cNvPr id="18" name="Text 412"/>
          <p:cNvSpPr txBox="1"/>
          <p:nvPr/>
        </p:nvSpPr>
        <p:spPr>
          <a:xfrm>
            <a:off x="777240" y="3977640"/>
            <a:ext cx="2286000" cy="1920240"/>
          </a:xfrm>
          <a:prstGeom prst="rect">
            <a:avLst/>
          </a:prstGeom>
          <a:noFill/>
          <a:ln/>
        </p:spPr>
        <p:txBody>
          <a:bodyPr wrap="square" lIns="0" tIns="0" rIns="0" bIns="0" rtlCol="0" anchor="ctr"/>
          <a:lstStyle/>
          <a:p>
            <a:pPr marL="0" indent="0">
              <a:buNone/>
            </a:pPr>
            <a:r>
              <a:rPr lang="en-US" sz="2000" b="1" dirty="0">
                <a:solidFill>
                  <a:schemeClr val="bg1"/>
                </a:solidFill>
                <a:latin typeface="+mj-lt" pitchFamily="34" charset="0"/>
                <a:ea typeface="+mj-lt" pitchFamily="34" charset="-122"/>
                <a:cs typeface="+mj-lt" pitchFamily="34" charset="-120"/>
              </a:rPr>
              <a:t>Questions for discussion</a:t>
            </a:r>
            <a:endParaRPr lang="en-US" sz="2000" dirty="0"/>
          </a:p>
        </p:txBody>
      </p:sp>
      <p:sp>
        <p:nvSpPr>
          <p:cNvPr id="19" name="Badge 413"/>
          <p:cNvSpPr/>
          <p:nvPr/>
        </p:nvSpPr>
        <p:spPr>
          <a:xfrm>
            <a:off x="3246120" y="4206240"/>
            <a:ext cx="420624" cy="420624"/>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400" b="1" dirty="0">
                <a:solidFill>
                  <a:schemeClr val="bg1"/>
                </a:solidFill>
              </a:rPr>
              <a:t>1</a:t>
            </a:r>
            <a:endParaRPr lang="en-US" sz="1400" dirty="0"/>
          </a:p>
        </p:txBody>
      </p:sp>
      <p:sp>
        <p:nvSpPr>
          <p:cNvPr id="20" name="Text 414"/>
          <p:cNvSpPr txBox="1"/>
          <p:nvPr/>
        </p:nvSpPr>
        <p:spPr>
          <a:xfrm>
            <a:off x="3246120" y="4709160"/>
            <a:ext cx="2606040" cy="1097280"/>
          </a:xfrm>
          <a:prstGeom prst="rect">
            <a:avLst/>
          </a:prstGeom>
          <a:noFill/>
          <a:ln/>
        </p:spPr>
        <p:txBody>
          <a:bodyPr wrap="square" lIns="0" tIns="0" rIns="0" bIns="0" rtlCol="0" anchor="t"/>
          <a:lstStyle/>
          <a:p>
            <a:pPr marL="0" indent="0">
              <a:buNone/>
            </a:pPr>
            <a:r>
              <a:rPr lang="en-US" sz="1400" dirty="0">
                <a:solidFill>
                  <a:schemeClr val="bg1"/>
                </a:solidFill>
              </a:rPr>
              <a:t>What might a professional wrongly assume about Sarah, and what harm could that do?</a:t>
            </a:r>
            <a:endParaRPr lang="en-US" sz="1400" dirty="0"/>
          </a:p>
        </p:txBody>
      </p:sp>
      <p:sp>
        <p:nvSpPr>
          <p:cNvPr id="21" name="Badge 415"/>
          <p:cNvSpPr/>
          <p:nvPr/>
        </p:nvSpPr>
        <p:spPr>
          <a:xfrm>
            <a:off x="6062472" y="4206240"/>
            <a:ext cx="420624" cy="420624"/>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400" b="1" dirty="0">
                <a:solidFill>
                  <a:schemeClr val="bg1"/>
                </a:solidFill>
              </a:rPr>
              <a:t>2</a:t>
            </a:r>
            <a:endParaRPr lang="en-US" sz="1400" dirty="0"/>
          </a:p>
        </p:txBody>
      </p:sp>
      <p:sp>
        <p:nvSpPr>
          <p:cNvPr id="22" name="Text 416"/>
          <p:cNvSpPr txBox="1"/>
          <p:nvPr/>
        </p:nvSpPr>
        <p:spPr>
          <a:xfrm>
            <a:off x="6062472" y="4709160"/>
            <a:ext cx="2606040" cy="1097280"/>
          </a:xfrm>
          <a:prstGeom prst="rect">
            <a:avLst/>
          </a:prstGeom>
          <a:noFill/>
          <a:ln/>
        </p:spPr>
        <p:txBody>
          <a:bodyPr wrap="square" lIns="0" tIns="0" rIns="0" bIns="0" rtlCol="0" anchor="t"/>
          <a:lstStyle/>
          <a:p>
            <a:pPr marL="0" indent="0">
              <a:buNone/>
            </a:pPr>
            <a:r>
              <a:rPr lang="en-US" sz="1400" dirty="0">
                <a:solidFill>
                  <a:schemeClr val="bg1"/>
                </a:solidFill>
              </a:rPr>
              <a:t>Which reasonable adjustments would help most in a full-time school job?</a:t>
            </a:r>
            <a:endParaRPr lang="en-US" sz="1400" dirty="0"/>
          </a:p>
        </p:txBody>
      </p:sp>
      <p:sp>
        <p:nvSpPr>
          <p:cNvPr id="23" name="Badge 417"/>
          <p:cNvSpPr/>
          <p:nvPr/>
        </p:nvSpPr>
        <p:spPr>
          <a:xfrm>
            <a:off x="8878824" y="4206240"/>
            <a:ext cx="420624" cy="420624"/>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400" b="1" dirty="0">
                <a:solidFill>
                  <a:schemeClr val="bg1"/>
                </a:solidFill>
              </a:rPr>
              <a:t>3</a:t>
            </a:r>
            <a:endParaRPr lang="en-US" sz="1400" dirty="0"/>
          </a:p>
        </p:txBody>
      </p:sp>
      <p:sp>
        <p:nvSpPr>
          <p:cNvPr id="24" name="Text 418"/>
          <p:cNvSpPr txBox="1"/>
          <p:nvPr/>
        </p:nvSpPr>
        <p:spPr>
          <a:xfrm>
            <a:off x="8878824" y="4709160"/>
            <a:ext cx="2606040" cy="1097280"/>
          </a:xfrm>
          <a:prstGeom prst="rect">
            <a:avLst/>
          </a:prstGeom>
          <a:noFill/>
          <a:ln/>
        </p:spPr>
        <p:txBody>
          <a:bodyPr wrap="square" lIns="0" tIns="0" rIns="0" bIns="0" rtlCol="0" anchor="t"/>
          <a:lstStyle/>
          <a:p>
            <a:pPr marL="0" indent="0">
              <a:buNone/>
            </a:pPr>
            <a:r>
              <a:rPr lang="en-US" sz="1400" dirty="0">
                <a:solidFill>
                  <a:schemeClr val="bg1"/>
                </a:solidFill>
              </a:rPr>
              <a:t>Who should lead Sarah's care plan, and how would you know it is working?</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Reference list</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18</a:t>
            </a:fld>
            <a:endParaRPr lang="en-US"/>
          </a:p>
        </p:txBody>
      </p:sp>
      <p:sp>
        <p:nvSpPr>
          <p:cNvPr id="3" name="Section tag 419"/>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REFERENCES</a:t>
            </a:r>
            <a:endParaRPr lang="en-US" sz="1100" dirty="0"/>
          </a:p>
        </p:txBody>
      </p:sp>
      <p:sp>
        <p:nvSpPr>
          <p:cNvPr id="5" name="Text 420"/>
          <p:cNvSpPr txBox="1"/>
          <p:nvPr/>
        </p:nvSpPr>
        <p:spPr>
          <a:xfrm>
            <a:off x="548640" y="1463040"/>
            <a:ext cx="11091672" cy="457200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Breast Cancer Now (no date a) </a:t>
            </a:r>
            <a:r>
              <a:rPr lang="en-US" sz="1100" i="1" dirty="0">
                <a:solidFill>
                  <a:schemeClr val="tx1"/>
                </a:solidFill>
              </a:rPr>
              <a:t>Breast cancer support services</a:t>
            </a:r>
            <a:r>
              <a:rPr lang="en-US" sz="1100" dirty="0">
                <a:solidFill>
                  <a:schemeClr val="tx1"/>
                </a:solidFill>
              </a:rPr>
              <a:t>. Available at: </a:t>
            </a:r>
            <a:r>
              <a:rPr lang="en-US" sz="1100" u="sng" dirty="0">
                <a:solidFill>
                  <a:srgbClr val="0B62A4"/>
                </a:solidFill>
                <a:hlinkClick r:id="rId3" tooltip="Open source">
                  <a:extLst>
                    <a:ext uri="{A12FA001-AC4F-418D-AE19-62706E023703}">
                      <ahyp:hlinkClr xmlns:ahyp="http://schemas.microsoft.com/office/drawing/2018/hyperlinkcolor" val="tx"/>
                    </a:ext>
                  </a:extLst>
                </a:hlinkClick>
              </a:rPr>
              <a:t>https://breastcancernow.org/support-for-you</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Breast Cancer Now (no date b) </a:t>
            </a:r>
            <a:r>
              <a:rPr lang="en-US" sz="1100" i="1" dirty="0">
                <a:solidFill>
                  <a:schemeClr val="tx1"/>
                </a:solidFill>
              </a:rPr>
              <a:t>Call our Helpline</a:t>
            </a:r>
            <a:r>
              <a:rPr lang="en-US" sz="1100" dirty="0">
                <a:solidFill>
                  <a:schemeClr val="tx1"/>
                </a:solidFill>
              </a:rPr>
              <a:t>. Available at: </a:t>
            </a:r>
            <a:r>
              <a:rPr lang="en-US" sz="1100" u="sng" dirty="0">
                <a:solidFill>
                  <a:srgbClr val="0B62A4"/>
                </a:solidFill>
                <a:hlinkClick r:id="rId4" tooltip="Open source">
                  <a:extLst>
                    <a:ext uri="{A12FA001-AC4F-418D-AE19-62706E023703}">
                      <ahyp:hlinkClr xmlns:ahyp="http://schemas.microsoft.com/office/drawing/2018/hyperlinkcolor" val="tx"/>
                    </a:ext>
                  </a:extLst>
                </a:hlinkClick>
              </a:rPr>
              <a:t>https://breastcancernow.org/all-services/call-our-helpline</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(2026a) </a:t>
            </a:r>
            <a:r>
              <a:rPr lang="en-US" sz="1100" i="1" dirty="0">
                <a:solidFill>
                  <a:schemeClr val="tx1"/>
                </a:solidFill>
              </a:rPr>
              <a:t>Breast cancer</a:t>
            </a:r>
            <a:r>
              <a:rPr lang="en-US" sz="1100" dirty="0">
                <a:solidFill>
                  <a:schemeClr val="tx1"/>
                </a:solidFill>
              </a:rPr>
              <a:t>. Available at: </a:t>
            </a:r>
            <a:r>
              <a:rPr lang="en-US" sz="1100" u="sng" dirty="0">
                <a:solidFill>
                  <a:srgbClr val="0B62A4"/>
                </a:solidFill>
                <a:hlinkClick r:id="rId5" tooltip="Open source">
                  <a:extLst>
                    <a:ext uri="{A12FA001-AC4F-418D-AE19-62706E023703}">
                      <ahyp:hlinkClr xmlns:ahyp="http://schemas.microsoft.com/office/drawing/2018/hyperlinkcolor" val="tx"/>
                    </a:ext>
                  </a:extLst>
                </a:hlinkClick>
              </a:rPr>
              <a:t>https://www.cancerresearchuk.org/about-cancer/breast-cancer</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(2026b) </a:t>
            </a:r>
            <a:r>
              <a:rPr lang="en-US" sz="1100" i="1" dirty="0">
                <a:solidFill>
                  <a:schemeClr val="tx1"/>
                </a:solidFill>
              </a:rPr>
              <a:t>Risk factors for breast cancer</a:t>
            </a:r>
            <a:r>
              <a:rPr lang="en-US" sz="1100" dirty="0">
                <a:solidFill>
                  <a:schemeClr val="tx1"/>
                </a:solidFill>
              </a:rPr>
              <a:t>. Available at: </a:t>
            </a:r>
            <a:r>
              <a:rPr lang="en-US" sz="1100" u="sng" dirty="0">
                <a:solidFill>
                  <a:srgbClr val="0B62A4"/>
                </a:solidFill>
                <a:hlinkClick r:id="rId6" tooltip="Open source">
                  <a:extLst>
                    <a:ext uri="{A12FA001-AC4F-418D-AE19-62706E023703}">
                      <ahyp:hlinkClr xmlns:ahyp="http://schemas.microsoft.com/office/drawing/2018/hyperlinkcolor" val="tx"/>
                    </a:ext>
                  </a:extLst>
                </a:hlinkClick>
              </a:rPr>
              <a:t>https://www.cancerresearchuk.org/about-cancer/breast-cancer/risks-causes/risk-factors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(2026c) </a:t>
            </a:r>
            <a:r>
              <a:rPr lang="en-US" sz="1100" i="1" dirty="0">
                <a:solidFill>
                  <a:schemeClr val="tx1"/>
                </a:solidFill>
              </a:rPr>
              <a:t>Types of breast cancer and related breast conditions</a:t>
            </a:r>
            <a:r>
              <a:rPr lang="en-US" sz="1100" dirty="0">
                <a:solidFill>
                  <a:schemeClr val="tx1"/>
                </a:solidFill>
              </a:rPr>
              <a:t>. Available at: </a:t>
            </a:r>
            <a:r>
              <a:rPr lang="en-US" sz="1100" u="sng" dirty="0">
                <a:solidFill>
                  <a:srgbClr val="0B62A4"/>
                </a:solidFill>
                <a:hlinkClick r:id="rId7" tooltip="Open source">
                  <a:extLst>
                    <a:ext uri="{A12FA001-AC4F-418D-AE19-62706E023703}">
                      <ahyp:hlinkClr xmlns:ahyp="http://schemas.microsoft.com/office/drawing/2018/hyperlinkcolor" val="tx"/>
                    </a:ext>
                  </a:extLst>
                </a:hlinkClick>
              </a:rPr>
              <a:t>https://www.cancerresearchuk.org/about-cancer/breast-cancer/types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(no date a) </a:t>
            </a:r>
            <a:r>
              <a:rPr lang="en-US" sz="1100" i="1" dirty="0">
                <a:solidFill>
                  <a:schemeClr val="tx1"/>
                </a:solidFill>
              </a:rPr>
              <a:t>Breast cancer incidence (invasive) statistics</a:t>
            </a:r>
            <a:r>
              <a:rPr lang="en-US" sz="1100" dirty="0">
                <a:solidFill>
                  <a:schemeClr val="tx1"/>
                </a:solidFill>
              </a:rPr>
              <a:t>. Available at: </a:t>
            </a:r>
            <a:r>
              <a:rPr lang="en-US" sz="1100" u="sng" dirty="0">
                <a:solidFill>
                  <a:srgbClr val="0B62A4"/>
                </a:solidFill>
                <a:hlinkClick r:id="rId8" tooltip="Open source">
                  <a:extLst>
                    <a:ext uri="{A12FA001-AC4F-418D-AE19-62706E023703}">
                      <ahyp:hlinkClr xmlns:ahyp="http://schemas.microsoft.com/office/drawing/2018/hyperlinkcolor" val="tx"/>
                    </a:ext>
                  </a:extLst>
                </a:hlinkClick>
              </a:rPr>
              <a:t>https://www.cancerresearchuk.org/health-professional/cancer-statistics/statistics-by-cancer-type/breast-cancer/incidence-invasive</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(no date b) </a:t>
            </a:r>
            <a:r>
              <a:rPr lang="en-US" sz="1100" i="1" dirty="0">
                <a:solidFill>
                  <a:schemeClr val="tx1"/>
                </a:solidFill>
              </a:rPr>
              <a:t>Breast cancer risk</a:t>
            </a:r>
            <a:r>
              <a:rPr lang="en-US" sz="1100" dirty="0">
                <a:solidFill>
                  <a:schemeClr val="tx1"/>
                </a:solidFill>
              </a:rPr>
              <a:t>. Available at: </a:t>
            </a:r>
            <a:r>
              <a:rPr lang="en-US" sz="1100" u="sng" dirty="0">
                <a:solidFill>
                  <a:srgbClr val="0B62A4"/>
                </a:solidFill>
                <a:hlinkClick r:id="rId9" tooltip="Open source">
                  <a:extLst>
                    <a:ext uri="{A12FA001-AC4F-418D-AE19-62706E023703}">
                      <ahyp:hlinkClr xmlns:ahyp="http://schemas.microsoft.com/office/drawing/2018/hyperlinkcolor" val="tx"/>
                    </a:ext>
                  </a:extLst>
                </a:hlinkClick>
              </a:rPr>
              <a:t>https://www.cancerresearchuk.org/health-professional/cancer-statistics/statistics-by-cancer-type/breast-cancer/risk-factors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(no date c) </a:t>
            </a:r>
            <a:r>
              <a:rPr lang="en-US" sz="1100" i="1" dirty="0">
                <a:solidFill>
                  <a:schemeClr val="tx1"/>
                </a:solidFill>
              </a:rPr>
              <a:t>Breast cancer statistics</a:t>
            </a:r>
            <a:r>
              <a:rPr lang="en-US" sz="1100" dirty="0">
                <a:solidFill>
                  <a:schemeClr val="tx1"/>
                </a:solidFill>
              </a:rPr>
              <a:t>. Available at: </a:t>
            </a:r>
            <a:r>
              <a:rPr lang="en-US" sz="1100" u="sng" dirty="0">
                <a:solidFill>
                  <a:srgbClr val="0B62A4"/>
                </a:solidFill>
                <a:hlinkClick r:id="rId10" tooltip="Open source">
                  <a:extLst>
                    <a:ext uri="{A12FA001-AC4F-418D-AE19-62706E023703}">
                      <ahyp:hlinkClr xmlns:ahyp="http://schemas.microsoft.com/office/drawing/2018/hyperlinkcolor" val="tx"/>
                    </a:ext>
                  </a:extLst>
                </a:hlinkClick>
              </a:rPr>
              <a:t>https://www.cancerresearchuk.org/health-professional/cancer-statistics/statistics-by-cancer-type/breast-cancer</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Dahlgren, G. and Whitehead, M. (2021) ‘The Dahlgren-Whitehead model of health determinants: 30 years on and still chasing rainbows’, </a:t>
            </a:r>
            <a:r>
              <a:rPr lang="en-US" sz="1100" i="1" dirty="0">
                <a:solidFill>
                  <a:schemeClr val="tx1"/>
                </a:solidFill>
              </a:rPr>
              <a:t>Public Health</a:t>
            </a:r>
            <a:r>
              <a:rPr lang="en-US" sz="1100" dirty="0">
                <a:solidFill>
                  <a:schemeClr val="tx1"/>
                </a:solidFill>
              </a:rPr>
              <a:t>, 199, pp. 20-24. Available at: </a:t>
            </a:r>
            <a:r>
              <a:rPr lang="en-US" sz="1100" u="sng" dirty="0">
                <a:solidFill>
                  <a:srgbClr val="0B62A4"/>
                </a:solidFill>
                <a:hlinkClick r:id="rId11" tooltip="Open source">
                  <a:extLst>
                    <a:ext uri="{A12FA001-AC4F-418D-AE19-62706E023703}">
                      <ahyp:hlinkClr xmlns:ahyp="http://schemas.microsoft.com/office/drawing/2018/hyperlinkcolor" val="tx"/>
                    </a:ext>
                  </a:extLst>
                </a:hlinkClick>
              </a:rPr>
              <a:t>https://doi.org/10.1016/j.puhe.2021.08.009</a:t>
            </a:r>
            <a:endParaRPr lang="en-US" sz="1100" dirty="0"/>
          </a:p>
          <a:p>
            <a:pPr marL="0" indent="0">
              <a:spcAft>
                <a:spcPts val="500"/>
              </a:spcAft>
              <a:buNone/>
            </a:pPr>
            <a:r>
              <a:rPr lang="en-US" sz="1100" i="1" dirty="0">
                <a:solidFill>
                  <a:schemeClr val="tx1"/>
                </a:solidFill>
              </a:rPr>
              <a:t>Equality Act 2010</a:t>
            </a:r>
            <a:r>
              <a:rPr lang="en-US" sz="1100" dirty="0">
                <a:solidFill>
                  <a:schemeClr val="tx1"/>
                </a:solidFill>
              </a:rPr>
              <a:t>, c. 15, Schedule 1. Available at: </a:t>
            </a:r>
            <a:r>
              <a:rPr lang="en-US" sz="1100" u="sng" dirty="0">
                <a:solidFill>
                  <a:srgbClr val="0B62A4"/>
                </a:solidFill>
                <a:hlinkClick r:id="rId12" tooltip="Open source">
                  <a:extLst>
                    <a:ext uri="{A12FA001-AC4F-418D-AE19-62706E023703}">
                      <ahyp:hlinkClr xmlns:ahyp="http://schemas.microsoft.com/office/drawing/2018/hyperlinkcolor" val="tx"/>
                    </a:ext>
                  </a:extLst>
                </a:hlinkClick>
              </a:rPr>
              <a:t>https://www.legislation.gov.uk/ukpga/2010/15/schedule/1/part/1</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GOV.UK (2026) </a:t>
            </a:r>
            <a:r>
              <a:rPr lang="en-US" sz="1100" i="1" dirty="0">
                <a:solidFill>
                  <a:schemeClr val="tx1"/>
                </a:solidFill>
              </a:rPr>
              <a:t>Statutory Sick Pay (SSP)</a:t>
            </a:r>
            <a:r>
              <a:rPr lang="en-US" sz="1100" dirty="0">
                <a:solidFill>
                  <a:schemeClr val="tx1"/>
                </a:solidFill>
              </a:rPr>
              <a:t>. Available at: </a:t>
            </a:r>
            <a:r>
              <a:rPr lang="en-US" sz="1100" u="sng" dirty="0">
                <a:solidFill>
                  <a:srgbClr val="0B62A4"/>
                </a:solidFill>
                <a:hlinkClick r:id="rId13" tooltip="Open source">
                  <a:extLst>
                    <a:ext uri="{A12FA001-AC4F-418D-AE19-62706E023703}">
                      <ahyp:hlinkClr xmlns:ahyp="http://schemas.microsoft.com/office/drawing/2018/hyperlinkcolor" val="tx"/>
                    </a:ext>
                  </a:extLst>
                </a:hlinkClick>
              </a:rPr>
              <a:t>https://www.gov.uk/statutory-sick-pay</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Lowes, S. and Bowles, M. (2026) ‘Cancer waiting times: latest updates and analysis’, </a:t>
            </a:r>
            <a:r>
              <a:rPr lang="en-US" sz="1100" i="1" dirty="0">
                <a:solidFill>
                  <a:schemeClr val="tx1"/>
                </a:solidFill>
              </a:rPr>
              <a:t>Cancer Research UK: Cancer News</a:t>
            </a:r>
            <a:r>
              <a:rPr lang="en-US" sz="1100" dirty="0">
                <a:solidFill>
                  <a:schemeClr val="tx1"/>
                </a:solidFill>
              </a:rPr>
              <a:t>, 18 August. Available at: </a:t>
            </a:r>
            <a:r>
              <a:rPr lang="en-US" sz="1100" u="sng" dirty="0">
                <a:solidFill>
                  <a:srgbClr val="0B62A4"/>
                </a:solidFill>
                <a:hlinkClick r:id="rId14" tooltip="Open source">
                  <a:extLst>
                    <a:ext uri="{A12FA001-AC4F-418D-AE19-62706E023703}">
                      <ahyp:hlinkClr xmlns:ahyp="http://schemas.microsoft.com/office/drawing/2018/hyperlinkcolor" val="tx"/>
                    </a:ext>
                  </a:extLst>
                </a:hlinkClick>
              </a:rPr>
              <a:t>https://news.cancerresearchuk.org/2026/05/15/cancer-waiting-times-latest-updates-and-analysis/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Macmillan Cancer Support (2023a) </a:t>
            </a:r>
            <a:r>
              <a:rPr lang="en-US" sz="1100" i="1" dirty="0">
                <a:solidFill>
                  <a:schemeClr val="tx1"/>
                </a:solidFill>
              </a:rPr>
              <a:t>Understanding cancer and employment rights</a:t>
            </a:r>
            <a:r>
              <a:rPr lang="en-US" sz="1100" dirty="0">
                <a:solidFill>
                  <a:schemeClr val="tx1"/>
                </a:solidFill>
              </a:rPr>
              <a:t>. Available at: </a:t>
            </a:r>
            <a:r>
              <a:rPr lang="en-US" sz="1100" u="sng" dirty="0">
                <a:solidFill>
                  <a:srgbClr val="0B62A4"/>
                </a:solidFill>
                <a:hlinkClick r:id="rId15" tooltip="Open source">
                  <a:extLst>
                    <a:ext uri="{A12FA001-AC4F-418D-AE19-62706E023703}">
                      <ahyp:hlinkClr xmlns:ahyp="http://schemas.microsoft.com/office/drawing/2018/hyperlinkcolor" val="tx"/>
                    </a:ext>
                  </a:extLst>
                </a:hlinkClick>
              </a:rPr>
              <a:t>https://www.macmillan.org.uk/cancer-information-and-support/impacts-of-cancer/work-and-cancer/cancer-and-employment-rights</a:t>
            </a:r>
            <a:r>
              <a:rPr lang="en-US" sz="1100" dirty="0">
                <a:solidFill>
                  <a:schemeClr val="tx1"/>
                </a:solidFill>
              </a:rPr>
              <a:t> (Accessed: 7 October 2026).</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Reference list (continued)</a:t>
            </a:r>
            <a:endParaRPr lang="en-US" sz="2600" dirty="0"/>
          </a:p>
        </p:txBody>
      </p:sp>
      <p:sp>
        <p:nvSpPr>
          <p:cNvPr id="25" name="Slide Number Placeholder 0"/>
          <p:cNvSpPr>
            <a:spLocks noGrp="1"/>
          </p:cNvSpPr>
          <p:nvPr>
            <p:ph type="sldNum" sz="quarter" idx="4294967295"/>
          </p:nvPr>
        </p:nvSpPr>
        <p:spPr>
          <a:xfrm>
            <a:off x="11064240" y="640080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E6470"/>
                </a:solidFill>
              </a:defRPr>
            </a:lvl1pPr>
          </a:lstStyle>
          <a:p>
            <a:pPr algn="r"/>
            <a:fld id="{F7021451-1387-4CA6-816F-3879F97B5CBC}" type="slidenum">
              <a:rPr lang="en-US" b="0"/>
              <a:t>19</a:t>
            </a:fld>
            <a:endParaRPr lang="en-US"/>
          </a:p>
        </p:txBody>
      </p:sp>
      <p:sp>
        <p:nvSpPr>
          <p:cNvPr id="3" name="Section tag 421"/>
          <p:cNvSpPr txBox="1"/>
          <p:nvPr/>
        </p:nvSpPr>
        <p:spPr>
          <a:xfrm>
            <a:off x="548640" y="310896"/>
            <a:ext cx="7315200" cy="237744"/>
          </a:xfrm>
          <a:prstGeom prst="rect">
            <a:avLst/>
          </a:prstGeom>
          <a:noFill/>
          <a:ln/>
        </p:spPr>
        <p:txBody>
          <a:bodyPr wrap="square" lIns="0" tIns="0" rIns="0" bIns="0" rtlCol="0" anchor="ctr"/>
          <a:lstStyle/>
          <a:p>
            <a:pPr marL="0" indent="0">
              <a:buNone/>
            </a:pPr>
            <a:r>
              <a:rPr lang="en-US" sz="1100" b="1" kern="0" spc="200" dirty="0">
                <a:solidFill>
                  <a:schemeClr val="accent3"/>
                </a:solidFill>
              </a:rPr>
              <a:t>REFERENCES</a:t>
            </a:r>
            <a:endParaRPr lang="en-US" sz="1100" dirty="0"/>
          </a:p>
        </p:txBody>
      </p:sp>
      <p:sp>
        <p:nvSpPr>
          <p:cNvPr id="5" name="Text 422"/>
          <p:cNvSpPr txBox="1"/>
          <p:nvPr/>
        </p:nvSpPr>
        <p:spPr>
          <a:xfrm>
            <a:off x="548640" y="1463040"/>
            <a:ext cx="11091672" cy="457200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Macmillan Cancer Support (2023b) </a:t>
            </a:r>
            <a:r>
              <a:rPr lang="en-US" sz="1100" i="1" dirty="0">
                <a:solidFill>
                  <a:schemeClr val="tx1"/>
                </a:solidFill>
              </a:rPr>
              <a:t>Work and cancer</a:t>
            </a:r>
            <a:r>
              <a:rPr lang="en-US" sz="1100" dirty="0">
                <a:solidFill>
                  <a:schemeClr val="tx1"/>
                </a:solidFill>
              </a:rPr>
              <a:t>. Available at: </a:t>
            </a:r>
            <a:r>
              <a:rPr lang="en-US" sz="1100" u="sng" dirty="0">
                <a:solidFill>
                  <a:srgbClr val="0B62A4"/>
                </a:solidFill>
                <a:hlinkClick r:id="rId3" tooltip="Open source">
                  <a:extLst>
                    <a:ext uri="{A12FA001-AC4F-418D-AE19-62706E023703}">
                      <ahyp:hlinkClr xmlns:ahyp="http://schemas.microsoft.com/office/drawing/2018/hyperlinkcolor" val="tx"/>
                    </a:ext>
                  </a:extLst>
                </a:hlinkClick>
              </a:rPr>
              <a:t>https://www.macmillan.org.uk/cancer-information-and-support/impacts-of-cancer/work-and-cancer</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Macmillan Cancer Support (2024) </a:t>
            </a:r>
            <a:r>
              <a:rPr lang="en-US" sz="1100" i="1" dirty="0">
                <a:solidFill>
                  <a:schemeClr val="tx1"/>
                </a:solidFill>
              </a:rPr>
              <a:t>What is a Holistic Needs Assessment (HNA)?</a:t>
            </a:r>
            <a:r>
              <a:rPr lang="en-US" sz="1100" dirty="0">
                <a:solidFill>
                  <a:schemeClr val="tx1"/>
                </a:solidFill>
              </a:rPr>
              <a:t> Available at: </a:t>
            </a:r>
            <a:r>
              <a:rPr lang="en-US" sz="1100" u="sng" dirty="0">
                <a:solidFill>
                  <a:srgbClr val="0B62A4"/>
                </a:solidFill>
                <a:hlinkClick r:id="rId4" tooltip="Open source">
                  <a:extLst>
                    <a:ext uri="{A12FA001-AC4F-418D-AE19-62706E023703}">
                      <ahyp:hlinkClr xmlns:ahyp="http://schemas.microsoft.com/office/drawing/2018/hyperlinkcolor" val="tx"/>
                    </a:ext>
                  </a:extLst>
                </a:hlinkClick>
              </a:rPr>
              <a:t>https://www.macmillan.org.uk/cancer-information-and-support/treatment/coping-with-treatment/holistic-needs-assessment-hna</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Macmillan Cancer Support (2025) </a:t>
            </a:r>
            <a:r>
              <a:rPr lang="en-US" sz="1100" i="1" dirty="0">
                <a:solidFill>
                  <a:schemeClr val="tx1"/>
                </a:solidFill>
              </a:rPr>
              <a:t>Benefits and financial support</a:t>
            </a:r>
            <a:r>
              <a:rPr lang="en-US" sz="1100" dirty="0">
                <a:solidFill>
                  <a:schemeClr val="tx1"/>
                </a:solidFill>
              </a:rPr>
              <a:t>. Available at: </a:t>
            </a:r>
            <a:r>
              <a:rPr lang="en-US" sz="1100" u="sng" dirty="0">
                <a:solidFill>
                  <a:srgbClr val="0B62A4"/>
                </a:solidFill>
                <a:hlinkClick r:id="rId5" tooltip="Open source">
                  <a:extLst>
                    <a:ext uri="{A12FA001-AC4F-418D-AE19-62706E023703}">
                      <ahyp:hlinkClr xmlns:ahyp="http://schemas.microsoft.com/office/drawing/2018/hyperlinkcolor" val="tx"/>
                    </a:ext>
                  </a:extLst>
                </a:hlinkClick>
              </a:rPr>
              <a:t>https://www.macmillan.org.uk/cancer-information-and-support/impacts-of-cancer/benefits-and-financial-support</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(2024a) </a:t>
            </a:r>
            <a:r>
              <a:rPr lang="en-US" sz="1100" i="1" dirty="0">
                <a:solidFill>
                  <a:schemeClr val="tx1"/>
                </a:solidFill>
              </a:rPr>
              <a:t>Causes of breast cancer in women</a:t>
            </a:r>
            <a:r>
              <a:rPr lang="en-US" sz="1100" dirty="0">
                <a:solidFill>
                  <a:schemeClr val="tx1"/>
                </a:solidFill>
              </a:rPr>
              <a:t>. Available at: </a:t>
            </a:r>
            <a:r>
              <a:rPr lang="en-US" sz="1100" u="sng" dirty="0">
                <a:solidFill>
                  <a:srgbClr val="0B62A4"/>
                </a:solidFill>
                <a:hlinkClick r:id="rId6" tooltip="Open source">
                  <a:extLst>
                    <a:ext uri="{A12FA001-AC4F-418D-AE19-62706E023703}">
                      <ahyp:hlinkClr xmlns:ahyp="http://schemas.microsoft.com/office/drawing/2018/hyperlinkcolor" val="tx"/>
                    </a:ext>
                  </a:extLst>
                </a:hlinkClick>
              </a:rPr>
              <a:t>https://www.nhs.uk/conditions/breast-cancer-in-women/causes-of-breast-cancer-in-women/</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(2024b) </a:t>
            </a:r>
            <a:r>
              <a:rPr lang="en-US" sz="1100" i="1" dirty="0">
                <a:solidFill>
                  <a:schemeClr val="tx1"/>
                </a:solidFill>
              </a:rPr>
              <a:t>Symptoms of breast cancer in women</a:t>
            </a:r>
            <a:r>
              <a:rPr lang="en-US" sz="1100" dirty="0">
                <a:solidFill>
                  <a:schemeClr val="tx1"/>
                </a:solidFill>
              </a:rPr>
              <a:t>. Available at: </a:t>
            </a:r>
            <a:r>
              <a:rPr lang="en-US" sz="1100" u="sng" dirty="0">
                <a:solidFill>
                  <a:srgbClr val="0B62A4"/>
                </a:solidFill>
                <a:hlinkClick r:id="rId7" tooltip="Open source">
                  <a:extLst>
                    <a:ext uri="{A12FA001-AC4F-418D-AE19-62706E023703}">
                      <ahyp:hlinkClr xmlns:ahyp="http://schemas.microsoft.com/office/drawing/2018/hyperlinkcolor" val="tx"/>
                    </a:ext>
                  </a:extLst>
                </a:hlinkClick>
              </a:rPr>
              <a:t>https://www.nhs.uk/conditions/breast-cancer-in-women/symptoms-of-breast-cancer-in-women/</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(2024c) </a:t>
            </a:r>
            <a:r>
              <a:rPr lang="en-US" sz="1100" i="1" dirty="0">
                <a:solidFill>
                  <a:schemeClr val="tx1"/>
                </a:solidFill>
              </a:rPr>
              <a:t>Tests and next steps for breast cancer in women</a:t>
            </a:r>
            <a:r>
              <a:rPr lang="en-US" sz="1100" dirty="0">
                <a:solidFill>
                  <a:schemeClr val="tx1"/>
                </a:solidFill>
              </a:rPr>
              <a:t>. Available at: </a:t>
            </a:r>
            <a:r>
              <a:rPr lang="en-US" sz="1100" u="sng" dirty="0">
                <a:solidFill>
                  <a:srgbClr val="0B62A4"/>
                </a:solidFill>
                <a:hlinkClick r:id="rId8" tooltip="Open source">
                  <a:extLst>
                    <a:ext uri="{A12FA001-AC4F-418D-AE19-62706E023703}">
                      <ahyp:hlinkClr xmlns:ahyp="http://schemas.microsoft.com/office/drawing/2018/hyperlinkcolor" val="tx"/>
                    </a:ext>
                  </a:extLst>
                </a:hlinkClick>
              </a:rPr>
              <a:t>https://www.nhs.uk/conditions/breast-cancer-in-women/tests-and-next-steps-for-breast-cancer-in-women/</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(2024d) </a:t>
            </a:r>
            <a:r>
              <a:rPr lang="en-US" sz="1100" i="1" dirty="0">
                <a:solidFill>
                  <a:schemeClr val="tx1"/>
                </a:solidFill>
              </a:rPr>
              <a:t>Treatment for breast cancer in women</a:t>
            </a:r>
            <a:r>
              <a:rPr lang="en-US" sz="1100" dirty="0">
                <a:solidFill>
                  <a:schemeClr val="tx1"/>
                </a:solidFill>
              </a:rPr>
              <a:t>. Available at: </a:t>
            </a:r>
            <a:r>
              <a:rPr lang="en-US" sz="1100" u="sng" dirty="0">
                <a:solidFill>
                  <a:srgbClr val="0B62A4"/>
                </a:solidFill>
                <a:hlinkClick r:id="rId9" tooltip="Open source">
                  <a:extLst>
                    <a:ext uri="{A12FA001-AC4F-418D-AE19-62706E023703}">
                      <ahyp:hlinkClr xmlns:ahyp="http://schemas.microsoft.com/office/drawing/2018/hyperlinkcolor" val="tx"/>
                    </a:ext>
                  </a:extLst>
                </a:hlinkClick>
              </a:rPr>
              <a:t>https://www.nhs.uk/conditions/breast-cancer-in-women/treatment-for-breast-cancer-in-women/</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(2025) </a:t>
            </a:r>
            <a:r>
              <a:rPr lang="en-US" sz="1100" i="1" dirty="0">
                <a:solidFill>
                  <a:schemeClr val="tx1"/>
                </a:solidFill>
              </a:rPr>
              <a:t>Who breast screening is for</a:t>
            </a:r>
            <a:r>
              <a:rPr lang="en-US" sz="1100" dirty="0">
                <a:solidFill>
                  <a:schemeClr val="tx1"/>
                </a:solidFill>
              </a:rPr>
              <a:t>. Available at: </a:t>
            </a:r>
            <a:r>
              <a:rPr lang="en-US" sz="1100" u="sng" dirty="0">
                <a:solidFill>
                  <a:srgbClr val="0B62A4"/>
                </a:solidFill>
                <a:hlinkClick r:id="rId10" tooltip="Open source">
                  <a:extLst>
                    <a:ext uri="{A12FA001-AC4F-418D-AE19-62706E023703}">
                      <ahyp:hlinkClr xmlns:ahyp="http://schemas.microsoft.com/office/drawing/2018/hyperlinkcolor" val="tx"/>
                    </a:ext>
                  </a:extLst>
                </a:hlinkClick>
              </a:rPr>
              <a:t>https://www.nhs.uk/tests-and-treatments/breast-screening-mammogram/who-breast-screening-is-for/</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Institute for Health and Care Excellence [NICE] (2025) </a:t>
            </a:r>
            <a:r>
              <a:rPr lang="en-US" sz="1100" i="1" dirty="0">
                <a:solidFill>
                  <a:schemeClr val="tx1"/>
                </a:solidFill>
              </a:rPr>
              <a:t>Early and locally advanced breast cancer: diagnosis and management</a:t>
            </a:r>
            <a:r>
              <a:rPr lang="en-US" sz="1100" dirty="0">
                <a:solidFill>
                  <a:schemeClr val="tx1"/>
                </a:solidFill>
              </a:rPr>
              <a:t>. NG101. Available at: </a:t>
            </a:r>
            <a:r>
              <a:rPr lang="en-US" sz="1100" u="sng" dirty="0">
                <a:solidFill>
                  <a:srgbClr val="0B62A4"/>
                </a:solidFill>
                <a:hlinkClick r:id="rId11" tooltip="Open source">
                  <a:extLst>
                    <a:ext uri="{A12FA001-AC4F-418D-AE19-62706E023703}">
                      <ahyp:hlinkClr xmlns:ahyp="http://schemas.microsoft.com/office/drawing/2018/hyperlinkcolor" val="tx"/>
                    </a:ext>
                  </a:extLst>
                </a:hlinkClick>
              </a:rPr>
              <a:t>https://www.nice.org.uk/guidance/ng101</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Institute for Health and Care Excellence [NICE] (2026) </a:t>
            </a:r>
            <a:r>
              <a:rPr lang="en-US" sz="1100" i="1" dirty="0">
                <a:solidFill>
                  <a:schemeClr val="tx1"/>
                </a:solidFill>
              </a:rPr>
              <a:t>Suspected cancer: recognition and referral</a:t>
            </a:r>
            <a:r>
              <a:rPr lang="en-US" sz="1100" dirty="0">
                <a:solidFill>
                  <a:schemeClr val="tx1"/>
                </a:solidFill>
              </a:rPr>
              <a:t>. NG12. Available at: </a:t>
            </a:r>
            <a:r>
              <a:rPr lang="en-US" sz="1100" u="sng" dirty="0">
                <a:solidFill>
                  <a:srgbClr val="0B62A4"/>
                </a:solidFill>
                <a:hlinkClick r:id="rId12" tooltip="Open source">
                  <a:extLst>
                    <a:ext uri="{A12FA001-AC4F-418D-AE19-62706E023703}">
                      <ahyp:hlinkClr xmlns:ahyp="http://schemas.microsoft.com/office/drawing/2018/hyperlinkcolor" val="tx"/>
                    </a:ext>
                  </a:extLst>
                </a:hlinkClick>
              </a:rPr>
              <a:t>https://www.nice.org.uk/guidance/ng12</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NHS Business Services Authority [NHSBSA] (no date) </a:t>
            </a:r>
            <a:r>
              <a:rPr lang="en-US" sz="1100" i="1" dirty="0">
                <a:solidFill>
                  <a:schemeClr val="tx1"/>
                </a:solidFill>
              </a:rPr>
              <a:t>Medical exemption certificates</a:t>
            </a:r>
            <a:r>
              <a:rPr lang="en-US" sz="1100" dirty="0">
                <a:solidFill>
                  <a:schemeClr val="tx1"/>
                </a:solidFill>
              </a:rPr>
              <a:t>. Available at: </a:t>
            </a:r>
            <a:r>
              <a:rPr lang="en-US" sz="1100" u="sng" dirty="0">
                <a:solidFill>
                  <a:srgbClr val="0B62A4"/>
                </a:solidFill>
                <a:hlinkClick r:id="rId13" tooltip="Open source">
                  <a:extLst>
                    <a:ext uri="{A12FA001-AC4F-418D-AE19-62706E023703}">
                      <ahyp:hlinkClr xmlns:ahyp="http://schemas.microsoft.com/office/drawing/2018/hyperlinkcolor" val="tx"/>
                    </a:ext>
                  </a:extLst>
                </a:hlinkClick>
              </a:rPr>
              <a:t>https://nhsbsa.nhs.uk/check-if-you-have-nhs-exemption/medical-exemption-certificates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NHS England (2021) </a:t>
            </a:r>
            <a:r>
              <a:rPr lang="en-US" sz="1100" i="1" dirty="0">
                <a:solidFill>
                  <a:schemeClr val="tx1"/>
                </a:solidFill>
              </a:rPr>
              <a:t>Personalised care across the cancer pathway</a:t>
            </a:r>
            <a:r>
              <a:rPr lang="en-US" sz="1100" dirty="0">
                <a:solidFill>
                  <a:schemeClr val="tx1"/>
                </a:solidFill>
              </a:rPr>
              <a:t>. Available at: </a:t>
            </a:r>
            <a:r>
              <a:rPr lang="en-US" sz="1100" u="sng" dirty="0">
                <a:solidFill>
                  <a:srgbClr val="0B62A4"/>
                </a:solidFill>
                <a:hlinkClick r:id="rId14" tooltip="Open source">
                  <a:extLst>
                    <a:ext uri="{A12FA001-AC4F-418D-AE19-62706E023703}">
                      <ahyp:hlinkClr xmlns:ahyp="http://schemas.microsoft.com/office/drawing/2018/hyperlinkcolor" val="tx"/>
                    </a:ext>
                  </a:extLst>
                </a:hlinkClick>
              </a:rPr>
              <a:t>https://www.england.nhs.uk/cancer/quarterly-report-overviews/q4-2021-q1-2122/personalised-care-across-the-cancer-pathway/</a:t>
            </a:r>
            <a:r>
              <a:rPr lang="en-US" sz="1100" dirty="0">
                <a:solidFill>
                  <a:schemeClr val="tx1"/>
                </a:solidFill>
              </a:rPr>
              <a:t> (Accessed: 7 October 2026).</a:t>
            </a:r>
            <a:endParaRPr lang="en-US" sz="11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Quotable</Template>
  <TotalTime>6</TotalTime>
  <Words>4262</Words>
  <Application>Microsoft Macintosh PowerPoint</Application>
  <PresentationFormat>Widescreen</PresentationFormat>
  <Paragraphs>460</Paragraphs>
  <Slides>19</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Rockwell</vt:lpstr>
      <vt:lpstr>Rockwell Condensed</vt:lpstr>
      <vt:lpstr>Rockwell Extra Bold</vt:lpstr>
      <vt:lpstr>Wingdings</vt:lpstr>
      <vt:lpstr>Wood Type</vt:lpstr>
      <vt:lpstr>Case study: Sarah, 45</vt:lpstr>
      <vt:lpstr>Meet Sarah</vt:lpstr>
      <vt:lpstr>Breast cancer in the UK</vt:lpstr>
      <vt:lpstr>At 45, Sarah is five years below the screening age</vt:lpstr>
      <vt:lpstr>What increases the risk of breast cancer?</vt:lpstr>
      <vt:lpstr>Recognising the symptoms and acting on them</vt:lpstr>
      <vt:lpstr>From first symptoms to treatment: the pathway and the clock</vt:lpstr>
      <vt:lpstr>Treatment depends on the cancer and on Sarah</vt:lpstr>
      <vt:lpstr>Seeing the whole person: five areas of need</vt:lpstr>
      <vt:lpstr>Wider influences on Sarah's health</vt:lpstr>
      <vt:lpstr>Work, rights and money: what Sarah can expect</vt:lpstr>
      <vt:lpstr>Who is around Sarah? Her support network</vt:lpstr>
      <vt:lpstr>How Sarah's care plan is made and kept up to date</vt:lpstr>
      <vt:lpstr>Care plan for Sarah: understanding, symptoms and wellbeing</vt:lpstr>
      <vt:lpstr>Care plan for Sarah: work, money and lifestyle</vt:lpstr>
      <vt:lpstr>Care plan for Sarah: support and follow-up</vt:lpstr>
      <vt:lpstr>Key messages and questions for discussion</vt:lpstr>
      <vt:lpstr>Reference list</vt:lpstr>
      <vt:lpstr>Reference list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Sarah, 45 - living and working with breast cancer</dc:title>
  <dc:subject>Health and social care case study and care plan</dc:subject>
  <dc:creator>Bianca Sanfilippo</dc:creator>
  <cp:lastModifiedBy>Bianca Sanfilippo</cp:lastModifiedBy>
  <cp:revision>2</cp:revision>
  <dcterms:created xsi:type="dcterms:W3CDTF">2026-10-07T15:51:42Z</dcterms:created>
  <dcterms:modified xsi:type="dcterms:W3CDTF">2026-10-21T13:21:16Z</dcterms:modified>
</cp:coreProperties>
</file>