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3"/>
  </p:notesMasterIdLst>
  <p:sldIdLst>
    <p:sldId id="257" r:id="rId5"/>
    <p:sldId id="263" r:id="rId6"/>
    <p:sldId id="261" r:id="rId7"/>
    <p:sldId id="265" r:id="rId8"/>
    <p:sldId id="266" r:id="rId9"/>
    <p:sldId id="262"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427687-E3AF-4258-834A-02E8D49C0DA2}" v="9" dt="2021-10-27T08:09:39.8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1" autoAdjust="0"/>
    <p:restoredTop sz="94619" autoAdjust="0"/>
  </p:normalViewPr>
  <p:slideViewPr>
    <p:cSldViewPr snapToGrid="0">
      <p:cViewPr varScale="1">
        <p:scale>
          <a:sx n="68" d="100"/>
          <a:sy n="68" d="100"/>
        </p:scale>
        <p:origin x="54"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27427687-E3AF-4258-834A-02E8D49C0DA2}"/>
    <pc:docChg chg="undo custSel addSld delSld modSld">
      <pc:chgData name="Marie Pitson" userId="db8d2b3e-593d-47e6-a0b5-dc90f7ab49ec" providerId="ADAL" clId="{27427687-E3AF-4258-834A-02E8D49C0DA2}" dt="2021-10-27T08:09:42.756" v="1525" actId="26606"/>
      <pc:docMkLst>
        <pc:docMk/>
      </pc:docMkLst>
      <pc:sldChg chg="modNotesTx">
        <pc:chgData name="Marie Pitson" userId="db8d2b3e-593d-47e6-a0b5-dc90f7ab49ec" providerId="ADAL" clId="{27427687-E3AF-4258-834A-02E8D49C0DA2}" dt="2021-10-26T14:43:12.891" v="1108" actId="20577"/>
        <pc:sldMkLst>
          <pc:docMk/>
          <pc:sldMk cId="2584280759" sldId="257"/>
        </pc:sldMkLst>
      </pc:sldChg>
      <pc:sldChg chg="modSp mod modNotesTx">
        <pc:chgData name="Marie Pitson" userId="db8d2b3e-593d-47e6-a0b5-dc90f7ab49ec" providerId="ADAL" clId="{27427687-E3AF-4258-834A-02E8D49C0DA2}" dt="2021-10-26T14:55:16.704" v="1217"/>
        <pc:sldMkLst>
          <pc:docMk/>
          <pc:sldMk cId="183243182" sldId="261"/>
        </pc:sldMkLst>
        <pc:spChg chg="mod">
          <ac:chgData name="Marie Pitson" userId="db8d2b3e-593d-47e6-a0b5-dc90f7ab49ec" providerId="ADAL" clId="{27427687-E3AF-4258-834A-02E8D49C0DA2}" dt="2021-10-26T11:50:53.793" v="267" actId="20577"/>
          <ac:spMkLst>
            <pc:docMk/>
            <pc:sldMk cId="183243182" sldId="261"/>
            <ac:spMk id="2" creationId="{7A4919D0-F177-4BBA-9A0B-DBA69E2ED764}"/>
          </ac:spMkLst>
        </pc:spChg>
      </pc:sldChg>
      <pc:sldChg chg="modSp mod modClrScheme chgLayout modNotesTx">
        <pc:chgData name="Marie Pitson" userId="db8d2b3e-593d-47e6-a0b5-dc90f7ab49ec" providerId="ADAL" clId="{27427687-E3AF-4258-834A-02E8D49C0DA2}" dt="2021-10-27T08:08:16.916" v="1520" actId="27636"/>
        <pc:sldMkLst>
          <pc:docMk/>
          <pc:sldMk cId="1394642116" sldId="263"/>
        </pc:sldMkLst>
        <pc:spChg chg="mod">
          <ac:chgData name="Marie Pitson" userId="db8d2b3e-593d-47e6-a0b5-dc90f7ab49ec" providerId="ADAL" clId="{27427687-E3AF-4258-834A-02E8D49C0DA2}" dt="2021-10-27T08:08:16.916" v="1520" actId="27636"/>
          <ac:spMkLst>
            <pc:docMk/>
            <pc:sldMk cId="1394642116" sldId="263"/>
            <ac:spMk id="3" creationId="{BA5B1A32-D221-4980-98D2-F6DCF86041FD}"/>
          </ac:spMkLst>
        </pc:spChg>
        <pc:spChg chg="mod">
          <ac:chgData name="Marie Pitson" userId="db8d2b3e-593d-47e6-a0b5-dc90f7ab49ec" providerId="ADAL" clId="{27427687-E3AF-4258-834A-02E8D49C0DA2}" dt="2021-10-26T15:16:57.153" v="1227" actId="26606"/>
          <ac:spMkLst>
            <pc:docMk/>
            <pc:sldMk cId="1394642116" sldId="263"/>
            <ac:spMk id="15" creationId="{E047EFC8-5108-4B6F-B82C-7266AAD2ACFB}"/>
          </ac:spMkLst>
        </pc:spChg>
        <pc:picChg chg="mod ord">
          <ac:chgData name="Marie Pitson" userId="db8d2b3e-593d-47e6-a0b5-dc90f7ab49ec" providerId="ADAL" clId="{27427687-E3AF-4258-834A-02E8D49C0DA2}" dt="2021-10-26T15:16:57.153" v="1227" actId="26606"/>
          <ac:picMkLst>
            <pc:docMk/>
            <pc:sldMk cId="1394642116" sldId="263"/>
            <ac:picMk id="5" creationId="{52BA12ED-4E2C-47F0-906A-DE4687A7526E}"/>
          </ac:picMkLst>
        </pc:picChg>
      </pc:sldChg>
      <pc:sldChg chg="addSp delSp modSp del mod modClrScheme chgLayout modNotesTx">
        <pc:chgData name="Marie Pitson" userId="db8d2b3e-593d-47e6-a0b5-dc90f7ab49ec" providerId="ADAL" clId="{27427687-E3AF-4258-834A-02E8D49C0DA2}" dt="2021-10-26T14:57:23.958" v="1221" actId="47"/>
        <pc:sldMkLst>
          <pc:docMk/>
          <pc:sldMk cId="4202306489" sldId="264"/>
        </pc:sldMkLst>
        <pc:spChg chg="mod">
          <ac:chgData name="Marie Pitson" userId="db8d2b3e-593d-47e6-a0b5-dc90f7ab49ec" providerId="ADAL" clId="{27427687-E3AF-4258-834A-02E8D49C0DA2}" dt="2021-10-26T14:14:25.921" v="276" actId="122"/>
          <ac:spMkLst>
            <pc:docMk/>
            <pc:sldMk cId="4202306489" sldId="264"/>
            <ac:spMk id="2" creationId="{DF07F78E-80A2-4776-A7F5-2FC52CEBB8D2}"/>
          </ac:spMkLst>
        </pc:spChg>
        <pc:spChg chg="mod ord">
          <ac:chgData name="Marie Pitson" userId="db8d2b3e-593d-47e6-a0b5-dc90f7ab49ec" providerId="ADAL" clId="{27427687-E3AF-4258-834A-02E8D49C0DA2}" dt="2021-10-26T14:14:38.615" v="286" actId="20577"/>
          <ac:spMkLst>
            <pc:docMk/>
            <pc:sldMk cId="4202306489" sldId="264"/>
            <ac:spMk id="3" creationId="{6C9E540A-3C22-4D6B-9A15-D008071E6DF1}"/>
          </ac:spMkLst>
        </pc:spChg>
        <pc:spChg chg="add del mod">
          <ac:chgData name="Marie Pitson" userId="db8d2b3e-593d-47e6-a0b5-dc90f7ab49ec" providerId="ADAL" clId="{27427687-E3AF-4258-834A-02E8D49C0DA2}" dt="2021-10-26T14:13:25.554" v="269" actId="931"/>
          <ac:spMkLst>
            <pc:docMk/>
            <pc:sldMk cId="4202306489" sldId="264"/>
            <ac:spMk id="8" creationId="{0F84B431-E7AF-4E63-A0EA-A6B8ABB61C10}"/>
          </ac:spMkLst>
        </pc:spChg>
        <pc:picChg chg="add mod ord">
          <ac:chgData name="Marie Pitson" userId="db8d2b3e-593d-47e6-a0b5-dc90f7ab49ec" providerId="ADAL" clId="{27427687-E3AF-4258-834A-02E8D49C0DA2}" dt="2021-10-26T14:14:12.648" v="274" actId="26606"/>
          <ac:picMkLst>
            <pc:docMk/>
            <pc:sldMk cId="4202306489" sldId="264"/>
            <ac:picMk id="5" creationId="{CF29343C-80E4-472C-A02D-B17E5AB61E4E}"/>
          </ac:picMkLst>
        </pc:picChg>
      </pc:sldChg>
      <pc:sldChg chg="modSp mod modNotesTx">
        <pc:chgData name="Marie Pitson" userId="db8d2b3e-593d-47e6-a0b5-dc90f7ab49ec" providerId="ADAL" clId="{27427687-E3AF-4258-834A-02E8D49C0DA2}" dt="2021-10-26T15:17:36.277" v="1230" actId="14100"/>
        <pc:sldMkLst>
          <pc:docMk/>
          <pc:sldMk cId="2411054205" sldId="265"/>
        </pc:sldMkLst>
        <pc:picChg chg="mod">
          <ac:chgData name="Marie Pitson" userId="db8d2b3e-593d-47e6-a0b5-dc90f7ab49ec" providerId="ADAL" clId="{27427687-E3AF-4258-834A-02E8D49C0DA2}" dt="2021-10-26T15:17:36.277" v="1230" actId="14100"/>
          <ac:picMkLst>
            <pc:docMk/>
            <pc:sldMk cId="2411054205" sldId="265"/>
            <ac:picMk id="2" creationId="{4D6B4327-3B45-4980-BF64-FBC46382679E}"/>
          </ac:picMkLst>
        </pc:picChg>
      </pc:sldChg>
      <pc:sldChg chg="addSp delSp modSp mod modClrScheme chgLayout">
        <pc:chgData name="Marie Pitson" userId="db8d2b3e-593d-47e6-a0b5-dc90f7ab49ec" providerId="ADAL" clId="{27427687-E3AF-4258-834A-02E8D49C0DA2}" dt="2021-10-26T15:18:00.038" v="1232" actId="14100"/>
        <pc:sldMkLst>
          <pc:docMk/>
          <pc:sldMk cId="1815450561" sldId="266"/>
        </pc:sldMkLst>
        <pc:spChg chg="add del mod">
          <ac:chgData name="Marie Pitson" userId="db8d2b3e-593d-47e6-a0b5-dc90f7ab49ec" providerId="ADAL" clId="{27427687-E3AF-4258-834A-02E8D49C0DA2}" dt="2021-10-26T14:16:57.494" v="314" actId="478"/>
          <ac:spMkLst>
            <pc:docMk/>
            <pc:sldMk cId="1815450561" sldId="266"/>
            <ac:spMk id="6" creationId="{857E5C2C-7892-4BC5-8D24-91F7B9872798}"/>
          </ac:spMkLst>
        </pc:spChg>
        <pc:spChg chg="add del mod">
          <ac:chgData name="Marie Pitson" userId="db8d2b3e-593d-47e6-a0b5-dc90f7ab49ec" providerId="ADAL" clId="{27427687-E3AF-4258-834A-02E8D49C0DA2}" dt="2021-10-26T14:17:01.281" v="319" actId="26606"/>
          <ac:spMkLst>
            <pc:docMk/>
            <pc:sldMk cId="1815450561" sldId="266"/>
            <ac:spMk id="7" creationId="{C33CD05E-88CC-493A-8655-3BE4C2F85A6B}"/>
          </ac:spMkLst>
        </pc:spChg>
        <pc:spChg chg="add del mod">
          <ac:chgData name="Marie Pitson" userId="db8d2b3e-593d-47e6-a0b5-dc90f7ab49ec" providerId="ADAL" clId="{27427687-E3AF-4258-834A-02E8D49C0DA2}" dt="2021-10-26T14:17:01.281" v="319" actId="26606"/>
          <ac:spMkLst>
            <pc:docMk/>
            <pc:sldMk cId="1815450561" sldId="266"/>
            <ac:spMk id="9" creationId="{88788231-505D-4441-8C81-ABFF9DCD39AA}"/>
          </ac:spMkLst>
        </pc:spChg>
        <pc:picChg chg="mod">
          <ac:chgData name="Marie Pitson" userId="db8d2b3e-593d-47e6-a0b5-dc90f7ab49ec" providerId="ADAL" clId="{27427687-E3AF-4258-834A-02E8D49C0DA2}" dt="2021-10-26T15:18:00.038" v="1232" actId="14100"/>
          <ac:picMkLst>
            <pc:docMk/>
            <pc:sldMk cId="1815450561" sldId="266"/>
            <ac:picMk id="2" creationId="{853D35EA-4319-4C03-A266-D8B63B6F2D4D}"/>
          </ac:picMkLst>
        </pc:picChg>
        <pc:picChg chg="add del mod">
          <ac:chgData name="Marie Pitson" userId="db8d2b3e-593d-47e6-a0b5-dc90f7ab49ec" providerId="ADAL" clId="{27427687-E3AF-4258-834A-02E8D49C0DA2}" dt="2021-10-26T14:16:58.322" v="315" actId="931"/>
          <ac:picMkLst>
            <pc:docMk/>
            <pc:sldMk cId="1815450561" sldId="266"/>
            <ac:picMk id="4" creationId="{87CA1DB5-7589-49EF-B789-76A91C39D40C}"/>
          </ac:picMkLst>
        </pc:picChg>
      </pc:sldChg>
      <pc:sldChg chg="addSp delSp modSp mod modClrScheme chgLayout">
        <pc:chgData name="Marie Pitson" userId="db8d2b3e-593d-47e6-a0b5-dc90f7ab49ec" providerId="ADAL" clId="{27427687-E3AF-4258-834A-02E8D49C0DA2}" dt="2021-10-26T15:59:17.037" v="1471" actId="20577"/>
        <pc:sldMkLst>
          <pc:docMk/>
          <pc:sldMk cId="2131620623" sldId="267"/>
        </pc:sldMkLst>
        <pc:spChg chg="mod">
          <ac:chgData name="Marie Pitson" userId="db8d2b3e-593d-47e6-a0b5-dc90f7ab49ec" providerId="ADAL" clId="{27427687-E3AF-4258-834A-02E8D49C0DA2}" dt="2021-10-26T15:14:40.015" v="1226" actId="26606"/>
          <ac:spMkLst>
            <pc:docMk/>
            <pc:sldMk cId="2131620623" sldId="267"/>
            <ac:spMk id="2" creationId="{16EAD6C0-31A3-4E22-A181-594E0C7EBD7C}"/>
          </ac:spMkLst>
        </pc:spChg>
        <pc:spChg chg="mod ord">
          <ac:chgData name="Marie Pitson" userId="db8d2b3e-593d-47e6-a0b5-dc90f7ab49ec" providerId="ADAL" clId="{27427687-E3AF-4258-834A-02E8D49C0DA2}" dt="2021-10-26T15:59:17.037" v="1471" actId="20577"/>
          <ac:spMkLst>
            <pc:docMk/>
            <pc:sldMk cId="2131620623" sldId="267"/>
            <ac:spMk id="3" creationId="{7708E83C-AF97-4690-B134-F66FCD1A0690}"/>
          </ac:spMkLst>
        </pc:spChg>
        <pc:spChg chg="add del mod">
          <ac:chgData name="Marie Pitson" userId="db8d2b3e-593d-47e6-a0b5-dc90f7ab49ec" providerId="ADAL" clId="{27427687-E3AF-4258-834A-02E8D49C0DA2}" dt="2021-10-26T14:15:16.259" v="288" actId="931"/>
          <ac:spMkLst>
            <pc:docMk/>
            <pc:sldMk cId="2131620623" sldId="267"/>
            <ac:spMk id="8" creationId="{5D2EA6AD-97D6-4943-8DCE-69395C50FE7C}"/>
          </ac:spMkLst>
        </pc:spChg>
        <pc:picChg chg="add mod ord">
          <ac:chgData name="Marie Pitson" userId="db8d2b3e-593d-47e6-a0b5-dc90f7ab49ec" providerId="ADAL" clId="{27427687-E3AF-4258-834A-02E8D49C0DA2}" dt="2021-10-26T15:14:40.015" v="1226" actId="26606"/>
          <ac:picMkLst>
            <pc:docMk/>
            <pc:sldMk cId="2131620623" sldId="267"/>
            <ac:picMk id="5" creationId="{C0CD3F27-C4E9-426A-B7AA-9922E708A93F}"/>
          </ac:picMkLst>
        </pc:picChg>
      </pc:sldChg>
      <pc:sldChg chg="addSp delSp modSp new mod modClrScheme chgLayout">
        <pc:chgData name="Marie Pitson" userId="db8d2b3e-593d-47e6-a0b5-dc90f7ab49ec" providerId="ADAL" clId="{27427687-E3AF-4258-834A-02E8D49C0DA2}" dt="2021-10-27T08:09:42.756" v="1525" actId="26606"/>
        <pc:sldMkLst>
          <pc:docMk/>
          <pc:sldMk cId="2362064029" sldId="268"/>
        </pc:sldMkLst>
        <pc:spChg chg="mod">
          <ac:chgData name="Marie Pitson" userId="db8d2b3e-593d-47e6-a0b5-dc90f7ab49ec" providerId="ADAL" clId="{27427687-E3AF-4258-834A-02E8D49C0DA2}" dt="2021-10-27T08:09:42.756" v="1525" actId="26606"/>
          <ac:spMkLst>
            <pc:docMk/>
            <pc:sldMk cId="2362064029" sldId="268"/>
            <ac:spMk id="2" creationId="{68252970-AA99-4E57-89F6-BAEF4BC60F95}"/>
          </ac:spMkLst>
        </pc:spChg>
        <pc:spChg chg="mod">
          <ac:chgData name="Marie Pitson" userId="db8d2b3e-593d-47e6-a0b5-dc90f7ab49ec" providerId="ADAL" clId="{27427687-E3AF-4258-834A-02E8D49C0DA2}" dt="2021-10-27T08:09:42.756" v="1525" actId="26606"/>
          <ac:spMkLst>
            <pc:docMk/>
            <pc:sldMk cId="2362064029" sldId="268"/>
            <ac:spMk id="3" creationId="{DF97D019-2B68-4D84-B88B-A57AD725D2B7}"/>
          </ac:spMkLst>
        </pc:spChg>
        <pc:spChg chg="add del mod">
          <ac:chgData name="Marie Pitson" userId="db8d2b3e-593d-47e6-a0b5-dc90f7ab49ec" providerId="ADAL" clId="{27427687-E3AF-4258-834A-02E8D49C0DA2}" dt="2021-10-27T08:09:39.858" v="1522" actId="931"/>
          <ac:spMkLst>
            <pc:docMk/>
            <pc:sldMk cId="2362064029" sldId="268"/>
            <ac:spMk id="8" creationId="{6EA60F1E-2E47-4EC0-B929-DD00C4490F32}"/>
          </ac:spMkLst>
        </pc:spChg>
        <pc:picChg chg="add mod ord">
          <ac:chgData name="Marie Pitson" userId="db8d2b3e-593d-47e6-a0b5-dc90f7ab49ec" providerId="ADAL" clId="{27427687-E3AF-4258-834A-02E8D49C0DA2}" dt="2021-10-27T08:09:42.756" v="1525" actId="26606"/>
          <ac:picMkLst>
            <pc:docMk/>
            <pc:sldMk cId="2362064029" sldId="268"/>
            <ac:picMk id="5" creationId="{70356BB0-7A9A-4941-B9C6-C6FD6DB27954}"/>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Post graduate certificate leadership</a:t>
          </a:r>
        </a:p>
        <a:p>
          <a:pPr>
            <a:lnSpc>
              <a:spcPct val="100000"/>
            </a:lnSpc>
            <a:defRPr cap="all"/>
          </a:pPr>
          <a:r>
            <a:rPr lang="en-US" dirty="0"/>
            <a:t>60 credits = 3 modules.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Post graduate diploma leadership</a:t>
          </a:r>
        </a:p>
        <a:p>
          <a:pPr>
            <a:lnSpc>
              <a:spcPct val="100000"/>
            </a:lnSpc>
            <a:defRPr cap="all"/>
          </a:pPr>
          <a:r>
            <a:rPr lang="en-US" dirty="0"/>
            <a:t>120 credits = 6 modules</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Ma leadership</a:t>
          </a:r>
        </a:p>
        <a:p>
          <a:pPr>
            <a:lnSpc>
              <a:spcPct val="100000"/>
            </a:lnSpc>
            <a:defRPr cap="all"/>
          </a:pPr>
          <a:r>
            <a:rPr lang="en-US" dirty="0"/>
            <a:t>180 credits = 6 modules and dissertation</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dgm:spPr/>
    </dgm:pt>
    <dgm:pt modelId="{7C175B98-93F4-4D7C-BB95-1514AB879CD5}" type="pres">
      <dgm:prSet presAssocID="{40FC4FFE-8987-4A26-B7F4-8A516F18AD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ar graph with downward trend"/>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dgm:spPr/>
    </dgm:pt>
    <dgm:pt modelId="{DB4CA7C4-FCA1-4127-B20A-2A5C031A3CF4}"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Presentation with bar chart"/>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dgm:spPr/>
    </dgm:pt>
    <dgm:pt modelId="{39509775-983E-4110-B989-EE2CD6514BE0}"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1496FC70-DB8B-48D4-98DE-DD2856E389EE}" type="presOf" srcId="{1C383F32-22E8-4F62-A3E0-BDC3D5F48992}" destId="{1AEDC777-00B3-41D7-9AE1-23D741E941C3}"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 modelId="{1532E2BE-82E9-40A4-A6F7-40B60FC879AE}" type="presParOf" srcId="{50B3CE7C-E10B-4E23-BD93-03664997C932}" destId="{5A266296-0042-402F-92EF-D59AB148E92E}" srcOrd="3" destOrd="0" presId="urn:microsoft.com/office/officeart/2018/5/layout/IconCircleLabelList"/>
    <dgm:cxn modelId="{3A7F4DB9-1469-4F58-B633-24B7EEE084D1}" type="presParOf" srcId="{50B3CE7C-E10B-4E23-BD93-03664997C932}" destId="{ECFA770B-DE2C-4683-A038-58D0FE44BC27}" srcOrd="4" destOrd="0" presId="urn:microsoft.com/office/officeart/2018/5/layout/IconCircleLabelList"/>
    <dgm:cxn modelId="{91311827-CDAC-4BA8-B4A3-117AFD1CEE2D}" type="presParOf" srcId="{ECFA770B-DE2C-4683-A038-58D0FE44BC27}" destId="{FF93E135-77D6-48A0-8871-9BC93D705D06}" srcOrd="0" destOrd="0" presId="urn:microsoft.com/office/officeart/2018/5/layout/IconCircleLabelList"/>
    <dgm:cxn modelId="{83B7CA40-11B7-4507-8422-A40F02D469B2}" type="presParOf" srcId="{ECFA770B-DE2C-4683-A038-58D0FE44BC27}" destId="{39509775-983E-4110-B989-EE2CD6514BE0}" srcOrd="1" destOrd="0" presId="urn:microsoft.com/office/officeart/2018/5/layout/IconCircleLabelList"/>
    <dgm:cxn modelId="{A44BB251-01EB-4DEF-A28C-6D495183E4DC}" type="presParOf" srcId="{ECFA770B-DE2C-4683-A038-58D0FE44BC27}" destId="{493B43B2-705C-4AE5-8A77-D8DEEDA1B5CF}" srcOrd="2" destOrd="0" presId="urn:microsoft.com/office/officeart/2018/5/layout/IconCircleLabelList"/>
    <dgm:cxn modelId="{1EFA52DF-3C80-4DAA-BED6-AFE2F81796B2}"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616949" y="310305"/>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1004512" y="697868"/>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35606"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dirty="0"/>
            <a:t>Post graduate certificate leadership</a:t>
          </a:r>
        </a:p>
        <a:p>
          <a:pPr marL="0" lvl="0" indent="0" algn="ctr" defTabSz="577850">
            <a:lnSpc>
              <a:spcPct val="100000"/>
            </a:lnSpc>
            <a:spcBef>
              <a:spcPct val="0"/>
            </a:spcBef>
            <a:spcAft>
              <a:spcPct val="35000"/>
            </a:spcAft>
            <a:buNone/>
            <a:defRPr cap="all"/>
          </a:pPr>
          <a:r>
            <a:rPr lang="en-US" sz="1300" kern="1200" dirty="0"/>
            <a:t>60 credits = 3 modules. </a:t>
          </a:r>
        </a:p>
      </dsp:txBody>
      <dsp:txXfrm>
        <a:off x="35606" y="2695306"/>
        <a:ext cx="2981250" cy="720000"/>
      </dsp:txXfrm>
    </dsp:sp>
    <dsp:sp modelId="{BCD8CDD9-0C56-4401-ADB1-8B48DAB2C96F}">
      <dsp:nvSpPr>
        <dsp:cNvPr id="0" name=""/>
        <dsp:cNvSpPr/>
      </dsp:nvSpPr>
      <dsp:spPr>
        <a:xfrm>
          <a:off x="4119918" y="310305"/>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507481" y="697868"/>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538574"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dirty="0"/>
            <a:t>Post graduate diploma leadership</a:t>
          </a:r>
        </a:p>
        <a:p>
          <a:pPr marL="0" lvl="0" indent="0" algn="ctr" defTabSz="577850">
            <a:lnSpc>
              <a:spcPct val="100000"/>
            </a:lnSpc>
            <a:spcBef>
              <a:spcPct val="0"/>
            </a:spcBef>
            <a:spcAft>
              <a:spcPct val="35000"/>
            </a:spcAft>
            <a:buNone/>
            <a:defRPr cap="all"/>
          </a:pPr>
          <a:r>
            <a:rPr lang="en-US" sz="1300" kern="1200" dirty="0"/>
            <a:t>120 credits = 6 modules</a:t>
          </a:r>
        </a:p>
      </dsp:txBody>
      <dsp:txXfrm>
        <a:off x="3538574" y="2695306"/>
        <a:ext cx="2981250" cy="720000"/>
      </dsp:txXfrm>
    </dsp:sp>
    <dsp:sp modelId="{FF93E135-77D6-48A0-8871-9BC93D705D06}">
      <dsp:nvSpPr>
        <dsp:cNvPr id="0" name=""/>
        <dsp:cNvSpPr/>
      </dsp:nvSpPr>
      <dsp:spPr>
        <a:xfrm>
          <a:off x="7622887" y="310305"/>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8010450" y="697868"/>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041543"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dirty="0"/>
            <a:t>Ma leadership</a:t>
          </a:r>
        </a:p>
        <a:p>
          <a:pPr marL="0" lvl="0" indent="0" algn="ctr" defTabSz="577850">
            <a:lnSpc>
              <a:spcPct val="100000"/>
            </a:lnSpc>
            <a:spcBef>
              <a:spcPct val="0"/>
            </a:spcBef>
            <a:spcAft>
              <a:spcPct val="35000"/>
            </a:spcAft>
            <a:buNone/>
            <a:defRPr cap="all"/>
          </a:pPr>
          <a:r>
            <a:rPr lang="en-US" sz="1300" kern="1200" dirty="0"/>
            <a:t>180 credits = 6 modules and dissertation</a:t>
          </a:r>
        </a:p>
      </dsp:txBody>
      <dsp:txXfrm>
        <a:off x="7041543" y="2695306"/>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265A9A-BE2E-4A88-88D2-919A35AE49DA}" type="datetimeFigureOut">
              <a:rPr lang="en-GB" smtClean="0"/>
              <a:t>27/10/2021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101608-F410-48A8-9729-E51C5D8B298D}" type="slidenum">
              <a:rPr lang="en-GB" smtClean="0"/>
              <a:t>‹#›</a:t>
            </a:fld>
            <a:endParaRPr lang="en-GB"/>
          </a:p>
        </p:txBody>
      </p:sp>
    </p:spTree>
    <p:extLst>
      <p:ext uri="{BB962C8B-B14F-4D97-AF65-F5344CB8AC3E}">
        <p14:creationId xmlns:p14="http://schemas.microsoft.com/office/powerpoint/2010/main" val="6610168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Everyone, I am Marie Pitson the programme manager for the MA Leadership programme.  I am here to day to talk to you all about the programme and your options for applying. </a:t>
            </a:r>
          </a:p>
        </p:txBody>
      </p:sp>
      <p:sp>
        <p:nvSpPr>
          <p:cNvPr id="4" name="Slide Number Placeholder 3"/>
          <p:cNvSpPr>
            <a:spLocks noGrp="1"/>
          </p:cNvSpPr>
          <p:nvPr>
            <p:ph type="sldNum" sz="quarter" idx="5"/>
          </p:nvPr>
        </p:nvSpPr>
        <p:spPr/>
        <p:txBody>
          <a:bodyPr/>
          <a:lstStyle/>
          <a:p>
            <a:fld id="{92101608-F410-48A8-9729-E51C5D8B298D}" type="slidenum">
              <a:rPr lang="en-GB" smtClean="0"/>
              <a:t>1</a:t>
            </a:fld>
            <a:endParaRPr lang="en-GB"/>
          </a:p>
        </p:txBody>
      </p:sp>
    </p:spTree>
    <p:extLst>
      <p:ext uri="{BB962C8B-B14F-4D97-AF65-F5344CB8AC3E}">
        <p14:creationId xmlns:p14="http://schemas.microsoft.com/office/powerpoint/2010/main" val="1115934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rPr>
              <a:t>The MA Leadership is a brand new post graduate  programme which begins in October 2022,.  There will be 2 entry points every year = October and February.</a:t>
            </a:r>
          </a:p>
          <a:p>
            <a:pPr marL="0" marR="0" lvl="0" indent="0" algn="l" defTabSz="914400" rtl="0" eaLnBrk="1" fontAlgn="auto" latinLnBrk="0" hangingPunct="1">
              <a:lnSpc>
                <a:spcPct val="100000"/>
              </a:lnSpc>
              <a:spcBef>
                <a:spcPts val="0"/>
              </a:spcBef>
              <a:spcAft>
                <a:spcPts val="800"/>
              </a:spcAft>
              <a:buClrTx/>
              <a:buSzTx/>
              <a:buFontTx/>
              <a:buNone/>
              <a:tabLst/>
              <a:defRPr/>
            </a:pPr>
            <a:endParaRPr lang="en-GB" sz="18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800"/>
              </a:spcAft>
              <a:buClrTx/>
              <a:buSzTx/>
              <a:buFontTx/>
              <a:buNone/>
              <a:tabLst/>
              <a:defRPr/>
            </a:pPr>
            <a:endParaRPr lang="en-GB" sz="1800" dirty="0">
              <a:effectLst/>
              <a:latin typeface="Arial" panose="020B0604020202020204" pitchFamily="34" charset="0"/>
              <a:ea typeface="Calibri" panose="020F0502020204030204" pitchFamily="34" charset="0"/>
            </a:endParaRPr>
          </a:p>
          <a:p>
            <a:pPr>
              <a:lnSpc>
                <a:spcPct val="100000"/>
              </a:lnSpc>
              <a:spcAft>
                <a:spcPts val="800"/>
              </a:spcAft>
            </a:pPr>
            <a:endParaRPr lang="en-GB" sz="1800" dirty="0">
              <a:effectLst/>
              <a:latin typeface="Arial" panose="020B0604020202020204" pitchFamily="34" charset="0"/>
              <a:ea typeface="Calibri" panose="020F0502020204030204" pitchFamily="34" charset="0"/>
            </a:endParaRPr>
          </a:p>
          <a:p>
            <a:pPr>
              <a:lnSpc>
                <a:spcPct val="100000"/>
              </a:lnSpc>
              <a:spcAft>
                <a:spcPts val="800"/>
              </a:spcAft>
            </a:pPr>
            <a:r>
              <a:rPr lang="en-GB" sz="1800" dirty="0">
                <a:effectLst/>
                <a:latin typeface="Arial" panose="020B0604020202020204" pitchFamily="34" charset="0"/>
                <a:ea typeface="Calibri" panose="020F0502020204030204" pitchFamily="34" charset="0"/>
              </a:rPr>
              <a:t>The programme contributes to the University provision of professional learning as a main route by which adults learn within the workplace and throughout their careers. </a:t>
            </a:r>
            <a:r>
              <a:rPr lang="en-GB" sz="1800" dirty="0">
                <a:effectLst/>
                <a:latin typeface="Arial" panose="020B0604020202020204" pitchFamily="34" charset="0"/>
                <a:cs typeface="Arial" panose="020B0604020202020204" pitchFamily="34" charset="0"/>
              </a:rPr>
              <a:t>Extensive consultation with students on the BA Leadership and Management Skills for the Workplace programme has been embedded into the development of this MA programme. </a:t>
            </a:r>
          </a:p>
          <a:p>
            <a:pPr>
              <a:lnSpc>
                <a:spcPct val="100000"/>
              </a:lnSpc>
              <a:spcAft>
                <a:spcPts val="800"/>
              </a:spcAft>
            </a:pPr>
            <a:endParaRPr lang="en-GB" sz="1800" dirty="0">
              <a:effectLst/>
              <a:latin typeface="Arial" panose="020B0604020202020204" pitchFamily="34" charset="0"/>
              <a:cs typeface="Arial" panose="020B0604020202020204" pitchFamily="34" charset="0"/>
            </a:endParaRPr>
          </a:p>
          <a:p>
            <a:pPr>
              <a:lnSpc>
                <a:spcPct val="100000"/>
              </a:lnSpc>
              <a:spcAft>
                <a:spcPts val="800"/>
              </a:spcAft>
            </a:pPr>
            <a:r>
              <a:rPr lang="en-GB" sz="1800" dirty="0">
                <a:effectLst/>
                <a:latin typeface="Arial" panose="020B0604020202020204" pitchFamily="34" charset="0"/>
                <a:cs typeface="Arial" panose="020B0604020202020204" pitchFamily="34" charset="0"/>
              </a:rPr>
              <a:t>Feedback from students identified the need for a dedicated Masters programme that followed on from the undergraduate programme, and gave them a deeper insight into leadership and how to be leaders within different sectors/industries. </a:t>
            </a:r>
          </a:p>
          <a:p>
            <a:pPr>
              <a:lnSpc>
                <a:spcPct val="100000"/>
              </a:lnSpc>
              <a:spcAft>
                <a:spcPts val="800"/>
              </a:spcAft>
            </a:pPr>
            <a:endParaRPr lang="en-GB" sz="1800" dirty="0">
              <a:effectLst/>
              <a:latin typeface="Arial" panose="020B0604020202020204" pitchFamily="34" charset="0"/>
              <a:cs typeface="Arial" panose="020B0604020202020204" pitchFamily="34" charset="0"/>
            </a:endParaRPr>
          </a:p>
          <a:p>
            <a:pPr>
              <a:lnSpc>
                <a:spcPct val="100000"/>
              </a:lnSpc>
              <a:spcAft>
                <a:spcPts val="800"/>
              </a:spcAft>
            </a:pPr>
            <a:r>
              <a:rPr lang="en-GB" sz="1800" dirty="0">
                <a:effectLst/>
                <a:latin typeface="Arial" panose="020B0604020202020204" pitchFamily="34" charset="0"/>
                <a:cs typeface="Arial" panose="020B0604020202020204" pitchFamily="34" charset="0"/>
              </a:rPr>
              <a:t>This feedback has been integrated into the course design, including the assessment methods used. However, this new programme has also been designed with external candidates in mind.  </a:t>
            </a:r>
          </a:p>
          <a:p>
            <a:pPr>
              <a:lnSpc>
                <a:spcPct val="100000"/>
              </a:lnSpc>
              <a:spcAft>
                <a:spcPts val="800"/>
              </a:spcAft>
            </a:pPr>
            <a:endParaRPr lang="en-GB" sz="1800" dirty="0">
              <a:effectLst/>
              <a:latin typeface="Arial" panose="020B0604020202020204" pitchFamily="34" charset="0"/>
              <a:cs typeface="Arial" panose="020B0604020202020204" pitchFamily="34" charset="0"/>
            </a:endParaRPr>
          </a:p>
          <a:p>
            <a:pPr>
              <a:lnSpc>
                <a:spcPct val="10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There is also the opportunity for a direct route for applicants from other institutions or from those already working within a range of industries. </a:t>
            </a:r>
          </a:p>
          <a:p>
            <a:pPr>
              <a:lnSpc>
                <a:spcPct val="100000"/>
              </a:lnSpc>
              <a:spcAft>
                <a:spcPts val="800"/>
              </a:spcAft>
            </a:pPr>
            <a:endParaRPr lang="en-GB" sz="1800" dirty="0">
              <a:effectLst/>
              <a:latin typeface="Arial" panose="020B0604020202020204" pitchFamily="34" charset="0"/>
              <a:cs typeface="Arial" panose="020B0604020202020204" pitchFamily="34" charset="0"/>
            </a:endParaRPr>
          </a:p>
          <a:p>
            <a:pPr>
              <a:lnSpc>
                <a:spcPct val="100000"/>
              </a:lnSpc>
              <a:spcAft>
                <a:spcPts val="800"/>
              </a:spcAft>
            </a:pPr>
            <a:endParaRPr lang="en-GB" sz="1800" dirty="0">
              <a:effectLst/>
              <a:latin typeface="Arial" panose="020B0604020202020204" pitchFamily="34" charset="0"/>
              <a:cs typeface="Arial" panose="020B0604020202020204" pitchFamily="34" charset="0"/>
            </a:endParaRPr>
          </a:p>
          <a:p>
            <a:pPr>
              <a:lnSpc>
                <a:spcPct val="100000"/>
              </a:lnSpc>
              <a:spcAft>
                <a:spcPts val="800"/>
              </a:spcAft>
            </a:pPr>
            <a:endParaRPr lang="en-GB" sz="1800" dirty="0">
              <a:effectLst/>
              <a:latin typeface="Arial" panose="020B0604020202020204" pitchFamily="34" charset="0"/>
              <a:cs typeface="Arial" panose="020B0604020202020204" pitchFamily="34" charset="0"/>
            </a:endParaRPr>
          </a:p>
          <a:p>
            <a:pPr>
              <a:lnSpc>
                <a:spcPct val="100000"/>
              </a:lnSpc>
              <a:spcAft>
                <a:spcPts val="800"/>
              </a:spcAft>
            </a:pPr>
            <a:endParaRPr lang="en-GB" sz="1800" dirty="0">
              <a:effectLst/>
              <a:latin typeface="Arial" panose="020B0604020202020204" pitchFamily="34" charset="0"/>
              <a:cs typeface="Arial" panose="020B0604020202020204" pitchFamily="34" charset="0"/>
            </a:endParaRPr>
          </a:p>
          <a:p>
            <a:pPr>
              <a:lnSpc>
                <a:spcPct val="100000"/>
              </a:lnSpc>
              <a:spcAft>
                <a:spcPts val="800"/>
              </a:spcAft>
            </a:pPr>
            <a:endParaRPr lang="en-GB" sz="1800" dirty="0">
              <a:effectLst/>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2101608-F410-48A8-9729-E51C5D8B298D}" type="slidenum">
              <a:rPr lang="en-GB" smtClean="0"/>
              <a:t>2</a:t>
            </a:fld>
            <a:endParaRPr lang="en-GB"/>
          </a:p>
        </p:txBody>
      </p:sp>
    </p:spTree>
    <p:extLst>
      <p:ext uri="{BB962C8B-B14F-4D97-AF65-F5344CB8AC3E}">
        <p14:creationId xmlns:p14="http://schemas.microsoft.com/office/powerpoint/2010/main" val="707468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tabLst>
                <a:tab pos="457200" algn="l"/>
                <a:tab pos="914400" algn="l"/>
              </a:tabLst>
            </a:pPr>
            <a:r>
              <a:rPr lang="en-GB" sz="1800" dirty="0">
                <a:effectLst/>
                <a:latin typeface="Arial" panose="020B0604020202020204" pitchFamily="34" charset="0"/>
                <a:ea typeface="Times New Roman" panose="02020603050405020304" pitchFamily="18" charset="0"/>
              </a:rPr>
              <a:t>The Portfolio provides a progressive bite-sized route to an MA.  Learners typically, but not necessarily, study the PG Cert, followed by the PGDip or MA as a top up.</a:t>
            </a:r>
            <a:endParaRPr lang="en-GB" sz="1800" dirty="0">
              <a:effectLst/>
              <a:latin typeface="Times New Roman" panose="02020603050405020304" pitchFamily="18" charset="0"/>
              <a:ea typeface="Times New Roman" panose="02020603050405020304" pitchFamily="18" charset="0"/>
            </a:endParaRPr>
          </a:p>
          <a:p>
            <a:pPr algn="just">
              <a:tabLst>
                <a:tab pos="457200" algn="l"/>
                <a:tab pos="914400" algn="l"/>
              </a:tabLst>
            </a:pPr>
            <a:r>
              <a:rPr lang="en-GB" sz="1800" i="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tabLst>
                <a:tab pos="457200" algn="l"/>
                <a:tab pos="914400" algn="l"/>
              </a:tabLst>
            </a:pPr>
            <a:r>
              <a:rPr lang="en-GB" sz="1800" i="1" dirty="0">
                <a:effectLst/>
                <a:latin typeface="Arial" panose="020B0604020202020204" pitchFamily="34" charset="0"/>
                <a:ea typeface="Times New Roman" panose="02020603050405020304" pitchFamily="18" charset="0"/>
              </a:rPr>
              <a:t>PGCert: one academic year PT, or one semester FT</a:t>
            </a:r>
            <a:endParaRPr lang="en-GB" sz="1800" dirty="0">
              <a:effectLst/>
              <a:latin typeface="Times New Roman" panose="02020603050405020304" pitchFamily="18" charset="0"/>
              <a:ea typeface="Times New Roman" panose="02020603050405020304" pitchFamily="18" charset="0"/>
            </a:endParaRPr>
          </a:p>
          <a:p>
            <a:pPr algn="just">
              <a:tabLst>
                <a:tab pos="457200" algn="l"/>
                <a:tab pos="914400" algn="l"/>
              </a:tabLst>
            </a:pPr>
            <a:r>
              <a:rPr lang="en-GB" sz="1800" i="1" dirty="0">
                <a:effectLst/>
                <a:latin typeface="Arial" panose="020B0604020202020204" pitchFamily="34" charset="0"/>
                <a:ea typeface="Times New Roman" panose="02020603050405020304" pitchFamily="18" charset="0"/>
              </a:rPr>
              <a:t>PGDip: two academic years PT, or one academic year FT</a:t>
            </a:r>
            <a:endParaRPr lang="en-GB" sz="1800" dirty="0">
              <a:effectLst/>
              <a:latin typeface="Times New Roman" panose="02020603050405020304" pitchFamily="18" charset="0"/>
              <a:ea typeface="Times New Roman" panose="02020603050405020304" pitchFamily="18" charset="0"/>
            </a:endParaRPr>
          </a:p>
          <a:p>
            <a:pPr algn="just">
              <a:tabLst>
                <a:tab pos="457200" algn="l"/>
                <a:tab pos="914400" algn="l"/>
              </a:tabLst>
            </a:pPr>
            <a:r>
              <a:rPr lang="en-GB" sz="1800" i="1" dirty="0">
                <a:effectLst/>
                <a:latin typeface="Arial" panose="020B0604020202020204" pitchFamily="34" charset="0"/>
                <a:ea typeface="Times New Roman" panose="02020603050405020304" pitchFamily="18" charset="0"/>
              </a:rPr>
              <a:t>MA: three academic years PT, two academic years FT</a:t>
            </a:r>
            <a:endParaRPr lang="en-GB" sz="1800" dirty="0">
              <a:effectLst/>
              <a:latin typeface="Times New Roman" panose="02020603050405020304" pitchFamily="18" charset="0"/>
              <a:ea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800"/>
              </a:spcAft>
              <a:buClrTx/>
              <a:buSzTx/>
              <a:buFontTx/>
              <a:buNone/>
              <a:tabLst/>
              <a:defRPr/>
            </a:pPr>
            <a:r>
              <a:rPr lang="en-GB" sz="1200" dirty="0">
                <a:effectLst/>
                <a:latin typeface="Arial" panose="020B0604020202020204" pitchFamily="34" charset="0"/>
                <a:ea typeface="Calibri" panose="020F0502020204030204" pitchFamily="34" charset="0"/>
              </a:rPr>
              <a:t>Pattern of Delivery = Two semesters per academic year. FT students study 120-credits worth of modules per year, 60 credits in each semester.  The dissertation is then undertaken directly after the taught modules finish.  I will go through the modules shortly, but the idea for the dissertation (i.e. research proposal) is covered in the research methods module which is taught in the third term.  </a:t>
            </a:r>
          </a:p>
          <a:p>
            <a:pPr marL="0" marR="0" lvl="0" indent="0" algn="l" defTabSz="914400" rtl="0" eaLnBrk="1" fontAlgn="auto" latinLnBrk="0" hangingPunct="1">
              <a:lnSpc>
                <a:spcPct val="100000"/>
              </a:lnSpc>
              <a:spcBef>
                <a:spcPts val="0"/>
              </a:spcBef>
              <a:spcAft>
                <a:spcPts val="800"/>
              </a:spcAft>
              <a:buClrTx/>
              <a:buSzTx/>
              <a:buFontTx/>
              <a:buNone/>
              <a:tabLst/>
              <a:defRPr/>
            </a:pPr>
            <a:endParaRPr lang="en-GB" sz="1200" dirty="0">
              <a:effectLst/>
              <a:latin typeface="Arial" panose="020B060402020202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800"/>
              </a:spcAft>
              <a:buClrTx/>
              <a:buSzTx/>
              <a:buFontTx/>
              <a:buNone/>
              <a:tabLst/>
              <a:defRPr/>
            </a:pPr>
            <a:r>
              <a:rPr lang="en-GB" sz="1200" dirty="0">
                <a:effectLst/>
                <a:latin typeface="Arial" panose="020B0604020202020204" pitchFamily="34" charset="0"/>
                <a:ea typeface="Calibri" panose="020F0502020204030204" pitchFamily="34" charset="0"/>
              </a:rPr>
              <a:t>PT students study 60-credits worth of modules per year, 40 credits  in one semester and 20 credits in the other. MA students then study Part II (60 credits) over two years in the dissertation module. However, some students choose to submit early, after only one year</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2101608-F410-48A8-9729-E51C5D8B298D}" type="slidenum">
              <a:rPr lang="en-GB" smtClean="0"/>
              <a:t>3</a:t>
            </a:fld>
            <a:endParaRPr lang="en-GB"/>
          </a:p>
        </p:txBody>
      </p:sp>
    </p:spTree>
    <p:extLst>
      <p:ext uri="{BB962C8B-B14F-4D97-AF65-F5344CB8AC3E}">
        <p14:creationId xmlns:p14="http://schemas.microsoft.com/office/powerpoint/2010/main" val="40785526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600"/>
              </a:spcBef>
              <a:spcAft>
                <a:spcPts val="600"/>
              </a:spcAft>
            </a:pPr>
            <a:r>
              <a:rPr lang="en-GB" sz="1800" dirty="0">
                <a:effectLst/>
                <a:latin typeface="Arial" panose="020B0604020202020204" pitchFamily="34" charset="0"/>
                <a:ea typeface="Times New Roman" panose="02020603050405020304" pitchFamily="18" charset="0"/>
              </a:rPr>
              <a:t>PGCert: one academic year PT or one semester FT</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MA: three academic years PT or two academic years FT</a:t>
            </a:r>
          </a:p>
          <a:p>
            <a:endParaRPr lang="en-GB" sz="1800" dirty="0">
              <a:effectLst/>
              <a:latin typeface="Arial" panose="020B0604020202020204" pitchFamily="34" charset="0"/>
            </a:endParaRPr>
          </a:p>
          <a:p>
            <a:pPr marL="0" lvl="0" indent="0" rtl="0" fontAlgn="auto" hangingPunct="1">
              <a:buFont typeface="Symbol" panose="05050102010706020507" pitchFamily="18" charset="2"/>
              <a:buNone/>
              <a:tabLst>
                <a:tab pos="457200" algn="l"/>
                <a:tab pos="914400" algn="l"/>
                <a:tab pos="1371600" algn="l"/>
                <a:tab pos="1828800" algn="l"/>
              </a:tabLst>
            </a:pPr>
            <a:r>
              <a:rPr lang="en-GB" b="1" dirty="0"/>
              <a:t>Contemporary Themes in Leadership and Management – </a:t>
            </a:r>
          </a:p>
          <a:p>
            <a:pPr marL="342900" lvl="0" indent="-342900" rtl="0" fontAlgn="auto" hangingPunct="1">
              <a:buFont typeface="Symbol" panose="05050102010706020507" pitchFamily="18" charset="2"/>
              <a:buChar char=""/>
              <a:tabLst>
                <a:tab pos="457200" algn="l"/>
                <a:tab pos="914400" algn="l"/>
                <a:tab pos="1371600" algn="l"/>
                <a:tab pos="1828800" algn="l"/>
              </a:tabLst>
            </a:pPr>
            <a:r>
              <a:rPr lang="en-GB" sz="1200" b="0" dirty="0">
                <a:effectLst/>
                <a:latin typeface="Arial" panose="020B0604020202020204" pitchFamily="34" charset="0"/>
                <a:ea typeface="Times New Roman" panose="02020603050405020304" pitchFamily="18" charset="0"/>
              </a:rPr>
              <a:t>Theoretical approaches to management and leadership</a:t>
            </a:r>
            <a:endParaRPr lang="en-GB" sz="1200" b="1" dirty="0">
              <a:effectLst/>
              <a:latin typeface="Times New Roman" panose="02020603050405020304" pitchFamily="18" charset="0"/>
              <a:ea typeface="Times New Roman" panose="02020603050405020304" pitchFamily="18" charset="0"/>
            </a:endParaRPr>
          </a:p>
          <a:p>
            <a:pPr marL="342900" lvl="0" indent="-342900" fontAlgn="auto" hangingPunct="1">
              <a:buFont typeface="Symbol" panose="05050102010706020507" pitchFamily="18" charset="2"/>
              <a:buChar char=""/>
              <a:tabLst>
                <a:tab pos="457200" algn="l"/>
                <a:tab pos="914400" algn="l"/>
                <a:tab pos="1371600" algn="l"/>
                <a:tab pos="1828800" algn="l"/>
              </a:tabLst>
            </a:pPr>
            <a:r>
              <a:rPr lang="en-GB" sz="1200" b="0" dirty="0">
                <a:effectLst/>
                <a:latin typeface="Arial" panose="020B0604020202020204" pitchFamily="34" charset="0"/>
                <a:ea typeface="Times New Roman" panose="02020603050405020304" pitchFamily="18" charset="0"/>
              </a:rPr>
              <a:t>Management and leadership in context</a:t>
            </a:r>
            <a:endParaRPr lang="en-GB" sz="1200" b="1" dirty="0">
              <a:effectLst/>
              <a:latin typeface="Times New Roman" panose="02020603050405020304" pitchFamily="18" charset="0"/>
              <a:ea typeface="Times New Roman" panose="02020603050405020304" pitchFamily="18" charset="0"/>
            </a:endParaRPr>
          </a:p>
          <a:p>
            <a:pPr marL="342900" lvl="0" indent="-342900" fontAlgn="auto" hangingPunct="1">
              <a:buFont typeface="Symbol" panose="05050102010706020507" pitchFamily="18" charset="2"/>
              <a:buChar char=""/>
              <a:tabLst>
                <a:tab pos="457200" algn="l"/>
                <a:tab pos="914400" algn="l"/>
                <a:tab pos="1371600" algn="l"/>
                <a:tab pos="1828800" algn="l"/>
              </a:tabLst>
            </a:pPr>
            <a:r>
              <a:rPr lang="en-GB" sz="1200" b="0" dirty="0">
                <a:effectLst/>
                <a:latin typeface="Arial" panose="020B0604020202020204" pitchFamily="34" charset="0"/>
                <a:ea typeface="Times New Roman" panose="02020603050405020304" pitchFamily="18" charset="0"/>
              </a:rPr>
              <a:t>Behaviours, roles and capabilities of managers and leaders</a:t>
            </a:r>
            <a:endParaRPr lang="en-GB" sz="1200" b="1" dirty="0">
              <a:effectLst/>
              <a:latin typeface="Times New Roman" panose="02020603050405020304" pitchFamily="18" charset="0"/>
              <a:ea typeface="Times New Roman" panose="02020603050405020304" pitchFamily="18" charset="0"/>
            </a:endParaRPr>
          </a:p>
          <a:p>
            <a:pPr marL="342900" lvl="0" indent="-342900" fontAlgn="auto" hangingPunct="1">
              <a:buFont typeface="Symbol" panose="05050102010706020507" pitchFamily="18" charset="2"/>
              <a:buChar char=""/>
              <a:tabLst>
                <a:tab pos="457200" algn="l"/>
                <a:tab pos="914400" algn="l"/>
                <a:tab pos="1371600" algn="l"/>
                <a:tab pos="1828800" algn="l"/>
              </a:tabLst>
            </a:pPr>
            <a:r>
              <a:rPr lang="en-GB" sz="1200" b="0" dirty="0">
                <a:effectLst/>
                <a:latin typeface="Arial" panose="020B0604020202020204" pitchFamily="34" charset="0"/>
                <a:ea typeface="Times New Roman" panose="02020603050405020304" pitchFamily="18" charset="0"/>
              </a:rPr>
              <a:t>The management and leadership process</a:t>
            </a:r>
            <a:endParaRPr lang="en-GB" sz="1200" b="1" dirty="0">
              <a:effectLst/>
              <a:latin typeface="Times New Roman" panose="02020603050405020304" pitchFamily="18" charset="0"/>
              <a:ea typeface="Times New Roman" panose="02020603050405020304" pitchFamily="18" charset="0"/>
            </a:endParaRPr>
          </a:p>
          <a:p>
            <a:pPr marL="342900" lvl="0" indent="-342900" fontAlgn="auto" hangingPunct="1">
              <a:buFont typeface="Symbol" panose="05050102010706020507" pitchFamily="18" charset="2"/>
              <a:buChar char=""/>
              <a:tabLst>
                <a:tab pos="457200" algn="l"/>
                <a:tab pos="914400" algn="l"/>
                <a:tab pos="1371600" algn="l"/>
                <a:tab pos="1828800" algn="l"/>
              </a:tabLst>
            </a:pPr>
            <a:r>
              <a:rPr lang="en-GB" sz="1200" b="0" dirty="0">
                <a:effectLst/>
                <a:latin typeface="Arial" panose="020B0604020202020204" pitchFamily="34" charset="0"/>
                <a:ea typeface="Times New Roman" panose="02020603050405020304" pitchFamily="18" charset="0"/>
              </a:rPr>
              <a:t>Issues in management and leadership</a:t>
            </a:r>
            <a:endParaRPr lang="en-GB" sz="1200" b="1" dirty="0">
              <a:effectLst/>
              <a:latin typeface="Times New Roman" panose="02020603050405020304" pitchFamily="18" charset="0"/>
              <a:ea typeface="Times New Roman" panose="02020603050405020304" pitchFamily="18" charset="0"/>
            </a:endParaRPr>
          </a:p>
          <a:p>
            <a:pPr marL="342900" lvl="0" indent="-342900" fontAlgn="auto" hangingPunct="1">
              <a:buFont typeface="Symbol" panose="05050102010706020507" pitchFamily="18" charset="2"/>
              <a:buChar char=""/>
              <a:tabLst>
                <a:tab pos="457200" algn="l"/>
                <a:tab pos="914400" algn="l"/>
                <a:tab pos="1371600" algn="l"/>
                <a:tab pos="1828800" algn="l"/>
              </a:tabLst>
            </a:pPr>
            <a:r>
              <a:rPr lang="en-GB" sz="1200" b="0" dirty="0">
                <a:effectLst/>
                <a:latin typeface="Arial" panose="020B0604020202020204" pitchFamily="34" charset="0"/>
                <a:ea typeface="Times New Roman" panose="02020603050405020304" pitchFamily="18" charset="0"/>
              </a:rPr>
              <a:t>Data gathering in a management and leadership role to inform decision making</a:t>
            </a:r>
            <a:endParaRPr lang="en-GB" sz="1200" b="1" dirty="0">
              <a:effectLst/>
              <a:latin typeface="Times New Roman" panose="02020603050405020304" pitchFamily="18" charset="0"/>
              <a:ea typeface="Times New Roman" panose="02020603050405020304" pitchFamily="18" charset="0"/>
            </a:endParaRPr>
          </a:p>
          <a:p>
            <a:pPr marL="342900" lvl="0" indent="-342900" fontAlgn="auto" hangingPunct="1">
              <a:buFont typeface="Symbol" panose="05050102010706020507" pitchFamily="18" charset="2"/>
              <a:buChar char=""/>
              <a:tabLst>
                <a:tab pos="457200" algn="l"/>
                <a:tab pos="914400" algn="l"/>
                <a:tab pos="1371600" algn="l"/>
                <a:tab pos="1828800" algn="l"/>
              </a:tabLst>
            </a:pPr>
            <a:r>
              <a:rPr lang="en-GB" sz="1200" b="0" dirty="0">
                <a:effectLst/>
                <a:latin typeface="Arial" panose="020B0604020202020204" pitchFamily="34" charset="0"/>
                <a:ea typeface="Times New Roman" panose="02020603050405020304" pitchFamily="18" charset="0"/>
              </a:rPr>
              <a:t>Professional networking with specified stakeholders</a:t>
            </a:r>
            <a:endParaRPr lang="en-GB" sz="1200" b="1" dirty="0">
              <a:effectLst/>
              <a:latin typeface="Times New Roman" panose="02020603050405020304" pitchFamily="18" charset="0"/>
              <a:ea typeface="Times New Roman" panose="02020603050405020304" pitchFamily="18" charset="0"/>
            </a:endParaRPr>
          </a:p>
          <a:p>
            <a:pPr marL="342900" lvl="0" indent="-342900" fontAlgn="auto" hangingPunct="1">
              <a:buFont typeface="Symbol" panose="05050102010706020507" pitchFamily="18" charset="2"/>
              <a:buChar char=""/>
              <a:tabLst>
                <a:tab pos="457200" algn="l"/>
                <a:tab pos="914400" algn="l"/>
                <a:tab pos="1371600" algn="l"/>
                <a:tab pos="1828800" algn="l"/>
              </a:tabLst>
            </a:pPr>
            <a:r>
              <a:rPr lang="en-GB" sz="1200" b="0" dirty="0">
                <a:effectLst/>
                <a:latin typeface="Arial" panose="020B0604020202020204" pitchFamily="34" charset="0"/>
                <a:ea typeface="Times New Roman" panose="02020603050405020304" pitchFamily="18" charset="0"/>
              </a:rPr>
              <a:t>Implementation planning for managers and leaders</a:t>
            </a:r>
            <a:endParaRPr lang="en-GB" sz="1200" b="1"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lvl="0" indent="0" algn="just" rtl="0">
              <a:buFont typeface="Symbol" panose="05050102010706020507" pitchFamily="18" charset="2"/>
              <a:buNone/>
            </a:pPr>
            <a:r>
              <a:rPr lang="en-GB" b="1" dirty="0"/>
              <a:t>Developing People in Organisations </a:t>
            </a:r>
            <a:r>
              <a:rPr lang="en-GB" dirty="0"/>
              <a:t>– </a:t>
            </a:r>
          </a:p>
          <a:p>
            <a:pPr marL="0" lvl="0" indent="0" algn="just" rtl="0">
              <a:buFont typeface="Symbol" panose="05050102010706020507" pitchFamily="18" charset="2"/>
              <a:buNone/>
            </a:pPr>
            <a:r>
              <a:rPr lang="en-GB" sz="1200" dirty="0">
                <a:effectLst/>
                <a:latin typeface="Arial" panose="020B0604020202020204" pitchFamily="34" charset="0"/>
                <a:ea typeface="Times New Roman" panose="02020603050405020304" pitchFamily="18" charset="0"/>
                <a:cs typeface="Arial" panose="020B0604020202020204" pitchFamily="34" charset="0"/>
              </a:rPr>
              <a:t>The history and context of people management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Organisation design, culture and development, including the analysis of internal and external environments that impact upon organisational leadership</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National and international employment markets from which organisations source and mobilise staff; how employment markets are evolving and changing.</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Psychological theories and explanatory frameworks of individual behaviour, relating to personality, perception, motivation and emotional intelligence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Onboarding personnel, building the business activist, employer bonding and branding.</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Processes of managing performance; innovating new working practices; delivering outstanding customer service; breeding an environment where talent may grow</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 focus on working collaboratively, both internally and with external stakeholders, across a range of cultures.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 understanding of work groups and teams and effective conflict management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Ethics and professionalism; commitment to equality of opportunity; encouraging and enabling diversity.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Establish how leadership impacts on the engagement of employees, with a focus on leadership behaviours required to be effective in volatile, uncertain, complex and ambiguous business environments.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a:p>
            <a:r>
              <a:rPr lang="en-GB" b="1" dirty="0"/>
              <a:t>Leaders in a Global Business</a:t>
            </a:r>
          </a:p>
          <a:p>
            <a:pPr marL="342900" lvl="0" indent="-342900" rtl="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How organisations operate domestically and globally</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b="0" dirty="0">
                <a:solidFill>
                  <a:srgbClr val="000000"/>
                </a:solidFill>
                <a:effectLst/>
                <a:latin typeface="Arial" panose="020B0604020202020204" pitchFamily="34" charset="0"/>
                <a:ea typeface="Times New Roman" panose="02020603050405020304" pitchFamily="18" charset="0"/>
              </a:rPr>
              <a:t>How global leadership competencies can be disseminated rapidly and effectively throughout the organization</a:t>
            </a:r>
            <a:endParaRPr lang="en-GB" sz="1200" b="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Key responsibilities of the leadership role within global organisations.</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Evaluate different leadership styles and how these translate on a global scale</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The value of leadership development to the success of global organisations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Theories of international communication and the importance of relationship building</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The global mindset and connecting with individuals and organisations across boundaries</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Stakeholder expectations and the importance of understanding different modes of engagement with international markets and explore the interconnectedness between economic, legal, political, ecological and cultural environments in which organisations operate;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Contemporary global issues, e.g. responsible stewardship, diversity, inclusion, ethics, culture and intercultural awareness.</a:t>
            </a:r>
            <a:r>
              <a:rPr lang="en-GB" sz="12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Concept of emotional intelligence and how it applies to the leadership role in global organisations</a:t>
            </a:r>
          </a:p>
          <a:p>
            <a:pPr marL="342900" lvl="0" indent="-342900">
              <a:buFont typeface="Symbol" panose="05050102010706020507" pitchFamily="18" charset="2"/>
              <a:buChar char="·"/>
            </a:pPr>
            <a:endParaRPr lang="en-GB" sz="1200" dirty="0">
              <a:effectLst/>
              <a:latin typeface="Arial" panose="020B0604020202020204" pitchFamily="34" charset="0"/>
              <a:ea typeface="Times New Roman" panose="02020603050405020304" pitchFamily="18" charset="0"/>
            </a:endParaRPr>
          </a:p>
          <a:p>
            <a:pPr marL="0" lvl="0" indent="0">
              <a:buFont typeface="Symbol" panose="05050102010706020507" pitchFamily="18" charset="2"/>
              <a:buNone/>
            </a:pPr>
            <a:r>
              <a:rPr lang="en-GB" sz="1200" b="1" dirty="0">
                <a:effectLst/>
                <a:latin typeface="Arial" panose="020B0604020202020204" pitchFamily="34" charset="0"/>
                <a:ea typeface="Times New Roman" panose="02020603050405020304" pitchFamily="18" charset="0"/>
              </a:rPr>
              <a:t>Leading Digital and Strategic Change</a:t>
            </a:r>
          </a:p>
          <a:p>
            <a:pPr marL="342900" lvl="0" indent="-342900" rtl="0">
              <a:buFont typeface="Symbol" panose="05050102010706020507" pitchFamily="18" charset="2"/>
              <a:buChar char="·"/>
            </a:pPr>
            <a:r>
              <a:rPr lang="en-GB" sz="1200" dirty="0">
                <a:solidFill>
                  <a:srgbClr val="000000"/>
                </a:solidFill>
                <a:effectLst/>
                <a:latin typeface="Arial" panose="020B0604020202020204" pitchFamily="34" charset="0"/>
                <a:ea typeface="Times New Roman" panose="02020603050405020304" pitchFamily="18" charset="0"/>
              </a:rPr>
              <a:t>Theoretical perspectives and approaches to change management in organizational environments.</a:t>
            </a:r>
            <a:endParaRPr lang="en-GB" sz="1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200" dirty="0">
                <a:solidFill>
                  <a:srgbClr val="000000"/>
                </a:solidFill>
                <a:effectLst/>
                <a:latin typeface="Arial" panose="020B0604020202020204" pitchFamily="34" charset="0"/>
                <a:ea typeface="Arial" panose="020B0604020202020204" pitchFamily="34" charset="0"/>
              </a:rPr>
              <a:t>Learning organisations; the learning culture and change </a:t>
            </a:r>
            <a:endParaRPr lang="en-GB" sz="1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200" dirty="0">
                <a:solidFill>
                  <a:srgbClr val="000000"/>
                </a:solidFill>
                <a:effectLst/>
                <a:latin typeface="Arial" panose="020B0604020202020204" pitchFamily="34" charset="0"/>
                <a:ea typeface="Arial" panose="020B0604020202020204" pitchFamily="34" charset="0"/>
              </a:rPr>
              <a:t>Resource, competence and strategic capability. The strategic importance of resources, core competences and organisation capabilities. </a:t>
            </a:r>
            <a:endParaRPr lang="en-GB" sz="1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200" dirty="0">
                <a:solidFill>
                  <a:srgbClr val="000000"/>
                </a:solidFill>
                <a:effectLst/>
                <a:latin typeface="Arial" panose="020B0604020202020204" pitchFamily="34" charset="0"/>
                <a:ea typeface="Arial" panose="020B0604020202020204" pitchFamily="34" charset="0"/>
              </a:rPr>
              <a:t>The role of digital leaders in driving effective change within organisations and developing strategies to communicate, influence and engage with employees</a:t>
            </a:r>
            <a:endParaRPr lang="en-GB" sz="1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200" dirty="0">
                <a:solidFill>
                  <a:srgbClr val="000000"/>
                </a:solidFill>
                <a:effectLst/>
                <a:latin typeface="Arial" panose="020B0604020202020204" pitchFamily="34" charset="0"/>
                <a:ea typeface="Times New Roman" panose="02020603050405020304" pitchFamily="18" charset="0"/>
              </a:rPr>
              <a:t>The role of innovation and entrepreneurial thinking for the current multidisciplinary environment of many organisations</a:t>
            </a:r>
            <a:endParaRPr lang="en-GB" sz="1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200" dirty="0">
                <a:solidFill>
                  <a:srgbClr val="000000"/>
                </a:solidFill>
                <a:effectLst/>
                <a:latin typeface="Arial" panose="020B0604020202020204" pitchFamily="34" charset="0"/>
                <a:ea typeface="Arial" panose="020B0604020202020204" pitchFamily="34" charset="0"/>
              </a:rPr>
              <a:t>The roles and responsibilities of leaders in devising and implementing change, developing strategies for dealing with resistance to change</a:t>
            </a:r>
            <a:endParaRPr lang="en-GB" sz="1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200" dirty="0">
                <a:solidFill>
                  <a:srgbClr val="000000"/>
                </a:solidFill>
                <a:effectLst/>
                <a:latin typeface="Arial" panose="020B0604020202020204" pitchFamily="34" charset="0"/>
                <a:ea typeface="Arial" panose="020B0604020202020204" pitchFamily="34" charset="0"/>
              </a:rPr>
              <a:t>Negotiation as a leadership practice </a:t>
            </a:r>
            <a:endParaRPr lang="en-GB" sz="1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200" dirty="0">
                <a:solidFill>
                  <a:srgbClr val="000000"/>
                </a:solidFill>
                <a:effectLst/>
                <a:latin typeface="Arial" panose="020B0604020202020204" pitchFamily="34" charset="0"/>
                <a:ea typeface="Arial" panose="020B0604020202020204" pitchFamily="34" charset="0"/>
              </a:rPr>
              <a:t>The pace of digital technologies and their impact on organisations</a:t>
            </a:r>
            <a:endParaRPr lang="en-GB" sz="1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200" dirty="0">
                <a:solidFill>
                  <a:srgbClr val="000000"/>
                </a:solidFill>
                <a:effectLst/>
                <a:latin typeface="Arial" panose="020B0604020202020204" pitchFamily="34" charset="0"/>
                <a:ea typeface="Arial" panose="020B0604020202020204" pitchFamily="34" charset="0"/>
              </a:rPr>
              <a:t>Leading through digital disruption</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solidFill>
                  <a:srgbClr val="000000"/>
                </a:solidFill>
                <a:effectLst/>
                <a:latin typeface="Arial" panose="020B0604020202020204" pitchFamily="34" charset="0"/>
                <a:ea typeface="Times New Roman" panose="02020603050405020304" pitchFamily="18" charset="0"/>
              </a:rPr>
              <a:t>The roles that will be replaced by technology and how leaders can support employees through this transition.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spc="35" dirty="0">
                <a:solidFill>
                  <a:srgbClr val="000000"/>
                </a:solidFill>
                <a:effectLst/>
                <a:latin typeface="Arial" panose="020B0604020202020204" pitchFamily="34" charset="0"/>
                <a:ea typeface="Times New Roman" panose="02020603050405020304" pitchFamily="18" charset="0"/>
              </a:rPr>
              <a:t>Explore the integration of novel technologies into the workplace and where those technologies intersect with the psychology of human </a:t>
            </a:r>
            <a:r>
              <a:rPr lang="en-GB" sz="1200" spc="35" dirty="0" err="1">
                <a:solidFill>
                  <a:srgbClr val="000000"/>
                </a:solidFill>
                <a:effectLst/>
                <a:latin typeface="Arial" panose="020B0604020202020204" pitchFamily="34" charset="0"/>
                <a:ea typeface="Times New Roman" panose="02020603050405020304" pitchFamily="18" charset="0"/>
              </a:rPr>
              <a:t>behavior</a:t>
            </a:r>
            <a:endParaRPr lang="en-GB" sz="1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200" dirty="0">
                <a:solidFill>
                  <a:srgbClr val="000000"/>
                </a:solidFill>
                <a:effectLst/>
                <a:latin typeface="Arial" panose="020B0604020202020204" pitchFamily="34" charset="0"/>
                <a:ea typeface="Arial" panose="020B0604020202020204" pitchFamily="34" charset="0"/>
              </a:rPr>
              <a:t>The role of technology in changing the competitive position of incumbents and new entrants. </a:t>
            </a:r>
            <a:endParaRPr lang="en-GB" sz="1200" dirty="0">
              <a:effectLst/>
              <a:latin typeface="Times New Roman" panose="02020603050405020304" pitchFamily="18" charset="0"/>
              <a:ea typeface="Times New Roman" panose="02020603050405020304" pitchFamily="18" charset="0"/>
            </a:endParaRPr>
          </a:p>
          <a:p>
            <a:pPr marL="0" lvl="0" indent="0">
              <a:buFont typeface="Symbol" panose="05050102010706020507" pitchFamily="18" charset="2"/>
              <a:buNone/>
            </a:pPr>
            <a:endParaRPr lang="en-GB" sz="1200" dirty="0">
              <a:effectLst/>
              <a:latin typeface="Times New Roman" panose="02020603050405020304" pitchFamily="18" charset="0"/>
              <a:ea typeface="Times New Roman" panose="02020603050405020304" pitchFamily="18" charset="0"/>
            </a:endParaRPr>
          </a:p>
          <a:p>
            <a:r>
              <a:rPr lang="en-GB" b="1" dirty="0"/>
              <a:t>The Tools of Leadership</a:t>
            </a:r>
          </a:p>
          <a:p>
            <a:pPr marL="342900" lvl="0" indent="-342900" rtl="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The significance of leadership and leadership effectiveness</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Overview of team building skills, mentorship programmes, conflict resolution and decision making skills.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Repertoire of leadership styles in different situations with different people within organisations.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Models and frameworks of leadership with consideration of the appropriateness of each to differing organisational contexts</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Concept of emotional intelligence and how it applies to the leadership role</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Importance of understanding one’s own strengths and limitations as a leader</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Arial" panose="020B0604020202020204" pitchFamily="34" charset="0"/>
              </a:rPr>
              <a:t>The impact and effect of toxic leaders upon organisational performance and culture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solidFill>
                  <a:srgbClr val="000000"/>
                </a:solidFill>
                <a:effectLst/>
                <a:latin typeface="Arial" panose="020B0604020202020204" pitchFamily="34" charset="0"/>
                <a:ea typeface="Arial" panose="020B0604020202020204" pitchFamily="34" charset="0"/>
              </a:rPr>
              <a:t>The role and feasibility of Leadership Development  programmes</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solidFill>
                  <a:srgbClr val="000000"/>
                </a:solidFill>
                <a:effectLst/>
                <a:latin typeface="Arial" panose="020B0604020202020204" pitchFamily="34" charset="0"/>
                <a:ea typeface="Times New Roman" panose="02020603050405020304" pitchFamily="18" charset="0"/>
              </a:rPr>
              <a:t>Adaptive leadership which focuses on how individuals lead without or beyond authority to address complex problems.</a:t>
            </a:r>
            <a:endParaRPr lang="en-GB" sz="1200" dirty="0">
              <a:effectLst/>
              <a:latin typeface="Times New Roman" panose="02020603050405020304" pitchFamily="18" charset="0"/>
              <a:ea typeface="Times New Roman" panose="02020603050405020304" pitchFamily="18" charset="0"/>
            </a:endParaRPr>
          </a:p>
          <a:p>
            <a:endParaRPr lang="en-GB" dirty="0"/>
          </a:p>
          <a:p>
            <a:r>
              <a:rPr lang="en-GB" b="1" dirty="0"/>
              <a:t>Research Methods</a:t>
            </a:r>
          </a:p>
          <a:p>
            <a:pPr marL="342900" lvl="0" indent="-342900" rtl="0">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Research principles and approaches (e.g. the research process, purpose, sources of data including primary/secondary research, quantitative/qualitative data, objective/hypothesis formation, reliability, validity)</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Critical evaluation of qualitative, quantitative and mixed-methods research methodologies will be undertaken in relation to the methods, instruments and techniques that can be used.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Theory, Paradigms, Epistemology, Ontology and Axiology – the Philosophical underpinnings of research;</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bias in research; reading and evaluating literature as a researcher; introductions to research design;</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Frameworks for conducting critical appraisals of professional and academic communications;</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Ethics in business research;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Examine what makes an original and important research question. Linking to other research; applied social research; developing recommendations for evidence-based practice;</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academic communication – academic conventions and styles of communication; conference presentations; journal and report writing; peer reviewing; presenting academic research to non-academic audiences.</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Research methodologies - historical, descriptive, correlational, comparative, experimental</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Survey design, questionnaires, sampling, statistical techniques, interviews, case studies, observation</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Project planning - project time scale control</a:t>
            </a:r>
            <a:endParaRPr lang="en-GB" sz="1200" dirty="0">
              <a:effectLst/>
              <a:latin typeface="Times New Roman" panose="02020603050405020304" pitchFamily="18" charset="0"/>
              <a:ea typeface="Times New Roman" panose="02020603050405020304" pitchFamily="18" charset="0"/>
            </a:endParaRPr>
          </a:p>
          <a:p>
            <a:endParaRPr lang="en-GB" dirty="0"/>
          </a:p>
          <a:p>
            <a:r>
              <a:rPr lang="en-GB" b="1" dirty="0"/>
              <a:t>Dissertation</a:t>
            </a:r>
          </a:p>
          <a:p>
            <a:pPr marL="342900" lvl="0" indent="-342900" rtl="0">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The complexities and practical issues of business and management research: independent learning and development; stakeholder interests and ethical considerations; the investigative process; philosophical considerations; the use of theory; the importance of on-going clear communication.</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The importance of clear aims and objectives: project management, use of project management skills to budget, manage time and other resources, building and managing relationships; learning and reflection, reviewing and judging.</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Exploring the literature, writing a literature review, critically reviewing published literature, showing conceptual and theoretical understanding, identifying research problems and questions.</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Choosing a research method, data collection and sampling, data analysis and interpreting results, reliability and validity of data, evidence-based approach; disseminating findings in a way that is consistent with professional business and management practice.  Drawing valid conclusions and recommendations.  Reflecting on the research process and outcomes and the learning experience.</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2101608-F410-48A8-9729-E51C5D8B298D}" type="slidenum">
              <a:rPr lang="en-GB" smtClean="0"/>
              <a:t>4</a:t>
            </a:fld>
            <a:endParaRPr lang="en-GB"/>
          </a:p>
        </p:txBody>
      </p:sp>
    </p:spTree>
    <p:extLst>
      <p:ext uri="{BB962C8B-B14F-4D97-AF65-F5344CB8AC3E}">
        <p14:creationId xmlns:p14="http://schemas.microsoft.com/office/powerpoint/2010/main" val="3340459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Staff will as always be supportive, but there is an expectation that you will check information yourself rather than email staff i.e.  Assignment deadlines – check the assignment specification – it will be on Moodle – don’t email lecturers asking to confirm.  </a:t>
            </a:r>
          </a:p>
        </p:txBody>
      </p:sp>
      <p:sp>
        <p:nvSpPr>
          <p:cNvPr id="4" name="Slide Number Placeholder 3"/>
          <p:cNvSpPr>
            <a:spLocks noGrp="1"/>
          </p:cNvSpPr>
          <p:nvPr>
            <p:ph type="sldNum" sz="quarter" idx="5"/>
          </p:nvPr>
        </p:nvSpPr>
        <p:spPr/>
        <p:txBody>
          <a:bodyPr/>
          <a:lstStyle/>
          <a:p>
            <a:fld id="{92101608-F410-48A8-9729-E51C5D8B298D}" type="slidenum">
              <a:rPr lang="en-GB" smtClean="0"/>
              <a:t>7</a:t>
            </a:fld>
            <a:endParaRPr lang="en-GB"/>
          </a:p>
        </p:txBody>
      </p:sp>
    </p:spTree>
    <p:extLst>
      <p:ext uri="{BB962C8B-B14F-4D97-AF65-F5344CB8AC3E}">
        <p14:creationId xmlns:p14="http://schemas.microsoft.com/office/powerpoint/2010/main" val="2471533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10/27/2021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10/27/2021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10/27/2021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10/27/2021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10/27/2021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10/27/2021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4.svg"/></Relationships>
</file>

<file path=ppt/slides/_rels/slide8.xml.rels><?xml version="1.0" encoding="UTF-8" standalone="yes"?>
<Relationships xmlns="http://schemas.openxmlformats.org/package/2006/relationships"><Relationship Id="rId3" Type="http://schemas.openxmlformats.org/officeDocument/2006/relationships/hyperlink" Target="mailto:marie.pitson@uwtsd.ac.uk" TargetMode="External"/><Relationship Id="rId2" Type="http://schemas.openxmlformats.org/officeDocument/2006/relationships/image" Target="../media/image15.jp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MA LEADERSHIP</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US" dirty="0">
                <a:solidFill>
                  <a:schemeClr val="tx1"/>
                </a:solidFill>
              </a:rPr>
              <a:t>UWTSD Institute of Management and Health</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2">
            <a:extLst>
              <a:ext uri="{FF2B5EF4-FFF2-40B4-BE49-F238E27FC236}">
                <a16:creationId xmlns:a16="http://schemas.microsoft.com/office/drawing/2014/main" id="{E047EFC8-5108-4B6F-B82C-7266AAD2ACFB}"/>
              </a:ext>
            </a:extLst>
          </p:cNvPr>
          <p:cNvSpPr>
            <a:spLocks noGrp="1"/>
          </p:cNvSpPr>
          <p:nvPr>
            <p:ph type="title"/>
          </p:nvPr>
        </p:nvSpPr>
        <p:spPr>
          <a:xfrm>
            <a:off x="1066800" y="642594"/>
            <a:ext cx="10058400" cy="1371600"/>
          </a:xfrm>
        </p:spPr>
        <p:txBody>
          <a:bodyPr anchor="ctr">
            <a:normAutofit/>
          </a:bodyPr>
          <a:lstStyle/>
          <a:p>
            <a:pPr>
              <a:spcAft>
                <a:spcPts val="800"/>
              </a:spcAft>
            </a:pPr>
            <a:r>
              <a:rPr lang="en-GB"/>
              <a:t>A BRAND NEW MASTERS PROGRAMME</a:t>
            </a:r>
          </a:p>
        </p:txBody>
      </p:sp>
      <p:pic>
        <p:nvPicPr>
          <p:cNvPr id="5" name="Content Placeholder 4" descr="Angled view of a multicolored building facade">
            <a:extLst>
              <a:ext uri="{FF2B5EF4-FFF2-40B4-BE49-F238E27FC236}">
                <a16:creationId xmlns:a16="http://schemas.microsoft.com/office/drawing/2014/main" id="{52BA12ED-4E2C-47F0-906A-DE4687A7526E}"/>
              </a:ext>
            </a:extLst>
          </p:cNvPr>
          <p:cNvPicPr>
            <a:picLocks noGrp="1" noChangeAspect="1"/>
          </p:cNvPicPr>
          <p:nvPr>
            <p:ph sz="half" idx="1"/>
          </p:nvPr>
        </p:nvPicPr>
        <p:blipFill rotWithShape="1">
          <a:blip r:embed="rId3"/>
          <a:srcRect r="16967" b="-2"/>
          <a:stretch/>
        </p:blipFill>
        <p:spPr>
          <a:xfrm>
            <a:off x="1066800" y="2103120"/>
            <a:ext cx="4663440" cy="3749040"/>
          </a:xfrm>
          <a:noFill/>
        </p:spPr>
      </p:pic>
      <p:sp>
        <p:nvSpPr>
          <p:cNvPr id="3" name="Content Placeholder 2">
            <a:extLst>
              <a:ext uri="{FF2B5EF4-FFF2-40B4-BE49-F238E27FC236}">
                <a16:creationId xmlns:a16="http://schemas.microsoft.com/office/drawing/2014/main" id="{BA5B1A32-D221-4980-98D2-F6DCF86041FD}"/>
              </a:ext>
            </a:extLst>
          </p:cNvPr>
          <p:cNvSpPr>
            <a:spLocks noGrp="1"/>
          </p:cNvSpPr>
          <p:nvPr>
            <p:ph sz="half" idx="2"/>
          </p:nvPr>
        </p:nvSpPr>
        <p:spPr>
          <a:xfrm>
            <a:off x="6461760" y="1777684"/>
            <a:ext cx="4663440" cy="4437722"/>
          </a:xfrm>
        </p:spPr>
        <p:txBody>
          <a:bodyPr>
            <a:normAutofit/>
          </a:bodyPr>
          <a:lstStyle/>
          <a:p>
            <a:pPr>
              <a:lnSpc>
                <a:spcPct val="100000"/>
              </a:lnSpc>
            </a:pPr>
            <a:r>
              <a:rPr lang="en-GB" sz="1400" dirty="0"/>
              <a:t>Begins in October 2022</a:t>
            </a:r>
          </a:p>
          <a:p>
            <a:pPr>
              <a:lnSpc>
                <a:spcPct val="100000"/>
              </a:lnSpc>
            </a:pPr>
            <a:endParaRPr lang="en-GB" sz="1400" dirty="0"/>
          </a:p>
          <a:p>
            <a:pPr>
              <a:lnSpc>
                <a:spcPct val="100000"/>
              </a:lnSpc>
            </a:pPr>
            <a:r>
              <a:rPr lang="en-GB" sz="1400" dirty="0"/>
              <a:t>Will be delivered in Cardiff and Swansea </a:t>
            </a:r>
          </a:p>
          <a:p>
            <a:pPr>
              <a:lnSpc>
                <a:spcPct val="100000"/>
              </a:lnSpc>
            </a:pPr>
            <a:endParaRPr lang="en-GB" sz="1400" dirty="0"/>
          </a:p>
          <a:p>
            <a:pPr>
              <a:lnSpc>
                <a:spcPct val="100000"/>
              </a:lnSpc>
            </a:pPr>
            <a:r>
              <a:rPr lang="en-GB" sz="1400" dirty="0"/>
              <a:t>Both a full time and part time route are available</a:t>
            </a:r>
          </a:p>
          <a:p>
            <a:pPr>
              <a:lnSpc>
                <a:spcPct val="100000"/>
              </a:lnSpc>
            </a:pPr>
            <a:endParaRPr lang="en-GB" sz="1400" dirty="0"/>
          </a:p>
          <a:p>
            <a:pPr>
              <a:lnSpc>
                <a:spcPct val="100000"/>
              </a:lnSpc>
            </a:pPr>
            <a:r>
              <a:rPr lang="en-GB" sz="1400" dirty="0"/>
              <a:t>Blended Delivery</a:t>
            </a:r>
          </a:p>
          <a:p>
            <a:pPr>
              <a:lnSpc>
                <a:spcPct val="100000"/>
              </a:lnSpc>
            </a:pPr>
            <a:endParaRPr lang="en-GB" sz="1400" dirty="0"/>
          </a:p>
          <a:p>
            <a:pPr>
              <a:lnSpc>
                <a:spcPct val="100000"/>
              </a:lnSpc>
            </a:pPr>
            <a:r>
              <a:rPr lang="en-GB" sz="1400" dirty="0"/>
              <a:t>The full-time timetable will follow the same structure as the BA Leadership and Management programme i.e. two mornings or two afternoons per week.  </a:t>
            </a:r>
          </a:p>
          <a:p>
            <a:pPr>
              <a:lnSpc>
                <a:spcPct val="100000"/>
              </a:lnSpc>
            </a:pPr>
            <a:endParaRPr lang="en-GB" sz="1400" dirty="0"/>
          </a:p>
          <a:p>
            <a:pPr>
              <a:lnSpc>
                <a:spcPct val="100000"/>
              </a:lnSpc>
            </a:pPr>
            <a:r>
              <a:rPr lang="en-GB" sz="1400" dirty="0"/>
              <a:t>The part-time timetable will be one day per week.</a:t>
            </a:r>
          </a:p>
          <a:p>
            <a:pPr>
              <a:lnSpc>
                <a:spcPct val="100000"/>
              </a:lnSpc>
            </a:pPr>
            <a:endParaRPr lang="en-GB" sz="1400" dirty="0"/>
          </a:p>
          <a:p>
            <a:pPr>
              <a:lnSpc>
                <a:spcPct val="100000"/>
              </a:lnSpc>
            </a:pPr>
            <a:endParaRPr lang="en-GB" sz="1400" dirty="0"/>
          </a:p>
        </p:txBody>
      </p:sp>
    </p:spTree>
    <p:extLst>
      <p:ext uri="{BB962C8B-B14F-4D97-AF65-F5344CB8AC3E}">
        <p14:creationId xmlns:p14="http://schemas.microsoft.com/office/powerpoint/2010/main" val="1394642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MA Leadership or…………………..</a:t>
            </a:r>
          </a:p>
        </p:txBody>
      </p:sp>
      <p:graphicFrame>
        <p:nvGraphicFramePr>
          <p:cNvPr id="5" name="Content Placeholder 2" descr="SmartArt graphic">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2024614298"/>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243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6B4327-3B45-4980-BF64-FBC46382679E}"/>
              </a:ext>
            </a:extLst>
          </p:cNvPr>
          <p:cNvPicPr>
            <a:picLocks noChangeAspect="1"/>
          </p:cNvPicPr>
          <p:nvPr/>
        </p:nvPicPr>
        <p:blipFill>
          <a:blip r:embed="rId3"/>
          <a:stretch>
            <a:fillRect/>
          </a:stretch>
        </p:blipFill>
        <p:spPr>
          <a:xfrm>
            <a:off x="661182" y="464233"/>
            <a:ext cx="11148646" cy="5978769"/>
          </a:xfrm>
          <a:prstGeom prst="rect">
            <a:avLst/>
          </a:prstGeom>
        </p:spPr>
      </p:pic>
    </p:spTree>
    <p:extLst>
      <p:ext uri="{BB962C8B-B14F-4D97-AF65-F5344CB8AC3E}">
        <p14:creationId xmlns:p14="http://schemas.microsoft.com/office/powerpoint/2010/main" val="2411054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3D35EA-4319-4C03-A266-D8B63B6F2D4D}"/>
              </a:ext>
            </a:extLst>
          </p:cNvPr>
          <p:cNvPicPr>
            <a:picLocks noChangeAspect="1"/>
          </p:cNvPicPr>
          <p:nvPr/>
        </p:nvPicPr>
        <p:blipFill>
          <a:blip r:embed="rId2"/>
          <a:stretch>
            <a:fillRect/>
          </a:stretch>
        </p:blipFill>
        <p:spPr>
          <a:xfrm>
            <a:off x="1174651" y="337624"/>
            <a:ext cx="10621109" cy="6140547"/>
          </a:xfrm>
          <a:prstGeom prst="rect">
            <a:avLst/>
          </a:prstGeom>
        </p:spPr>
      </p:pic>
    </p:spTree>
    <p:extLst>
      <p:ext uri="{BB962C8B-B14F-4D97-AF65-F5344CB8AC3E}">
        <p14:creationId xmlns:p14="http://schemas.microsoft.com/office/powerpoint/2010/main" val="1815450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78CC1-7ED8-4B73-AFA2-77FE8EA47B9B}"/>
              </a:ext>
            </a:extLst>
          </p:cNvPr>
          <p:cNvSpPr>
            <a:spLocks noGrp="1"/>
          </p:cNvSpPr>
          <p:nvPr>
            <p:ph type="title"/>
          </p:nvPr>
        </p:nvSpPr>
        <p:spPr>
          <a:xfrm>
            <a:off x="1066800" y="642594"/>
            <a:ext cx="10058400" cy="1371600"/>
          </a:xfrm>
        </p:spPr>
        <p:txBody>
          <a:bodyPr anchor="ctr">
            <a:normAutofit/>
          </a:bodyPr>
          <a:lstStyle/>
          <a:p>
            <a:r>
              <a:rPr lang="en-GB" dirty="0"/>
              <a:t>MA LEADERSHIP</a:t>
            </a:r>
          </a:p>
        </p:txBody>
      </p:sp>
      <p:pic>
        <p:nvPicPr>
          <p:cNvPr id="7" name="Content Placeholder 6" descr="Stick figure families holding hands">
            <a:extLst>
              <a:ext uri="{FF2B5EF4-FFF2-40B4-BE49-F238E27FC236}">
                <a16:creationId xmlns:a16="http://schemas.microsoft.com/office/drawing/2014/main" id="{B14D66B4-CE82-4135-8628-61F48274541F}"/>
              </a:ext>
            </a:extLst>
          </p:cNvPr>
          <p:cNvPicPr>
            <a:picLocks noGrp="1" noChangeAspect="1"/>
          </p:cNvPicPr>
          <p:nvPr>
            <p:ph sz="half" idx="1"/>
          </p:nvPr>
        </p:nvPicPr>
        <p:blipFill rotWithShape="1">
          <a:blip r:embed="rId2"/>
          <a:stretch/>
        </p:blipFill>
        <p:spPr>
          <a:xfrm>
            <a:off x="1066800" y="2421217"/>
            <a:ext cx="4663440" cy="3112846"/>
          </a:xfrm>
          <a:noFill/>
        </p:spPr>
      </p:pic>
      <p:sp>
        <p:nvSpPr>
          <p:cNvPr id="3" name="Content Placeholder 2">
            <a:extLst>
              <a:ext uri="{FF2B5EF4-FFF2-40B4-BE49-F238E27FC236}">
                <a16:creationId xmlns:a16="http://schemas.microsoft.com/office/drawing/2014/main" id="{B60BEC5F-6953-4AC0-BE64-C29D23DDCD42}"/>
              </a:ext>
            </a:extLst>
          </p:cNvPr>
          <p:cNvSpPr>
            <a:spLocks noGrp="1"/>
          </p:cNvSpPr>
          <p:nvPr>
            <p:ph sz="half" idx="2"/>
          </p:nvPr>
        </p:nvSpPr>
        <p:spPr>
          <a:xfrm>
            <a:off x="6461760" y="2103120"/>
            <a:ext cx="4663440" cy="3749040"/>
          </a:xfrm>
        </p:spPr>
        <p:txBody>
          <a:bodyPr>
            <a:normAutofit/>
          </a:bodyPr>
          <a:lstStyle/>
          <a:p>
            <a:pPr>
              <a:lnSpc>
                <a:spcPct val="100000"/>
              </a:lnSpc>
            </a:pPr>
            <a:r>
              <a:rPr lang="en-GB" sz="1500">
                <a:effectLst/>
              </a:rPr>
              <a:t>Effective Leadership is an essential element of sustainable organisations.  </a:t>
            </a:r>
          </a:p>
          <a:p>
            <a:pPr>
              <a:lnSpc>
                <a:spcPct val="100000"/>
              </a:lnSpc>
            </a:pPr>
            <a:r>
              <a:rPr lang="en-GB" sz="1500">
                <a:effectLst/>
              </a:rPr>
              <a:t>A Master’s degree provides the underpinning theory and skills development necessary for ethical practice whilst also developing the critical analysis and research skills required to maintain currency of practice.</a:t>
            </a:r>
          </a:p>
          <a:p>
            <a:pPr>
              <a:lnSpc>
                <a:spcPct val="100000"/>
              </a:lnSpc>
            </a:pPr>
            <a:r>
              <a:rPr lang="en-GB" sz="1500">
                <a:effectLst/>
              </a:rPr>
              <a:t>Through the study of leadership, students are able to develop the skills necessary to build successful careers in most industries, including Healthcare, Engineering, Retail, Banking, Hospitality and Social Services. </a:t>
            </a:r>
            <a:endParaRPr lang="en-GB" sz="1500"/>
          </a:p>
        </p:txBody>
      </p:sp>
    </p:spTree>
    <p:extLst>
      <p:ext uri="{BB962C8B-B14F-4D97-AF65-F5344CB8AC3E}">
        <p14:creationId xmlns:p14="http://schemas.microsoft.com/office/powerpoint/2010/main" val="2474368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AD6C0-31A3-4E22-A181-594E0C7EBD7C}"/>
              </a:ext>
            </a:extLst>
          </p:cNvPr>
          <p:cNvSpPr>
            <a:spLocks noGrp="1"/>
          </p:cNvSpPr>
          <p:nvPr>
            <p:ph type="title"/>
          </p:nvPr>
        </p:nvSpPr>
        <p:spPr>
          <a:xfrm>
            <a:off x="1066800" y="642594"/>
            <a:ext cx="10058400" cy="1371600"/>
          </a:xfrm>
        </p:spPr>
        <p:txBody>
          <a:bodyPr anchor="ctr">
            <a:normAutofit/>
          </a:bodyPr>
          <a:lstStyle/>
          <a:p>
            <a:r>
              <a:rPr lang="en-GB"/>
              <a:t>Before Applying – Things to Consider</a:t>
            </a:r>
          </a:p>
        </p:txBody>
      </p:sp>
      <p:sp>
        <p:nvSpPr>
          <p:cNvPr id="3" name="Content Placeholder 2">
            <a:extLst>
              <a:ext uri="{FF2B5EF4-FFF2-40B4-BE49-F238E27FC236}">
                <a16:creationId xmlns:a16="http://schemas.microsoft.com/office/drawing/2014/main" id="{7708E83C-AF97-4690-B134-F66FCD1A0690}"/>
              </a:ext>
            </a:extLst>
          </p:cNvPr>
          <p:cNvSpPr>
            <a:spLocks noGrp="1"/>
          </p:cNvSpPr>
          <p:nvPr>
            <p:ph sz="half" idx="1"/>
          </p:nvPr>
        </p:nvSpPr>
        <p:spPr>
          <a:xfrm>
            <a:off x="1066800" y="2103120"/>
            <a:ext cx="4663440" cy="3749040"/>
          </a:xfrm>
        </p:spPr>
        <p:txBody>
          <a:bodyPr>
            <a:normAutofit/>
          </a:bodyPr>
          <a:lstStyle/>
          <a:p>
            <a:r>
              <a:rPr lang="en-GB" dirty="0"/>
              <a:t>There is an expectation that you will be independent learners and seek information independently </a:t>
            </a:r>
          </a:p>
          <a:p>
            <a:r>
              <a:rPr lang="en-GB" dirty="0"/>
              <a:t>In-depth research is a requirement at Masters level – do you have time?  </a:t>
            </a:r>
          </a:p>
          <a:p>
            <a:r>
              <a:rPr lang="en-GB" dirty="0"/>
              <a:t>How does the Masters align to your career goals?  </a:t>
            </a:r>
          </a:p>
          <a:p>
            <a:endParaRPr lang="en-GB" dirty="0"/>
          </a:p>
        </p:txBody>
      </p:sp>
      <p:pic>
        <p:nvPicPr>
          <p:cNvPr id="5" name="Content Placeholder 4" descr="Graph paper with calculator, ruler, highlighter, and pencils">
            <a:extLst>
              <a:ext uri="{FF2B5EF4-FFF2-40B4-BE49-F238E27FC236}">
                <a16:creationId xmlns:a16="http://schemas.microsoft.com/office/drawing/2014/main" id="{C0CD3F27-C4E9-426A-B7AA-9922E708A93F}"/>
              </a:ext>
            </a:extLst>
          </p:cNvPr>
          <p:cNvPicPr>
            <a:picLocks noGrp="1" noChangeAspect="1"/>
          </p:cNvPicPr>
          <p:nvPr>
            <p:ph sz="half" idx="2"/>
          </p:nvPr>
        </p:nvPicPr>
        <p:blipFill>
          <a:blip r:embed="rId3">
            <a:extLst>
              <a:ext uri="{96DAC541-7B7A-43D3-8B79-37D633B846F1}">
                <asvg:svgBlip xmlns:asvg="http://schemas.microsoft.com/office/drawing/2016/SVG/main" r:embed="rId4"/>
              </a:ext>
            </a:extLst>
          </a:blip>
          <a:stretch>
            <a:fillRect/>
          </a:stretch>
        </p:blipFill>
        <p:spPr>
          <a:xfrm>
            <a:off x="6918960" y="2103120"/>
            <a:ext cx="3749040" cy="3749040"/>
          </a:xfrm>
        </p:spPr>
      </p:pic>
    </p:spTree>
    <p:extLst>
      <p:ext uri="{BB962C8B-B14F-4D97-AF65-F5344CB8AC3E}">
        <p14:creationId xmlns:p14="http://schemas.microsoft.com/office/powerpoint/2010/main" val="2131620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52970-AA99-4E57-89F6-BAEF4BC60F95}"/>
              </a:ext>
            </a:extLst>
          </p:cNvPr>
          <p:cNvSpPr>
            <a:spLocks noGrp="1"/>
          </p:cNvSpPr>
          <p:nvPr>
            <p:ph type="title"/>
          </p:nvPr>
        </p:nvSpPr>
        <p:spPr>
          <a:xfrm>
            <a:off x="8458200" y="607392"/>
            <a:ext cx="3161963" cy="1645920"/>
          </a:xfrm>
        </p:spPr>
        <p:txBody>
          <a:bodyPr anchor="b">
            <a:normAutofit/>
          </a:bodyPr>
          <a:lstStyle/>
          <a:p>
            <a:r>
              <a:rPr lang="en-GB" dirty="0"/>
              <a:t>HOW TO APPLY</a:t>
            </a:r>
          </a:p>
        </p:txBody>
      </p:sp>
      <p:pic>
        <p:nvPicPr>
          <p:cNvPr id="5" name="Picture Placeholder 4" descr="Text&#10;&#10;Description automatically generated with medium confidence">
            <a:extLst>
              <a:ext uri="{FF2B5EF4-FFF2-40B4-BE49-F238E27FC236}">
                <a16:creationId xmlns:a16="http://schemas.microsoft.com/office/drawing/2014/main" id="{70356BB0-7A9A-4941-B9C6-C6FD6DB27954}"/>
              </a:ext>
            </a:extLst>
          </p:cNvPr>
          <p:cNvPicPr>
            <a:picLocks noGrp="1" noChangeAspect="1"/>
          </p:cNvPicPr>
          <p:nvPr>
            <p:ph idx="1"/>
          </p:nvPr>
        </p:nvPicPr>
        <p:blipFill>
          <a:blip r:embed="rId2"/>
          <a:stretch>
            <a:fillRect/>
          </a:stretch>
        </p:blipFill>
        <p:spPr>
          <a:xfrm>
            <a:off x="685800" y="994756"/>
            <a:ext cx="6858000" cy="4563687"/>
          </a:xfrm>
          <a:noFill/>
        </p:spPr>
      </p:pic>
      <p:sp>
        <p:nvSpPr>
          <p:cNvPr id="3" name="Content Placeholder 2">
            <a:extLst>
              <a:ext uri="{FF2B5EF4-FFF2-40B4-BE49-F238E27FC236}">
                <a16:creationId xmlns:a16="http://schemas.microsoft.com/office/drawing/2014/main" id="{DF97D019-2B68-4D84-B88B-A57AD725D2B7}"/>
              </a:ext>
            </a:extLst>
          </p:cNvPr>
          <p:cNvSpPr>
            <a:spLocks noGrp="1"/>
          </p:cNvSpPr>
          <p:nvPr>
            <p:ph type="body" sz="half" idx="2"/>
          </p:nvPr>
        </p:nvSpPr>
        <p:spPr>
          <a:xfrm>
            <a:off x="8458200" y="2336800"/>
            <a:ext cx="3161963" cy="3606800"/>
          </a:xfrm>
        </p:spPr>
        <p:txBody>
          <a:bodyPr>
            <a:normAutofit/>
          </a:bodyPr>
          <a:lstStyle/>
          <a:p>
            <a:r>
              <a:rPr lang="en-GB" dirty="0"/>
              <a:t>The application portal will open at the end of January, so until then, expressions of interest or any questions should be forwarded to </a:t>
            </a:r>
            <a:r>
              <a:rPr lang="en-GB" dirty="0">
                <a:hlinkClick r:id="rId3"/>
              </a:rPr>
              <a:t>marie.pitson@uwtsd.ac.uk</a:t>
            </a:r>
            <a:r>
              <a:rPr lang="en-GB" dirty="0"/>
              <a:t>.</a:t>
            </a:r>
          </a:p>
          <a:p>
            <a:endParaRPr lang="en-GB" dirty="0"/>
          </a:p>
          <a:p>
            <a:endParaRPr lang="en-GB" dirty="0"/>
          </a:p>
        </p:txBody>
      </p:sp>
    </p:spTree>
    <p:extLst>
      <p:ext uri="{BB962C8B-B14F-4D97-AF65-F5344CB8AC3E}">
        <p14:creationId xmlns:p14="http://schemas.microsoft.com/office/powerpoint/2010/main" val="23620640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{37CF4652-B19C-4A79-81A3-A08473027C2B}tf78438558_win32</Template>
  <TotalTime>0</TotalTime>
  <Words>1793</Words>
  <Application>Microsoft Office PowerPoint</Application>
  <PresentationFormat>Widescreen</PresentationFormat>
  <Paragraphs>142</Paragraphs>
  <Slides>8</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Century Gothic</vt:lpstr>
      <vt:lpstr>Garamond</vt:lpstr>
      <vt:lpstr>Symbol</vt:lpstr>
      <vt:lpstr>Times New Roman</vt:lpstr>
      <vt:lpstr>SavonVTI</vt:lpstr>
      <vt:lpstr>MA LEADERSHIP</vt:lpstr>
      <vt:lpstr>A BRAND NEW MASTERS PROGRAMME</vt:lpstr>
      <vt:lpstr>MA Leadership or…………………..</vt:lpstr>
      <vt:lpstr>PowerPoint Presentation</vt:lpstr>
      <vt:lpstr>PowerPoint Presentation</vt:lpstr>
      <vt:lpstr>MA LEADERSHIP</vt:lpstr>
      <vt:lpstr>Before Applying – Things to Consider</vt:lpstr>
      <vt:lpstr>HOW TO APPLY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LEADERSHIP</dc:title>
  <dc:creator>Marie Pitson</dc:creator>
  <cp:lastModifiedBy>Marie Pitson</cp:lastModifiedBy>
  <cp:revision>1</cp:revision>
  <dcterms:created xsi:type="dcterms:W3CDTF">2021-10-26T10:46:40Z</dcterms:created>
  <dcterms:modified xsi:type="dcterms:W3CDTF">2021-10-27T08:09:48Z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