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sldIdLst>
    <p:sldId id="256" r:id="rId2"/>
    <p:sldId id="257" r:id="rId3"/>
    <p:sldId id="271" r:id="rId4"/>
    <p:sldId id="270" r:id="rId5"/>
    <p:sldId id="268" r:id="rId6"/>
    <p:sldId id="266" r:id="rId7"/>
    <p:sldId id="265" r:id="rId8"/>
    <p:sldId id="264" r:id="rId9"/>
    <p:sldId id="263" r:id="rId10"/>
    <p:sldId id="262" r:id="rId11"/>
    <p:sldId id="261" r:id="rId12"/>
    <p:sldId id="260" r:id="rId13"/>
    <p:sldId id="259" r:id="rId14"/>
    <p:sldId id="258"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96897C-377C-4E5C-AD14-575915FA8AC0}" v="1" dt="2026-03-27T16:09:43.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314" autoAdjust="0"/>
  </p:normalViewPr>
  <p:slideViewPr>
    <p:cSldViewPr snapToGrid="0">
      <p:cViewPr>
        <p:scale>
          <a:sx n="53" d="100"/>
          <a:sy n="53" d="100"/>
        </p:scale>
        <p:origin x="1152"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y eftimova" userId="239e136d00de4f45" providerId="LiveId" clId="{AF5BE9C9-ED55-44EB-BF6B-0C08A5A7552C}"/>
    <pc:docChg chg="modSld">
      <pc:chgData name="tany eftimova" userId="239e136d00de4f45" providerId="LiveId" clId="{AF5BE9C9-ED55-44EB-BF6B-0C08A5A7552C}" dt="2026-03-27T16:10:58.615" v="45" actId="14100"/>
      <pc:docMkLst>
        <pc:docMk/>
      </pc:docMkLst>
      <pc:sldChg chg="addSp modSp mod">
        <pc:chgData name="tany eftimova" userId="239e136d00de4f45" providerId="LiveId" clId="{AF5BE9C9-ED55-44EB-BF6B-0C08A5A7552C}" dt="2026-03-27T16:10:58.615" v="45" actId="14100"/>
        <pc:sldMkLst>
          <pc:docMk/>
          <pc:sldMk cId="1759880878" sldId="256"/>
        </pc:sldMkLst>
        <pc:spChg chg="add mod">
          <ac:chgData name="tany eftimova" userId="239e136d00de4f45" providerId="LiveId" clId="{AF5BE9C9-ED55-44EB-BF6B-0C08A5A7552C}" dt="2026-03-27T16:10:58.615" v="45" actId="14100"/>
          <ac:spMkLst>
            <pc:docMk/>
            <pc:sldMk cId="1759880878" sldId="256"/>
            <ac:spMk id="3" creationId="{920CE6E3-4431-099D-7C88-237D3029335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12B3A0-C6B9-4468-A1E6-DC8502DE5C81}" type="datetimeFigureOut">
              <a:rPr lang="en-IN" smtClean="0"/>
              <a:pPr/>
              <a:t>27-03-2026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501375-3F2E-4464-8D76-A5FC6DA76AAC}" type="slidenum">
              <a:rPr lang="en-IN" smtClean="0"/>
              <a:pPr/>
              <a:t>‹#›</a:t>
            </a:fld>
            <a:endParaRPr lang="en-IN"/>
          </a:p>
        </p:txBody>
      </p:sp>
    </p:spTree>
    <p:extLst>
      <p:ext uri="{BB962C8B-B14F-4D97-AF65-F5344CB8AC3E}">
        <p14:creationId xmlns:p14="http://schemas.microsoft.com/office/powerpoint/2010/main" val="1208122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modern sphere of leadership is very diversified, globalized, and digitized. Frequently, teams consist of cross-cultural, cross-time zone, and cross-professional members. This causes emotional complexity, communication problems and miscommunication. Leaders do not just require technical skills hence they should be able to deal with emotions and cultural differences as well. Emotional intelligence assists leaders to form trust and conflict management whereas cultural intelligence assists in adapting to various situations. All the above capabilities enhance collaboration, engagement, and performance, and that is why they are key leadership skills and not optional interpersonal skills.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2</a:t>
            </a:fld>
            <a:endParaRPr lang="en-IN"/>
          </a:p>
        </p:txBody>
      </p:sp>
    </p:spTree>
    <p:extLst>
      <p:ext uri="{BB962C8B-B14F-4D97-AF65-F5344CB8AC3E}">
        <p14:creationId xmlns:p14="http://schemas.microsoft.com/office/powerpoint/2010/main" val="249190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Emotional intelligence is usually referred to as the capacity to feel and comprehend as well as handle emotions in both self and other people. EI in the leadership setting goes beyond the personal awareness and incorporates empathy, social awareness and managing relationships well. High EI leaders are clear communicators, people who remain calm in stressful situations, and they are capable of establishing psychologically safe spaces. Nevertheless, researchers argue the question of whether EI is an ability, a personality trait, or a collection of competencies. Regardless of this discussion, studies continue to associate emotional intelligence to enhanced leadership performance, greater team cohesion,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3</a:t>
            </a:fld>
            <a:endParaRPr lang="en-IN"/>
          </a:p>
        </p:txBody>
      </p:sp>
    </p:spTree>
    <p:extLst>
      <p:ext uri="{BB962C8B-B14F-4D97-AF65-F5344CB8AC3E}">
        <p14:creationId xmlns:p14="http://schemas.microsoft.com/office/powerpoint/2010/main" val="822935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One of the most common models applied in the study of leadership is that of competency developed by Goleman. It claims that successful leadership is based on four groups of emotional skills, including self-awareness, self-management, social awareness, and relationship management. These skills facilitate the ability of the leaders to control emotions, be empathetic, and have a positive impact on others. One of the main advantages of the model is that it has practical applications in the leadership development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The model has however been criticized as combining abilities, personality traits and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which are difficult to measure. Irrespective of this weakness, it is common in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since it converts theory into practical leadership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4</a:t>
            </a:fld>
            <a:endParaRPr lang="en-IN"/>
          </a:p>
        </p:txBody>
      </p:sp>
    </p:spTree>
    <p:extLst>
      <p:ext uri="{BB962C8B-B14F-4D97-AF65-F5344CB8AC3E}">
        <p14:creationId xmlns:p14="http://schemas.microsoft.com/office/powerpoint/2010/main" val="2346548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Cultural intelligence also known as CQ is the ability of an individual to operate well in a culturally diversified setting. CQ, in contrast to mere cultural awareness, is concerned with the changes in thinking and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in dealing with a different person. Strong CQ leaders do not engage in stereotypes, they read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correctly and will change communication style accordingly. The ability will be necessary in international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whereby the teams work within the global,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and professional cultures. It has been argued that culturally intelligent leaders enhance teamwork, </a:t>
            </a:r>
            <a:r>
              <a:rPr lang="en-US" sz="1200" b="0" i="0" u="none" strike="noStrike" kern="1200" dirty="0" err="1">
                <a:solidFill>
                  <a:schemeClr val="tx1"/>
                </a:solidFill>
                <a:effectLst/>
                <a:latin typeface="+mn-lt"/>
                <a:ea typeface="+mn-ea"/>
                <a:cs typeface="+mn-cs"/>
              </a:rPr>
              <a:t>minimise</a:t>
            </a:r>
            <a:r>
              <a:rPr lang="en-US" sz="1200" b="0" i="0" u="none" strike="noStrike" kern="1200" dirty="0">
                <a:solidFill>
                  <a:schemeClr val="tx1"/>
                </a:solidFill>
                <a:effectLst/>
                <a:latin typeface="+mn-lt"/>
                <a:ea typeface="+mn-ea"/>
                <a:cs typeface="+mn-cs"/>
              </a:rPr>
              <a:t> confusion, and facilitate more inclusive workplaces, which eventually enhances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 and innovation.</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5</a:t>
            </a:fld>
            <a:endParaRPr lang="en-IN"/>
          </a:p>
        </p:txBody>
      </p:sp>
    </p:spTree>
    <p:extLst>
      <p:ext uri="{BB962C8B-B14F-4D97-AF65-F5344CB8AC3E}">
        <p14:creationId xmlns:p14="http://schemas.microsoft.com/office/powerpoint/2010/main" val="649766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Ang and Van Dyne developed cultural intelligence into a four-factor model which is common in the study of leadership. Metacognitive CQ is defined as cultural assumptions awareness and reflections. Cognitive CQ is associated with the information concerning cultural systems and norms. Motivational CQ encompasses trust and interest to interact between cultures whilst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CQ is concerned with adjusting non-verbal and verbal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This is because of this structure, CQ is easier to measure and use in leadership training. Nevertheless, researchers say that leaders do not often grow in all dimensions equally and in this respect, high cultural knowledge is not a guarantee of effective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in practical circumstances.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6</a:t>
            </a:fld>
            <a:endParaRPr lang="en-IN"/>
          </a:p>
        </p:txBody>
      </p:sp>
    </p:spTree>
    <p:extLst>
      <p:ext uri="{BB962C8B-B14F-4D97-AF65-F5344CB8AC3E}">
        <p14:creationId xmlns:p14="http://schemas.microsoft.com/office/powerpoint/2010/main" val="3389497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Cultural intelligence and emotional intelligence are complementary to each other in leadership practice. EI helps a leader to identify emotions, conflict management, and building of positive relationships. CQ makes leaders put such emotions and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into the proper cultural perspective. Indicatively, inter-cultural communication styles or disagreement manifestations can differ greatly. Even with CQ, there is a still possibility of not understanding emotionally intelligent responses. EI and CQ enable leaders to be responsive and adjust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appropriately in order to enhance trust, collaboration, and performance within multicultural and cross-functional teams together.</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7</a:t>
            </a:fld>
            <a:endParaRPr lang="en-IN"/>
          </a:p>
        </p:txBody>
      </p:sp>
    </p:spTree>
    <p:extLst>
      <p:ext uri="{BB962C8B-B14F-4D97-AF65-F5344CB8AC3E}">
        <p14:creationId xmlns:p14="http://schemas.microsoft.com/office/powerpoint/2010/main" val="40980052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When Satya Nadella was hired as the CEO, Microsoft transformed into an empathy based and learning based culture. He encouraged leaders to listen to one another, collaborate and encourage psychological safety instead of intra-competitiveness. This is emotional intelligence, in particular, the ability to </a:t>
            </a:r>
            <a:r>
              <a:rPr lang="en-US" sz="1200" b="0" i="0" u="none" strike="noStrike" kern="1200" dirty="0" err="1">
                <a:solidFill>
                  <a:schemeClr val="tx1"/>
                </a:solidFill>
                <a:effectLst/>
                <a:latin typeface="+mn-lt"/>
                <a:ea typeface="+mn-ea"/>
                <a:cs typeface="+mn-cs"/>
              </a:rPr>
              <a:t>empathise</a:t>
            </a:r>
            <a:r>
              <a:rPr lang="en-US" sz="1200" b="0" i="0" u="none" strike="noStrike" kern="1200" dirty="0">
                <a:solidFill>
                  <a:schemeClr val="tx1"/>
                </a:solidFill>
                <a:effectLst/>
                <a:latin typeface="+mn-lt"/>
                <a:ea typeface="+mn-ea"/>
                <a:cs typeface="+mn-cs"/>
              </a:rPr>
              <a:t> with people and manage relationships, which led to the restoration of trust and creative capabilities. Leadership of Nadella can be an example of how EI can make a difference in an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level. However, the critics note that emotional intelligence ought to remain constant when making tough decision such as restructuring or layoff. Overall, Microsoft shows that the revitalization of strategies and culture may be done using the instruments of emotions in leadership.</a:t>
            </a:r>
            <a:endParaRPr lang="en-US" b="0" dirty="0">
              <a:effectLst/>
            </a:endParaRPr>
          </a:p>
          <a:p>
            <a:br>
              <a:rPr lang="en-US" dirty="0"/>
            </a:br>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8</a:t>
            </a:fld>
            <a:endParaRPr lang="en-IN"/>
          </a:p>
        </p:txBody>
      </p:sp>
    </p:spTree>
    <p:extLst>
      <p:ext uri="{BB962C8B-B14F-4D97-AF65-F5344CB8AC3E}">
        <p14:creationId xmlns:p14="http://schemas.microsoft.com/office/powerpoint/2010/main" val="25891626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Airbnb is a case study that demonstrates the ways cultural intelligence can be incorporated in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governance. The company associated the leadership responsibility and executive performance with the diversity and belonging results. This is indicative of CQ since leaders have to appreciate and embrace various cultural expectations of employees and customers across the world. Airbnb did not consider inclusion as a standalone initiative but rather included it in strategic leadership. Critical approach implies that the achievement of governance targets only might not reflect true understanding of culture and thus, leaders should integrate measures with constant cultural learning and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change.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9</a:t>
            </a:fld>
            <a:endParaRPr lang="en-IN"/>
          </a:p>
        </p:txBody>
      </p:sp>
    </p:spTree>
    <p:extLst>
      <p:ext uri="{BB962C8B-B14F-4D97-AF65-F5344CB8AC3E}">
        <p14:creationId xmlns:p14="http://schemas.microsoft.com/office/powerpoint/2010/main" val="3528007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Unilever also has various regions and culture, which means that cultural intelligence is important in the effectiveness of leadership. There should be flexibility and cultural awareness in balancing the global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objectives with the local cultural expectations by the leaders. Unilever inclusive leadership programs are intended to promote cooperation, inclusion, and tolerance of different opinions. This shows that CQ helps in engaging employees and being innovative. Nonetheless, it can be difficult to implement global inclusion strategies uniformly worldwide, which demonstrates that culturally intelligent leadership should be flexible and not based solely on </a:t>
            </a:r>
            <a:r>
              <a:rPr lang="en-US" sz="1200" b="0" i="0" u="none" strike="noStrike" kern="1200" dirty="0" err="1">
                <a:solidFill>
                  <a:schemeClr val="tx1"/>
                </a:solidFill>
                <a:effectLst/>
                <a:latin typeface="+mn-lt"/>
                <a:ea typeface="+mn-ea"/>
                <a:cs typeface="+mn-cs"/>
              </a:rPr>
              <a:t>standardised</a:t>
            </a:r>
            <a:r>
              <a:rPr lang="en-US" sz="1200" b="0" i="0" u="none" strike="noStrike" kern="1200" dirty="0">
                <a:solidFill>
                  <a:schemeClr val="tx1"/>
                </a:solidFill>
                <a:effectLst/>
                <a:latin typeface="+mn-lt"/>
                <a:ea typeface="+mn-ea"/>
                <a:cs typeface="+mn-cs"/>
              </a:rPr>
              <a:t> methods.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10</a:t>
            </a:fld>
            <a:endParaRPr lang="en-IN"/>
          </a:p>
        </p:txBody>
      </p:sp>
    </p:spTree>
    <p:extLst>
      <p:ext uri="{BB962C8B-B14F-4D97-AF65-F5344CB8AC3E}">
        <p14:creationId xmlns:p14="http://schemas.microsoft.com/office/powerpoint/2010/main" val="813226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global logistics activities of DHL demand constant cooperation of the teams pertaining to various countries, languages and professional cultures. The issue of cultural intelligence is essential since the lack of communication can directly influence the performance of delivery and customer satisfaction. Leaders need to change communication styles, cultural expectations and keep up trust across global networks. This example demonstrates that CQ is not a leadership theory but also an operational requirement. The drawback is that cultural learning opportunities can be limited in logistics environments due to time pressure, and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need to work on CQ development by launching training and leadership development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11</a:t>
            </a:fld>
            <a:endParaRPr lang="en-IN"/>
          </a:p>
        </p:txBody>
      </p:sp>
    </p:spTree>
    <p:extLst>
      <p:ext uri="{BB962C8B-B14F-4D97-AF65-F5344CB8AC3E}">
        <p14:creationId xmlns:p14="http://schemas.microsoft.com/office/powerpoint/2010/main" val="35676851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One of the viable leader toolkits applies emotional intelligence and cultural intelligence in everyday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It is possible to begin with leaders stopping to notice emotional signs, next questioning cultural assumptions and then responding. Through active listening and interest leaders are not bound to immediate judgement and enhance inclusive conversation. Learning to change the mode of communication but not losing the aspect of authenticity is a sure way of building trust in the various teams. Post interaction reflection allows the leader to learn by error and therefore improve his future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Both EI and CQ are not some theory but are real skills that can be mastered with intention to train as a leader on a regular basis as shown in this toolkit.</a:t>
            </a:r>
            <a:endParaRPr lang="en-US" b="0" dirty="0">
              <a:effectLst/>
            </a:endParaRPr>
          </a:p>
          <a:p>
            <a:br>
              <a:rPr lang="en-US" dirty="0"/>
            </a:br>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12</a:t>
            </a:fld>
            <a:endParaRPr lang="en-IN"/>
          </a:p>
        </p:txBody>
      </p:sp>
    </p:spTree>
    <p:extLst>
      <p:ext uri="{BB962C8B-B14F-4D97-AF65-F5344CB8AC3E}">
        <p14:creationId xmlns:p14="http://schemas.microsoft.com/office/powerpoint/2010/main" val="512110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Finally, emotional intelligence and cultural intelligence are the most important leadership skills in the current global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Emotional intelligence aids leaders to comprehend and construct trust as well as control relationships. Cultural intelligence helps leaders to make accurate interpretations of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and adjust in different cultures. These skills can be used to enhance effective team work, better collaboration, and inclusive leadership when put together. The business examples indicate that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are starting to view EI and CQ not as personal traits but as strategic competencies. Consequently, both skills need to be developed among managers who have to work in diverse and cooperative settings.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13</a:t>
            </a:fld>
            <a:endParaRPr lang="en-IN"/>
          </a:p>
        </p:txBody>
      </p:sp>
    </p:spTree>
    <p:extLst>
      <p:ext uri="{BB962C8B-B14F-4D97-AF65-F5344CB8AC3E}">
        <p14:creationId xmlns:p14="http://schemas.microsoft.com/office/powerpoint/2010/main" val="7734272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Taking this analysis into consideration, my personal leadership growth will be based on emotional and cultural intelligence development. One, I will enhance the self awareness by observing emotional reactions in leadership scenarios and working out of them proactively. Second, I will enhance cultural intelligence as I will be actively learning with different colleagues and reflecting on other perspectives. Last but not least, I understand that these skills build up out of constant practice and not just theory. Developing EI and CQ will assist me to become more flexible, open, and efficient leaders in multicultural and collaborative settings.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14</a:t>
            </a:fld>
            <a:endParaRPr lang="en-IN"/>
          </a:p>
        </p:txBody>
      </p:sp>
    </p:spTree>
    <p:extLst>
      <p:ext uri="{BB962C8B-B14F-4D97-AF65-F5344CB8AC3E}">
        <p14:creationId xmlns:p14="http://schemas.microsoft.com/office/powerpoint/2010/main" val="34642668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1501375-3F2E-4464-8D76-A5FC6DA76AAC}" type="slidenum">
              <a:rPr lang="en-IN" smtClean="0"/>
              <a:pPr/>
              <a:t>15</a:t>
            </a:fld>
            <a:endParaRPr lang="en-IN"/>
          </a:p>
        </p:txBody>
      </p:sp>
    </p:spTree>
    <p:extLst>
      <p:ext uri="{BB962C8B-B14F-4D97-AF65-F5344CB8AC3E}">
        <p14:creationId xmlns:p14="http://schemas.microsoft.com/office/powerpoint/2010/main" val="3932961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2145018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3187946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3167299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6" name="Footer Placeholder 5"/>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3929989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3271588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3059076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4112467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4129346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3559836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4278691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D4EC10-4929-4BE4-A6A1-5019A5018B91}" type="slidenum">
              <a:rPr lang="en-IN" smtClean="0"/>
              <a:pPr/>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49518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23683430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D4EC10-4929-4BE4-A6A1-5019A5018B91}" type="slidenum">
              <a:rPr lang="en-IN" smtClean="0"/>
              <a:pPr/>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0135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30641761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2366368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844A9B-EC0F-4A36-9392-82ADCC405125}" type="datetimeFigureOut">
              <a:rPr lang="en-IN" smtClean="0"/>
              <a:pPr/>
              <a:t>27-03-2026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D4EC10-4929-4BE4-A6A1-5019A5018B91}" type="slidenum">
              <a:rPr lang="en-IN" smtClean="0"/>
              <a:pPr/>
              <a:t>‹#›</a:t>
            </a:fld>
            <a:endParaRPr lang="en-IN"/>
          </a:p>
        </p:txBody>
      </p:sp>
    </p:spTree>
    <p:extLst>
      <p:ext uri="{BB962C8B-B14F-4D97-AF65-F5344CB8AC3E}">
        <p14:creationId xmlns:p14="http://schemas.microsoft.com/office/powerpoint/2010/main" val="3690481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B844A9B-EC0F-4A36-9392-82ADCC405125}" type="datetimeFigureOut">
              <a:rPr lang="en-IN" smtClean="0"/>
              <a:pPr/>
              <a:t>27-03-2026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8D4EC10-4929-4BE4-A6A1-5019A5018B91}" type="slidenum">
              <a:rPr lang="en-IN" smtClean="0"/>
              <a:pPr/>
              <a:t>‹#›</a:t>
            </a:fld>
            <a:endParaRPr lang="en-IN"/>
          </a:p>
        </p:txBody>
      </p:sp>
    </p:spTree>
    <p:extLst>
      <p:ext uri="{BB962C8B-B14F-4D97-AF65-F5344CB8AC3E}">
        <p14:creationId xmlns:p14="http://schemas.microsoft.com/office/powerpoint/2010/main" val="254638364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CD384-2F51-E663-DABC-682F5941F3A0}"/>
              </a:ext>
            </a:extLst>
          </p:cNvPr>
          <p:cNvSpPr>
            <a:spLocks noGrp="1"/>
          </p:cNvSpPr>
          <p:nvPr>
            <p:ph type="ctrTitle"/>
          </p:nvPr>
        </p:nvSpPr>
        <p:spPr/>
        <p:txBody>
          <a:bodyPr>
            <a:noAutofit/>
          </a:bodyPr>
          <a:lstStyle/>
          <a:p>
            <a:pPr algn="ctr"/>
            <a:r>
              <a:rPr lang="en-US" sz="4800" b="1" dirty="0">
                <a:latin typeface="Times New Roman" panose="02020603050405020304" pitchFamily="18" charset="0"/>
                <a:cs typeface="Times New Roman" panose="02020603050405020304" pitchFamily="18" charset="0"/>
              </a:rPr>
              <a:t>Leadership and Management Theory and Practice LCBB6022</a:t>
            </a:r>
            <a:endParaRPr lang="en-IN" sz="48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920CE6E3-4431-099D-7C88-237D30293353}"/>
              </a:ext>
            </a:extLst>
          </p:cNvPr>
          <p:cNvSpPr txBox="1"/>
          <p:nvPr/>
        </p:nvSpPr>
        <p:spPr>
          <a:xfrm>
            <a:off x="5137484" y="5486400"/>
            <a:ext cx="3693695" cy="830997"/>
          </a:xfrm>
          <a:prstGeom prst="rect">
            <a:avLst/>
          </a:prstGeom>
          <a:noFill/>
        </p:spPr>
        <p:txBody>
          <a:bodyPr wrap="square" rtlCol="0">
            <a:spAutoFit/>
          </a:bodyPr>
          <a:lstStyle/>
          <a:p>
            <a:r>
              <a:rPr lang="en-GB" sz="2400" dirty="0"/>
              <a:t>Tanya Eftimova </a:t>
            </a:r>
          </a:p>
          <a:p>
            <a:r>
              <a:rPr lang="en-GB" sz="2400" dirty="0"/>
              <a:t>Student ID: 2317898</a:t>
            </a:r>
          </a:p>
        </p:txBody>
      </p:sp>
    </p:spTree>
    <p:extLst>
      <p:ext uri="{BB962C8B-B14F-4D97-AF65-F5344CB8AC3E}">
        <p14:creationId xmlns:p14="http://schemas.microsoft.com/office/powerpoint/2010/main" val="1759880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FE41-3B74-42E7-3BDF-CEB2344F324A}"/>
              </a:ext>
            </a:extLst>
          </p:cNvPr>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Why this matters now</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631507-C11F-ACAB-02E8-23C58EC9A5C8}"/>
              </a:ext>
            </a:extLst>
          </p:cNvPr>
          <p:cNvSpPr>
            <a:spLocks noGrp="1"/>
          </p:cNvSpPr>
          <p:nvPr>
            <p:ph idx="1"/>
          </p:nvPr>
        </p:nvSpPr>
        <p:spPr>
          <a:xfrm>
            <a:off x="1430151" y="1905000"/>
            <a:ext cx="5618617" cy="3777622"/>
          </a:xfrm>
        </p:spPr>
        <p:txBody>
          <a:bodyPr/>
          <a:lstStyle/>
          <a:p>
            <a:pPr algn="just" fontAlgn="base"/>
            <a:r>
              <a:rPr lang="en-US" dirty="0">
                <a:latin typeface="Times New Roman" panose="02020603050405020304" pitchFamily="18" charset="0"/>
                <a:cs typeface="Times New Roman" panose="02020603050405020304" pitchFamily="18" charset="0"/>
              </a:rPr>
              <a:t>Contemporary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depend on multicultural and virtual cooperation (Gilli et al., 2022).</a:t>
            </a:r>
          </a:p>
          <a:p>
            <a:pPr algn="just" fontAlgn="base"/>
            <a:r>
              <a:rPr lang="en-US" dirty="0">
                <a:latin typeface="Times New Roman" panose="02020603050405020304" pitchFamily="18" charset="0"/>
                <a:cs typeface="Times New Roman" panose="02020603050405020304" pitchFamily="18" charset="0"/>
              </a:rPr>
              <a:t>Today, leaders are confronted with more complex emotions and cultural diversity in the workplace.</a:t>
            </a:r>
          </a:p>
          <a:p>
            <a:pPr algn="just" fontAlgn="base"/>
            <a:r>
              <a:rPr lang="en-US" dirty="0">
                <a:latin typeface="Times New Roman" panose="02020603050405020304" pitchFamily="18" charset="0"/>
                <a:cs typeface="Times New Roman" panose="02020603050405020304" pitchFamily="18" charset="0"/>
              </a:rPr>
              <a:t>Both emotional and cultural intelligence have a direct bearing on leadership performance in the present day (</a:t>
            </a:r>
            <a:r>
              <a:rPr lang="en-US" dirty="0" err="1">
                <a:latin typeface="Times New Roman" panose="02020603050405020304" pitchFamily="18" charset="0"/>
                <a:cs typeface="Times New Roman" panose="02020603050405020304" pitchFamily="18" charset="0"/>
              </a:rPr>
              <a:t>Nosratabadi</a:t>
            </a:r>
            <a:r>
              <a:rPr lang="en-US" dirty="0">
                <a:latin typeface="Times New Roman" panose="02020603050405020304" pitchFamily="18" charset="0"/>
                <a:cs typeface="Times New Roman" panose="02020603050405020304" pitchFamily="18" charset="0"/>
              </a:rPr>
              <a:t> et al., 2020).</a:t>
            </a:r>
          </a:p>
          <a:p>
            <a:pPr algn="just"/>
            <a:endParaRPr lang="en-IN" dirty="0">
              <a:latin typeface="Times New Roman" panose="02020603050405020304" pitchFamily="18" charset="0"/>
              <a:cs typeface="Times New Roman" panose="02020603050405020304" pitchFamily="18" charset="0"/>
            </a:endParaRPr>
          </a:p>
        </p:txBody>
      </p:sp>
      <p:pic>
        <p:nvPicPr>
          <p:cNvPr id="1026" name="Picture 2" descr="Methods and Technologies for Supporting Knowledge Sharing within Learning  Communities: A Systematic Literature Review">
            <a:extLst>
              <a:ext uri="{FF2B5EF4-FFF2-40B4-BE49-F238E27FC236}">
                <a16:creationId xmlns:a16="http://schemas.microsoft.com/office/drawing/2014/main" id="{27509E9E-57A0-4087-0BFC-18A20EEE880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34288" y="1632276"/>
            <a:ext cx="4557712" cy="3214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4472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624C4-30CD-AEE2-58CF-909DC915C1F5}"/>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Emotional intelligence definition and scope</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D77AC80-9E42-5795-E435-2C1A55CC7FDA}"/>
              </a:ext>
            </a:extLst>
          </p:cNvPr>
          <p:cNvSpPr>
            <a:spLocks noGrp="1"/>
          </p:cNvSpPr>
          <p:nvPr>
            <p:ph idx="1"/>
          </p:nvPr>
        </p:nvSpPr>
        <p:spPr>
          <a:xfrm>
            <a:off x="1364837" y="2017486"/>
            <a:ext cx="5683931" cy="3777622"/>
          </a:xfrm>
        </p:spPr>
        <p:txBody>
          <a:bodyPr/>
          <a:lstStyle/>
          <a:p>
            <a:pPr algn="just" fontAlgn="base"/>
            <a:r>
              <a:rPr lang="en-US" dirty="0">
                <a:latin typeface="Times New Roman" panose="02020603050405020304" pitchFamily="18" charset="0"/>
                <a:cs typeface="Times New Roman" panose="02020603050405020304" pitchFamily="18" charset="0"/>
              </a:rPr>
              <a:t>Emotional Intelligence can be defined as the process of identifying and controlling emotions both towards others and oneself (Landry, 2020).</a:t>
            </a:r>
          </a:p>
          <a:p>
            <a:pPr algn="just" fontAlgn="base"/>
            <a:r>
              <a:rPr lang="en-US" dirty="0">
                <a:latin typeface="Times New Roman" panose="02020603050405020304" pitchFamily="18" charset="0"/>
                <a:cs typeface="Times New Roman" panose="02020603050405020304" pitchFamily="18" charset="0"/>
              </a:rPr>
              <a:t>EI consists of emotional awareness, emotional regulation, empathy and relationship management skills.</a:t>
            </a:r>
          </a:p>
          <a:p>
            <a:pPr algn="just" fontAlgn="base"/>
            <a:r>
              <a:rPr lang="en-US" dirty="0">
                <a:latin typeface="Times New Roman" panose="02020603050405020304" pitchFamily="18" charset="0"/>
                <a:cs typeface="Times New Roman" panose="02020603050405020304" pitchFamily="18" charset="0"/>
              </a:rPr>
              <a:t>EI promotes leadership performance, effective communication, and decision-making (Filice and Weese, 2024).</a:t>
            </a:r>
          </a:p>
          <a:p>
            <a:pPr algn="just"/>
            <a:endParaRPr lang="en-IN" dirty="0">
              <a:latin typeface="Times New Roman" panose="02020603050405020304" pitchFamily="18" charset="0"/>
              <a:cs typeface="Times New Roman" panose="02020603050405020304" pitchFamily="18" charset="0"/>
            </a:endParaRPr>
          </a:p>
        </p:txBody>
      </p:sp>
      <p:pic>
        <p:nvPicPr>
          <p:cNvPr id="2050" name="Picture 2" descr="6 Best Emotional Intelligence Books for Leadership Success (updated 2025)">
            <a:extLst>
              <a:ext uri="{FF2B5EF4-FFF2-40B4-BE49-F238E27FC236}">
                <a16:creationId xmlns:a16="http://schemas.microsoft.com/office/drawing/2014/main" id="{30E7E49D-13F2-7481-DCF4-00A1FEB7674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18400" y="2149646"/>
            <a:ext cx="4209143" cy="28033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8152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92EC-BEF3-D621-9C7A-1C8BE80172B7}"/>
              </a:ext>
            </a:extLst>
          </p:cNvPr>
          <p:cNvSpPr>
            <a:spLocks noGrp="1"/>
          </p:cNvSpPr>
          <p:nvPr>
            <p:ph type="title"/>
          </p:nvPr>
        </p:nvSpPr>
        <p:spPr/>
        <p:txBody>
          <a:bodyPr>
            <a:noAutofit/>
          </a:bodyPr>
          <a:lstStyle/>
          <a:p>
            <a:pPr algn="ctr"/>
            <a:r>
              <a:rPr lang="it-IT" sz="2800" b="1" dirty="0">
                <a:latin typeface="Times New Roman" panose="02020603050405020304" pitchFamily="18" charset="0"/>
                <a:cs typeface="Times New Roman" panose="02020603050405020304" pitchFamily="18" charset="0"/>
              </a:rPr>
              <a:t>EI Model: Goleman’s competency model </a:t>
            </a:r>
            <a:br>
              <a:rPr lang="it-IT" sz="2800" dirty="0">
                <a:latin typeface="Times New Roman" panose="02020603050405020304" pitchFamily="18" charset="0"/>
                <a:cs typeface="Times New Roman" panose="02020603050405020304" pitchFamily="18" charset="0"/>
              </a:rPr>
            </a:br>
            <a:br>
              <a:rPr lang="it-IT"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F65810C-D8D3-AC28-7173-0C77FF745FD7}"/>
              </a:ext>
            </a:extLst>
          </p:cNvPr>
          <p:cNvSpPr>
            <a:spLocks noGrp="1"/>
          </p:cNvSpPr>
          <p:nvPr>
            <p:ph idx="1"/>
          </p:nvPr>
        </p:nvSpPr>
        <p:spPr>
          <a:xfrm>
            <a:off x="1529670" y="2046514"/>
            <a:ext cx="5741988" cy="3777622"/>
          </a:xfrm>
        </p:spPr>
        <p:txBody>
          <a:bodyPr>
            <a:normAutofit lnSpcReduction="10000"/>
          </a:bodyPr>
          <a:lstStyle/>
          <a:p>
            <a:pPr algn="just" fontAlgn="base"/>
            <a:r>
              <a:rPr lang="en-US" dirty="0">
                <a:latin typeface="Times New Roman" panose="02020603050405020304" pitchFamily="18" charset="0"/>
                <a:cs typeface="Times New Roman" panose="02020603050405020304" pitchFamily="18" charset="0"/>
              </a:rPr>
              <a:t>The model created by Goleman outlines emotional competencies which motivate leadership efficiency (Mrisho and </a:t>
            </a:r>
            <a:r>
              <a:rPr lang="en-US" dirty="0" err="1">
                <a:latin typeface="Times New Roman" panose="02020603050405020304" pitchFamily="18" charset="0"/>
                <a:cs typeface="Times New Roman" panose="02020603050405020304" pitchFamily="18" charset="0"/>
              </a:rPr>
              <a:t>Mseti</a:t>
            </a:r>
            <a:r>
              <a:rPr lang="en-US" dirty="0">
                <a:latin typeface="Times New Roman" panose="02020603050405020304" pitchFamily="18" charset="0"/>
                <a:cs typeface="Times New Roman" panose="02020603050405020304" pitchFamily="18" charset="0"/>
              </a:rPr>
              <a:t>, 2024).</a:t>
            </a:r>
          </a:p>
          <a:p>
            <a:pPr algn="just" fontAlgn="base"/>
            <a:r>
              <a:rPr lang="en-US" dirty="0">
                <a:latin typeface="Times New Roman" panose="02020603050405020304" pitchFamily="18" charset="0"/>
                <a:cs typeface="Times New Roman" panose="02020603050405020304" pitchFamily="18" charset="0"/>
              </a:rPr>
              <a:t>From a critical perspective, a significant limitation of this model is that it has been </a:t>
            </a:r>
            <a:r>
              <a:rPr lang="en-US" dirty="0" err="1">
                <a:latin typeface="Times New Roman" panose="02020603050405020304" pitchFamily="18" charset="0"/>
                <a:cs typeface="Times New Roman" panose="02020603050405020304" pitchFamily="18" charset="0"/>
              </a:rPr>
              <a:t>criticised</a:t>
            </a:r>
            <a:r>
              <a:rPr lang="en-US" dirty="0">
                <a:latin typeface="Times New Roman" panose="02020603050405020304" pitchFamily="18" charset="0"/>
                <a:cs typeface="Times New Roman" panose="02020603050405020304" pitchFamily="18" charset="0"/>
              </a:rPr>
              <a:t> for conflating abilities, personality traits, and learned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which makes it difficult to measure empirically.</a:t>
            </a:r>
          </a:p>
          <a:p>
            <a:pPr algn="just" fontAlgn="base"/>
            <a:r>
              <a:rPr lang="en-US" dirty="0">
                <a:latin typeface="Times New Roman" panose="02020603050405020304" pitchFamily="18" charset="0"/>
                <a:cs typeface="Times New Roman" panose="02020603050405020304" pitchFamily="18" charset="0"/>
              </a:rPr>
              <a:t>Furthermore, its strong focus on Western, individualistic leadership norms may limit its universal applicability across diverse cultural contexts, where the expression and management of emotions can differ significantly.</a:t>
            </a:r>
          </a:p>
          <a:p>
            <a:pPr algn="just" fontAlgn="base"/>
            <a:r>
              <a:rPr lang="en-US" dirty="0">
                <a:latin typeface="Times New Roman" panose="02020603050405020304" pitchFamily="18" charset="0"/>
                <a:cs typeface="Times New Roman" panose="02020603050405020304" pitchFamily="18" charset="0"/>
              </a:rPr>
              <a:t>Practice and reflection can be used to build emotional competencies (Channell, 2021).</a:t>
            </a:r>
          </a:p>
          <a:p>
            <a:pPr algn="just"/>
            <a:endParaRPr lang="en-IN" dirty="0">
              <a:latin typeface="Times New Roman" panose="02020603050405020304" pitchFamily="18" charset="0"/>
              <a:cs typeface="Times New Roman" panose="02020603050405020304" pitchFamily="18" charset="0"/>
            </a:endParaRPr>
          </a:p>
        </p:txBody>
      </p:sp>
      <p:pic>
        <p:nvPicPr>
          <p:cNvPr id="3074" name="Picture 2" descr="A Milestone of Intelligent Development: Daniel Goleman's Emotional  Intelligence Theory - Experianta">
            <a:extLst>
              <a:ext uri="{FF2B5EF4-FFF2-40B4-BE49-F238E27FC236}">
                <a16:creationId xmlns:a16="http://schemas.microsoft.com/office/drawing/2014/main" id="{023CBA39-8A8D-BD7C-E041-02831142F0E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65572" y="1905000"/>
            <a:ext cx="4365172" cy="2489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8454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7886D-477F-8260-3B56-5F1E78A0A237}"/>
              </a:ext>
            </a:extLst>
          </p:cNvPr>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Cultural intelligence definition and scope</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5FEA24-1FEC-ADC6-4025-6E78D3404C93}"/>
              </a:ext>
            </a:extLst>
          </p:cNvPr>
          <p:cNvSpPr>
            <a:spLocks noGrp="1"/>
          </p:cNvSpPr>
          <p:nvPr>
            <p:ph idx="1"/>
          </p:nvPr>
        </p:nvSpPr>
        <p:spPr>
          <a:xfrm>
            <a:off x="1297440" y="1905000"/>
            <a:ext cx="5466217" cy="3777622"/>
          </a:xfrm>
        </p:spPr>
        <p:txBody>
          <a:bodyPr/>
          <a:lstStyle/>
          <a:p>
            <a:pPr algn="just" fontAlgn="base"/>
            <a:r>
              <a:rPr lang="en-US" dirty="0">
                <a:latin typeface="Times New Roman" panose="02020603050405020304" pitchFamily="18" charset="0"/>
                <a:cs typeface="Times New Roman" panose="02020603050405020304" pitchFamily="18" charset="0"/>
              </a:rPr>
              <a:t>Cultural intelligence is defined as the capability to work efficiently across cultures (</a:t>
            </a:r>
            <a:r>
              <a:rPr lang="en-US" dirty="0" err="1">
                <a:latin typeface="Times New Roman" panose="02020603050405020304" pitchFamily="18" charset="0"/>
                <a:cs typeface="Times New Roman" panose="02020603050405020304" pitchFamily="18" charset="0"/>
              </a:rPr>
              <a:t>Alifuddin</a:t>
            </a:r>
            <a:r>
              <a:rPr lang="en-US" dirty="0">
                <a:latin typeface="Times New Roman" panose="02020603050405020304" pitchFamily="18" charset="0"/>
                <a:cs typeface="Times New Roman" panose="02020603050405020304" pitchFamily="18" charset="0"/>
              </a:rPr>
              <a:t> and Widodo, 2022).</a:t>
            </a:r>
          </a:p>
          <a:p>
            <a:pPr algn="just" fontAlgn="base"/>
            <a:r>
              <a:rPr lang="en-US" dirty="0">
                <a:latin typeface="Times New Roman" panose="02020603050405020304" pitchFamily="18" charset="0"/>
                <a:cs typeface="Times New Roman" panose="02020603050405020304" pitchFamily="18" charset="0"/>
              </a:rPr>
              <a:t>CQ is the knowledge about the differences in cultures and how to adjust the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accordingly.</a:t>
            </a:r>
          </a:p>
          <a:p>
            <a:pPr algn="just" fontAlgn="base"/>
            <a:r>
              <a:rPr lang="en-US" dirty="0">
                <a:latin typeface="Times New Roman" panose="02020603050405020304" pitchFamily="18" charset="0"/>
                <a:cs typeface="Times New Roman" panose="02020603050405020304" pitchFamily="18" charset="0"/>
              </a:rPr>
              <a:t>Cultural intelligence helps in cooperation, integration and successful global leadership.</a:t>
            </a:r>
          </a:p>
          <a:p>
            <a:pPr algn="just"/>
            <a:endParaRPr lang="en-IN" dirty="0">
              <a:latin typeface="Times New Roman" panose="02020603050405020304" pitchFamily="18" charset="0"/>
              <a:cs typeface="Times New Roman" panose="02020603050405020304" pitchFamily="18" charset="0"/>
            </a:endParaRPr>
          </a:p>
        </p:txBody>
      </p:sp>
      <p:pic>
        <p:nvPicPr>
          <p:cNvPr id="5122" name="Picture 2" descr="Facets of cultural intelligence (Earley, 2002). | Download Scientific  Diagram">
            <a:extLst>
              <a:ext uri="{FF2B5EF4-FFF2-40B4-BE49-F238E27FC236}">
                <a16:creationId xmlns:a16="http://schemas.microsoft.com/office/drawing/2014/main" id="{E08EA758-3855-9406-BDEF-E90662243B4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94171" y="1904999"/>
            <a:ext cx="3852636" cy="2333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724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8D89B-26D5-2710-453B-3C80FE2D399C}"/>
              </a:ext>
            </a:extLst>
          </p:cNvPr>
          <p:cNvSpPr>
            <a:spLocks noGrp="1"/>
          </p:cNvSpPr>
          <p:nvPr>
            <p:ph type="title"/>
          </p:nvPr>
        </p:nvSpPr>
        <p:spPr/>
        <p:txBody>
          <a:bodyPr>
            <a:noAutofit/>
          </a:bodyPr>
          <a:lstStyle/>
          <a:p>
            <a:pPr algn="ctr"/>
            <a:r>
              <a:rPr lang="en-US" sz="3200" b="1" dirty="0">
                <a:latin typeface="Times New Roman" panose="02020603050405020304" pitchFamily="18" charset="0"/>
                <a:cs typeface="Times New Roman" panose="02020603050405020304" pitchFamily="18" charset="0"/>
              </a:rPr>
              <a:t>CQ Model: Four-factor CQ (Ang and Van Dyne)</a:t>
            </a:r>
            <a:br>
              <a:rPr lang="en-US" sz="3200" dirty="0">
                <a:latin typeface="Times New Roman" panose="02020603050405020304" pitchFamily="18" charset="0"/>
                <a:cs typeface="Times New Roman" panose="02020603050405020304" pitchFamily="18" charset="0"/>
              </a:rPr>
            </a:br>
            <a:br>
              <a:rPr lang="en-US" sz="3200"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0F69521-850C-329E-0AD3-1DF1DE038EFC}"/>
              </a:ext>
            </a:extLst>
          </p:cNvPr>
          <p:cNvSpPr>
            <a:spLocks noGrp="1"/>
          </p:cNvSpPr>
          <p:nvPr>
            <p:ph idx="1"/>
          </p:nvPr>
        </p:nvSpPr>
        <p:spPr>
          <a:xfrm>
            <a:off x="2589212" y="2133600"/>
            <a:ext cx="4130902" cy="3777622"/>
          </a:xfrm>
        </p:spPr>
        <p:txBody>
          <a:bodyPr/>
          <a:lstStyle/>
          <a:p>
            <a:pPr algn="just" fontAlgn="base"/>
            <a:r>
              <a:rPr lang="en-US" dirty="0">
                <a:latin typeface="Times New Roman" panose="02020603050405020304" pitchFamily="18" charset="0"/>
                <a:cs typeface="Times New Roman" panose="02020603050405020304" pitchFamily="18" charset="0"/>
              </a:rPr>
              <a:t>The four-factor model separates CQ into four dimensions namely metacognitive, cognitive, motivational, and </a:t>
            </a: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a:t>
            </a:r>
          </a:p>
          <a:p>
            <a:pPr algn="just" fontAlgn="base"/>
            <a:r>
              <a:rPr lang="en-US" dirty="0">
                <a:latin typeface="Times New Roman" panose="02020603050405020304" pitchFamily="18" charset="0"/>
                <a:cs typeface="Times New Roman" panose="02020603050405020304" pitchFamily="18" charset="0"/>
              </a:rPr>
              <a:t>The contribution made by each dimension to cross-cultural leadership effectiveness is different (Mammadov and Wald, 2025).</a:t>
            </a:r>
          </a:p>
          <a:p>
            <a:pPr algn="just" fontAlgn="base"/>
            <a:r>
              <a:rPr lang="en-US" dirty="0">
                <a:latin typeface="Times New Roman" panose="02020603050405020304" pitchFamily="18" charset="0"/>
                <a:cs typeface="Times New Roman" panose="02020603050405020304" pitchFamily="18" charset="0"/>
              </a:rPr>
              <a:t>However, a critical limitation of this model is that it remains a self-reported measure, which may not always align with actual cross-cultural performance.</a:t>
            </a:r>
          </a:p>
        </p:txBody>
      </p:sp>
      <p:pic>
        <p:nvPicPr>
          <p:cNvPr id="7170" name="Picture 2" descr="Four-dimensional cultural intelligence (CQ) model by Ang and Van Dyne. |  Download Scientific Diagram">
            <a:extLst>
              <a:ext uri="{FF2B5EF4-FFF2-40B4-BE49-F238E27FC236}">
                <a16:creationId xmlns:a16="http://schemas.microsoft.com/office/drawing/2014/main" id="{DAF81CC8-9B18-B622-B8F9-493F696F1A2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37337" y="1756229"/>
            <a:ext cx="4130902" cy="3541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6799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D89D8-44D3-EC27-B369-AA86DA33795F}"/>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How EI and CQ work together in leadership</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F11BFA2-1DBA-C7AC-2620-33DFFB1E1F61}"/>
              </a:ext>
            </a:extLst>
          </p:cNvPr>
          <p:cNvSpPr>
            <a:spLocks noGrp="1"/>
          </p:cNvSpPr>
          <p:nvPr>
            <p:ph idx="1"/>
          </p:nvPr>
        </p:nvSpPr>
        <p:spPr>
          <a:xfrm>
            <a:off x="2589212" y="2133600"/>
            <a:ext cx="4043817" cy="3777622"/>
          </a:xfrm>
        </p:spPr>
        <p:txBody>
          <a:bodyPr/>
          <a:lstStyle/>
          <a:p>
            <a:pPr algn="just" fontAlgn="base"/>
            <a:r>
              <a:rPr lang="en-US" dirty="0">
                <a:latin typeface="Times New Roman" panose="02020603050405020304" pitchFamily="18" charset="0"/>
                <a:cs typeface="Times New Roman" panose="02020603050405020304" pitchFamily="18" charset="0"/>
              </a:rPr>
              <a:t>Emotional intelligence enables leaders to learn about emotions and trust.</a:t>
            </a:r>
          </a:p>
          <a:p>
            <a:pPr algn="just" fontAlgn="base"/>
            <a:r>
              <a:rPr lang="en-US" dirty="0">
                <a:latin typeface="Times New Roman" panose="02020603050405020304" pitchFamily="18" charset="0"/>
                <a:cs typeface="Times New Roman" panose="02020603050405020304" pitchFamily="18" charset="0"/>
              </a:rPr>
              <a:t>A critical evaluation of this integration reveals a key limitation: while conceptually complementary, there is no </a:t>
            </a:r>
            <a:r>
              <a:rPr lang="en-US" dirty="0" err="1">
                <a:latin typeface="Times New Roman" panose="02020603050405020304" pitchFamily="18" charset="0"/>
                <a:cs typeface="Times New Roman" panose="02020603050405020304" pitchFamily="18" charset="0"/>
              </a:rPr>
              <a:t>standardised</a:t>
            </a:r>
            <a:r>
              <a:rPr lang="en-US" dirty="0">
                <a:latin typeface="Times New Roman" panose="02020603050405020304" pitchFamily="18" charset="0"/>
                <a:cs typeface="Times New Roman" panose="02020603050405020304" pitchFamily="18" charset="0"/>
              </a:rPr>
              <a:t> framework for how to integrate EI and CQ in practice.</a:t>
            </a:r>
          </a:p>
          <a:p>
            <a:pPr algn="just" fontAlgn="base"/>
            <a:r>
              <a:rPr lang="en-US" dirty="0">
                <a:latin typeface="Times New Roman" panose="02020603050405020304" pitchFamily="18" charset="0"/>
                <a:cs typeface="Times New Roman" panose="02020603050405020304" pitchFamily="18" charset="0"/>
              </a:rPr>
              <a:t>Combinations between EI and CQ enhance multicultural cooperation (Mammadov and Wald, 2025). </a:t>
            </a:r>
          </a:p>
        </p:txBody>
      </p:sp>
      <p:pic>
        <p:nvPicPr>
          <p:cNvPr id="8194" name="Picture 2" descr="Emotional Intelligence (EQ): A Key to Success in Leadership and Life">
            <a:extLst>
              <a:ext uri="{FF2B5EF4-FFF2-40B4-BE49-F238E27FC236}">
                <a16:creationId xmlns:a16="http://schemas.microsoft.com/office/drawing/2014/main" id="{3480B691-916A-62F0-0D56-7D1864FD8BA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88728" y="2292612"/>
            <a:ext cx="4043817" cy="227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7698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37693-3792-90AD-2BC1-87B6697A348A}"/>
              </a:ext>
            </a:extLst>
          </p:cNvPr>
          <p:cNvSpPr>
            <a:spLocks noGrp="1"/>
          </p:cNvSpPr>
          <p:nvPr>
            <p:ph type="title"/>
          </p:nvPr>
        </p:nvSpPr>
        <p:spPr/>
        <p:txBody>
          <a:bodyPr>
            <a:noAutofit/>
          </a:bodyPr>
          <a:lstStyle/>
          <a:p>
            <a:pPr algn="ctr"/>
            <a:r>
              <a:rPr lang="en-US" sz="2800" b="1" dirty="0">
                <a:latin typeface="Times New Roman" panose="02020603050405020304" pitchFamily="18" charset="0"/>
                <a:cs typeface="Times New Roman" panose="02020603050405020304" pitchFamily="18" charset="0"/>
              </a:rPr>
              <a:t>Business example 1: Microsoft under Satya Nadella (EI in action)</a:t>
            </a:r>
            <a:br>
              <a:rPr lang="en-US" sz="2800" dirty="0">
                <a:latin typeface="Times New Roman" panose="02020603050405020304" pitchFamily="18" charset="0"/>
                <a:cs typeface="Times New Roman" panose="02020603050405020304" pitchFamily="18" charset="0"/>
              </a:rPr>
            </a:br>
            <a:br>
              <a:rPr lang="en-US"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EACE67A-B13B-2D57-83A6-32D693ACE9CE}"/>
              </a:ext>
            </a:extLst>
          </p:cNvPr>
          <p:cNvSpPr>
            <a:spLocks noGrp="1"/>
          </p:cNvSpPr>
          <p:nvPr>
            <p:ph idx="1"/>
          </p:nvPr>
        </p:nvSpPr>
        <p:spPr>
          <a:xfrm>
            <a:off x="2589212" y="2133600"/>
            <a:ext cx="4377645" cy="3777622"/>
          </a:xfrm>
        </p:spPr>
        <p:txBody>
          <a:bodyPr/>
          <a:lstStyle/>
          <a:p>
            <a:pPr algn="just" fontAlgn="base"/>
            <a:r>
              <a:rPr lang="en-US" dirty="0">
                <a:latin typeface="Times New Roman" panose="02020603050405020304" pitchFamily="18" charset="0"/>
                <a:cs typeface="Times New Roman" panose="02020603050405020304" pitchFamily="18" charset="0"/>
              </a:rPr>
              <a:t>Nadella, Satya, encouraged empathy as one of his leadership values within Microsoft (</a:t>
            </a:r>
            <a:r>
              <a:rPr lang="en-US" dirty="0" err="1">
                <a:latin typeface="Times New Roman" panose="02020603050405020304" pitchFamily="18" charset="0"/>
                <a:cs typeface="Times New Roman" panose="02020603050405020304" pitchFamily="18" charset="0"/>
              </a:rPr>
              <a:t>TalentSprint</a:t>
            </a:r>
            <a:r>
              <a:rPr lang="en-US" dirty="0">
                <a:latin typeface="Times New Roman" panose="02020603050405020304" pitchFamily="18" charset="0"/>
                <a:cs typeface="Times New Roman" panose="02020603050405020304" pitchFamily="18" charset="0"/>
              </a:rPr>
              <a:t>, 2026).</a:t>
            </a:r>
          </a:p>
          <a:p>
            <a:pPr algn="just" fontAlgn="base"/>
            <a:r>
              <a:rPr lang="en-US" dirty="0">
                <a:latin typeface="Times New Roman" panose="02020603050405020304" pitchFamily="18" charset="0"/>
                <a:cs typeface="Times New Roman" panose="02020603050405020304" pitchFamily="18" charset="0"/>
              </a:rPr>
              <a:t>A critical evaluation of this case highlights a limitation the long-term sustainability of an empathy-driven culture during periods of strategic adversity remains untested.</a:t>
            </a:r>
          </a:p>
          <a:p>
            <a:pPr algn="just" fontAlgn="base"/>
            <a:r>
              <a:rPr lang="en-US" dirty="0">
                <a:latin typeface="Times New Roman" panose="02020603050405020304" pitchFamily="18" charset="0"/>
                <a:cs typeface="Times New Roman" panose="02020603050405020304" pitchFamily="18" charset="0"/>
              </a:rPr>
              <a:t>EI assisted in transforming Microsoft into competition-oriented leadership to learning-oriented leadership (Ali and Begum, 2024).</a:t>
            </a:r>
          </a:p>
        </p:txBody>
      </p:sp>
      <p:pic>
        <p:nvPicPr>
          <p:cNvPr id="5" name="Picture 4">
            <a:extLst>
              <a:ext uri="{FF2B5EF4-FFF2-40B4-BE49-F238E27FC236}">
                <a16:creationId xmlns:a16="http://schemas.microsoft.com/office/drawing/2014/main" id="{943DB856-8000-E26F-E866-CCCD94E6D9F1}"/>
              </a:ext>
            </a:extLst>
          </p:cNvPr>
          <p:cNvPicPr>
            <a:picLocks noChangeAspect="1"/>
          </p:cNvPicPr>
          <p:nvPr/>
        </p:nvPicPr>
        <p:blipFill>
          <a:blip r:embed="rId3" cstate="print"/>
          <a:stretch>
            <a:fillRect/>
          </a:stretch>
        </p:blipFill>
        <p:spPr>
          <a:xfrm>
            <a:off x="8445500" y="2413000"/>
            <a:ext cx="3543300" cy="1771650"/>
          </a:xfrm>
          <a:prstGeom prst="rect">
            <a:avLst/>
          </a:prstGeom>
        </p:spPr>
      </p:pic>
    </p:spTree>
    <p:extLst>
      <p:ext uri="{BB962C8B-B14F-4D97-AF65-F5344CB8AC3E}">
        <p14:creationId xmlns:p14="http://schemas.microsoft.com/office/powerpoint/2010/main" val="2071235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77AFE-57F9-3580-1CAA-817CA35C1AD1}"/>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Business example 2: Airbnb (CQ and inclusion governance)</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1D21CAE-7BDC-4864-BEFA-9CFCBF1BD05D}"/>
              </a:ext>
            </a:extLst>
          </p:cNvPr>
          <p:cNvSpPr>
            <a:spLocks noGrp="1"/>
          </p:cNvSpPr>
          <p:nvPr>
            <p:ph idx="1"/>
          </p:nvPr>
        </p:nvSpPr>
        <p:spPr>
          <a:xfrm>
            <a:off x="2589212" y="2133600"/>
            <a:ext cx="4842102" cy="3777622"/>
          </a:xfrm>
        </p:spPr>
        <p:txBody>
          <a:bodyPr/>
          <a:lstStyle/>
          <a:p>
            <a:pPr algn="just" fontAlgn="base"/>
            <a:r>
              <a:rPr lang="en-US" dirty="0">
                <a:latin typeface="Times New Roman" panose="02020603050405020304" pitchFamily="18" charset="0"/>
                <a:cs typeface="Times New Roman" panose="02020603050405020304" pitchFamily="18" charset="0"/>
              </a:rPr>
              <a:t>Airbnb implemented diversity and belonging in leadership accountability.</a:t>
            </a:r>
          </a:p>
          <a:p>
            <a:pPr algn="just" fontAlgn="base"/>
            <a:r>
              <a:rPr lang="en-US" dirty="0">
                <a:latin typeface="Times New Roman" panose="02020603050405020304" pitchFamily="18" charset="0"/>
                <a:cs typeface="Times New Roman" panose="02020603050405020304" pitchFamily="18" charset="0"/>
              </a:rPr>
              <a:t>A critical perspective suggests that governance-driven approaches to CQ have a limitation achieving diversity targets through executive performance metrics may encourage performative compliance rather than fostering genuine cultural understanding.</a:t>
            </a:r>
          </a:p>
          <a:p>
            <a:pPr algn="just" fontAlgn="base"/>
            <a:r>
              <a:rPr lang="en-US" dirty="0">
                <a:latin typeface="Times New Roman" panose="02020603050405020304" pitchFamily="18" charset="0"/>
                <a:cs typeface="Times New Roman" panose="02020603050405020304" pitchFamily="18" charset="0"/>
              </a:rPr>
              <a:t>Culturally sensitive leadership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were strengthened by governance mechanisms (Ali and Begum, 2024).</a:t>
            </a:r>
          </a:p>
        </p:txBody>
      </p:sp>
      <p:pic>
        <p:nvPicPr>
          <p:cNvPr id="10244" name="Picture 4" descr="Exploring the Relationship between Cultural Intelligence (CQ) and Management  Competencies (MC)">
            <a:extLst>
              <a:ext uri="{FF2B5EF4-FFF2-40B4-BE49-F238E27FC236}">
                <a16:creationId xmlns:a16="http://schemas.microsoft.com/office/drawing/2014/main" id="{AA5ABCE8-3FA0-79A5-DC02-3831F155126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62662" y="2133600"/>
            <a:ext cx="3937454" cy="2988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1242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15CFF-97AE-2612-DE1F-AB8A53B54796}"/>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Business example 3: Unilever (multicultural, inclusive leadership)</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8EEE8B-9020-E275-46DB-BFF48BD717FE}"/>
              </a:ext>
            </a:extLst>
          </p:cNvPr>
          <p:cNvSpPr>
            <a:spLocks noGrp="1"/>
          </p:cNvSpPr>
          <p:nvPr>
            <p:ph idx="1"/>
          </p:nvPr>
        </p:nvSpPr>
        <p:spPr>
          <a:xfrm>
            <a:off x="2589213" y="2133600"/>
            <a:ext cx="4319588" cy="3777622"/>
          </a:xfrm>
        </p:spPr>
        <p:txBody>
          <a:bodyPr>
            <a:normAutofit fontScale="92500"/>
          </a:bodyPr>
          <a:lstStyle/>
          <a:p>
            <a:pPr algn="just" fontAlgn="base"/>
            <a:r>
              <a:rPr lang="en-US" dirty="0">
                <a:latin typeface="Times New Roman" panose="02020603050405020304" pitchFamily="18" charset="0"/>
                <a:cs typeface="Times New Roman" panose="02020603050405020304" pitchFamily="18" charset="0"/>
              </a:rPr>
              <a:t>Unilever is a multinational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that has multicultural teams that need culturally intelligent leadership (Unilever, 2021).</a:t>
            </a:r>
          </a:p>
          <a:p>
            <a:pPr algn="just" fontAlgn="base"/>
            <a:r>
              <a:rPr lang="en-US" dirty="0">
                <a:latin typeface="Times New Roman" panose="02020603050405020304" pitchFamily="18" charset="0"/>
                <a:cs typeface="Times New Roman" panose="02020603050405020304" pitchFamily="18" charset="0"/>
              </a:rPr>
              <a:t>Diversity leadership practices facilitate cross-regional and cross-cultural collaboration.</a:t>
            </a:r>
          </a:p>
          <a:p>
            <a:pPr algn="just" fontAlgn="base"/>
            <a:r>
              <a:rPr lang="en-US" dirty="0">
                <a:latin typeface="Times New Roman" panose="02020603050405020304" pitchFamily="18" charset="0"/>
                <a:cs typeface="Times New Roman" panose="02020603050405020304" pitchFamily="18" charset="0"/>
              </a:rPr>
              <a:t>Local cultural norms, regulatory environments, and historical contexts can resist top-down CQ initiatives, suggesting that culturally intelligent leadership must be contextually adaptive rather than following a singular corporate framework.</a:t>
            </a:r>
          </a:p>
        </p:txBody>
      </p:sp>
      <p:pic>
        <p:nvPicPr>
          <p:cNvPr id="11266" name="Picture 2" descr="The Unilever Experience Transforming Strategy Through Conscious Leadership  &amp; Sustainability">
            <a:extLst>
              <a:ext uri="{FF2B5EF4-FFF2-40B4-BE49-F238E27FC236}">
                <a16:creationId xmlns:a16="http://schemas.microsoft.com/office/drawing/2014/main" id="{6337640F-8229-B78B-7771-23A565D7CDD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00282" y="2645229"/>
            <a:ext cx="4143375"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8440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9408B-EA8E-D276-BD22-DC68A199FB26}"/>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Business example 4: DHL (CQ in global logistics teams)</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4EFD48-C232-8ED8-6E83-467A7556333A}"/>
              </a:ext>
            </a:extLst>
          </p:cNvPr>
          <p:cNvSpPr>
            <a:spLocks noGrp="1"/>
          </p:cNvSpPr>
          <p:nvPr>
            <p:ph idx="1"/>
          </p:nvPr>
        </p:nvSpPr>
        <p:spPr>
          <a:xfrm>
            <a:off x="2589212" y="2133600"/>
            <a:ext cx="4159931" cy="3777622"/>
          </a:xfrm>
        </p:spPr>
        <p:txBody>
          <a:bodyPr/>
          <a:lstStyle/>
          <a:p>
            <a:pPr algn="just" fontAlgn="base"/>
            <a:r>
              <a:rPr lang="en-US" dirty="0">
                <a:latin typeface="Times New Roman" panose="02020603050405020304" pitchFamily="18" charset="0"/>
                <a:cs typeface="Times New Roman" panose="02020603050405020304" pitchFamily="18" charset="0"/>
              </a:rPr>
              <a:t>DHL </a:t>
            </a:r>
            <a:r>
              <a:rPr lang="en-US" dirty="0" err="1">
                <a:latin typeface="Times New Roman" panose="02020603050405020304" pitchFamily="18" charset="0"/>
                <a:cs typeface="Times New Roman" panose="02020603050405020304" pitchFamily="18" charset="0"/>
              </a:rPr>
              <a:t>organises</a:t>
            </a:r>
            <a:r>
              <a:rPr lang="en-US" dirty="0">
                <a:latin typeface="Times New Roman" panose="02020603050405020304" pitchFamily="18" charset="0"/>
                <a:cs typeface="Times New Roman" panose="02020603050405020304" pitchFamily="18" charset="0"/>
              </a:rPr>
              <a:t> multicultural teams in international logistics processes (DHL, 2023).</a:t>
            </a:r>
          </a:p>
          <a:p>
            <a:pPr algn="just" fontAlgn="base"/>
            <a:r>
              <a:rPr lang="en-US" dirty="0">
                <a:latin typeface="Times New Roman" panose="02020603050405020304" pitchFamily="18" charset="0"/>
                <a:cs typeface="Times New Roman" panose="02020603050405020304" pitchFamily="18" charset="0"/>
              </a:rPr>
              <a:t>Cultural intelligence facilitates international communication and coordination.</a:t>
            </a:r>
          </a:p>
          <a:p>
            <a:pPr algn="just" fontAlgn="base"/>
            <a:r>
              <a:rPr lang="en-US" dirty="0">
                <a:latin typeface="Times New Roman" panose="02020603050405020304" pitchFamily="18" charset="0"/>
                <a:cs typeface="Times New Roman" panose="02020603050405020304" pitchFamily="18" charset="0"/>
              </a:rPr>
              <a:t>A limitation of this operational context is that time pressure and performance targets in logistics often restrict opportunities for formal CQ development.</a:t>
            </a:r>
          </a:p>
        </p:txBody>
      </p:sp>
      <p:pic>
        <p:nvPicPr>
          <p:cNvPr id="12290" name="Picture 2" descr="Harnessing the Power of Culture and Cultural Intelligence within Knowledge  Management | IntechOpen">
            <a:extLst>
              <a:ext uri="{FF2B5EF4-FFF2-40B4-BE49-F238E27FC236}">
                <a16:creationId xmlns:a16="http://schemas.microsoft.com/office/drawing/2014/main" id="{39BF334C-42B9-6DDD-4008-8843001D002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64475" y="1905000"/>
            <a:ext cx="3935639" cy="3386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4769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D7B8-4691-F276-B425-B2C841972730}"/>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Practical toolkit for leaders in multicultural collaboration</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43AEE50-8F60-6E1D-83F2-C593295FE76B}"/>
              </a:ext>
            </a:extLst>
          </p:cNvPr>
          <p:cNvSpPr>
            <a:spLocks noGrp="1"/>
          </p:cNvSpPr>
          <p:nvPr>
            <p:ph idx="1"/>
          </p:nvPr>
        </p:nvSpPr>
        <p:spPr>
          <a:xfrm>
            <a:off x="2589213" y="2133600"/>
            <a:ext cx="4217988" cy="3777622"/>
          </a:xfrm>
        </p:spPr>
        <p:txBody>
          <a:bodyPr>
            <a:normAutofit fontScale="92500" lnSpcReduction="10000"/>
          </a:bodyPr>
          <a:lstStyle/>
          <a:p>
            <a:pPr algn="just" fontAlgn="base"/>
            <a:r>
              <a:rPr lang="en-US" dirty="0">
                <a:latin typeface="Times New Roman" panose="02020603050405020304" pitchFamily="18" charset="0"/>
                <a:cs typeface="Times New Roman" panose="02020603050405020304" pitchFamily="18" charset="0"/>
              </a:rPr>
              <a:t>A critical evaluation acknowledges that such toolkits often assume a level of psychological safety and time for reflection that may not exist in high-pressure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environments.</a:t>
            </a:r>
          </a:p>
          <a:p>
            <a:pPr algn="just" fontAlgn="base"/>
            <a:r>
              <a:rPr lang="en-US" dirty="0">
                <a:latin typeface="Times New Roman" panose="02020603050405020304" pitchFamily="18" charset="0"/>
                <a:cs typeface="Times New Roman" panose="02020603050405020304" pitchFamily="18" charset="0"/>
              </a:rPr>
              <a:t>Reflective practice helps in the sustained growth of EI and CQ skills (Channell, 2021).</a:t>
            </a:r>
          </a:p>
          <a:p>
            <a:pPr algn="just" fontAlgn="base"/>
            <a:r>
              <a:rPr lang="en-US" dirty="0">
                <a:latin typeface="Times New Roman" panose="02020603050405020304" pitchFamily="18" charset="0"/>
                <a:cs typeface="Times New Roman" panose="02020603050405020304" pitchFamily="18" charset="0"/>
              </a:rPr>
              <a:t>Without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support systems—such as coaching, feedback mechanisms, and a culture that permits vulnerability—individual leader efforts to develop EI and CQ may be insufficient to overcome systemic barriers.</a:t>
            </a:r>
          </a:p>
        </p:txBody>
      </p:sp>
      <p:pic>
        <p:nvPicPr>
          <p:cNvPr id="13314" name="Picture 2" descr="PDF) Framework for managing multicultural project teams">
            <a:extLst>
              <a:ext uri="{FF2B5EF4-FFF2-40B4-BE49-F238E27FC236}">
                <a16:creationId xmlns:a16="http://schemas.microsoft.com/office/drawing/2014/main" id="{ED18633F-F499-B1E1-E60A-F3ED074A2FC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15085" y="2325914"/>
            <a:ext cx="30480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278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03119-351F-B521-3906-A0E20AE426EA}"/>
              </a:ext>
            </a:extLst>
          </p:cNvPr>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Conclusion </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9E139DE-E78C-6931-67C0-240B62A41C6F}"/>
              </a:ext>
            </a:extLst>
          </p:cNvPr>
          <p:cNvSpPr>
            <a:spLocks noGrp="1"/>
          </p:cNvSpPr>
          <p:nvPr>
            <p:ph idx="1"/>
          </p:nvPr>
        </p:nvSpPr>
        <p:spPr>
          <a:xfrm>
            <a:off x="2589212" y="2133600"/>
            <a:ext cx="6308045" cy="3777622"/>
          </a:xfrm>
        </p:spPr>
        <p:txBody>
          <a:bodyPr/>
          <a:lstStyle/>
          <a:p>
            <a:pPr algn="just" fontAlgn="base"/>
            <a:r>
              <a:rPr lang="en-US" dirty="0">
                <a:latin typeface="Times New Roman" panose="02020603050405020304" pitchFamily="18" charset="0"/>
                <a:cs typeface="Times New Roman" panose="02020603050405020304" pitchFamily="18" charset="0"/>
              </a:rPr>
              <a:t>The modern leadership requires emotional and cultural intelligence.</a:t>
            </a:r>
          </a:p>
          <a:p>
            <a:pPr algn="just" fontAlgn="base"/>
            <a:r>
              <a:rPr lang="en-US" dirty="0">
                <a:latin typeface="Times New Roman" panose="02020603050405020304" pitchFamily="18" charset="0"/>
                <a:cs typeface="Times New Roman" panose="02020603050405020304" pitchFamily="18" charset="0"/>
              </a:rPr>
              <a:t>EI facilitates emotional intelligence, whereas CQ facilitates culture adjustment.</a:t>
            </a:r>
          </a:p>
          <a:p>
            <a:pPr algn="just" fontAlgn="base"/>
            <a:r>
              <a:rPr lang="en-US" dirty="0">
                <a:latin typeface="Times New Roman" panose="02020603050405020304" pitchFamily="18" charset="0"/>
                <a:cs typeface="Times New Roman" panose="02020603050405020304" pitchFamily="18" charset="0"/>
              </a:rPr>
              <a:t>They can work together to enhance teamwork, sense of belonging, and leadership.</a:t>
            </a: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55535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F0F4C-EB58-CB5C-5B9F-85EF2D4D980E}"/>
              </a:ext>
            </a:extLst>
          </p:cNvPr>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Personal leadership development focus</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3357A22-24EA-EB03-9679-3E4FF5B6CFE8}"/>
              </a:ext>
            </a:extLst>
          </p:cNvPr>
          <p:cNvSpPr>
            <a:spLocks noGrp="1"/>
          </p:cNvSpPr>
          <p:nvPr>
            <p:ph idx="1"/>
          </p:nvPr>
        </p:nvSpPr>
        <p:spPr>
          <a:xfrm>
            <a:off x="2589212" y="2133600"/>
            <a:ext cx="5117874" cy="3777622"/>
          </a:xfrm>
        </p:spPr>
        <p:txBody>
          <a:bodyPr/>
          <a:lstStyle/>
          <a:p>
            <a:pPr algn="just" fontAlgn="base"/>
            <a:r>
              <a:rPr lang="en-US" dirty="0">
                <a:latin typeface="Times New Roman" panose="02020603050405020304" pitchFamily="18" charset="0"/>
                <a:cs typeface="Times New Roman" panose="02020603050405020304" pitchFamily="18" charset="0"/>
              </a:rPr>
              <a:t>I will gain more emotional self awareness under leadership circumstances.</a:t>
            </a:r>
          </a:p>
          <a:p>
            <a:pPr algn="just" fontAlgn="base"/>
            <a:r>
              <a:rPr lang="en-US" dirty="0">
                <a:latin typeface="Times New Roman" panose="02020603050405020304" pitchFamily="18" charset="0"/>
                <a:cs typeface="Times New Roman" panose="02020603050405020304" pitchFamily="18" charset="0"/>
              </a:rPr>
              <a:t>I will enhance cultural adaptability by leading an active learning and reflection.</a:t>
            </a:r>
          </a:p>
          <a:p>
            <a:pPr algn="just" fontAlgn="base"/>
            <a:r>
              <a:rPr lang="en-US" dirty="0">
                <a:latin typeface="Times New Roman" panose="02020603050405020304" pitchFamily="18" charset="0"/>
                <a:cs typeface="Times New Roman" panose="02020603050405020304" pitchFamily="18" charset="0"/>
              </a:rPr>
              <a:t>Constant training will improve my leadership in various teams.</a:t>
            </a: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3436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173F9-18FF-336D-540A-CC14F492614B}"/>
              </a:ext>
            </a:extLst>
          </p:cNvPr>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References </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7C1B07B-B1A4-2681-F284-E7FA5539D539}"/>
              </a:ext>
            </a:extLst>
          </p:cNvPr>
          <p:cNvSpPr>
            <a:spLocks noGrp="1"/>
          </p:cNvSpPr>
          <p:nvPr>
            <p:ph idx="1"/>
          </p:nvPr>
        </p:nvSpPr>
        <p:spPr>
          <a:xfrm>
            <a:off x="2589212" y="1509486"/>
            <a:ext cx="8915400" cy="4876800"/>
          </a:xfrm>
        </p:spPr>
        <p:txBody>
          <a:bodyPr>
            <a:normAutofit fontScale="92500" lnSpcReduction="10000"/>
          </a:bodyPr>
          <a:lstStyle/>
          <a:p>
            <a:pPr algn="just"/>
            <a:r>
              <a:rPr lang="en-US" sz="900" dirty="0">
                <a:latin typeface="Times New Roman" panose="02020603050405020304" pitchFamily="18" charset="0"/>
                <a:cs typeface="Times New Roman" panose="02020603050405020304" pitchFamily="18" charset="0"/>
              </a:rPr>
              <a:t>Ali, M.M. and Begum, S. (2024). Case Study: Satya Nadella’s Leadership at Microsoft. </a:t>
            </a:r>
            <a:r>
              <a:rPr lang="en-US" sz="900" i="1" dirty="0">
                <a:latin typeface="Times New Roman" panose="02020603050405020304" pitchFamily="18" charset="0"/>
                <a:cs typeface="Times New Roman" panose="02020603050405020304" pitchFamily="18" charset="0"/>
              </a:rPr>
              <a:t>IOSR Journal of Business and Management</a:t>
            </a:r>
            <a:r>
              <a:rPr lang="en-US" sz="900" dirty="0">
                <a:latin typeface="Times New Roman" panose="02020603050405020304" pitchFamily="18" charset="0"/>
                <a:cs typeface="Times New Roman" panose="02020603050405020304" pitchFamily="18" charset="0"/>
              </a:rPr>
              <a:t>,  26(12), pp.74–79. </a:t>
            </a:r>
            <a:r>
              <a:rPr lang="en-US" sz="900" dirty="0" err="1">
                <a:latin typeface="Times New Roman" panose="02020603050405020304" pitchFamily="18" charset="0"/>
                <a:cs typeface="Times New Roman" panose="02020603050405020304" pitchFamily="18" charset="0"/>
              </a:rPr>
              <a:t>doi:https</a:t>
            </a:r>
            <a:r>
              <a:rPr lang="en-US" sz="900" dirty="0">
                <a:latin typeface="Times New Roman" panose="02020603050405020304" pitchFamily="18" charset="0"/>
                <a:cs typeface="Times New Roman" panose="02020603050405020304" pitchFamily="18" charset="0"/>
              </a:rPr>
              <a:t>://doi.org/10.9790/487X-2612027479.</a:t>
            </a:r>
          </a:p>
          <a:p>
            <a:pPr algn="just"/>
            <a:r>
              <a:rPr lang="en-US" sz="900" dirty="0" err="1">
                <a:latin typeface="Times New Roman" panose="02020603050405020304" pitchFamily="18" charset="0"/>
                <a:cs typeface="Times New Roman" panose="02020603050405020304" pitchFamily="18" charset="0"/>
              </a:rPr>
              <a:t>Alifuddin</a:t>
            </a:r>
            <a:r>
              <a:rPr lang="en-US" sz="900" dirty="0">
                <a:latin typeface="Times New Roman" panose="02020603050405020304" pitchFamily="18" charset="0"/>
                <a:cs typeface="Times New Roman" panose="02020603050405020304" pitchFamily="18" charset="0"/>
              </a:rPr>
              <a:t>, M. and Widodo, W. (2022). How Is Cultural Intelligence Related to Human Behavior? </a:t>
            </a:r>
            <a:r>
              <a:rPr lang="en-US" sz="900" i="1" dirty="0">
                <a:latin typeface="Times New Roman" panose="02020603050405020304" pitchFamily="18" charset="0"/>
                <a:cs typeface="Times New Roman" panose="02020603050405020304" pitchFamily="18" charset="0"/>
              </a:rPr>
              <a:t>Journal of Intelligence</a:t>
            </a:r>
            <a:r>
              <a:rPr lang="en-US" sz="900" dirty="0">
                <a:latin typeface="Times New Roman" panose="02020603050405020304" pitchFamily="18" charset="0"/>
                <a:cs typeface="Times New Roman" panose="02020603050405020304" pitchFamily="18" charset="0"/>
              </a:rPr>
              <a:t>,  10(1), p.3. </a:t>
            </a:r>
            <a:r>
              <a:rPr lang="en-US" sz="900" dirty="0" err="1">
                <a:latin typeface="Times New Roman" panose="02020603050405020304" pitchFamily="18" charset="0"/>
                <a:cs typeface="Times New Roman" panose="02020603050405020304" pitchFamily="18" charset="0"/>
              </a:rPr>
              <a:t>doi:https</a:t>
            </a:r>
            <a:r>
              <a:rPr lang="en-US" sz="900" dirty="0">
                <a:latin typeface="Times New Roman" panose="02020603050405020304" pitchFamily="18" charset="0"/>
                <a:cs typeface="Times New Roman" panose="02020603050405020304" pitchFamily="18" charset="0"/>
              </a:rPr>
              <a:t>://doi.org/10.3390/jintelligence10010003.</a:t>
            </a:r>
          </a:p>
          <a:p>
            <a:pPr algn="just"/>
            <a:r>
              <a:rPr lang="en-US" sz="900" dirty="0">
                <a:latin typeface="Times New Roman" panose="02020603050405020304" pitchFamily="18" charset="0"/>
                <a:cs typeface="Times New Roman" panose="02020603050405020304" pitchFamily="18" charset="0"/>
              </a:rPr>
              <a:t>Channell, M. (2021). </a:t>
            </a:r>
            <a:r>
              <a:rPr lang="en-US" sz="900" i="1" dirty="0">
                <a:latin typeface="Times New Roman" panose="02020603050405020304" pitchFamily="18" charset="0"/>
                <a:cs typeface="Times New Roman" panose="02020603050405020304" pitchFamily="18" charset="0"/>
              </a:rPr>
              <a:t>Daniel Goleman’s Emotional Intelligence in Leadership: How to Improve Motivation in Your Team</a:t>
            </a:r>
            <a:r>
              <a:rPr lang="en-US" sz="900" dirty="0">
                <a:latin typeface="Times New Roman" panose="02020603050405020304" pitchFamily="18" charset="0"/>
                <a:cs typeface="Times New Roman" panose="02020603050405020304" pitchFamily="18" charset="0"/>
              </a:rPr>
              <a:t>.  TSW Training. Available at: https://www.tsw.co.uk/blog/leadership-and-management/daniel-goleman-emotional-intelligence/ [Accessed 24 Feb. 2026].</a:t>
            </a:r>
          </a:p>
          <a:p>
            <a:pPr algn="just"/>
            <a:r>
              <a:rPr lang="en-US" sz="900" dirty="0">
                <a:latin typeface="Times New Roman" panose="02020603050405020304" pitchFamily="18" charset="0"/>
                <a:cs typeface="Times New Roman" panose="02020603050405020304" pitchFamily="18" charset="0"/>
              </a:rPr>
              <a:t>DHL (2023). </a:t>
            </a:r>
            <a:r>
              <a:rPr lang="en-US" sz="900" i="1" dirty="0">
                <a:latin typeface="Times New Roman" panose="02020603050405020304" pitchFamily="18" charset="0"/>
                <a:cs typeface="Times New Roman" panose="02020603050405020304" pitchFamily="18" charset="0"/>
              </a:rPr>
              <a:t>Building a Strong </a:t>
            </a:r>
            <a:r>
              <a:rPr lang="en-US" sz="900" i="1" dirty="0" err="1">
                <a:latin typeface="Times New Roman" panose="02020603050405020304" pitchFamily="18" charset="0"/>
                <a:cs typeface="Times New Roman" panose="02020603050405020304" pitchFamily="18" charset="0"/>
              </a:rPr>
              <a:t>Organisational</a:t>
            </a:r>
            <a:r>
              <a:rPr lang="en-US" sz="900" i="1" dirty="0">
                <a:latin typeface="Times New Roman" panose="02020603050405020304" pitchFamily="18" charset="0"/>
                <a:cs typeface="Times New Roman" panose="02020603050405020304" pitchFamily="18" charset="0"/>
              </a:rPr>
              <a:t> Culture – DHL Express NZ</a:t>
            </a:r>
            <a:r>
              <a:rPr lang="en-US" sz="900" dirty="0">
                <a:latin typeface="Times New Roman" panose="02020603050405020304" pitchFamily="18" charset="0"/>
                <a:cs typeface="Times New Roman" panose="02020603050405020304" pitchFamily="18" charset="0"/>
              </a:rPr>
              <a:t>.  Dhl.com. Available at: https://www.dhl.com/discover/en-nz/small-business-advice/growing-your-business/building-a-strong-organisational-culture [Accessed 24 Feb. 2026].</a:t>
            </a:r>
          </a:p>
          <a:p>
            <a:pPr algn="just"/>
            <a:r>
              <a:rPr lang="en-US" sz="900" dirty="0">
                <a:latin typeface="Times New Roman" panose="02020603050405020304" pitchFamily="18" charset="0"/>
                <a:cs typeface="Times New Roman" panose="02020603050405020304" pitchFamily="18" charset="0"/>
              </a:rPr>
              <a:t>Filice, L. and Weese, W.J. (2024). Developing emotional intelligence. </a:t>
            </a:r>
            <a:r>
              <a:rPr lang="en-US" sz="900" i="1" dirty="0">
                <a:latin typeface="Times New Roman" panose="02020603050405020304" pitchFamily="18" charset="0"/>
                <a:cs typeface="Times New Roman" panose="02020603050405020304" pitchFamily="18" charset="0"/>
              </a:rPr>
              <a:t>Encyclopedia</a:t>
            </a:r>
            <a:r>
              <a:rPr lang="en-US" sz="900" dirty="0">
                <a:latin typeface="Times New Roman" panose="02020603050405020304" pitchFamily="18" charset="0"/>
                <a:cs typeface="Times New Roman" panose="02020603050405020304" pitchFamily="18" charset="0"/>
              </a:rPr>
              <a:t>, 4(1), pp.583–599. </a:t>
            </a:r>
            <a:r>
              <a:rPr lang="en-US" sz="900" dirty="0" err="1">
                <a:latin typeface="Times New Roman" panose="02020603050405020304" pitchFamily="18" charset="0"/>
                <a:cs typeface="Times New Roman" panose="02020603050405020304" pitchFamily="18" charset="0"/>
              </a:rPr>
              <a:t>doi:https</a:t>
            </a:r>
            <a:r>
              <a:rPr lang="en-US" sz="900" dirty="0">
                <a:latin typeface="Times New Roman" panose="02020603050405020304" pitchFamily="18" charset="0"/>
                <a:cs typeface="Times New Roman" panose="02020603050405020304" pitchFamily="18" charset="0"/>
              </a:rPr>
              <a:t>://www.mdpi.com/2673-8392/4/1/37.</a:t>
            </a:r>
          </a:p>
          <a:p>
            <a:pPr algn="just"/>
            <a:r>
              <a:rPr lang="en-US" sz="900" dirty="0">
                <a:latin typeface="Times New Roman" panose="02020603050405020304" pitchFamily="18" charset="0"/>
                <a:cs typeface="Times New Roman" panose="02020603050405020304" pitchFamily="18" charset="0"/>
              </a:rPr>
              <a:t>Garamvölgyi, J. and </a:t>
            </a:r>
            <a:r>
              <a:rPr lang="en-US" sz="900" dirty="0" err="1">
                <a:latin typeface="Times New Roman" panose="02020603050405020304" pitchFamily="18" charset="0"/>
                <a:cs typeface="Times New Roman" panose="02020603050405020304" pitchFamily="18" charset="0"/>
              </a:rPr>
              <a:t>Rudnák</a:t>
            </a:r>
            <a:r>
              <a:rPr lang="en-US" sz="900" dirty="0">
                <a:latin typeface="Times New Roman" panose="02020603050405020304" pitchFamily="18" charset="0"/>
                <a:cs typeface="Times New Roman" panose="02020603050405020304" pitchFamily="18" charset="0"/>
              </a:rPr>
              <a:t>, I. (2023). Exploring the Relationship between Cultural Intelligence (CQ) and Management Competencies (MC). </a:t>
            </a:r>
            <a:r>
              <a:rPr lang="en-US" sz="900" i="1" dirty="0">
                <a:latin typeface="Times New Roman" panose="02020603050405020304" pitchFamily="18" charset="0"/>
                <a:cs typeface="Times New Roman" panose="02020603050405020304" pitchFamily="18" charset="0"/>
              </a:rPr>
              <a:t>Sustainability</a:t>
            </a:r>
            <a:r>
              <a:rPr lang="en-US" sz="900" dirty="0">
                <a:latin typeface="Times New Roman" panose="02020603050405020304" pitchFamily="18" charset="0"/>
                <a:cs typeface="Times New Roman" panose="02020603050405020304" pitchFamily="18" charset="0"/>
              </a:rPr>
              <a:t>,  15(7), p.5735. </a:t>
            </a:r>
            <a:r>
              <a:rPr lang="en-US" sz="900" dirty="0" err="1">
                <a:latin typeface="Times New Roman" panose="02020603050405020304" pitchFamily="18" charset="0"/>
                <a:cs typeface="Times New Roman" panose="02020603050405020304" pitchFamily="18" charset="0"/>
              </a:rPr>
              <a:t>doi:https</a:t>
            </a:r>
            <a:r>
              <a:rPr lang="en-US" sz="900" dirty="0">
                <a:latin typeface="Times New Roman" panose="02020603050405020304" pitchFamily="18" charset="0"/>
                <a:cs typeface="Times New Roman" panose="02020603050405020304" pitchFamily="18" charset="0"/>
              </a:rPr>
              <a:t>://doi.org/10.3390/su15075735.</a:t>
            </a:r>
          </a:p>
          <a:p>
            <a:pPr algn="just"/>
            <a:r>
              <a:rPr lang="en-US" sz="900" dirty="0">
                <a:latin typeface="Times New Roman" panose="02020603050405020304" pitchFamily="18" charset="0"/>
                <a:cs typeface="Times New Roman" panose="02020603050405020304" pitchFamily="18" charset="0"/>
              </a:rPr>
              <a:t>Gilli, K., </a:t>
            </a:r>
            <a:r>
              <a:rPr lang="en-US" sz="900" dirty="0" err="1">
                <a:latin typeface="Times New Roman" panose="02020603050405020304" pitchFamily="18" charset="0"/>
                <a:cs typeface="Times New Roman" panose="02020603050405020304" pitchFamily="18" charset="0"/>
              </a:rPr>
              <a:t>Veglio</a:t>
            </a:r>
            <a:r>
              <a:rPr lang="en-US" sz="900" dirty="0">
                <a:latin typeface="Times New Roman" panose="02020603050405020304" pitchFamily="18" charset="0"/>
                <a:cs typeface="Times New Roman" panose="02020603050405020304" pitchFamily="18" charset="0"/>
              </a:rPr>
              <a:t>, V., Gunkel, M. and Taras, V. (2022). In search of the Holy Grail in global virtual teams: The mediating role of satisfaction on performance outcomes. </a:t>
            </a:r>
            <a:r>
              <a:rPr lang="en-US" sz="900" i="1" dirty="0">
                <a:latin typeface="Times New Roman" panose="02020603050405020304" pitchFamily="18" charset="0"/>
                <a:cs typeface="Times New Roman" panose="02020603050405020304" pitchFamily="18" charset="0"/>
              </a:rPr>
              <a:t>Journal of Business Research</a:t>
            </a:r>
            <a:r>
              <a:rPr lang="en-US" sz="900" dirty="0">
                <a:latin typeface="Times New Roman" panose="02020603050405020304" pitchFamily="18" charset="0"/>
                <a:cs typeface="Times New Roman" panose="02020603050405020304" pitchFamily="18" charset="0"/>
              </a:rPr>
              <a:t>,  146, pp.325–337. </a:t>
            </a:r>
            <a:r>
              <a:rPr lang="en-US" sz="900" dirty="0" err="1">
                <a:latin typeface="Times New Roman" panose="02020603050405020304" pitchFamily="18" charset="0"/>
                <a:cs typeface="Times New Roman" panose="02020603050405020304" pitchFamily="18" charset="0"/>
              </a:rPr>
              <a:t>doi:https</a:t>
            </a:r>
            <a:r>
              <a:rPr lang="en-US" sz="900" dirty="0">
                <a:latin typeface="Times New Roman" panose="02020603050405020304" pitchFamily="18" charset="0"/>
                <a:cs typeface="Times New Roman" panose="02020603050405020304" pitchFamily="18" charset="0"/>
              </a:rPr>
              <a:t>://doi.org/10.1016/j.jbusres.2022.03.056.</a:t>
            </a:r>
          </a:p>
          <a:p>
            <a:pPr algn="just"/>
            <a:r>
              <a:rPr lang="en-US" sz="900" dirty="0">
                <a:latin typeface="Times New Roman" panose="02020603050405020304" pitchFamily="18" charset="0"/>
                <a:cs typeface="Times New Roman" panose="02020603050405020304" pitchFamily="18" charset="0"/>
              </a:rPr>
              <a:t>Landry, L. (2020). </a:t>
            </a:r>
            <a:r>
              <a:rPr lang="en-US" sz="900" i="1" dirty="0">
                <a:latin typeface="Times New Roman" panose="02020603050405020304" pitchFamily="18" charset="0"/>
                <a:cs typeface="Times New Roman" panose="02020603050405020304" pitchFamily="18" charset="0"/>
              </a:rPr>
              <a:t>Why emotional intelligence is important in leadership</a:t>
            </a:r>
            <a:r>
              <a:rPr lang="en-US" sz="900" dirty="0">
                <a:latin typeface="Times New Roman" panose="02020603050405020304" pitchFamily="18" charset="0"/>
                <a:cs typeface="Times New Roman" panose="02020603050405020304" pitchFamily="18" charset="0"/>
              </a:rPr>
              <a:t>.  Harvard Business School Online. Available at: https://online.hbs.edu/blog/post/emotional-intelligence-in-leadership [Accessed 24 Feb. 2026].</a:t>
            </a:r>
          </a:p>
          <a:p>
            <a:pPr algn="just"/>
            <a:r>
              <a:rPr lang="en-US" sz="900" dirty="0">
                <a:latin typeface="Times New Roman" panose="02020603050405020304" pitchFamily="18" charset="0"/>
                <a:cs typeface="Times New Roman" panose="02020603050405020304" pitchFamily="18" charset="0"/>
              </a:rPr>
              <a:t>Mammadov, A. and Wald, A. (2025). The role of cultural intelligence in a firm’s international activities: review, synthesis, and future research. </a:t>
            </a:r>
            <a:r>
              <a:rPr lang="en-US" sz="900" i="1" dirty="0">
                <a:latin typeface="Times New Roman" panose="02020603050405020304" pitchFamily="18" charset="0"/>
                <a:cs typeface="Times New Roman" panose="02020603050405020304" pitchFamily="18" charset="0"/>
              </a:rPr>
              <a:t>The International Journal of Human Resource Management</a:t>
            </a:r>
            <a:r>
              <a:rPr lang="en-US" sz="900" dirty="0">
                <a:latin typeface="Times New Roman" panose="02020603050405020304" pitchFamily="18" charset="0"/>
                <a:cs typeface="Times New Roman" panose="02020603050405020304" pitchFamily="18" charset="0"/>
              </a:rPr>
              <a:t>, pp.1–42. </a:t>
            </a:r>
            <a:r>
              <a:rPr lang="en-US" sz="900" dirty="0" err="1">
                <a:latin typeface="Times New Roman" panose="02020603050405020304" pitchFamily="18" charset="0"/>
                <a:cs typeface="Times New Roman" panose="02020603050405020304" pitchFamily="18" charset="0"/>
              </a:rPr>
              <a:t>doi:https</a:t>
            </a:r>
            <a:r>
              <a:rPr lang="en-US" sz="900" dirty="0">
                <a:latin typeface="Times New Roman" panose="02020603050405020304" pitchFamily="18" charset="0"/>
                <a:cs typeface="Times New Roman" panose="02020603050405020304" pitchFamily="18" charset="0"/>
              </a:rPr>
              <a:t>://doi.org/10.1080/09585192.2025.2592773.</a:t>
            </a:r>
          </a:p>
          <a:p>
            <a:pPr algn="just"/>
            <a:r>
              <a:rPr lang="en-US" sz="900" dirty="0">
                <a:latin typeface="Times New Roman" panose="02020603050405020304" pitchFamily="18" charset="0"/>
                <a:cs typeface="Times New Roman" panose="02020603050405020304" pitchFamily="18" charset="0"/>
              </a:rPr>
              <a:t>Mrisho, D.H. and </a:t>
            </a:r>
            <a:r>
              <a:rPr lang="en-US" sz="900" dirty="0" err="1">
                <a:latin typeface="Times New Roman" panose="02020603050405020304" pitchFamily="18" charset="0"/>
                <a:cs typeface="Times New Roman" panose="02020603050405020304" pitchFamily="18" charset="0"/>
              </a:rPr>
              <a:t>Mseti</a:t>
            </a:r>
            <a:r>
              <a:rPr lang="en-US" sz="900" dirty="0">
                <a:latin typeface="Times New Roman" panose="02020603050405020304" pitchFamily="18" charset="0"/>
                <a:cs typeface="Times New Roman" panose="02020603050405020304" pitchFamily="18" charset="0"/>
              </a:rPr>
              <a:t>, S. (2024). Emotional Intelligence: Concept, Theoretical Perspectives and Its Relevance on Job Performance. </a:t>
            </a:r>
            <a:r>
              <a:rPr lang="en-US" sz="900" i="1" dirty="0">
                <a:latin typeface="Times New Roman" panose="02020603050405020304" pitchFamily="18" charset="0"/>
                <a:cs typeface="Times New Roman" panose="02020603050405020304" pitchFamily="18" charset="0"/>
              </a:rPr>
              <a:t>East African Journal of Interdisciplinary Studies</a:t>
            </a:r>
            <a:r>
              <a:rPr lang="en-US" sz="900" dirty="0">
                <a:latin typeface="Times New Roman" panose="02020603050405020304" pitchFamily="18" charset="0"/>
                <a:cs typeface="Times New Roman" panose="02020603050405020304" pitchFamily="18" charset="0"/>
              </a:rPr>
              <a:t>, 7(1), pp.28–37. </a:t>
            </a:r>
            <a:r>
              <a:rPr lang="en-US" sz="900" dirty="0" err="1">
                <a:latin typeface="Times New Roman" panose="02020603050405020304" pitchFamily="18" charset="0"/>
                <a:cs typeface="Times New Roman" panose="02020603050405020304" pitchFamily="18" charset="0"/>
              </a:rPr>
              <a:t>doi:https</a:t>
            </a:r>
            <a:r>
              <a:rPr lang="en-US" sz="900" dirty="0">
                <a:latin typeface="Times New Roman" panose="02020603050405020304" pitchFamily="18" charset="0"/>
                <a:cs typeface="Times New Roman" panose="02020603050405020304" pitchFamily="18" charset="0"/>
              </a:rPr>
              <a:t>://doi.org/10.37284/eajis.7.1.1817.</a:t>
            </a:r>
          </a:p>
          <a:p>
            <a:pPr algn="just"/>
            <a:r>
              <a:rPr lang="en-US" sz="900" dirty="0" err="1">
                <a:latin typeface="Times New Roman" panose="02020603050405020304" pitchFamily="18" charset="0"/>
                <a:cs typeface="Times New Roman" panose="02020603050405020304" pitchFamily="18" charset="0"/>
              </a:rPr>
              <a:t>Nosratabadi</a:t>
            </a:r>
            <a:r>
              <a:rPr lang="en-US" sz="900" dirty="0">
                <a:latin typeface="Times New Roman" panose="02020603050405020304" pitchFamily="18" charset="0"/>
                <a:cs typeface="Times New Roman" panose="02020603050405020304" pitchFamily="18" charset="0"/>
              </a:rPr>
              <a:t>, S., Bahrami, P., </a:t>
            </a:r>
            <a:r>
              <a:rPr lang="en-US" sz="900" dirty="0" err="1">
                <a:latin typeface="Times New Roman" panose="02020603050405020304" pitchFamily="18" charset="0"/>
                <a:cs typeface="Times New Roman" panose="02020603050405020304" pitchFamily="18" charset="0"/>
              </a:rPr>
              <a:t>Palouzian</a:t>
            </a:r>
            <a:r>
              <a:rPr lang="en-US" sz="900" dirty="0">
                <a:latin typeface="Times New Roman" panose="02020603050405020304" pitchFamily="18" charset="0"/>
                <a:cs typeface="Times New Roman" panose="02020603050405020304" pitchFamily="18" charset="0"/>
              </a:rPr>
              <a:t>, K. and </a:t>
            </a:r>
            <a:r>
              <a:rPr lang="en-US" sz="900" dirty="0" err="1">
                <a:latin typeface="Times New Roman" panose="02020603050405020304" pitchFamily="18" charset="0"/>
                <a:cs typeface="Times New Roman" panose="02020603050405020304" pitchFamily="18" charset="0"/>
              </a:rPr>
              <a:t>Mosavi</a:t>
            </a:r>
            <a:r>
              <a:rPr lang="en-US" sz="900" dirty="0">
                <a:latin typeface="Times New Roman" panose="02020603050405020304" pitchFamily="18" charset="0"/>
                <a:cs typeface="Times New Roman" panose="02020603050405020304" pitchFamily="18" charset="0"/>
              </a:rPr>
              <a:t>, A. (2020). Leader Cultural Intelligence and Organizational Performance. </a:t>
            </a:r>
            <a:r>
              <a:rPr lang="en-US" sz="900" i="1" dirty="0">
                <a:latin typeface="Times New Roman" panose="02020603050405020304" pitchFamily="18" charset="0"/>
                <a:cs typeface="Times New Roman" panose="02020603050405020304" pitchFamily="18" charset="0"/>
              </a:rPr>
              <a:t>Cogent Business &amp; Management</a:t>
            </a:r>
            <a:r>
              <a:rPr lang="en-US" sz="900" dirty="0">
                <a:latin typeface="Times New Roman" panose="02020603050405020304" pitchFamily="18" charset="0"/>
                <a:cs typeface="Times New Roman" panose="02020603050405020304" pitchFamily="18" charset="0"/>
              </a:rPr>
              <a:t>,  7(1), pp.1–17. </a:t>
            </a:r>
            <a:r>
              <a:rPr lang="en-US" sz="900" dirty="0" err="1">
                <a:latin typeface="Times New Roman" panose="02020603050405020304" pitchFamily="18" charset="0"/>
                <a:cs typeface="Times New Roman" panose="02020603050405020304" pitchFamily="18" charset="0"/>
              </a:rPr>
              <a:t>doi:https</a:t>
            </a:r>
            <a:r>
              <a:rPr lang="en-US" sz="900" dirty="0">
                <a:latin typeface="Times New Roman" panose="02020603050405020304" pitchFamily="18" charset="0"/>
                <a:cs typeface="Times New Roman" panose="02020603050405020304" pitchFamily="18" charset="0"/>
              </a:rPr>
              <a:t>://doi.org/10.1080/23311975.2020.1809310.</a:t>
            </a:r>
          </a:p>
          <a:p>
            <a:pPr algn="just"/>
            <a:r>
              <a:rPr lang="en-US" sz="900" dirty="0">
                <a:latin typeface="Times New Roman" panose="02020603050405020304" pitchFamily="18" charset="0"/>
                <a:cs typeface="Times New Roman" panose="02020603050405020304" pitchFamily="18" charset="0"/>
              </a:rPr>
              <a:t>Stahl, G.K. and </a:t>
            </a:r>
            <a:r>
              <a:rPr lang="en-US" sz="900" dirty="0" err="1">
                <a:latin typeface="Times New Roman" panose="02020603050405020304" pitchFamily="18" charset="0"/>
                <a:cs typeface="Times New Roman" panose="02020603050405020304" pitchFamily="18" charset="0"/>
              </a:rPr>
              <a:t>Maznevski</a:t>
            </a:r>
            <a:r>
              <a:rPr lang="en-US" sz="900" dirty="0">
                <a:latin typeface="Times New Roman" panose="02020603050405020304" pitchFamily="18" charset="0"/>
                <a:cs typeface="Times New Roman" panose="02020603050405020304" pitchFamily="18" charset="0"/>
              </a:rPr>
              <a:t>, M.L. (2021). Unraveling the effects of cultural diversity in teams: A retrospective of research on multicultural work groups and an agenda for future research. </a:t>
            </a:r>
            <a:r>
              <a:rPr lang="en-US" sz="900" i="1" dirty="0">
                <a:latin typeface="Times New Roman" panose="02020603050405020304" pitchFamily="18" charset="0"/>
                <a:cs typeface="Times New Roman" panose="02020603050405020304" pitchFamily="18" charset="0"/>
              </a:rPr>
              <a:t>Journal of International Business Studies</a:t>
            </a:r>
            <a:r>
              <a:rPr lang="en-US" sz="900" dirty="0">
                <a:latin typeface="Times New Roman" panose="02020603050405020304" pitchFamily="18" charset="0"/>
                <a:cs typeface="Times New Roman" panose="02020603050405020304" pitchFamily="18" charset="0"/>
              </a:rPr>
              <a:t>,  52(1), pp.4–22. </a:t>
            </a:r>
            <a:r>
              <a:rPr lang="en-US" sz="900" dirty="0" err="1">
                <a:latin typeface="Times New Roman" panose="02020603050405020304" pitchFamily="18" charset="0"/>
                <a:cs typeface="Times New Roman" panose="02020603050405020304" pitchFamily="18" charset="0"/>
              </a:rPr>
              <a:t>doi:https</a:t>
            </a:r>
            <a:r>
              <a:rPr lang="en-US" sz="900" dirty="0">
                <a:latin typeface="Times New Roman" panose="02020603050405020304" pitchFamily="18" charset="0"/>
                <a:cs typeface="Times New Roman" panose="02020603050405020304" pitchFamily="18" charset="0"/>
              </a:rPr>
              <a:t>://doi.org/10.1057/s41267-020-00389-9.</a:t>
            </a:r>
          </a:p>
          <a:p>
            <a:pPr algn="just"/>
            <a:r>
              <a:rPr lang="en-US" sz="900" dirty="0" err="1">
                <a:latin typeface="Times New Roman" panose="02020603050405020304" pitchFamily="18" charset="0"/>
                <a:cs typeface="Times New Roman" panose="02020603050405020304" pitchFamily="18" charset="0"/>
              </a:rPr>
              <a:t>TalentSprint</a:t>
            </a:r>
            <a:r>
              <a:rPr lang="en-US" sz="900" dirty="0">
                <a:latin typeface="Times New Roman" panose="02020603050405020304" pitchFamily="18" charset="0"/>
                <a:cs typeface="Times New Roman" panose="02020603050405020304" pitchFamily="18" charset="0"/>
              </a:rPr>
              <a:t> (2026). </a:t>
            </a:r>
            <a:r>
              <a:rPr lang="en-US" sz="900" i="1" dirty="0">
                <a:latin typeface="Times New Roman" panose="02020603050405020304" pitchFamily="18" charset="0"/>
                <a:cs typeface="Times New Roman" panose="02020603050405020304" pitchFamily="18" charset="0"/>
              </a:rPr>
              <a:t>How Satya Nadella Transformed Microsoft? A Leadership Shift That Sparked Culture and Innovation</a:t>
            </a:r>
            <a:r>
              <a:rPr lang="en-US" sz="900" dirty="0">
                <a:latin typeface="Times New Roman" panose="02020603050405020304" pitchFamily="18" charset="0"/>
                <a:cs typeface="Times New Roman" panose="02020603050405020304" pitchFamily="18" charset="0"/>
              </a:rPr>
              <a:t>.  Talentsprint.com. Available at: https://talentsprint.com/blog/satya-nadella-microsoft-transformation [Accessed 24 Feb. 2026].</a:t>
            </a:r>
          </a:p>
          <a:p>
            <a:pPr algn="just"/>
            <a:r>
              <a:rPr lang="en-US" sz="900" dirty="0">
                <a:latin typeface="Times New Roman" panose="02020603050405020304" pitchFamily="18" charset="0"/>
                <a:cs typeface="Times New Roman" panose="02020603050405020304" pitchFamily="18" charset="0"/>
              </a:rPr>
              <a:t>Tesfaye, W., Dejene, W. and Assefa, A. (2025). Exploring cultural intelligence and academic self-efficacy among teacher trainees in a context of intra-cultural diversity. </a:t>
            </a:r>
            <a:r>
              <a:rPr lang="en-US" sz="900" i="1" dirty="0">
                <a:latin typeface="Times New Roman" panose="02020603050405020304" pitchFamily="18" charset="0"/>
                <a:cs typeface="Times New Roman" panose="02020603050405020304" pitchFamily="18" charset="0"/>
              </a:rPr>
              <a:t>Acta </a:t>
            </a:r>
            <a:r>
              <a:rPr lang="en-US" sz="900" i="1" dirty="0" err="1">
                <a:latin typeface="Times New Roman" panose="02020603050405020304" pitchFamily="18" charset="0"/>
                <a:cs typeface="Times New Roman" panose="02020603050405020304" pitchFamily="18" charset="0"/>
              </a:rPr>
              <a:t>Psychologica</a:t>
            </a:r>
            <a:r>
              <a:rPr lang="en-US" sz="900" dirty="0">
                <a:latin typeface="Times New Roman" panose="02020603050405020304" pitchFamily="18" charset="0"/>
                <a:cs typeface="Times New Roman" panose="02020603050405020304" pitchFamily="18" charset="0"/>
              </a:rPr>
              <a:t>,  253, p.104718. </a:t>
            </a:r>
            <a:r>
              <a:rPr lang="en-US" sz="900" dirty="0" err="1">
                <a:latin typeface="Times New Roman" panose="02020603050405020304" pitchFamily="18" charset="0"/>
                <a:cs typeface="Times New Roman" panose="02020603050405020304" pitchFamily="18" charset="0"/>
              </a:rPr>
              <a:t>doi:https</a:t>
            </a:r>
            <a:r>
              <a:rPr lang="en-US" sz="900" dirty="0">
                <a:latin typeface="Times New Roman" panose="02020603050405020304" pitchFamily="18" charset="0"/>
                <a:cs typeface="Times New Roman" panose="02020603050405020304" pitchFamily="18" charset="0"/>
              </a:rPr>
              <a:t>://doi.org/10.1016/j.actpsy.2025.104718.</a:t>
            </a:r>
          </a:p>
          <a:p>
            <a:pPr algn="just"/>
            <a:r>
              <a:rPr lang="en-US" sz="900" dirty="0">
                <a:latin typeface="Times New Roman" panose="02020603050405020304" pitchFamily="18" charset="0"/>
                <a:cs typeface="Times New Roman" panose="02020603050405020304" pitchFamily="18" charset="0"/>
              </a:rPr>
              <a:t>Unilever (2021). </a:t>
            </a:r>
            <a:r>
              <a:rPr lang="en-US" sz="900" i="1" dirty="0">
                <a:latin typeface="Times New Roman" panose="02020603050405020304" pitchFamily="18" charset="0"/>
                <a:cs typeface="Times New Roman" panose="02020603050405020304" pitchFamily="18" charset="0"/>
              </a:rPr>
              <a:t>A beacon of diversity and inclusion</a:t>
            </a:r>
            <a:r>
              <a:rPr lang="en-US" sz="900" dirty="0">
                <a:latin typeface="Times New Roman" panose="02020603050405020304" pitchFamily="18" charset="0"/>
                <a:cs typeface="Times New Roman" panose="02020603050405020304" pitchFamily="18" charset="0"/>
              </a:rPr>
              <a:t>.  www.unilever.com. Available at: https://www.unilever.com/sustainability/equity-diversity-and-inclusion/a-beacon-of-diversity-and-inclusion/ [Accessed 24 Feb. 2026].</a:t>
            </a:r>
          </a:p>
        </p:txBody>
      </p:sp>
    </p:spTree>
    <p:extLst>
      <p:ext uri="{BB962C8B-B14F-4D97-AF65-F5344CB8AC3E}">
        <p14:creationId xmlns:p14="http://schemas.microsoft.com/office/powerpoint/2010/main" val="305310263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33</TotalTime>
  <Words>3125</Words>
  <Application>Microsoft Office PowerPoint</Application>
  <PresentationFormat>Widescreen</PresentationFormat>
  <Paragraphs>112</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Times New Roman</vt:lpstr>
      <vt:lpstr>Wingdings 3</vt:lpstr>
      <vt:lpstr>Wisp</vt:lpstr>
      <vt:lpstr>Leadership and Management Theory and Practice LCBB6022</vt:lpstr>
      <vt:lpstr>Why this matters now</vt:lpstr>
      <vt:lpstr>Emotional intelligence definition and scope</vt:lpstr>
      <vt:lpstr>EI Model: Goleman’s competency model   </vt:lpstr>
      <vt:lpstr>Cultural intelligence definition and scope</vt:lpstr>
      <vt:lpstr>CQ Model: Four-factor CQ (Ang and Van Dyne)  </vt:lpstr>
      <vt:lpstr>How EI and CQ work together in leadership</vt:lpstr>
      <vt:lpstr>Business example 1: Microsoft under Satya Nadella (EI in action)  </vt:lpstr>
      <vt:lpstr>Business example 2: Airbnb (CQ and inclusion governance)</vt:lpstr>
      <vt:lpstr>Business example 3: Unilever (multicultural, inclusive leadership)</vt:lpstr>
      <vt:lpstr>Business example 4: DHL (CQ in global logistics teams)</vt:lpstr>
      <vt:lpstr>Practical toolkit for leaders in multicultural collaboration</vt:lpstr>
      <vt:lpstr>Conclusion </vt:lpstr>
      <vt:lpstr>Personal leadership development focus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 LCBB6022</dc:title>
  <dc:creator>User</dc:creator>
  <cp:lastModifiedBy>tany eftimova</cp:lastModifiedBy>
  <cp:revision>47</cp:revision>
  <dcterms:created xsi:type="dcterms:W3CDTF">2026-02-24T08:02:05Z</dcterms:created>
  <dcterms:modified xsi:type="dcterms:W3CDTF">2026-03-27T16:11:00Z</dcterms:modified>
</cp:coreProperties>
</file>