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9739726-E7DE-459A-90DA-5B2FF5AB0374}">
          <p14:sldIdLst>
            <p14:sldId id="256"/>
          </p14:sldIdLst>
        </p14:section>
        <p14:section name="Untitled Section" id="{B019AF9E-4410-44DB-8235-FBC51EDD75AF}">
          <p14:sldIdLst>
            <p14:sldId id="257"/>
            <p14:sldId id="258"/>
            <p14:sldId id="259"/>
            <p14:sldId id="26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5478-C7D0-4143-A137-F2131027D1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250D1-1E7D-49D7-A15B-77E63C6AA0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BDE022-CB56-4A40-BA86-80F99645CF10}"/>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CCC62331-97C9-4832-87EB-E67B6550F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04D20-0DAF-4FD3-94E6-F5937D267A04}"/>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88369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72D90-FAE3-43B5-89C6-4F8E05F464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CE7981-98C4-4E79-81D7-8DB31AE6DF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17EC0-6063-49C8-9222-06BDF23B38F9}"/>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EA5430F9-F02D-47EF-A877-9CA515AAA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2C00EB-DC10-40B1-BD94-6867637E1207}"/>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3770653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E3E50-E58F-4055-9CE1-B33798A0B5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ECEEC6-4CCB-4C7C-B791-6F5A825EE9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8D3EB1-CD96-4730-B877-45721B8BCCB3}"/>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323296C2-00FD-4BAD-BB89-0F3217D2A6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6ED57-ED88-4904-91E9-0E8352F69DB2}"/>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1322455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C93D8-0C75-4BD3-AB96-D19FA81CDD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56A2A-744E-4DC9-84C4-99B59837AB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CF0C7B-BD70-4351-851A-78EFFC43E6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FBFBED-72C2-4F92-B5E9-08FA72890224}"/>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6" name="Footer Placeholder 5">
            <a:extLst>
              <a:ext uri="{FF2B5EF4-FFF2-40B4-BE49-F238E27FC236}">
                <a16:creationId xmlns:a16="http://schemas.microsoft.com/office/drawing/2014/main" id="{C6C4C64D-8101-4900-970D-BE1EA457FA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915EDD-1492-4075-9994-E4CD0E3C6B0F}"/>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2071387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691E-2B6A-4FB4-B2CF-4BAD49CC7A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835546-A30E-43B7-B1A6-157FD8F3D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640796-9163-4384-8B90-1FC0B69EBB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B2705F-51A7-4B0D-BC1C-048BA8EEFC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A3E3E2-598D-442F-BF74-59506DE630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95EB7-3416-4E77-99F6-3C83B2C1F3CF}"/>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8" name="Footer Placeholder 7">
            <a:extLst>
              <a:ext uri="{FF2B5EF4-FFF2-40B4-BE49-F238E27FC236}">
                <a16:creationId xmlns:a16="http://schemas.microsoft.com/office/drawing/2014/main" id="{09149A4B-513F-4462-A8E3-BC2305D08C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F294EA-E1B8-4473-9102-EAA537AB588D}"/>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115422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E77C-AF68-4014-89FA-D4B6F4C442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35A430-3DB4-4ED6-85BF-F460E1E3BBDA}"/>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4" name="Footer Placeholder 3">
            <a:extLst>
              <a:ext uri="{FF2B5EF4-FFF2-40B4-BE49-F238E27FC236}">
                <a16:creationId xmlns:a16="http://schemas.microsoft.com/office/drawing/2014/main" id="{ABC89A4A-6EA9-46C8-AB74-F838B3C7D1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A76006-475A-4620-A1A7-FB5A95A2F630}"/>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150445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BD10A0-D9C5-4DFC-9F5E-0FEC7AC0EB80}"/>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3" name="Footer Placeholder 2">
            <a:extLst>
              <a:ext uri="{FF2B5EF4-FFF2-40B4-BE49-F238E27FC236}">
                <a16:creationId xmlns:a16="http://schemas.microsoft.com/office/drawing/2014/main" id="{7EE9143A-4E00-4CF2-B48D-D244BA7DE7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CE94CF-8957-46DC-9A02-333B68F4D845}"/>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3993029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72AA-67ED-45E0-B95A-54A5B3C72E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E69423-B92A-4EB2-93F8-6095C44589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7FFC81-95F5-4144-82B0-D0058D67DA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7DDCF8-A7AF-4610-95C1-42D7F77E9B2B}"/>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6" name="Footer Placeholder 5">
            <a:extLst>
              <a:ext uri="{FF2B5EF4-FFF2-40B4-BE49-F238E27FC236}">
                <a16:creationId xmlns:a16="http://schemas.microsoft.com/office/drawing/2014/main" id="{440DCECA-31E5-464B-A9B8-F57A548163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2D63F4-93A0-4A6D-8A76-33D64C47E0FC}"/>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4009257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206EB-EA5B-4A0D-9DC3-ECD9623683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861339-F257-40CA-882E-3E8625C322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84492F-8AAA-4D78-A636-6111C9DCD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8FC42-A4AE-4C2C-BD9C-DB53F3644B40}"/>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6" name="Footer Placeholder 5">
            <a:extLst>
              <a:ext uri="{FF2B5EF4-FFF2-40B4-BE49-F238E27FC236}">
                <a16:creationId xmlns:a16="http://schemas.microsoft.com/office/drawing/2014/main" id="{711D061A-DB75-4091-A0D5-9F3E255340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3475AA-8B13-4A11-94DF-D36BB3552FBE}"/>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323050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4936-C029-488C-A635-29B6E82373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5CFC2B-9B99-4801-A72F-CF00079745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5EA114-B49F-46B8-9DE0-E0ECF853745F}"/>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71578D94-3A0E-4788-AC76-E3AF6B4B2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16F76-C3F1-48A0-8FF8-C8AAAD8E8CE3}"/>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2289164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0D5F72-22C0-4D94-AE75-A253121B1E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95E1A4-F9C3-44FB-9CE3-0A45F2619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F63B4-3E57-400D-B7D9-52049195108B}"/>
              </a:ext>
            </a:extLst>
          </p:cNvPr>
          <p:cNvSpPr>
            <a:spLocks noGrp="1"/>
          </p:cNvSpPr>
          <p:nvPr>
            <p:ph type="dt" sz="half" idx="10"/>
          </p:nvPr>
        </p:nvSpPr>
        <p:spPr/>
        <p:txBody>
          <a:body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0BA62AB2-71D8-4B9F-AF59-E65541C283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1CB1E-F09B-45C9-80A2-19C62D01A9C5}"/>
              </a:ext>
            </a:extLst>
          </p:cNvPr>
          <p:cNvSpPr>
            <a:spLocks noGrp="1"/>
          </p:cNvSpPr>
          <p:nvPr>
            <p:ph type="sldNum" sz="quarter" idx="12"/>
          </p:nvPr>
        </p:nvSpPr>
        <p:spPr/>
        <p:txBody>
          <a:bodyPr/>
          <a:lstStyle/>
          <a:p>
            <a:fld id="{6807C71D-95DB-41F4-AA47-5A4147109100}" type="slidenum">
              <a:rPr lang="en-GB" smtClean="0"/>
              <a:t>‹#›</a:t>
            </a:fld>
            <a:endParaRPr lang="en-GB"/>
          </a:p>
        </p:txBody>
      </p:sp>
    </p:spTree>
    <p:extLst>
      <p:ext uri="{BB962C8B-B14F-4D97-AF65-F5344CB8AC3E}">
        <p14:creationId xmlns:p14="http://schemas.microsoft.com/office/powerpoint/2010/main" val="777385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49B418-252B-443E-B7EE-95494B434C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8D15BA-C16B-485C-94D5-C03417AD22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B9525-CFAA-4C1F-AC6A-B8F08F9880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B6870-F0FD-413B-B046-085BCF902F66}" type="datetimeFigureOut">
              <a:rPr lang="en-GB" smtClean="0"/>
              <a:t>10/06/2019</a:t>
            </a:fld>
            <a:endParaRPr lang="en-GB"/>
          </a:p>
        </p:txBody>
      </p:sp>
      <p:sp>
        <p:nvSpPr>
          <p:cNvPr id="5" name="Footer Placeholder 4">
            <a:extLst>
              <a:ext uri="{FF2B5EF4-FFF2-40B4-BE49-F238E27FC236}">
                <a16:creationId xmlns:a16="http://schemas.microsoft.com/office/drawing/2014/main" id="{B6FCB60F-9B99-473A-9CD6-1FE0839819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C67F33-1087-450A-87C8-95E59B5B9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07C71D-95DB-41F4-AA47-5A4147109100}" type="slidenum">
              <a:rPr lang="en-GB" smtClean="0"/>
              <a:t>‹#›</a:t>
            </a:fld>
            <a:endParaRPr lang="en-GB"/>
          </a:p>
        </p:txBody>
      </p:sp>
    </p:spTree>
    <p:extLst>
      <p:ext uri="{BB962C8B-B14F-4D97-AF65-F5344CB8AC3E}">
        <p14:creationId xmlns:p14="http://schemas.microsoft.com/office/powerpoint/2010/main" val="18378678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03CB6-0A4D-40EE-833D-89810D50BED7}"/>
              </a:ext>
            </a:extLst>
          </p:cNvPr>
          <p:cNvSpPr>
            <a:spLocks noGrp="1"/>
          </p:cNvSpPr>
          <p:nvPr>
            <p:ph type="ctrTitle"/>
          </p:nvPr>
        </p:nvSpPr>
        <p:spPr/>
        <p:txBody>
          <a:bodyPr>
            <a:normAutofit fontScale="90000"/>
          </a:bodyPr>
          <a:lstStyle/>
          <a:p>
            <a:r>
              <a:rPr lang="en-GB" dirty="0"/>
              <a:t>CUSTOMER RELATIONSHIP MANAGEMENT</a:t>
            </a:r>
            <a:br>
              <a:rPr lang="en-GB" dirty="0"/>
            </a:br>
            <a:r>
              <a:rPr lang="en-GB" dirty="0"/>
              <a:t>(CRS)</a:t>
            </a:r>
          </a:p>
        </p:txBody>
      </p:sp>
      <p:sp>
        <p:nvSpPr>
          <p:cNvPr id="3" name="Subtitle 2">
            <a:extLst>
              <a:ext uri="{FF2B5EF4-FFF2-40B4-BE49-F238E27FC236}">
                <a16:creationId xmlns:a16="http://schemas.microsoft.com/office/drawing/2014/main" id="{F56795D5-4ED7-45E9-9B27-12C65D1315D2}"/>
              </a:ext>
            </a:extLst>
          </p:cNvPr>
          <p:cNvSpPr>
            <a:spLocks noGrp="1"/>
          </p:cNvSpPr>
          <p:nvPr>
            <p:ph type="subTitle" idx="1"/>
          </p:nvPr>
        </p:nvSpPr>
        <p:spPr>
          <a:xfrm>
            <a:off x="1524000" y="3602038"/>
            <a:ext cx="9144000" cy="1655762"/>
          </a:xfrm>
        </p:spPr>
        <p:txBody>
          <a:bodyPr/>
          <a:lstStyle/>
          <a:p>
            <a:r>
              <a:rPr lang="en-GB" dirty="0"/>
              <a:t>JOHN LEWIS PARTNERSHIP.</a:t>
            </a:r>
          </a:p>
        </p:txBody>
      </p:sp>
    </p:spTree>
    <p:extLst>
      <p:ext uri="{BB962C8B-B14F-4D97-AF65-F5344CB8AC3E}">
        <p14:creationId xmlns:p14="http://schemas.microsoft.com/office/powerpoint/2010/main" val="1637655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14D5C7-2ABA-4A52-8E55-5BF202936AE4}"/>
              </a:ext>
            </a:extLst>
          </p:cNvPr>
          <p:cNvSpPr/>
          <p:nvPr/>
        </p:nvSpPr>
        <p:spPr>
          <a:xfrm>
            <a:off x="1046922" y="761497"/>
            <a:ext cx="9740348" cy="3970318"/>
          </a:xfrm>
          <a:prstGeom prst="rect">
            <a:avLst/>
          </a:prstGeom>
        </p:spPr>
        <p:txBody>
          <a:bodyPr wrap="square">
            <a:spAutoFit/>
          </a:bodyPr>
          <a:lstStyle/>
          <a:p>
            <a:r>
              <a:rPr lang="en-GB" dirty="0"/>
              <a:t> In 2013, John Lewis launched its CRM-based ‘my John Lewis’ programme, with the aim of creating a seamless customer experience across online and offline channels and gaining a deeper understanding of customers’ preferences.  How does John Lewis use CRM?</a:t>
            </a:r>
          </a:p>
          <a:p>
            <a:endParaRPr lang="en-GB" dirty="0"/>
          </a:p>
          <a:p>
            <a:r>
              <a:rPr lang="en-GB" b="1" dirty="0"/>
              <a:t>What is CRM:</a:t>
            </a:r>
          </a:p>
          <a:p>
            <a:r>
              <a:rPr lang="en-GB" dirty="0"/>
              <a:t>	- Allows businesses to manage business relationships, and any data and information 	associated with them.</a:t>
            </a:r>
          </a:p>
          <a:p>
            <a:r>
              <a:rPr lang="en-GB" dirty="0"/>
              <a:t>	- It is a combination of processes, strategies and technologies such as data bases, that enable 	the business to manage and analyse customer interactions with the aim of improving 	customer service relationships.</a:t>
            </a:r>
          </a:p>
          <a:p>
            <a:r>
              <a:rPr lang="en-GB" dirty="0"/>
              <a:t>	- </a:t>
            </a:r>
            <a:r>
              <a:rPr lang="en-GB" dirty="0" err="1"/>
              <a:t>Softwear</a:t>
            </a:r>
            <a:r>
              <a:rPr lang="en-GB" dirty="0"/>
              <a:t> consolidates customer information and documents into a single CRM database 	which can be displayed for customer facing staff to enable improved support for the 	customer.</a:t>
            </a:r>
          </a:p>
          <a:p>
            <a:endParaRPr lang="en-GB" b="1" dirty="0"/>
          </a:p>
        </p:txBody>
      </p:sp>
    </p:spTree>
    <p:extLst>
      <p:ext uri="{BB962C8B-B14F-4D97-AF65-F5344CB8AC3E}">
        <p14:creationId xmlns:p14="http://schemas.microsoft.com/office/powerpoint/2010/main" val="723719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A914B4-0660-49BF-B34B-97A53F6703A4}"/>
              </a:ext>
            </a:extLst>
          </p:cNvPr>
          <p:cNvSpPr/>
          <p:nvPr/>
        </p:nvSpPr>
        <p:spPr>
          <a:xfrm>
            <a:off x="1139686" y="1141129"/>
            <a:ext cx="9674087" cy="2308324"/>
          </a:xfrm>
          <a:prstGeom prst="rect">
            <a:avLst/>
          </a:prstGeom>
        </p:spPr>
        <p:txBody>
          <a:bodyPr wrap="square">
            <a:spAutoFit/>
          </a:bodyPr>
          <a:lstStyle/>
          <a:p>
            <a:r>
              <a:rPr lang="en-GB" b="1" dirty="0"/>
              <a:t>CRM can be split into groups:</a:t>
            </a:r>
          </a:p>
          <a:p>
            <a:r>
              <a:rPr lang="en-GB" dirty="0"/>
              <a:t>	- </a:t>
            </a:r>
            <a:r>
              <a:rPr lang="en-GB" b="1" dirty="0"/>
              <a:t>Marketing Automation</a:t>
            </a:r>
            <a:r>
              <a:rPr lang="en-GB" dirty="0"/>
              <a:t>, can be used to change a ‘sales lead’ into a fully committed paying 	customer.</a:t>
            </a:r>
          </a:p>
          <a:p>
            <a:r>
              <a:rPr lang="en-GB" dirty="0"/>
              <a:t>	- </a:t>
            </a:r>
            <a:r>
              <a:rPr lang="en-GB" b="1" dirty="0"/>
              <a:t>Sales Force Automation</a:t>
            </a:r>
            <a:r>
              <a:rPr lang="en-GB" dirty="0"/>
              <a:t>, tracks customer interactions and automate certain systems of the 	sales cycle with the aim of streamlining the customer experience.</a:t>
            </a:r>
          </a:p>
          <a:p>
            <a:r>
              <a:rPr lang="en-GB" dirty="0"/>
              <a:t>	- </a:t>
            </a:r>
            <a:r>
              <a:rPr lang="en-GB" b="1" dirty="0"/>
              <a:t>Contact Centre Information, </a:t>
            </a:r>
            <a:r>
              <a:rPr lang="en-GB" dirty="0"/>
              <a:t>various software packages are utilised upon the call centre 	staff desktop, enabling fast direct access to customer trends and problem solving matrixes.</a:t>
            </a:r>
          </a:p>
          <a:p>
            <a:r>
              <a:rPr lang="en-GB" dirty="0"/>
              <a:t>		</a:t>
            </a:r>
          </a:p>
        </p:txBody>
      </p:sp>
      <p:sp>
        <p:nvSpPr>
          <p:cNvPr id="3" name="Rectangle 2">
            <a:extLst>
              <a:ext uri="{FF2B5EF4-FFF2-40B4-BE49-F238E27FC236}">
                <a16:creationId xmlns:a16="http://schemas.microsoft.com/office/drawing/2014/main" id="{EAA28DEC-CB04-46DE-A492-2F7B5DA7CF6D}"/>
              </a:ext>
            </a:extLst>
          </p:cNvPr>
          <p:cNvSpPr/>
          <p:nvPr/>
        </p:nvSpPr>
        <p:spPr>
          <a:xfrm>
            <a:off x="1139686" y="3264070"/>
            <a:ext cx="9528314" cy="646331"/>
          </a:xfrm>
          <a:prstGeom prst="rect">
            <a:avLst/>
          </a:prstGeom>
        </p:spPr>
        <p:txBody>
          <a:bodyPr wrap="square">
            <a:spAutoFit/>
          </a:bodyPr>
          <a:lstStyle/>
          <a:p>
            <a:r>
              <a:rPr lang="en-GB" b="1" dirty="0"/>
              <a:t>CRM has four main vendors:</a:t>
            </a:r>
          </a:p>
          <a:p>
            <a:r>
              <a:rPr lang="en-GB" dirty="0"/>
              <a:t>	Salesforce, Microsoft, SAP, and Oracle.</a:t>
            </a:r>
          </a:p>
        </p:txBody>
      </p:sp>
    </p:spTree>
    <p:extLst>
      <p:ext uri="{BB962C8B-B14F-4D97-AF65-F5344CB8AC3E}">
        <p14:creationId xmlns:p14="http://schemas.microsoft.com/office/powerpoint/2010/main" val="893847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E0991B-7B71-433C-8BEB-2C0DDC4A4303}"/>
              </a:ext>
            </a:extLst>
          </p:cNvPr>
          <p:cNvSpPr/>
          <p:nvPr/>
        </p:nvSpPr>
        <p:spPr>
          <a:xfrm>
            <a:off x="901148" y="1859340"/>
            <a:ext cx="9925878" cy="2862322"/>
          </a:xfrm>
          <a:prstGeom prst="rect">
            <a:avLst/>
          </a:prstGeom>
        </p:spPr>
        <p:txBody>
          <a:bodyPr wrap="square">
            <a:spAutoFit/>
          </a:bodyPr>
          <a:lstStyle/>
          <a:p>
            <a:r>
              <a:rPr lang="en-GB" dirty="0"/>
              <a:t>CRM has many advantages, but is also has negatives:</a:t>
            </a:r>
          </a:p>
          <a:p>
            <a:endParaRPr lang="en-GB" dirty="0"/>
          </a:p>
          <a:p>
            <a:r>
              <a:rPr lang="en-GB" dirty="0"/>
              <a:t>	- GDPR, freedom of information, means that all personal data needs to be secure.</a:t>
            </a:r>
          </a:p>
          <a:p>
            <a:r>
              <a:rPr lang="en-GB" dirty="0"/>
              <a:t>	- With companies being ‘Hacked’ for personal information, and the negative press companies 	who have been hacked need to face, John Lewis will need to purchase bulletproof fire wall and 	data security systems. This can be very costly.</a:t>
            </a:r>
          </a:p>
          <a:p>
            <a:r>
              <a:rPr lang="en-GB" dirty="0"/>
              <a:t>	- Any database is only as useful as the data stored, The data needs to be accurate, continuously 	updated to cover changes of address, contact details etc.</a:t>
            </a:r>
          </a:p>
          <a:p>
            <a:r>
              <a:rPr lang="en-GB" dirty="0"/>
              <a:t>	- Gaining customer information whilst at the same time making the 	customer process simple 	and not off putting.</a:t>
            </a:r>
          </a:p>
        </p:txBody>
      </p:sp>
    </p:spTree>
    <p:extLst>
      <p:ext uri="{BB962C8B-B14F-4D97-AF65-F5344CB8AC3E}">
        <p14:creationId xmlns:p14="http://schemas.microsoft.com/office/powerpoint/2010/main" val="3974464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BB689-0511-4D62-A2A4-4A09BA0994EF}"/>
              </a:ext>
            </a:extLst>
          </p:cNvPr>
          <p:cNvSpPr>
            <a:spLocks noGrp="1"/>
          </p:cNvSpPr>
          <p:nvPr>
            <p:ph type="title"/>
          </p:nvPr>
        </p:nvSpPr>
        <p:spPr/>
        <p:txBody>
          <a:bodyPr>
            <a:normAutofit fontScale="90000"/>
          </a:bodyPr>
          <a:lstStyle/>
          <a:p>
            <a:r>
              <a:rPr lang="en-GB" dirty="0"/>
              <a:t>References:</a:t>
            </a:r>
            <a:br>
              <a:rPr lang="en-GB" dirty="0"/>
            </a:br>
            <a:br>
              <a:rPr lang="en-GB" dirty="0"/>
            </a:br>
            <a:r>
              <a:rPr lang="en-GB" dirty="0"/>
              <a:t>http://searchcustomerexperience.techtarget.com/definition/CRM-customer-relationship-management</a:t>
            </a:r>
            <a:br>
              <a:rPr lang="en-GB" dirty="0"/>
            </a:br>
            <a:r>
              <a:rPr lang="en-GB" dirty="0"/>
              <a:t>Accessed 09/06/2019 10:12am</a:t>
            </a:r>
          </a:p>
        </p:txBody>
      </p:sp>
    </p:spTree>
    <p:extLst>
      <p:ext uri="{BB962C8B-B14F-4D97-AF65-F5344CB8AC3E}">
        <p14:creationId xmlns:p14="http://schemas.microsoft.com/office/powerpoint/2010/main" val="2808118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84</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CUSTOMER RELATIONSHIP MANAGEMENT (CRS)</vt:lpstr>
      <vt:lpstr>PowerPoint Presentation</vt:lpstr>
      <vt:lpstr>PowerPoint Presentation</vt:lpstr>
      <vt:lpstr>PowerPoint Presentation</vt:lpstr>
      <vt:lpstr>References:  http://searchcustomerexperience.techtarget.com/definition/CRM-customer-relationship-management Accessed 09/06/2019 10:12am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(CRS)</dc:title>
  <dc:creator>jeremy bainbridge</dc:creator>
  <cp:lastModifiedBy>jeremy bainbridge</cp:lastModifiedBy>
  <cp:revision>6</cp:revision>
  <dcterms:created xsi:type="dcterms:W3CDTF">2019-06-10T13:04:40Z</dcterms:created>
  <dcterms:modified xsi:type="dcterms:W3CDTF">2019-06-10T13:44:25Z</dcterms:modified>
</cp:coreProperties>
</file>