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67" r:id="rId11"/>
    <p:sldId id="268"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5132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84563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187476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5/11/25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384157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5/11/25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30198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5/11/25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99268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5/11/25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59890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5/11/25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7423897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729380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01334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895157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83736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180541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51900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5/11/25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9204155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10951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5/11/25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300239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en.wikepedia.org/wiki/piaget%27stheoryofcognitivedevelopment"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istockphoto.co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testbook.com/learn/who-is-jean-piaget-biology/" TargetMode="External"/><Relationship Id="rId13" Type="http://schemas.openxmlformats.org/officeDocument/2006/relationships/hyperlink" Target="https://testmatemagazine.co.uk/articles/common-challenges-students-will-encounter-and-how-persevere" TargetMode="External"/><Relationship Id="rId3" Type="http://schemas.openxmlformats.org/officeDocument/2006/relationships/hyperlink" Target="http://www.nu.edu/blog/theories-of-learning/" TargetMode="External"/><Relationship Id="rId7" Type="http://schemas.openxmlformats.org/officeDocument/2006/relationships/hyperlink" Target="http://www.gowriens.com/jean-piagets-theory" TargetMode="External"/><Relationship Id="rId12" Type="http://schemas.openxmlformats.org/officeDocument/2006/relationships/hyperlink" Target="https://www.kindcliparts.com/show/smiley-face" TargetMode="External"/><Relationship Id="rId2" Type="http://schemas.openxmlformats.org/officeDocument/2006/relationships/hyperlink" Target="https://www.phoenix.edu/blog/educational-learning-theories.html" TargetMode="External"/><Relationship Id="rId1" Type="http://schemas.openxmlformats.org/officeDocument/2006/relationships/slideLayout" Target="../slideLayouts/slideLayout2.xml"/><Relationship Id="rId6" Type="http://schemas.openxmlformats.org/officeDocument/2006/relationships/hyperlink" Target="http://www.verywellmind.com/piagets-stages-of-cognitive-development-2795450#the-sensorimotor-stage" TargetMode="External"/><Relationship Id="rId11" Type="http://schemas.openxmlformats.org/officeDocument/2006/relationships/hyperlink" Target="https://earlyinterventions.co.uk/cognition.html" TargetMode="External"/><Relationship Id="rId5" Type="http://schemas.openxmlformats.org/officeDocument/2006/relationships/hyperlink" Target="http://www.verywellmind.com/jean-piaget-biography-1896-1980-2795549" TargetMode="External"/><Relationship Id="rId15" Type="http://schemas.openxmlformats.org/officeDocument/2006/relationships/hyperlink" Target="https://getrevising.co.uk/grids/piaget-s-model" TargetMode="External"/><Relationship Id="rId10" Type="http://schemas.openxmlformats.org/officeDocument/2006/relationships/hyperlink" Target="https://www.posterspy.com/key-clipart" TargetMode="External"/><Relationship Id="rId4" Type="http://schemas.openxmlformats.org/officeDocument/2006/relationships/hyperlink" Target="http://www.britannica.com/biography/Jean-Piaget" TargetMode="External"/><Relationship Id="rId9" Type="http://schemas.openxmlformats.org/officeDocument/2006/relationships/hyperlink" Target="https://theeducationhub.org.nz/piagets-theory-of-education/" TargetMode="External"/><Relationship Id="rId14" Type="http://schemas.openxmlformats.org/officeDocument/2006/relationships/hyperlink" Target="https://www.adminadvocate.com/blog/cramvocate-the-application-show-must-go-on/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B0E50-956C-6041-4BFE-5043DDFE45E7}"/>
              </a:ext>
            </a:extLst>
          </p:cNvPr>
          <p:cNvSpPr>
            <a:spLocks noGrp="1"/>
          </p:cNvSpPr>
          <p:nvPr>
            <p:ph type="title"/>
          </p:nvPr>
        </p:nvSpPr>
        <p:spPr/>
        <p:txBody>
          <a:bodyPr/>
          <a:lstStyle/>
          <a:p>
            <a:r>
              <a:rPr lang="en-GB" dirty="0" err="1"/>
              <a:t>Rayhan</a:t>
            </a:r>
            <a:r>
              <a:rPr lang="en-GB" dirty="0"/>
              <a:t> Khan (2404740)</a:t>
            </a:r>
            <a:endParaRPr lang="en-US" dirty="0"/>
          </a:p>
        </p:txBody>
      </p:sp>
      <p:sp>
        <p:nvSpPr>
          <p:cNvPr id="3" name="Content Placeholder 2">
            <a:extLst>
              <a:ext uri="{FF2B5EF4-FFF2-40B4-BE49-F238E27FC236}">
                <a16:creationId xmlns:a16="http://schemas.microsoft.com/office/drawing/2014/main" id="{22C71970-F2C0-FF91-AB7C-41871B33EE20}"/>
              </a:ext>
            </a:extLst>
          </p:cNvPr>
          <p:cNvSpPr>
            <a:spLocks noGrp="1"/>
          </p:cNvSpPr>
          <p:nvPr>
            <p:ph idx="1"/>
          </p:nvPr>
        </p:nvSpPr>
        <p:spPr/>
        <p:txBody>
          <a:bodyPr/>
          <a:lstStyle/>
          <a:p>
            <a:r>
              <a:rPr lang="en-GB" dirty="0"/>
              <a:t>An Exploration of Piaget Cognitive Development Theory </a:t>
            </a:r>
            <a:endParaRPr lang="en-US" dirty="0"/>
          </a:p>
        </p:txBody>
      </p:sp>
    </p:spTree>
    <p:extLst>
      <p:ext uri="{BB962C8B-B14F-4D97-AF65-F5344CB8AC3E}">
        <p14:creationId xmlns:p14="http://schemas.microsoft.com/office/powerpoint/2010/main" val="22107936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19C39-3D71-D313-B037-B54A5B2FD97B}"/>
              </a:ext>
            </a:extLst>
          </p:cNvPr>
          <p:cNvSpPr>
            <a:spLocks noGrp="1"/>
          </p:cNvSpPr>
          <p:nvPr>
            <p:ph type="title"/>
          </p:nvPr>
        </p:nvSpPr>
        <p:spPr/>
        <p:txBody>
          <a:bodyPr/>
          <a:lstStyle/>
          <a:p>
            <a:r>
              <a:rPr lang="en-GB" dirty="0"/>
              <a:t>Jean Piaget	</a:t>
            </a:r>
            <a:endParaRPr lang="en-US" dirty="0"/>
          </a:p>
        </p:txBody>
      </p:sp>
      <p:sp>
        <p:nvSpPr>
          <p:cNvPr id="3" name="Content Placeholder 2">
            <a:extLst>
              <a:ext uri="{FF2B5EF4-FFF2-40B4-BE49-F238E27FC236}">
                <a16:creationId xmlns:a16="http://schemas.microsoft.com/office/drawing/2014/main" id="{F7AAB03C-BD9F-3F60-8DD1-08A4681A2108}"/>
              </a:ext>
            </a:extLst>
          </p:cNvPr>
          <p:cNvSpPr>
            <a:spLocks noGrp="1"/>
          </p:cNvSpPr>
          <p:nvPr>
            <p:ph idx="1"/>
          </p:nvPr>
        </p:nvSpPr>
        <p:spPr/>
        <p:txBody>
          <a:bodyPr/>
          <a:lstStyle/>
          <a:p>
            <a:r>
              <a:rPr lang="en-GB" dirty="0"/>
              <a:t>Demonstrating how learning theories can support effective teaching and learning through piaget</a:t>
            </a:r>
            <a:endParaRPr lang="en-US" dirty="0"/>
          </a:p>
        </p:txBody>
      </p:sp>
    </p:spTree>
    <p:extLst>
      <p:ext uri="{BB962C8B-B14F-4D97-AF65-F5344CB8AC3E}">
        <p14:creationId xmlns:p14="http://schemas.microsoft.com/office/powerpoint/2010/main" val="3788988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E017F-1743-4D5E-68E3-A2EF56BB0272}"/>
              </a:ext>
            </a:extLst>
          </p:cNvPr>
          <p:cNvSpPr>
            <a:spLocks noGrp="1"/>
          </p:cNvSpPr>
          <p:nvPr>
            <p:ph type="title"/>
          </p:nvPr>
        </p:nvSpPr>
        <p:spPr>
          <a:xfrm>
            <a:off x="677334" y="609600"/>
            <a:ext cx="8596668" cy="1320800"/>
          </a:xfrm>
        </p:spPr>
        <p:txBody>
          <a:bodyPr anchor="t">
            <a:normAutofit/>
          </a:bodyPr>
          <a:lstStyle/>
          <a:p>
            <a:r>
              <a:rPr lang="en-GB" dirty="0"/>
              <a:t>Jean Piaget</a:t>
            </a:r>
            <a:endParaRPr lang="en-US" dirty="0"/>
          </a:p>
        </p:txBody>
      </p:sp>
      <p:pic>
        <p:nvPicPr>
          <p:cNvPr id="9" name="Picture 8">
            <a:extLst>
              <a:ext uri="{FF2B5EF4-FFF2-40B4-BE49-F238E27FC236}">
                <a16:creationId xmlns:a16="http://schemas.microsoft.com/office/drawing/2014/main" id="{32E33033-CEC2-9CFB-1F5C-76893F0FD169}"/>
              </a:ext>
            </a:extLst>
          </p:cNvPr>
          <p:cNvPicPr>
            <a:picLocks noChangeAspect="1"/>
          </p:cNvPicPr>
          <p:nvPr/>
        </p:nvPicPr>
        <p:blipFill>
          <a:blip r:embed="rId2"/>
          <a:srcRect r="1767" b="-2"/>
          <a:stretch/>
        </p:blipFill>
        <p:spPr>
          <a:xfrm>
            <a:off x="839074" y="2159331"/>
            <a:ext cx="2872772" cy="3651842"/>
          </a:xfrm>
          <a:prstGeom prst="rect">
            <a:avLst/>
          </a:prstGeom>
        </p:spPr>
      </p:pic>
      <p:sp>
        <p:nvSpPr>
          <p:cNvPr id="3" name="Content Placeholder 2">
            <a:extLst>
              <a:ext uri="{FF2B5EF4-FFF2-40B4-BE49-F238E27FC236}">
                <a16:creationId xmlns:a16="http://schemas.microsoft.com/office/drawing/2014/main" id="{28360957-E524-AB69-9869-3A8B1C8E43D6}"/>
              </a:ext>
            </a:extLst>
          </p:cNvPr>
          <p:cNvSpPr>
            <a:spLocks noGrp="1"/>
          </p:cNvSpPr>
          <p:nvPr>
            <p:ph idx="1"/>
          </p:nvPr>
        </p:nvSpPr>
        <p:spPr>
          <a:xfrm>
            <a:off x="4063160" y="2160589"/>
            <a:ext cx="5207839" cy="3880773"/>
          </a:xfrm>
        </p:spPr>
        <p:txBody>
          <a:bodyPr>
            <a:normAutofit/>
          </a:bodyPr>
          <a:lstStyle/>
          <a:p>
            <a:pPr>
              <a:lnSpc>
                <a:spcPct val="90000"/>
              </a:lnSpc>
            </a:pPr>
            <a:r>
              <a:rPr lang="en-GB" sz="900">
                <a:latin typeface="Arial" panose="020B0604020202020204" pitchFamily="34" charset="0"/>
                <a:cs typeface="Arial" panose="020B0604020202020204" pitchFamily="34" charset="0"/>
              </a:rPr>
              <a:t>Jean William Fritz Piaget was born on August 9, 1896, Switzerland. He died September 16, 1980, Geneva. He was a Swiss psychologist who was the first to make a systematic study of the cognitive development in children. He is thought to be the major figure in the 20th century developmental psychology.</a:t>
            </a:r>
          </a:p>
          <a:p>
            <a:pPr>
              <a:lnSpc>
                <a:spcPct val="90000"/>
              </a:lnSpc>
            </a:pPr>
            <a:r>
              <a:rPr lang="en-GB" sz="900">
                <a:latin typeface="Arial" panose="020B0604020202020204" pitchFamily="34" charset="0"/>
                <a:cs typeface="Arial" panose="020B0604020202020204" pitchFamily="34" charset="0"/>
              </a:rPr>
              <a:t>Piaget grew up near Lake Neuchâtel in a quiet region of French Switzerland known for its wines and watches. His father was a professor of medical studies, and his mother was a strict Calvinist. He was a child prodigy who soon became interested in the scientific study of nature.</a:t>
            </a:r>
          </a:p>
          <a:p>
            <a:pPr>
              <a:lnSpc>
                <a:spcPct val="90000"/>
              </a:lnSpc>
            </a:pPr>
            <a:r>
              <a:rPr lang="en-GB" sz="900">
                <a:latin typeface="Arial" panose="020B0604020202020204" pitchFamily="34" charset="0"/>
                <a:cs typeface="Arial" panose="020B0604020202020204" pitchFamily="34" charset="0"/>
              </a:rPr>
              <a:t>Piaget is known for his research on children’s cognitive development. Piaget studied the intellectual development of his own three children and created a theory that described the stages that children pass through. In the development of intelligence and formal thought processes, Piaget’s contribution to psychology is he was the first to make a systematic study of the acquisition of understanding in children.</a:t>
            </a:r>
          </a:p>
          <a:p>
            <a:pPr>
              <a:lnSpc>
                <a:spcPct val="90000"/>
              </a:lnSpc>
            </a:pPr>
            <a:r>
              <a:rPr lang="en-GB" sz="900">
                <a:latin typeface="Arial" panose="020B0604020202020204" pitchFamily="34" charset="0"/>
                <a:cs typeface="Arial" panose="020B0604020202020204" pitchFamily="34" charset="0"/>
              </a:rPr>
              <a:t>Piaget </a:t>
            </a:r>
            <a:r>
              <a:rPr lang="en-GB" sz="900" err="1">
                <a:latin typeface="Arial" panose="020B0604020202020204" pitchFamily="34" charset="0"/>
                <a:cs typeface="Arial" panose="020B0604020202020204" pitchFamily="34" charset="0"/>
              </a:rPr>
              <a:t>emphasized</a:t>
            </a:r>
            <a:r>
              <a:rPr lang="en-GB" sz="900">
                <a:latin typeface="Arial" panose="020B0604020202020204" pitchFamily="34" charset="0"/>
                <a:cs typeface="Arial" panose="020B0604020202020204" pitchFamily="34" charset="0"/>
              </a:rPr>
              <a:t> the importance of active exploration and hands-on experiences in the learning process. His work highlighted that children construct knowledge through interactions with their environment and educators should tailor this methods to align with the child developmental stage.</a:t>
            </a:r>
          </a:p>
          <a:p>
            <a:pPr>
              <a:lnSpc>
                <a:spcPct val="90000"/>
              </a:lnSpc>
            </a:pPr>
            <a:r>
              <a:rPr lang="en-GB" sz="900">
                <a:latin typeface="Arial" panose="020B0604020202020204" pitchFamily="34" charset="0"/>
                <a:cs typeface="Arial" panose="020B0604020202020204" pitchFamily="34" charset="0"/>
              </a:rPr>
              <a:t>Piaget ideas have greatly influenced early childhood education, shaping curriculum and teaching strategies to promote age-appropriate learning experiences that foster intellectual growth and problem-solving skills in young learners. His emphasis on the child’s perspective and the significance of play in learning continues to be fundamental principles in early childhood practices today.</a:t>
            </a:r>
          </a:p>
          <a:p>
            <a:pPr>
              <a:lnSpc>
                <a:spcPct val="90000"/>
              </a:lnSpc>
            </a:pPr>
            <a:r>
              <a:rPr lang="en-GB" sz="900">
                <a:latin typeface="Arial" panose="020B0604020202020204" pitchFamily="34" charset="0"/>
                <a:cs typeface="Arial" panose="020B0604020202020204" pitchFamily="34" charset="0"/>
              </a:rPr>
              <a:t>(Encyclopaedia Britannica, 2018)</a:t>
            </a:r>
          </a:p>
          <a:p>
            <a:pPr>
              <a:lnSpc>
                <a:spcPct val="90000"/>
              </a:lnSpc>
            </a:pPr>
            <a:r>
              <a:rPr lang="en-GB" sz="900">
                <a:latin typeface="Arial" panose="020B0604020202020204" pitchFamily="34" charset="0"/>
                <a:cs typeface="Arial" panose="020B0604020202020204" pitchFamily="34" charset="0"/>
              </a:rPr>
              <a:t>(Papers, n.d.)</a:t>
            </a:r>
          </a:p>
          <a:p>
            <a:pPr>
              <a:lnSpc>
                <a:spcPct val="90000"/>
              </a:lnSpc>
            </a:pPr>
            <a:endParaRPr lang="en-GB" sz="900"/>
          </a:p>
        </p:txBody>
      </p:sp>
    </p:spTree>
    <p:extLst>
      <p:ext uri="{BB962C8B-B14F-4D97-AF65-F5344CB8AC3E}">
        <p14:creationId xmlns:p14="http://schemas.microsoft.com/office/powerpoint/2010/main" val="1820347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CCC7402-E58A-F23A-0B87-7A1AC3C1BE20}"/>
              </a:ext>
            </a:extLst>
          </p:cNvPr>
          <p:cNvPicPr>
            <a:picLocks noChangeAspect="1"/>
          </p:cNvPicPr>
          <p:nvPr/>
        </p:nvPicPr>
        <p:blipFill>
          <a:blip r:embed="rId2"/>
          <a:srcRect r="2" b="1841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69B215C-6492-11CA-6B25-A3C029D6A3CA}"/>
              </a:ext>
            </a:extLst>
          </p:cNvPr>
          <p:cNvSpPr>
            <a:spLocks noGrp="1"/>
          </p:cNvSpPr>
          <p:nvPr>
            <p:ph type="title"/>
          </p:nvPr>
        </p:nvSpPr>
        <p:spPr>
          <a:xfrm>
            <a:off x="677333" y="609600"/>
            <a:ext cx="3851123" cy="1320800"/>
          </a:xfrm>
        </p:spPr>
        <p:txBody>
          <a:bodyPr>
            <a:normAutofit/>
          </a:bodyPr>
          <a:lstStyle/>
          <a:p>
            <a:r>
              <a:rPr lang="en-GB" dirty="0"/>
              <a:t>Introduction</a:t>
            </a:r>
            <a:endParaRPr lang="en-US" dirty="0"/>
          </a:p>
        </p:txBody>
      </p:sp>
      <p:sp>
        <p:nvSpPr>
          <p:cNvPr id="3" name="Content Placeholder 2">
            <a:extLst>
              <a:ext uri="{FF2B5EF4-FFF2-40B4-BE49-F238E27FC236}">
                <a16:creationId xmlns:a16="http://schemas.microsoft.com/office/drawing/2014/main" id="{51961F43-0CC6-5050-015A-BECC47A67381}"/>
              </a:ext>
            </a:extLst>
          </p:cNvPr>
          <p:cNvSpPr>
            <a:spLocks noGrp="1"/>
          </p:cNvSpPr>
          <p:nvPr>
            <p:ph idx="1"/>
          </p:nvPr>
        </p:nvSpPr>
        <p:spPr>
          <a:xfrm>
            <a:off x="677334" y="2160589"/>
            <a:ext cx="3851122" cy="3880773"/>
          </a:xfrm>
        </p:spPr>
        <p:txBody>
          <a:bodyPr>
            <a:normAutofit/>
          </a:bodyPr>
          <a:lstStyle/>
          <a:p>
            <a:pPr>
              <a:lnSpc>
                <a:spcPct val="90000"/>
              </a:lnSpc>
            </a:pPr>
            <a:r>
              <a:rPr lang="en-GB" sz="1000" dirty="0">
                <a:latin typeface="Arial" panose="020B0604020202020204" pitchFamily="34" charset="0"/>
                <a:cs typeface="Arial" panose="020B0604020202020204" pitchFamily="34" charset="0"/>
              </a:rPr>
              <a:t>Learning theories are meant to help instructors understand the processes and circumstances that enable learning. Also other crucial in developing learning are the core factors that go beyond </a:t>
            </a:r>
            <a:r>
              <a:rPr lang="en-GB" sz="1000" dirty="0" err="1">
                <a:latin typeface="Arial" panose="020B0604020202020204" pitchFamily="34" charset="0"/>
                <a:cs typeface="Arial" panose="020B0604020202020204" pitchFamily="34" charset="0"/>
              </a:rPr>
              <a:t>behavior</a:t>
            </a:r>
            <a:r>
              <a:rPr lang="en-GB" sz="1000" dirty="0">
                <a:latin typeface="Arial" panose="020B0604020202020204" pitchFamily="34" charset="0"/>
                <a:cs typeface="Arial" panose="020B0604020202020204" pitchFamily="34" charset="0"/>
              </a:rPr>
              <a:t> and cognitive, including emotion, social and experiential. Learning theories are used in psychology, best learned and most familiar. This pertains higher technical education, therapy, and parenting aspects.</a:t>
            </a:r>
          </a:p>
          <a:p>
            <a:pPr>
              <a:lnSpc>
                <a:spcPct val="90000"/>
              </a:lnSpc>
            </a:pPr>
            <a:r>
              <a:rPr lang="en-GB" sz="1000" dirty="0">
                <a:latin typeface="Arial" panose="020B0604020202020204" pitchFamily="34" charset="0"/>
                <a:cs typeface="Arial" panose="020B0604020202020204" pitchFamily="34" charset="0"/>
              </a:rPr>
              <a:t>(Saunders and Wong, 2020)</a:t>
            </a:r>
          </a:p>
          <a:p>
            <a:pPr>
              <a:lnSpc>
                <a:spcPct val="90000"/>
              </a:lnSpc>
            </a:pPr>
            <a:r>
              <a:rPr lang="en-GB" sz="1000" dirty="0">
                <a:latin typeface="Arial" panose="020B0604020202020204" pitchFamily="34" charset="0"/>
                <a:cs typeface="Arial" panose="020B0604020202020204" pitchFamily="34" charset="0"/>
              </a:rPr>
              <a:t>Learning theories help teachers and others who oversee education better understand how people acquire knowledge. The theories help curriculum developers develop effective educational material, and they apply those materials more successfully in the classroom. Applying educational theories can help improve skills and convey the intended learning as people understand how they best learn. The importance is they create a clear teaching foundation for individual teachers. This includes communication such as body language.</a:t>
            </a:r>
          </a:p>
          <a:p>
            <a:pPr>
              <a:lnSpc>
                <a:spcPct val="90000"/>
              </a:lnSpc>
            </a:pPr>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Feder,2021</a:t>
            </a:r>
            <a:r>
              <a:rPr lang="en-GB" sz="1000" dirty="0">
                <a:latin typeface="Arial" panose="020B0604020202020204" pitchFamily="34" charset="0"/>
                <a:cs typeface="Arial" panose="020B0604020202020204" pitchFamily="34" charset="0"/>
              </a:rPr>
              <a:t>)</a:t>
            </a:r>
          </a:p>
          <a:p>
            <a:pPr>
              <a:lnSpc>
                <a:spcPct val="90000"/>
              </a:lnSpc>
            </a:pPr>
            <a:r>
              <a:rPr lang="en-GB" sz="1000" dirty="0">
                <a:latin typeface="Arial" panose="020B0604020202020204" pitchFamily="34" charset="0"/>
                <a:cs typeface="Arial" panose="020B0604020202020204" pitchFamily="34" charset="0"/>
              </a:rPr>
              <a:t>(National University, 2022) </a:t>
            </a:r>
          </a:p>
          <a:p>
            <a:pPr>
              <a:lnSpc>
                <a:spcPct val="90000"/>
              </a:lnSpc>
            </a:pPr>
            <a:r>
              <a:rPr lang="en-GB" sz="1000" dirty="0">
                <a:latin typeface="Arial" panose="020B0604020202020204" pitchFamily="34" charset="0"/>
                <a:cs typeface="Arial" panose="020B0604020202020204" pitchFamily="34" charset="0"/>
              </a:rPr>
              <a:t>  </a:t>
            </a:r>
            <a:endParaRPr lang="en-US" sz="1000" dirty="0">
              <a:latin typeface="Arial" panose="020B0604020202020204" pitchFamily="34" charset="0"/>
              <a:cs typeface="Arial" panose="020B0604020202020204" pitchFamily="34" charset="0"/>
            </a:endParaRPr>
          </a:p>
        </p:txBody>
      </p:sp>
      <p:cxnSp>
        <p:nvCxnSpPr>
          <p:cNvPr id="14" name="Straight Connector 1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84458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D2CC4-4A6B-25FA-3E8B-E965928D5328}"/>
              </a:ext>
            </a:extLst>
          </p:cNvPr>
          <p:cNvSpPr>
            <a:spLocks noGrp="1"/>
          </p:cNvSpPr>
          <p:nvPr>
            <p:ph type="title"/>
          </p:nvPr>
        </p:nvSpPr>
        <p:spPr>
          <a:xfrm>
            <a:off x="1562032" y="282976"/>
            <a:ext cx="13249312" cy="1663904"/>
          </a:xfrm>
        </p:spPr>
        <p:txBody>
          <a:bodyPr/>
          <a:lstStyle/>
          <a:p>
            <a:r>
              <a:rPr lang="en-GB" sz="1600" dirty="0"/>
              <a:t>Key concepts of Piaget theory </a:t>
            </a:r>
            <a:r>
              <a:rPr lang="en-GB" dirty="0"/>
              <a:t>	</a:t>
            </a:r>
            <a:endParaRPr lang="en-US" dirty="0"/>
          </a:p>
        </p:txBody>
      </p:sp>
      <p:sp>
        <p:nvSpPr>
          <p:cNvPr id="3" name="Content Placeholder 2">
            <a:extLst>
              <a:ext uri="{FF2B5EF4-FFF2-40B4-BE49-F238E27FC236}">
                <a16:creationId xmlns:a16="http://schemas.microsoft.com/office/drawing/2014/main" id="{6719291D-0A25-2F20-A779-39E77B25A9C3}"/>
              </a:ext>
            </a:extLst>
          </p:cNvPr>
          <p:cNvSpPr>
            <a:spLocks noGrp="1"/>
          </p:cNvSpPr>
          <p:nvPr>
            <p:ph idx="1"/>
          </p:nvPr>
        </p:nvSpPr>
        <p:spPr>
          <a:xfrm rot="10800000" flipV="1">
            <a:off x="-1" y="925130"/>
            <a:ext cx="6968001" cy="6222691"/>
          </a:xfrm>
        </p:spPr>
        <p:txBody>
          <a:bodyPr>
            <a:noAutofit/>
          </a:bodyPr>
          <a:lstStyle/>
          <a:p>
            <a:r>
              <a:rPr lang="en-GB" sz="1050" dirty="0">
                <a:latin typeface="Arial" panose="020B0604020202020204" pitchFamily="34" charset="0"/>
                <a:cs typeface="Arial" panose="020B0604020202020204" pitchFamily="34" charset="0"/>
              </a:rPr>
              <a:t> </a:t>
            </a:r>
            <a:r>
              <a:rPr lang="en-GB" sz="1050" i="0" dirty="0">
                <a:effectLst/>
                <a:latin typeface="Arial" panose="020B0604020202020204" pitchFamily="34" charset="0"/>
                <a:cs typeface="Arial" panose="020B0604020202020204" pitchFamily="34" charset="0"/>
              </a:rPr>
              <a:t>Piaget’s theory of cognitive development suggest that children move through four stages of learning. His theory focuses not only on understanding how children acquire knowledge, but also on understanding the nature of intelligence.</a:t>
            </a:r>
            <a:endParaRPr lang="en-GB" sz="1050" dirty="0">
              <a:effectLst/>
              <a:latin typeface="Arial" panose="020B0604020202020204" pitchFamily="34" charset="0"/>
              <a:cs typeface="Arial" panose="020B0604020202020204" pitchFamily="34" charset="0"/>
            </a:endParaRPr>
          </a:p>
          <a:p>
            <a:r>
              <a:rPr lang="en-GB" sz="1050" i="0" dirty="0">
                <a:effectLst/>
                <a:latin typeface="Arial" panose="020B0604020202020204" pitchFamily="34" charset="0"/>
                <a:cs typeface="Arial" panose="020B0604020202020204" pitchFamily="34" charset="0"/>
              </a:rPr>
              <a:t>• Piaget’s first stage is sensorimotor stage. During the earliest stage of cognitive development, infants and toddlers acquire knowledge through sensory experiences and manipulating objects. A Child’s entire experience at the earliest period of stage occurs through basic reflexes, senses and motor responses.</a:t>
            </a:r>
            <a:r>
              <a:rPr lang="en-GB" sz="1050" dirty="0">
                <a:latin typeface="Arial" panose="020B0604020202020204" pitchFamily="34" charset="0"/>
                <a:cs typeface="Arial" panose="020B0604020202020204" pitchFamily="34" charset="0"/>
              </a:rPr>
              <a:t>. </a:t>
            </a:r>
            <a:r>
              <a:rPr lang="en-GB" sz="1050" i="0" dirty="0">
                <a:effectLst/>
                <a:latin typeface="Arial" panose="020B0604020202020204" pitchFamily="34" charset="0"/>
                <a:cs typeface="Arial" panose="020B0604020202020204" pitchFamily="34" charset="0"/>
              </a:rPr>
              <a:t> Piaget’s major characteristics and developmental changes during birth to 2 years.</a:t>
            </a:r>
            <a:r>
              <a:rPr lang="en-GB" sz="1050" dirty="0">
                <a:latin typeface="Arial" panose="020B0604020202020204" pitchFamily="34" charset="0"/>
                <a:cs typeface="Arial" panose="020B0604020202020204" pitchFamily="34" charset="0"/>
              </a:rPr>
              <a:t> </a:t>
            </a:r>
            <a:r>
              <a:rPr lang="en-GB" sz="1050" i="0" dirty="0">
                <a:effectLst/>
                <a:latin typeface="Arial" panose="020B0604020202020204" pitchFamily="34" charset="0"/>
                <a:cs typeface="Arial" panose="020B0604020202020204" pitchFamily="34" charset="0"/>
              </a:rPr>
              <a:t> Know the world through movement and sensations. Learn about the world through basic actions such as sucking, grasping, looking and listening.</a:t>
            </a:r>
            <a:r>
              <a:rPr lang="en-GB" sz="1050" dirty="0">
                <a:latin typeface="Arial" panose="020B0604020202020204" pitchFamily="34" charset="0"/>
                <a:cs typeface="Arial" panose="020B0604020202020204" pitchFamily="34" charset="0"/>
              </a:rPr>
              <a:t> </a:t>
            </a:r>
            <a:r>
              <a:rPr lang="en-GB" sz="1050" i="0" dirty="0">
                <a:effectLst/>
                <a:latin typeface="Arial" panose="020B0604020202020204" pitchFamily="34" charset="0"/>
                <a:cs typeface="Arial" panose="020B0604020202020204" pitchFamily="34" charset="0"/>
              </a:rPr>
              <a:t>Learn that things continue to exist even when they cannot be seen.</a:t>
            </a:r>
            <a:r>
              <a:rPr lang="en-GB" sz="1050" dirty="0">
                <a:latin typeface="Arial" panose="020B0604020202020204" pitchFamily="34" charset="0"/>
                <a:cs typeface="Arial" panose="020B0604020202020204" pitchFamily="34" charset="0"/>
              </a:rPr>
              <a:t> </a:t>
            </a:r>
            <a:r>
              <a:rPr lang="en-GB" sz="1050" i="0" dirty="0" err="1">
                <a:effectLst/>
                <a:latin typeface="Arial" panose="020B0604020202020204" pitchFamily="34" charset="0"/>
                <a:cs typeface="Arial" panose="020B0604020202020204" pitchFamily="34" charset="0"/>
              </a:rPr>
              <a:t>Realize</a:t>
            </a:r>
            <a:r>
              <a:rPr lang="en-GB" sz="1050" i="0" dirty="0">
                <a:effectLst/>
                <a:latin typeface="Arial" panose="020B0604020202020204" pitchFamily="34" charset="0"/>
                <a:cs typeface="Arial" panose="020B0604020202020204" pitchFamily="34" charset="0"/>
              </a:rPr>
              <a:t> that they are separate beings from the people and objects around them.</a:t>
            </a:r>
            <a:endParaRPr lang="en-GB" sz="1050" dirty="0">
              <a:effectLst/>
              <a:latin typeface="Arial" panose="020B0604020202020204" pitchFamily="34" charset="0"/>
              <a:cs typeface="Arial" panose="020B0604020202020204" pitchFamily="34" charset="0"/>
            </a:endParaRPr>
          </a:p>
          <a:p>
            <a:r>
              <a:rPr lang="en-GB" sz="1050" i="0" dirty="0">
                <a:effectLst/>
                <a:latin typeface="Arial" panose="020B0604020202020204" pitchFamily="34" charset="0"/>
                <a:cs typeface="Arial" panose="020B0604020202020204" pitchFamily="34" charset="0"/>
              </a:rPr>
              <a:t>• The second stage is </a:t>
            </a:r>
            <a:r>
              <a:rPr lang="en-GB" sz="1050" i="0" dirty="0" err="1">
                <a:effectLst/>
                <a:latin typeface="Arial" panose="020B0604020202020204" pitchFamily="34" charset="0"/>
                <a:cs typeface="Arial" panose="020B0604020202020204" pitchFamily="34" charset="0"/>
              </a:rPr>
              <a:t>preoperational</a:t>
            </a:r>
            <a:r>
              <a:rPr lang="en-GB" sz="1050" i="0" dirty="0">
                <a:effectLst/>
                <a:latin typeface="Arial" panose="020B0604020202020204" pitchFamily="34" charset="0"/>
                <a:cs typeface="Arial" panose="020B0604020202020204" pitchFamily="34" charset="0"/>
              </a:rPr>
              <a:t> this is 2 to 7 years</a:t>
            </a:r>
            <a:r>
              <a:rPr lang="en-GB" sz="1050" dirty="0">
                <a:latin typeface="Arial" panose="020B0604020202020204" pitchFamily="34" charset="0"/>
                <a:cs typeface="Arial" panose="020B0604020202020204" pitchFamily="34" charset="0"/>
              </a:rPr>
              <a:t>. </a:t>
            </a:r>
            <a:r>
              <a:rPr lang="en-GB" sz="1050" i="0" dirty="0">
                <a:effectLst/>
                <a:latin typeface="Arial" panose="020B0604020202020204" pitchFamily="34" charset="0"/>
                <a:cs typeface="Arial" panose="020B0604020202020204" pitchFamily="34" charset="0"/>
              </a:rPr>
              <a:t>They begin to think symbolically and learn to use words and pictures to represent objects. Tend to be egocentric and struggle to see things from the perspective of others. Getting better with language and thinking but still tend to think in very concrete terms.</a:t>
            </a:r>
            <a:br>
              <a:rPr lang="en-GB" sz="1050" dirty="0">
                <a:effectLst/>
                <a:latin typeface="Arial" panose="020B0604020202020204" pitchFamily="34" charset="0"/>
                <a:cs typeface="Arial" panose="020B0604020202020204" pitchFamily="34" charset="0"/>
              </a:rPr>
            </a:br>
            <a:r>
              <a:rPr lang="en-GB" sz="1050" i="0" dirty="0">
                <a:effectLst/>
                <a:latin typeface="Arial" panose="020B0604020202020204" pitchFamily="34" charset="0"/>
                <a:cs typeface="Arial" panose="020B0604020202020204" pitchFamily="34" charset="0"/>
              </a:rPr>
              <a:t>At this stage, kids learn through pretend to play but still struggle with logic and taking the point of view of other people. They also often struggle with understanding the idea of consistency.</a:t>
            </a:r>
            <a:endParaRPr lang="en-GB" sz="1050" dirty="0">
              <a:effectLst/>
              <a:latin typeface="Arial" panose="020B0604020202020204" pitchFamily="34" charset="0"/>
              <a:cs typeface="Arial" panose="020B0604020202020204" pitchFamily="34" charset="0"/>
            </a:endParaRPr>
          </a:p>
          <a:p>
            <a:r>
              <a:rPr lang="en-GB" sz="1050" i="0" dirty="0">
                <a:effectLst/>
                <a:latin typeface="Arial" panose="020B0604020202020204" pitchFamily="34" charset="0"/>
                <a:cs typeface="Arial" panose="020B0604020202020204" pitchFamily="34" charset="0"/>
              </a:rPr>
              <a:t>• The third stage is the concrete operational stage of cognitive development this is the 7 to 11 years</a:t>
            </a:r>
            <a:r>
              <a:rPr lang="en-GB" sz="1050" dirty="0">
                <a:latin typeface="Arial" panose="020B0604020202020204" pitchFamily="34" charset="0"/>
                <a:cs typeface="Arial" panose="020B0604020202020204" pitchFamily="34" charset="0"/>
              </a:rPr>
              <a:t>.</a:t>
            </a:r>
            <a:r>
              <a:rPr lang="en-GB" sz="1050" i="0" dirty="0">
                <a:effectLst/>
                <a:latin typeface="Arial" panose="020B0604020202020204" pitchFamily="34" charset="0"/>
                <a:cs typeface="Arial" panose="020B0604020202020204" pitchFamily="34" charset="0"/>
              </a:rPr>
              <a:t> They begin to think logically about concrete events</a:t>
            </a:r>
            <a:r>
              <a:rPr lang="en-GB" sz="1050" dirty="0">
                <a:latin typeface="Arial" panose="020B0604020202020204" pitchFamily="34" charset="0"/>
                <a:cs typeface="Arial" panose="020B0604020202020204" pitchFamily="34" charset="0"/>
              </a:rPr>
              <a:t>. </a:t>
            </a:r>
            <a:r>
              <a:rPr lang="en-GB" sz="1050" i="0" dirty="0">
                <a:effectLst/>
                <a:latin typeface="Arial" panose="020B0604020202020204" pitchFamily="34" charset="0"/>
                <a:cs typeface="Arial" panose="020B0604020202020204" pitchFamily="34" charset="0"/>
              </a:rPr>
              <a:t>Begin to understand the concept of conservation. Thinking becomes more logical and organised but still very concrete</a:t>
            </a:r>
            <a:r>
              <a:rPr lang="en-GB" sz="1050" dirty="0">
                <a:latin typeface="Arial" panose="020B0604020202020204" pitchFamily="34" charset="0"/>
                <a:cs typeface="Arial" panose="020B0604020202020204" pitchFamily="34" charset="0"/>
              </a:rPr>
              <a:t>. </a:t>
            </a:r>
            <a:r>
              <a:rPr lang="en-GB" sz="1050" i="0" dirty="0">
                <a:effectLst/>
                <a:latin typeface="Arial" panose="020B0604020202020204" pitchFamily="34" charset="0"/>
                <a:cs typeface="Arial" panose="020B0604020202020204" pitchFamily="34" charset="0"/>
              </a:rPr>
              <a:t>Begin using inductive logic or reasoning from specific information to a general principle.</a:t>
            </a:r>
            <a:endParaRPr lang="en-GB" sz="1050" dirty="0">
              <a:effectLst/>
              <a:latin typeface="Arial" panose="020B0604020202020204" pitchFamily="34" charset="0"/>
              <a:cs typeface="Arial" panose="020B0604020202020204" pitchFamily="34" charset="0"/>
            </a:endParaRPr>
          </a:p>
          <a:p>
            <a:r>
              <a:rPr lang="en-GB" sz="1050" i="0" dirty="0">
                <a:effectLst/>
                <a:latin typeface="Arial" panose="020B0604020202020204" pitchFamily="34" charset="0"/>
                <a:cs typeface="Arial" panose="020B0604020202020204" pitchFamily="34" charset="0"/>
              </a:rPr>
              <a:t>• The fourth stage is the formal operational stage of cognitive development.</a:t>
            </a:r>
            <a:r>
              <a:rPr lang="en-GB" sz="1050" dirty="0">
                <a:effectLst/>
                <a:latin typeface="Arial" panose="020B0604020202020204" pitchFamily="34" charset="0"/>
                <a:cs typeface="Arial" panose="020B0604020202020204" pitchFamily="34" charset="0"/>
              </a:rPr>
              <a:t> </a:t>
            </a:r>
            <a:r>
              <a:rPr lang="en-GB" sz="1050" i="0" dirty="0">
                <a:effectLst/>
                <a:latin typeface="Arial" panose="020B0604020202020204" pitchFamily="34" charset="0"/>
                <a:cs typeface="Arial" panose="020B0604020202020204" pitchFamily="34" charset="0"/>
              </a:rPr>
              <a:t>This is the final stage of Piaget’s theory involves an increase in logic, the ability to use deductive reasoning, and an understanding of abstract ideas. At this point, adolescents and young adults become capable of seeing multiple potential solutions to problems and think more scientifically about the world around them.</a:t>
            </a:r>
          </a:p>
          <a:p>
            <a:r>
              <a:rPr lang="en-GB" sz="1050" i="0" dirty="0">
                <a:effectLst/>
                <a:latin typeface="Arial" panose="020B0604020202020204" pitchFamily="34" charset="0"/>
                <a:cs typeface="Arial" panose="020B0604020202020204" pitchFamily="34" charset="0"/>
              </a:rPr>
              <a:t>This is age 12 and up</a:t>
            </a:r>
            <a:r>
              <a:rPr lang="en-GB" sz="1050" i="0" dirty="0">
                <a:latin typeface="Arial" panose="020B0604020202020204" pitchFamily="34" charset="0"/>
                <a:cs typeface="Arial" panose="020B0604020202020204" pitchFamily="34" charset="0"/>
              </a:rPr>
              <a:t>. </a:t>
            </a:r>
            <a:r>
              <a:rPr lang="en-GB" sz="1050" i="0" dirty="0">
                <a:effectLst/>
                <a:latin typeface="Arial" panose="020B0604020202020204" pitchFamily="34" charset="0"/>
                <a:cs typeface="Arial" panose="020B0604020202020204" pitchFamily="34" charset="0"/>
              </a:rPr>
              <a:t>Major characteristics and developmental changes during this time. Begins to think abstractly and reason about hypothetical problems. Begins to think more about moral, philosophical, ethical, social, and political issues that require theoretical and abstract reasoning. Begins to use deductive logic, or reasoning from a general principle to specific information.</a:t>
            </a:r>
            <a:endParaRPr lang="en-GB" sz="1050" dirty="0">
              <a:effectLst/>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(Cherry,2023)</a:t>
            </a:r>
          </a:p>
          <a:p>
            <a:r>
              <a:rPr lang="en-GB" sz="1050" dirty="0">
                <a:latin typeface="Arial" panose="020B0604020202020204" pitchFamily="34" charset="0"/>
                <a:cs typeface="Arial" panose="020B0604020202020204" pitchFamily="34" charset="0"/>
              </a:rPr>
              <a:t>(</a:t>
            </a:r>
            <a:r>
              <a:rPr lang="en-GB" sz="1050" dirty="0" err="1">
                <a:latin typeface="Arial" panose="020B0604020202020204" pitchFamily="34" charset="0"/>
                <a:cs typeface="Arial" panose="020B0604020202020204" pitchFamily="34" charset="0"/>
              </a:rPr>
              <a:t>Gowrie</a:t>
            </a:r>
            <a:r>
              <a:rPr lang="en-GB" sz="1050" dirty="0">
                <a:latin typeface="Arial" panose="020B0604020202020204" pitchFamily="34" charset="0"/>
                <a:cs typeface="Arial" panose="020B0604020202020204" pitchFamily="34" charset="0"/>
              </a:rPr>
              <a:t> NSW, 2023</a:t>
            </a:r>
          </a:p>
          <a:p>
            <a:r>
              <a:rPr lang="en-GB" sz="1050" dirty="0">
                <a:latin typeface="Arial" panose="020B0604020202020204" pitchFamily="34" charset="0"/>
                <a:cs typeface="Arial" panose="020B0604020202020204" pitchFamily="34" charset="0"/>
              </a:rPr>
              <a:t>(</a:t>
            </a:r>
            <a:r>
              <a:rPr lang="en-GB" sz="1050" dirty="0" err="1">
                <a:latin typeface="Arial" panose="020B0604020202020204" pitchFamily="34" charset="0"/>
                <a:cs typeface="Arial" panose="020B0604020202020204" pitchFamily="34" charset="0"/>
              </a:rPr>
              <a:t>PNGTREE</a:t>
            </a:r>
            <a:r>
              <a:rPr lang="en-GB" sz="1050" dirty="0">
                <a:latin typeface="Arial" panose="020B0604020202020204" pitchFamily="34" charset="0"/>
                <a:cs typeface="Arial" panose="020B0604020202020204" pitchFamily="34" charset="0"/>
              </a:rPr>
              <a:t>, N.D)</a:t>
            </a:r>
            <a:endParaRPr lang="en-US"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82440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AF8D9-551E-42FF-F771-90635EA48DFE}"/>
              </a:ext>
            </a:extLst>
          </p:cNvPr>
          <p:cNvSpPr>
            <a:spLocks noGrp="1"/>
          </p:cNvSpPr>
          <p:nvPr>
            <p:ph type="title"/>
          </p:nvPr>
        </p:nvSpPr>
        <p:spPr>
          <a:xfrm>
            <a:off x="677334" y="609600"/>
            <a:ext cx="8596668" cy="1320800"/>
          </a:xfrm>
        </p:spPr>
        <p:txBody>
          <a:bodyPr anchor="t">
            <a:normAutofit/>
          </a:bodyPr>
          <a:lstStyle/>
          <a:p>
            <a:r>
              <a:rPr lang="en-GB" dirty="0"/>
              <a:t>How Piaget applies his theory of cognitive development </a:t>
            </a:r>
            <a:endParaRPr lang="en-US" dirty="0"/>
          </a:p>
        </p:txBody>
      </p:sp>
      <p:sp>
        <p:nvSpPr>
          <p:cNvPr id="3" name="Content Placeholder 2">
            <a:extLst>
              <a:ext uri="{FF2B5EF4-FFF2-40B4-BE49-F238E27FC236}">
                <a16:creationId xmlns:a16="http://schemas.microsoft.com/office/drawing/2014/main" id="{36AACBE8-DEE3-0B65-911F-67111BA4BE2C}"/>
              </a:ext>
            </a:extLst>
          </p:cNvPr>
          <p:cNvSpPr>
            <a:spLocks noGrp="1"/>
          </p:cNvSpPr>
          <p:nvPr>
            <p:ph idx="1"/>
          </p:nvPr>
        </p:nvSpPr>
        <p:spPr>
          <a:xfrm>
            <a:off x="677334" y="2160589"/>
            <a:ext cx="3957349" cy="3880773"/>
          </a:xfrm>
        </p:spPr>
        <p:txBody>
          <a:bodyPr>
            <a:normAutofit/>
          </a:bodyPr>
          <a:lstStyle/>
          <a:p>
            <a:pPr>
              <a:lnSpc>
                <a:spcPct val="90000"/>
              </a:lnSpc>
            </a:pPr>
            <a:r>
              <a:rPr lang="en-GB" sz="1000" dirty="0">
                <a:latin typeface="Arial" panose="020B0604020202020204" pitchFamily="34" charset="0"/>
                <a:cs typeface="Arial" panose="020B0604020202020204" pitchFamily="34" charset="0"/>
              </a:rPr>
              <a:t>In developing his theory, Piaget studied children from infants through to teenagers. He observed them and also conducted clinical interviews with older children to gather his findings. He was doing this through his interviews and observations. Piaget documented the different stages and components of children’s cognitive developments. </a:t>
            </a:r>
          </a:p>
          <a:p>
            <a:pPr>
              <a:lnSpc>
                <a:spcPct val="90000"/>
              </a:lnSpc>
            </a:pPr>
            <a:endParaRPr lang="en-GB" sz="1000" dirty="0">
              <a:latin typeface="Arial" panose="020B0604020202020204" pitchFamily="34" charset="0"/>
              <a:cs typeface="Arial" panose="020B0604020202020204" pitchFamily="34" charset="0"/>
            </a:endParaRPr>
          </a:p>
          <a:p>
            <a:pPr>
              <a:lnSpc>
                <a:spcPct val="90000"/>
              </a:lnSpc>
            </a:pPr>
            <a:r>
              <a:rPr lang="en-GB" sz="1000" dirty="0">
                <a:latin typeface="Arial" panose="020B0604020202020204" pitchFamily="34" charset="0"/>
                <a:cs typeface="Arial" panose="020B0604020202020204" pitchFamily="34" charset="0"/>
              </a:rPr>
              <a:t>Piaget suggested the teachers role is involved providing appropriate learning experiences and materials that stimulate students to advance their thinking. His theory has influenced concepts of individuals and student end centred learning, formative assessment, active learning, discovery learning and peer interaction </a:t>
            </a:r>
          </a:p>
          <a:p>
            <a:pPr>
              <a:lnSpc>
                <a:spcPct val="90000"/>
              </a:lnSpc>
            </a:pPr>
            <a:r>
              <a:rPr lang="en-GB" sz="1000" dirty="0">
                <a:latin typeface="Arial" panose="020B0604020202020204" pitchFamily="34" charset="0"/>
                <a:cs typeface="Arial" panose="020B0604020202020204" pitchFamily="34" charset="0"/>
              </a:rPr>
              <a:t>(Cherry,2023)</a:t>
            </a:r>
          </a:p>
          <a:p>
            <a:pPr>
              <a:lnSpc>
                <a:spcPct val="90000"/>
              </a:lnSpc>
            </a:pPr>
            <a:r>
              <a:rPr lang="en-GB" sz="1000" dirty="0">
                <a:latin typeface="Arial" panose="020B0604020202020204" pitchFamily="34" charset="0"/>
                <a:cs typeface="Arial" panose="020B0604020202020204" pitchFamily="34" charset="0"/>
              </a:rPr>
              <a:t>Wikipedia (2018). Piagets theory of cognitive development. {online} Wikipedia.</a:t>
            </a:r>
          </a:p>
          <a:p>
            <a:pPr>
              <a:lnSpc>
                <a:spcPct val="90000"/>
              </a:lnSpc>
            </a:pPr>
            <a:r>
              <a:rPr lang="en-GB" sz="1000" dirty="0">
                <a:latin typeface="Arial" panose="020B0604020202020204" pitchFamily="34" charset="0"/>
                <a:cs typeface="Arial" panose="020B0604020202020204" pitchFamily="34" charset="0"/>
                <a:hlinkClick r:id="rId2"/>
              </a:rPr>
              <a:t>HTTPS://</a:t>
            </a:r>
            <a:r>
              <a:rPr lang="en-GB" sz="1000" dirty="0" err="1">
                <a:latin typeface="Arial" panose="020B0604020202020204" pitchFamily="34" charset="0"/>
                <a:cs typeface="Arial" panose="020B0604020202020204" pitchFamily="34" charset="0"/>
                <a:hlinkClick r:id="rId2"/>
              </a:rPr>
              <a:t>en.wikepedia.org</a:t>
            </a:r>
            <a:r>
              <a:rPr lang="en-GB" sz="1000" dirty="0">
                <a:latin typeface="Arial" panose="020B0604020202020204" pitchFamily="34" charset="0"/>
                <a:cs typeface="Arial" panose="020B0604020202020204" pitchFamily="34" charset="0"/>
                <a:hlinkClick r:id="rId2"/>
              </a:rPr>
              <a:t>/wiki/piaget%27stheoryofcognitivedevelopment</a:t>
            </a:r>
            <a:r>
              <a:rPr lang="en-GB" sz="1000" dirty="0">
                <a:latin typeface="Arial" panose="020B0604020202020204" pitchFamily="34" charset="0"/>
                <a:cs typeface="Arial" panose="020B0604020202020204" pitchFamily="34" charset="0"/>
              </a:rPr>
              <a:t>. </a:t>
            </a:r>
          </a:p>
          <a:p>
            <a:pPr>
              <a:lnSpc>
                <a:spcPct val="90000"/>
              </a:lnSpc>
            </a:pPr>
            <a:r>
              <a:rPr lang="en-GB" sz="1000" dirty="0">
                <a:latin typeface="Arial" panose="020B0604020202020204" pitchFamily="34" charset="0"/>
                <a:cs typeface="Arial" panose="020B0604020202020204" pitchFamily="34" charset="0"/>
              </a:rPr>
              <a:t>(Early Intervention, 2024) </a:t>
            </a:r>
            <a:endParaRPr lang="en-US" sz="10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EAAD2725-8202-D903-0C15-E1856B3579C0}"/>
              </a:ext>
            </a:extLst>
          </p:cNvPr>
          <p:cNvPicPr>
            <a:picLocks noChangeAspect="1"/>
          </p:cNvPicPr>
          <p:nvPr/>
        </p:nvPicPr>
        <p:blipFill>
          <a:blip r:embed="rId3"/>
          <a:srcRect r="3" b="9814"/>
          <a:stretch/>
        </p:blipFill>
        <p:spPr>
          <a:xfrm>
            <a:off x="4857451" y="2159331"/>
            <a:ext cx="4415050" cy="3882362"/>
          </a:xfrm>
          <a:prstGeom prst="rect">
            <a:avLst/>
          </a:prstGeom>
        </p:spPr>
      </p:pic>
    </p:spTree>
    <p:extLst>
      <p:ext uri="{BB962C8B-B14F-4D97-AF65-F5344CB8AC3E}">
        <p14:creationId xmlns:p14="http://schemas.microsoft.com/office/powerpoint/2010/main" val="1921948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D6133-B396-6AEF-2B56-014A5264D448}"/>
              </a:ext>
            </a:extLst>
          </p:cNvPr>
          <p:cNvSpPr>
            <a:spLocks noGrp="1"/>
          </p:cNvSpPr>
          <p:nvPr>
            <p:ph type="title"/>
          </p:nvPr>
        </p:nvSpPr>
        <p:spPr>
          <a:xfrm>
            <a:off x="677334" y="609600"/>
            <a:ext cx="8596668" cy="1320800"/>
          </a:xfrm>
        </p:spPr>
        <p:txBody>
          <a:bodyPr anchor="t">
            <a:normAutofit/>
          </a:bodyPr>
          <a:lstStyle/>
          <a:p>
            <a:r>
              <a:rPr lang="en-GB" dirty="0"/>
              <a:t>Benefits of cognitive development </a:t>
            </a:r>
            <a:endParaRPr lang="en-US" dirty="0"/>
          </a:p>
        </p:txBody>
      </p:sp>
      <p:sp>
        <p:nvSpPr>
          <p:cNvPr id="3" name="Content Placeholder 2">
            <a:extLst>
              <a:ext uri="{FF2B5EF4-FFF2-40B4-BE49-F238E27FC236}">
                <a16:creationId xmlns:a16="http://schemas.microsoft.com/office/drawing/2014/main" id="{24666105-1AC5-A111-FE05-35AA64FF2D3D}"/>
              </a:ext>
            </a:extLst>
          </p:cNvPr>
          <p:cNvSpPr>
            <a:spLocks noGrp="1"/>
          </p:cNvSpPr>
          <p:nvPr>
            <p:ph idx="1"/>
          </p:nvPr>
        </p:nvSpPr>
        <p:spPr>
          <a:xfrm>
            <a:off x="6336287" y="2160589"/>
            <a:ext cx="2934714" cy="3880773"/>
          </a:xfrm>
        </p:spPr>
        <p:txBody>
          <a:bodyPr>
            <a:normAutofit/>
          </a:bodyPr>
          <a:lstStyle/>
          <a:p>
            <a:pPr>
              <a:lnSpc>
                <a:spcPct val="90000"/>
              </a:lnSpc>
            </a:pPr>
            <a:r>
              <a:rPr lang="en-GB" sz="1000" dirty="0">
                <a:latin typeface="Arial" panose="020B0604020202020204" pitchFamily="34" charset="0"/>
                <a:cs typeface="Arial" panose="020B0604020202020204" pitchFamily="34" charset="0"/>
              </a:rPr>
              <a:t>By using </a:t>
            </a:r>
            <a:r>
              <a:rPr lang="en-GB" sz="1000" dirty="0" err="1">
                <a:latin typeface="Arial" panose="020B0604020202020204" pitchFamily="34" charset="0"/>
                <a:cs typeface="Arial" panose="020B0604020202020204" pitchFamily="34" charset="0"/>
              </a:rPr>
              <a:t>piagets</a:t>
            </a:r>
            <a:r>
              <a:rPr lang="en-GB" sz="1000" dirty="0">
                <a:latin typeface="Arial" panose="020B0604020202020204" pitchFamily="34" charset="0"/>
                <a:cs typeface="Arial" panose="020B0604020202020204" pitchFamily="34" charset="0"/>
              </a:rPr>
              <a:t> theory in the classroom teachers and students benefit in several ways. Teachers develop a better understanding of their students thinking. They can also align their teaching strategies with their students cognitive level for example motivation set, </a:t>
            </a:r>
            <a:r>
              <a:rPr lang="en-GB" sz="1000" dirty="0" err="1">
                <a:latin typeface="Arial" panose="020B0604020202020204" pitchFamily="34" charset="0"/>
                <a:cs typeface="Arial" panose="020B0604020202020204" pitchFamily="34" charset="0"/>
              </a:rPr>
              <a:t>modeling</a:t>
            </a:r>
            <a:r>
              <a:rPr lang="en-GB" sz="1000" dirty="0">
                <a:latin typeface="Arial" panose="020B0604020202020204" pitchFamily="34" charset="0"/>
                <a:cs typeface="Arial" panose="020B0604020202020204" pitchFamily="34" charset="0"/>
              </a:rPr>
              <a:t> and assignments. </a:t>
            </a:r>
          </a:p>
          <a:p>
            <a:pPr>
              <a:lnSpc>
                <a:spcPct val="90000"/>
              </a:lnSpc>
            </a:pPr>
            <a:endParaRPr lang="en-GB" sz="1000" dirty="0">
              <a:latin typeface="Arial" panose="020B0604020202020204" pitchFamily="34" charset="0"/>
              <a:cs typeface="Arial" panose="020B0604020202020204" pitchFamily="34" charset="0"/>
            </a:endParaRPr>
          </a:p>
          <a:p>
            <a:pPr>
              <a:lnSpc>
                <a:spcPct val="90000"/>
              </a:lnSpc>
            </a:pPr>
            <a:r>
              <a:rPr lang="en-GB" sz="1000" dirty="0">
                <a:latin typeface="Arial" panose="020B0604020202020204" pitchFamily="34" charset="0"/>
                <a:cs typeface="Arial" panose="020B0604020202020204" pitchFamily="34" charset="0"/>
              </a:rPr>
              <a:t>Piaget contributed to psychology in various ways. He provided support for the idea that children think differently than adults and his research identified several important milestones in the mental development of children’s. His work also generated interest in cognitive and developmental psychology. </a:t>
            </a:r>
          </a:p>
          <a:p>
            <a:pPr>
              <a:lnSpc>
                <a:spcPct val="90000"/>
              </a:lnSpc>
            </a:pPr>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Janse,2022</a:t>
            </a:r>
            <a:r>
              <a:rPr lang="en-GB" sz="1000" dirty="0">
                <a:latin typeface="Arial" panose="020B0604020202020204" pitchFamily="34" charset="0"/>
                <a:cs typeface="Arial" panose="020B0604020202020204" pitchFamily="34" charset="0"/>
              </a:rPr>
              <a:t>) </a:t>
            </a:r>
          </a:p>
          <a:p>
            <a:pPr>
              <a:lnSpc>
                <a:spcPct val="90000"/>
              </a:lnSpc>
            </a:pPr>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hlinkClick r:id="rId2"/>
              </a:rPr>
              <a:t>WWW.istockphoto.com</a:t>
            </a:r>
            <a:r>
              <a:rPr lang="en-GB" sz="1000" dirty="0">
                <a:latin typeface="Arial" panose="020B0604020202020204" pitchFamily="34" charset="0"/>
                <a:cs typeface="Arial" panose="020B0604020202020204" pitchFamily="34" charset="0"/>
              </a:rPr>
              <a:t>. N.d)</a:t>
            </a:r>
            <a:endParaRPr lang="en-US" sz="10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079A2C15-0D5C-51D5-1583-0EA8E02FFEA1}"/>
              </a:ext>
            </a:extLst>
          </p:cNvPr>
          <p:cNvPicPr>
            <a:picLocks noChangeAspect="1"/>
          </p:cNvPicPr>
          <p:nvPr/>
        </p:nvPicPr>
        <p:blipFill>
          <a:blip r:embed="rId3"/>
          <a:srcRect l="11456" r="11040" b="1"/>
          <a:stretch/>
        </p:blipFill>
        <p:spPr>
          <a:xfrm>
            <a:off x="677334" y="2159331"/>
            <a:ext cx="5423429" cy="3882362"/>
          </a:xfrm>
          <a:prstGeom prst="rect">
            <a:avLst/>
          </a:prstGeom>
        </p:spPr>
      </p:pic>
    </p:spTree>
    <p:extLst>
      <p:ext uri="{BB962C8B-B14F-4D97-AF65-F5344CB8AC3E}">
        <p14:creationId xmlns:p14="http://schemas.microsoft.com/office/powerpoint/2010/main" val="4205353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9BE63-918E-BCDF-BFC4-56A446EE8419}"/>
              </a:ext>
            </a:extLst>
          </p:cNvPr>
          <p:cNvSpPr>
            <a:spLocks noGrp="1"/>
          </p:cNvSpPr>
          <p:nvPr>
            <p:ph type="title"/>
          </p:nvPr>
        </p:nvSpPr>
        <p:spPr>
          <a:xfrm>
            <a:off x="677334" y="609600"/>
            <a:ext cx="8596668" cy="1320800"/>
          </a:xfrm>
        </p:spPr>
        <p:txBody>
          <a:bodyPr anchor="t">
            <a:normAutofit/>
          </a:bodyPr>
          <a:lstStyle/>
          <a:p>
            <a:r>
              <a:rPr lang="en-GB" dirty="0"/>
              <a:t>Challenges and considerations</a:t>
            </a:r>
            <a:endParaRPr lang="en-US" dirty="0"/>
          </a:p>
        </p:txBody>
      </p:sp>
      <p:sp>
        <p:nvSpPr>
          <p:cNvPr id="3" name="Content Placeholder 2">
            <a:extLst>
              <a:ext uri="{FF2B5EF4-FFF2-40B4-BE49-F238E27FC236}">
                <a16:creationId xmlns:a16="http://schemas.microsoft.com/office/drawing/2014/main" id="{75FC9E41-480D-A370-1CA7-84D43BBAB445}"/>
              </a:ext>
            </a:extLst>
          </p:cNvPr>
          <p:cNvSpPr>
            <a:spLocks noGrp="1"/>
          </p:cNvSpPr>
          <p:nvPr>
            <p:ph idx="1"/>
          </p:nvPr>
        </p:nvSpPr>
        <p:spPr>
          <a:xfrm>
            <a:off x="4063160" y="2160589"/>
            <a:ext cx="5207839" cy="3880773"/>
          </a:xfrm>
        </p:spPr>
        <p:txBody>
          <a:bodyPr>
            <a:normAutofit/>
          </a:bodyPr>
          <a:lstStyle/>
          <a:p>
            <a:pPr>
              <a:lnSpc>
                <a:spcPct val="90000"/>
              </a:lnSpc>
            </a:pPr>
            <a:r>
              <a:rPr lang="en-GB" sz="1500" dirty="0">
                <a:latin typeface="Arial" panose="020B0604020202020204" pitchFamily="34" charset="0"/>
                <a:cs typeface="Arial" panose="020B0604020202020204" pitchFamily="34" charset="0"/>
              </a:rPr>
              <a:t>Piagets theory. Have some shortcoming, including overestimating the ability of adolescence and underestimating the infants capacity. Piaget also neglected </a:t>
            </a:r>
            <a:r>
              <a:rPr lang="en-GB" sz="1500" dirty="0" err="1">
                <a:latin typeface="Arial" panose="020B0604020202020204" pitchFamily="34" charset="0"/>
                <a:cs typeface="Arial" panose="020B0604020202020204" pitchFamily="34" charset="0"/>
              </a:rPr>
              <a:t>cultura</a:t>
            </a:r>
            <a:r>
              <a:rPr lang="en-GB" sz="1500" dirty="0">
                <a:latin typeface="Arial" panose="020B0604020202020204" pitchFamily="34" charset="0"/>
                <a:cs typeface="Arial" panose="020B0604020202020204" pitchFamily="34" charset="0"/>
              </a:rPr>
              <a:t> and social interaction factors in the developmental </a:t>
            </a:r>
            <a:r>
              <a:rPr lang="en-GB" sz="1500" dirty="0" err="1">
                <a:latin typeface="Arial" panose="020B0604020202020204" pitchFamily="34" charset="0"/>
                <a:cs typeface="Arial" panose="020B0604020202020204" pitchFamily="34" charset="0"/>
              </a:rPr>
              <a:t>aof</a:t>
            </a:r>
            <a:r>
              <a:rPr lang="en-GB" sz="1500" dirty="0">
                <a:latin typeface="Arial" panose="020B0604020202020204" pitchFamily="34" charset="0"/>
                <a:cs typeface="Arial" panose="020B0604020202020204" pitchFamily="34" charset="0"/>
              </a:rPr>
              <a:t> children’s cognition and thinking ability </a:t>
            </a:r>
          </a:p>
          <a:p>
            <a:pPr>
              <a:lnSpc>
                <a:spcPct val="90000"/>
              </a:lnSpc>
            </a:pPr>
            <a:endParaRPr lang="en-GB" sz="1500" dirty="0">
              <a:latin typeface="Arial" panose="020B0604020202020204" pitchFamily="34" charset="0"/>
              <a:cs typeface="Arial" panose="020B0604020202020204" pitchFamily="34" charset="0"/>
            </a:endParaRPr>
          </a:p>
          <a:p>
            <a:pPr>
              <a:lnSpc>
                <a:spcPct val="90000"/>
              </a:lnSpc>
            </a:pPr>
            <a:r>
              <a:rPr lang="en-GB" sz="1500" dirty="0">
                <a:latin typeface="Arial" panose="020B0604020202020204" pitchFamily="34" charset="0"/>
                <a:cs typeface="Arial" panose="020B0604020202020204" pitchFamily="34" charset="0"/>
              </a:rPr>
              <a:t>Piagets theory has some ethical and bias problems as he studied his own children, however </a:t>
            </a:r>
            <a:r>
              <a:rPr lang="en-GB" sz="1500" dirty="0" err="1">
                <a:latin typeface="Arial" panose="020B0604020202020204" pitchFamily="34" charset="0"/>
                <a:cs typeface="Arial" panose="020B0604020202020204" pitchFamily="34" charset="0"/>
              </a:rPr>
              <a:t>piagets</a:t>
            </a:r>
            <a:r>
              <a:rPr lang="en-GB" sz="1500" dirty="0">
                <a:latin typeface="Arial" panose="020B0604020202020204" pitchFamily="34" charset="0"/>
                <a:cs typeface="Arial" panose="020B0604020202020204" pitchFamily="34" charset="0"/>
              </a:rPr>
              <a:t> contribution, particulars regarding the process of education among children and transferring cognition into psychology, have had an significant effect on the science of child developments </a:t>
            </a:r>
          </a:p>
          <a:p>
            <a:pPr>
              <a:lnSpc>
                <a:spcPct val="90000"/>
              </a:lnSpc>
            </a:pPr>
            <a:r>
              <a:rPr lang="en-GB" sz="1500" dirty="0">
                <a:latin typeface="Arial" panose="020B0604020202020204" pitchFamily="34" charset="0"/>
                <a:cs typeface="Arial" panose="020B0604020202020204" pitchFamily="34" charset="0"/>
              </a:rPr>
              <a:t>(</a:t>
            </a:r>
            <a:r>
              <a:rPr lang="en-GB" sz="1500" dirty="0" err="1">
                <a:latin typeface="Arial" panose="020B0604020202020204" pitchFamily="34" charset="0"/>
                <a:cs typeface="Arial" panose="020B0604020202020204" pitchFamily="34" charset="0"/>
              </a:rPr>
              <a:t>Flockett</a:t>
            </a:r>
            <a:r>
              <a:rPr lang="en-GB" sz="1500" dirty="0">
                <a:latin typeface="Arial" panose="020B0604020202020204" pitchFamily="34" charset="0"/>
                <a:cs typeface="Arial" panose="020B0604020202020204" pitchFamily="34" charset="0"/>
              </a:rPr>
              <a:t>. N.d) </a:t>
            </a:r>
          </a:p>
        </p:txBody>
      </p:sp>
      <p:pic>
        <p:nvPicPr>
          <p:cNvPr id="6" name="Picture 5">
            <a:extLst>
              <a:ext uri="{FF2B5EF4-FFF2-40B4-BE49-F238E27FC236}">
                <a16:creationId xmlns:a16="http://schemas.microsoft.com/office/drawing/2014/main" id="{F6001B21-CA3E-BC40-0169-ECA8B1F1CD12}"/>
              </a:ext>
            </a:extLst>
          </p:cNvPr>
          <p:cNvPicPr>
            <a:picLocks noChangeAspect="1"/>
          </p:cNvPicPr>
          <p:nvPr/>
        </p:nvPicPr>
        <p:blipFill>
          <a:blip r:embed="rId2"/>
          <a:srcRect l="19595" r="34844"/>
          <a:stretch/>
        </p:blipFill>
        <p:spPr>
          <a:xfrm>
            <a:off x="677334" y="2159331"/>
            <a:ext cx="3144597" cy="3882362"/>
          </a:xfrm>
          <a:prstGeom prst="rect">
            <a:avLst/>
          </a:prstGeom>
        </p:spPr>
      </p:pic>
    </p:spTree>
    <p:extLst>
      <p:ext uri="{BB962C8B-B14F-4D97-AF65-F5344CB8AC3E}">
        <p14:creationId xmlns:p14="http://schemas.microsoft.com/office/powerpoint/2010/main" val="28874637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A9381-8CBE-C34D-14FA-415BE5C61DD2}"/>
              </a:ext>
            </a:extLst>
          </p:cNvPr>
          <p:cNvSpPr>
            <a:spLocks noGrp="1"/>
          </p:cNvSpPr>
          <p:nvPr>
            <p:ph type="title"/>
          </p:nvPr>
        </p:nvSpPr>
        <p:spPr>
          <a:xfrm>
            <a:off x="677334" y="609600"/>
            <a:ext cx="8596668" cy="1320800"/>
          </a:xfrm>
        </p:spPr>
        <p:txBody>
          <a:bodyPr anchor="t">
            <a:normAutofit/>
          </a:bodyPr>
          <a:lstStyle/>
          <a:p>
            <a:r>
              <a:rPr lang="en-GB" dirty="0"/>
              <a:t>Application in the classroom </a:t>
            </a:r>
            <a:endParaRPr lang="en-US" dirty="0"/>
          </a:p>
        </p:txBody>
      </p:sp>
      <p:pic>
        <p:nvPicPr>
          <p:cNvPr id="8" name="Picture 7">
            <a:extLst>
              <a:ext uri="{FF2B5EF4-FFF2-40B4-BE49-F238E27FC236}">
                <a16:creationId xmlns:a16="http://schemas.microsoft.com/office/drawing/2014/main" id="{0F5A7E73-3A65-2BF4-B092-5FF643BEA6BD}"/>
              </a:ext>
            </a:extLst>
          </p:cNvPr>
          <p:cNvPicPr>
            <a:picLocks noChangeAspect="1"/>
          </p:cNvPicPr>
          <p:nvPr/>
        </p:nvPicPr>
        <p:blipFill>
          <a:blip r:embed="rId2"/>
          <a:stretch>
            <a:fillRect/>
          </a:stretch>
        </p:blipFill>
        <p:spPr>
          <a:xfrm>
            <a:off x="817474" y="2159331"/>
            <a:ext cx="5283289" cy="3513387"/>
          </a:xfrm>
          <a:prstGeom prst="rect">
            <a:avLst/>
          </a:prstGeom>
        </p:spPr>
      </p:pic>
      <p:sp>
        <p:nvSpPr>
          <p:cNvPr id="3" name="Content Placeholder 2">
            <a:extLst>
              <a:ext uri="{FF2B5EF4-FFF2-40B4-BE49-F238E27FC236}">
                <a16:creationId xmlns:a16="http://schemas.microsoft.com/office/drawing/2014/main" id="{7FE32F4E-A9AE-81F2-2374-1796E3794657}"/>
              </a:ext>
            </a:extLst>
          </p:cNvPr>
          <p:cNvSpPr>
            <a:spLocks noGrp="1"/>
          </p:cNvSpPr>
          <p:nvPr>
            <p:ph idx="1"/>
          </p:nvPr>
        </p:nvSpPr>
        <p:spPr>
          <a:xfrm>
            <a:off x="6416039" y="2160589"/>
            <a:ext cx="2927185" cy="3880773"/>
          </a:xfrm>
        </p:spPr>
        <p:txBody>
          <a:bodyPr>
            <a:normAutofit/>
          </a:bodyPr>
          <a:lstStyle/>
          <a:p>
            <a:r>
              <a:rPr lang="en-GB" sz="1500" dirty="0">
                <a:latin typeface="Arial" panose="020B0604020202020204" pitchFamily="34" charset="0"/>
                <a:cs typeface="Arial" panose="020B0604020202020204" pitchFamily="34" charset="0"/>
              </a:rPr>
              <a:t>Piaget suggested that teachers role involved providing an appropriate learning experiences and materials that stimulate students to advance their thinking. Piaget influenced concept of individual and student cantered learning . </a:t>
            </a:r>
          </a:p>
          <a:p>
            <a:r>
              <a:rPr lang="en-GB" sz="1500" dirty="0">
                <a:latin typeface="Arial" panose="020B0604020202020204" pitchFamily="34" charset="0"/>
                <a:cs typeface="Arial" panose="020B0604020202020204" pitchFamily="34" charset="0"/>
              </a:rPr>
              <a:t>`(Team,2020)</a:t>
            </a:r>
          </a:p>
          <a:p>
            <a:r>
              <a:rPr lang="en-GB" sz="1500" dirty="0">
                <a:latin typeface="Arial" panose="020B0604020202020204" pitchFamily="34" charset="0"/>
                <a:cs typeface="Arial" panose="020B0604020202020204" pitchFamily="34" charset="0"/>
              </a:rPr>
              <a:t>(</a:t>
            </a:r>
            <a:r>
              <a:rPr lang="en-GB" sz="1500" dirty="0" err="1">
                <a:latin typeface="Arial" panose="020B0604020202020204" pitchFamily="34" charset="0"/>
                <a:cs typeface="Arial" panose="020B0604020202020204" pitchFamily="34" charset="0"/>
              </a:rPr>
              <a:t>Hargraves,2021</a:t>
            </a:r>
            <a:r>
              <a:rPr lang="en-GB" sz="15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8542837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4E3A5-B70F-B110-0E4D-184CA579EB3B}"/>
              </a:ext>
            </a:extLst>
          </p:cNvPr>
          <p:cNvSpPr>
            <a:spLocks noGrp="1"/>
          </p:cNvSpPr>
          <p:nvPr>
            <p:ph type="title"/>
          </p:nvPr>
        </p:nvSpPr>
        <p:spPr>
          <a:xfrm>
            <a:off x="734173" y="680224"/>
            <a:ext cx="8596668" cy="1320800"/>
          </a:xfrm>
        </p:spPr>
        <p:txBody>
          <a:bodyPr/>
          <a:lstStyle/>
          <a:p>
            <a:r>
              <a:rPr lang="en-GB" dirty="0"/>
              <a:t>Implementing Jean Piagets Learning in A classroom environment </a:t>
            </a:r>
            <a:endParaRPr lang="en-US" dirty="0"/>
          </a:p>
        </p:txBody>
      </p:sp>
      <p:sp>
        <p:nvSpPr>
          <p:cNvPr id="3" name="Content Placeholder 2">
            <a:extLst>
              <a:ext uri="{FF2B5EF4-FFF2-40B4-BE49-F238E27FC236}">
                <a16:creationId xmlns:a16="http://schemas.microsoft.com/office/drawing/2014/main" id="{1FAABB73-B960-8180-4CC6-A694A9FACF39}"/>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Piaget recommended that teachers take an active role towards students. Instead of ousting information at students while they sit and listen passively, share the learning experience and encourage students to be active and engaged. </a:t>
            </a:r>
          </a:p>
          <a:p>
            <a:r>
              <a:rPr lang="en-GB" dirty="0">
                <a:latin typeface="Arial" panose="020B0604020202020204" pitchFamily="34" charset="0"/>
                <a:cs typeface="Arial" panose="020B0604020202020204" pitchFamily="34" charset="0"/>
              </a:rPr>
              <a:t>Jean Piaget teaches to let children have hands on classroom activities that let students experience the content for themselves. Also to learn from their peers.</a:t>
            </a:r>
          </a:p>
          <a:p>
            <a:r>
              <a:rPr lang="en-GB" dirty="0">
                <a:latin typeface="Arial" panose="020B0604020202020204" pitchFamily="34" charset="0"/>
                <a:cs typeface="Arial" panose="020B0604020202020204" pitchFamily="34" charset="0"/>
              </a:rPr>
              <a:t>Jean Piaget says to allows students to learn from their mistakes. Piaget believed that children develop knowledge about the world through trial and error. </a:t>
            </a:r>
          </a:p>
          <a:p>
            <a:r>
              <a:rPr lang="en-GB" dirty="0">
                <a:latin typeface="Arial" panose="020B0604020202020204" pitchFamily="34" charset="0"/>
                <a:cs typeface="Arial" panose="020B0604020202020204" pitchFamily="34" charset="0"/>
              </a:rPr>
              <a:t>However to implement Jean Piaget theory in a classroom educators should focus on opportunities for active learning, problem solving and hands on activities, </a:t>
            </a:r>
          </a:p>
          <a:p>
            <a:r>
              <a:rPr lang="en-GB" sz="1800" b="0" i="0" u="none" strike="noStrike" dirty="0">
                <a:solidFill>
                  <a:srgbClr val="000000"/>
                </a:solidFill>
                <a:effectLst/>
                <a:latin typeface="Arial" panose="020B0604020202020204" pitchFamily="34" charset="0"/>
                <a:cs typeface="Arial" panose="020B0604020202020204" pitchFamily="34" charset="0"/>
              </a:rPr>
              <a:t>(Murphy, 2018)</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047459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546EB-A1B8-0A6E-69EB-2A95507B00C1}"/>
              </a:ext>
            </a:extLst>
          </p:cNvPr>
          <p:cNvSpPr>
            <a:spLocks noGrp="1"/>
          </p:cNvSpPr>
          <p:nvPr>
            <p:ph type="title"/>
          </p:nvPr>
        </p:nvSpPr>
        <p:spPr/>
        <p:txBody>
          <a:bodyPr/>
          <a:lstStyle/>
          <a:p>
            <a:r>
              <a:rPr lang="en-GB" dirty="0"/>
              <a:t>Benefits and issues of jean </a:t>
            </a:r>
            <a:r>
              <a:rPr lang="en-GB" dirty="0" err="1"/>
              <a:t>piagets</a:t>
            </a:r>
            <a:r>
              <a:rPr lang="en-GB" dirty="0"/>
              <a:t> theory in a classroom environment </a:t>
            </a:r>
            <a:endParaRPr lang="en-US" dirty="0"/>
          </a:p>
        </p:txBody>
      </p:sp>
      <p:sp>
        <p:nvSpPr>
          <p:cNvPr id="3" name="Content Placeholder 2">
            <a:extLst>
              <a:ext uri="{FF2B5EF4-FFF2-40B4-BE49-F238E27FC236}">
                <a16:creationId xmlns:a16="http://schemas.microsoft.com/office/drawing/2014/main" id="{3A637180-6F38-A7D3-C6C0-7F1811BDF7F7}"/>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Jean </a:t>
            </a:r>
            <a:r>
              <a:rPr lang="en-GB" dirty="0" err="1">
                <a:latin typeface="Arial" panose="020B0604020202020204" pitchFamily="34" charset="0"/>
                <a:cs typeface="Arial" panose="020B0604020202020204" pitchFamily="34" charset="0"/>
              </a:rPr>
              <a:t>piagets</a:t>
            </a:r>
            <a:r>
              <a:rPr lang="en-GB" dirty="0">
                <a:latin typeface="Arial" panose="020B0604020202020204" pitchFamily="34" charset="0"/>
                <a:cs typeface="Arial" panose="020B0604020202020204" pitchFamily="34" charset="0"/>
              </a:rPr>
              <a:t> encourages active learning. Children should be encouraged to discover for themselves and be given ready made knowledge also to use active methods that require rediscovering or reconstructing truths. </a:t>
            </a:r>
          </a:p>
          <a:p>
            <a:r>
              <a:rPr lang="en-GB" dirty="0">
                <a:latin typeface="Arial" panose="020B0604020202020204" pitchFamily="34" charset="0"/>
                <a:cs typeface="Arial" panose="020B0604020202020204" pitchFamily="34" charset="0"/>
              </a:rPr>
              <a:t>Piagets shows four main stages of cognitive development and has valid explanations for his theories . H Easley mentions the series of intellectual development.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However Piaget doesn’t take into consideration that all children are not the same and they can learn at </a:t>
            </a:r>
            <a:r>
              <a:rPr lang="en-GB" dirty="0" err="1">
                <a:latin typeface="Arial" panose="020B0604020202020204" pitchFamily="34" charset="0"/>
                <a:cs typeface="Arial" panose="020B0604020202020204" pitchFamily="34" charset="0"/>
              </a:rPr>
              <a:t>diferent</a:t>
            </a:r>
            <a:r>
              <a:rPr lang="en-GB" dirty="0">
                <a:latin typeface="Arial" panose="020B0604020202020204" pitchFamily="34" charset="0"/>
                <a:cs typeface="Arial" panose="020B0604020202020204" pitchFamily="34" charset="0"/>
              </a:rPr>
              <a:t> pace. </a:t>
            </a:r>
          </a:p>
          <a:p>
            <a:r>
              <a:rPr lang="en-GB" dirty="0">
                <a:latin typeface="Arial" panose="020B0604020202020204" pitchFamily="34" charset="0"/>
                <a:cs typeface="Arial" panose="020B0604020202020204" pitchFamily="34" charset="0"/>
              </a:rPr>
              <a:t>Jean Piaget doesn’t consider the quality of a child’s informal and formal education </a:t>
            </a:r>
          </a:p>
          <a:p>
            <a:r>
              <a:rPr lang="en-GB" sz="1800" b="0" i="0" u="none" strike="noStrike" dirty="0">
                <a:solidFill>
                  <a:srgbClr val="000000"/>
                </a:solidFill>
                <a:effectLst/>
                <a:latin typeface="Arial" panose="020B0604020202020204" pitchFamily="34" charset="0"/>
                <a:cs typeface="Arial" panose="020B0604020202020204" pitchFamily="34" charset="0"/>
              </a:rPr>
              <a:t>(Chaplin, 2019)</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7003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67176-5B25-5D80-8A4E-C555BB88BFAE}"/>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BCCCD3A1-D33D-8E60-D526-DD6EE67548E9}"/>
              </a:ext>
            </a:extLst>
          </p:cNvPr>
          <p:cNvSpPr>
            <a:spLocks noGrp="1"/>
          </p:cNvSpPr>
          <p:nvPr>
            <p:ph idx="1"/>
          </p:nvPr>
        </p:nvSpPr>
        <p:spPr>
          <a:xfrm>
            <a:off x="677334" y="1042051"/>
            <a:ext cx="8596668" cy="4999311"/>
          </a:xfrm>
        </p:spPr>
        <p:txBody>
          <a:bodyPr>
            <a:noAutofit/>
          </a:bodyPr>
          <a:lstStyle/>
          <a:p>
            <a:r>
              <a:rPr lang="en-GB" sz="800" b="1" i="0" dirty="0">
                <a:effectLst/>
                <a:latin typeface=".SFUI-Semibold"/>
              </a:rPr>
              <a:t>References</a:t>
            </a:r>
            <a:endParaRPr lang="en-GB" sz="800" dirty="0">
              <a:effectLst/>
              <a:latin typeface=".SF UI"/>
            </a:endParaRPr>
          </a:p>
          <a:p>
            <a:r>
              <a:rPr lang="en-GB" sz="800" b="1" i="0" dirty="0">
                <a:effectLst/>
                <a:latin typeface=".SFUI-Semibold"/>
              </a:rPr>
              <a:t>Citations</a:t>
            </a:r>
            <a:endParaRPr lang="en-GB" sz="800" dirty="0">
              <a:effectLst/>
              <a:latin typeface=".SF UI"/>
            </a:endParaRPr>
          </a:p>
          <a:p>
            <a:r>
              <a:rPr lang="en-GB" sz="800" b="0" i="0" dirty="0">
                <a:effectLst/>
                <a:latin typeface=".SFUI-Regular"/>
              </a:rPr>
              <a:t>        Saunders, Laura, and Melissa A. Wong. </a:t>
            </a:r>
            <a:r>
              <a:rPr lang="en-GB" sz="800" b="0" i="1" dirty="0">
                <a:effectLst/>
                <a:latin typeface=".SFUI-RegularItalic"/>
              </a:rPr>
              <a:t>“Learning Theories: Understanding How People Learn.”</a:t>
            </a:r>
            <a:r>
              <a:rPr lang="en-GB" sz="800" b="0" i="0" dirty="0">
                <a:effectLst/>
                <a:latin typeface=".SFUI-Regular"/>
              </a:rPr>
              <a:t> </a:t>
            </a:r>
            <a:r>
              <a:rPr lang="en-GB" sz="800" b="0" i="1" dirty="0">
                <a:effectLst/>
                <a:latin typeface=".SFUI-RegularItalic"/>
              </a:rPr>
              <a:t>Illinois Library</a:t>
            </a:r>
            <a:r>
              <a:rPr lang="en-GB" sz="800" b="0" i="0" dirty="0">
                <a:effectLst/>
                <a:latin typeface=".SFUI-Regular"/>
              </a:rPr>
              <a:t>, Windsor &amp; Downs Press, 2020, iopn.library.illinois.edu/</a:t>
            </a:r>
            <a:r>
              <a:rPr lang="en-GB" sz="800" b="0" i="0" dirty="0" err="1">
                <a:effectLst/>
                <a:latin typeface=".SFUI-Regular"/>
              </a:rPr>
              <a:t>pressbooks</a:t>
            </a:r>
            <a:r>
              <a:rPr lang="en-GB" sz="800" b="0" i="0" dirty="0">
                <a:effectLst/>
                <a:latin typeface=".SFUI-Regular"/>
              </a:rPr>
              <a:t>/</a:t>
            </a:r>
            <a:r>
              <a:rPr lang="en-GB" sz="800" b="0" i="0" dirty="0" err="1">
                <a:effectLst/>
                <a:latin typeface=".SFUI-Regular"/>
              </a:rPr>
              <a:t>instructioninlibraries</a:t>
            </a:r>
            <a:r>
              <a:rPr lang="en-GB" sz="800" b="0" i="0" dirty="0">
                <a:effectLst/>
                <a:latin typeface=".SFUI-Regular"/>
              </a:rPr>
              <a:t>/chapter/learning-theories-understanding-how-people-learn/. </a:t>
            </a:r>
            <a:endParaRPr lang="en-GB" sz="800" dirty="0">
              <a:effectLst/>
              <a:latin typeface=".SF UI"/>
            </a:endParaRPr>
          </a:p>
          <a:p>
            <a:r>
              <a:rPr lang="en-GB" sz="800" b="0" i="0" dirty="0">
                <a:effectLst/>
                <a:latin typeface=".SFUI-Regular"/>
              </a:rPr>
              <a:t>        </a:t>
            </a:r>
            <a:r>
              <a:rPr lang="en-GB" sz="800" b="0" i="0" dirty="0" err="1">
                <a:effectLst/>
                <a:latin typeface=".SFUI-Regular"/>
              </a:rPr>
              <a:t>Feder</a:t>
            </a:r>
            <a:r>
              <a:rPr lang="en-GB" sz="800" b="0" i="0" dirty="0">
                <a:effectLst/>
                <a:latin typeface=".SFUI-Regular"/>
              </a:rPr>
              <a:t>, M. (2021). </a:t>
            </a:r>
            <a:r>
              <a:rPr lang="en-GB" sz="800" b="0" i="1" dirty="0">
                <a:effectLst/>
                <a:latin typeface=".SFUI-RegularItalic"/>
              </a:rPr>
              <a:t>5 Educational Learning Theories and How to Apply Them.</a:t>
            </a:r>
            <a:r>
              <a:rPr lang="en-GB" sz="800" b="0" i="0" dirty="0">
                <a:effectLst/>
                <a:latin typeface=".SFUI-Regular"/>
              </a:rPr>
              <a:t> [online] University of Phoenix. Available at: </a:t>
            </a:r>
            <a:r>
              <a:rPr lang="en-GB" sz="800" b="0" i="0" dirty="0">
                <a:effectLst/>
                <a:latin typeface=".SFUI-Regular"/>
                <a:hlinkClick r:id="rId2"/>
              </a:rPr>
              <a:t>https://www.phoenix.edu/blog/educational-learning-theories.html</a:t>
            </a:r>
            <a:r>
              <a:rPr lang="en-GB" sz="800" b="0" i="0" dirty="0">
                <a:effectLst/>
                <a:latin typeface=".SFUI-Regular"/>
              </a:rPr>
              <a:t>. </a:t>
            </a:r>
            <a:endParaRPr lang="en-GB" sz="800" dirty="0">
              <a:effectLst/>
              <a:latin typeface=".SF UI"/>
            </a:endParaRPr>
          </a:p>
          <a:p>
            <a:r>
              <a:rPr lang="en-GB" sz="800" b="0" i="0" dirty="0">
                <a:effectLst/>
                <a:latin typeface=".SFUI-Regular"/>
              </a:rPr>
              <a:t>        National University. “Learning Theories: Theories of Learning in Education.” </a:t>
            </a:r>
            <a:r>
              <a:rPr lang="en-GB" sz="800" b="0" i="1" dirty="0">
                <a:effectLst/>
                <a:latin typeface=".SFUI-RegularItalic"/>
              </a:rPr>
              <a:t>National University</a:t>
            </a:r>
            <a:r>
              <a:rPr lang="en-GB" sz="800" b="0" i="0" dirty="0">
                <a:effectLst/>
                <a:latin typeface=".SFUI-Regular"/>
              </a:rPr>
              <a:t>, 2022, </a:t>
            </a:r>
            <a:r>
              <a:rPr lang="en-GB" sz="800" b="0" i="0" dirty="0">
                <a:effectLst/>
                <a:latin typeface=".SFUI-Regular"/>
                <a:hlinkClick r:id="rId3"/>
              </a:rPr>
              <a:t>www.nu.edu/blog/theories-of-learning/</a:t>
            </a:r>
            <a:r>
              <a:rPr lang="en-GB" sz="800" b="0" i="0" dirty="0">
                <a:effectLst/>
                <a:latin typeface=".SFUI-Regular"/>
              </a:rPr>
              <a:t>. </a:t>
            </a:r>
            <a:endParaRPr lang="en-GB" sz="800" dirty="0">
              <a:effectLst/>
              <a:latin typeface=".SF UI"/>
            </a:endParaRPr>
          </a:p>
          <a:p>
            <a:r>
              <a:rPr lang="en-GB" sz="800" b="0" i="0" dirty="0">
                <a:effectLst/>
                <a:latin typeface=".SFUI-Regular"/>
              </a:rPr>
              <a:t>        Encyclopaedia Britannica. “Jean Piaget.” </a:t>
            </a:r>
            <a:r>
              <a:rPr lang="en-GB" sz="800" b="0" i="1" dirty="0">
                <a:effectLst/>
                <a:latin typeface=".SFUI-RegularItalic"/>
              </a:rPr>
              <a:t>Encyclopaedia Britannica</a:t>
            </a:r>
            <a:r>
              <a:rPr lang="en-GB" sz="800" b="0" i="0" dirty="0">
                <a:effectLst/>
                <a:latin typeface=".SFUI-Regular"/>
              </a:rPr>
              <a:t>, 12 Sept. 2018, </a:t>
            </a:r>
            <a:r>
              <a:rPr lang="en-GB" sz="800" b="0" i="0" dirty="0" err="1">
                <a:effectLst/>
                <a:latin typeface=".SFUI-Regular"/>
                <a:hlinkClick r:id="rId4"/>
              </a:rPr>
              <a:t>www.britannica.com</a:t>
            </a:r>
            <a:r>
              <a:rPr lang="en-GB" sz="800" b="0" i="0" dirty="0">
                <a:effectLst/>
                <a:latin typeface=".SFUI-Regular"/>
                <a:hlinkClick r:id="rId4"/>
              </a:rPr>
              <a:t>/biography/Jean-Piaget</a:t>
            </a:r>
            <a:r>
              <a:rPr lang="en-GB" sz="800" b="0" i="0" dirty="0">
                <a:effectLst/>
                <a:latin typeface=".SFUI-Regular"/>
              </a:rPr>
              <a:t>. </a:t>
            </a:r>
            <a:endParaRPr lang="en-GB" sz="800" dirty="0">
              <a:effectLst/>
              <a:latin typeface=".SF UI"/>
            </a:endParaRPr>
          </a:p>
          <a:p>
            <a:r>
              <a:rPr lang="en-GB" sz="800" b="0" i="0" dirty="0">
                <a:effectLst/>
                <a:latin typeface=".SFUI-Regular"/>
              </a:rPr>
              <a:t>        </a:t>
            </a:r>
            <a:r>
              <a:rPr lang="en-GB" sz="800" b="0" i="0" dirty="0" err="1">
                <a:effectLst/>
                <a:latin typeface=".SFUI-Regular"/>
              </a:rPr>
              <a:t>Papert</a:t>
            </a:r>
            <a:r>
              <a:rPr lang="en-GB" sz="800" b="0" i="0" dirty="0">
                <a:effectLst/>
                <a:latin typeface=".SFUI-Regular"/>
              </a:rPr>
              <a:t>, Seymour. “Jean Piaget - BIO.” </a:t>
            </a:r>
            <a:r>
              <a:rPr lang="en-GB" sz="800" b="0" i="1" dirty="0" err="1">
                <a:effectLst/>
                <a:latin typeface=".SFUI-RegularItalic"/>
              </a:rPr>
              <a:t>Web.njit.edu</a:t>
            </a:r>
            <a:r>
              <a:rPr lang="en-GB" sz="800" b="0" i="0" dirty="0">
                <a:effectLst/>
                <a:latin typeface=".SFUI-Regular"/>
              </a:rPr>
              <a:t>, </a:t>
            </a:r>
            <a:r>
              <a:rPr lang="en-GB" sz="800" b="0" i="0" dirty="0" err="1">
                <a:effectLst/>
                <a:latin typeface=".SFUI-Regular"/>
              </a:rPr>
              <a:t>web.njit.edu</a:t>
            </a:r>
            <a:r>
              <a:rPr lang="en-GB" sz="800" b="0" i="0" dirty="0">
                <a:effectLst/>
                <a:latin typeface=".SFUI-Regular"/>
              </a:rPr>
              <a:t>/~</a:t>
            </a:r>
            <a:r>
              <a:rPr lang="en-GB" sz="800" b="0" i="0" dirty="0" err="1">
                <a:effectLst/>
                <a:latin typeface=".SFUI-Regular"/>
              </a:rPr>
              <a:t>ronkowit</a:t>
            </a:r>
            <a:r>
              <a:rPr lang="en-GB" sz="800" b="0" i="0" dirty="0">
                <a:effectLst/>
                <a:latin typeface=".SFUI-Regular"/>
              </a:rPr>
              <a:t>/presentations/pages/piaget.htm. </a:t>
            </a:r>
            <a:endParaRPr lang="en-GB" sz="800" dirty="0">
              <a:effectLst/>
              <a:latin typeface=".SF UI"/>
            </a:endParaRPr>
          </a:p>
          <a:p>
            <a:r>
              <a:rPr lang="en-GB" sz="800" b="0" i="0" dirty="0">
                <a:effectLst/>
                <a:latin typeface=".SFUI-Regular"/>
              </a:rPr>
              <a:t>        Cherry, Kendra. “Jean Piaget Biography (1896–1980).” </a:t>
            </a:r>
            <a:r>
              <a:rPr lang="en-GB" sz="800" b="0" i="1" dirty="0" err="1">
                <a:effectLst/>
                <a:latin typeface=".SFUI-RegularItalic"/>
              </a:rPr>
              <a:t>Verywell</a:t>
            </a:r>
            <a:r>
              <a:rPr lang="en-GB" sz="800" b="0" i="1" dirty="0">
                <a:effectLst/>
                <a:latin typeface=".SFUI-RegularItalic"/>
              </a:rPr>
              <a:t> Mind</a:t>
            </a:r>
            <a:r>
              <a:rPr lang="en-GB" sz="800" b="0" i="0" dirty="0">
                <a:effectLst/>
                <a:latin typeface=".SFUI-Regular"/>
              </a:rPr>
              <a:t>, 13 Nov. 2023, </a:t>
            </a:r>
            <a:r>
              <a:rPr lang="en-GB" sz="800" b="0" i="0" dirty="0" err="1">
                <a:effectLst/>
                <a:latin typeface=".SFUI-Regular"/>
                <a:hlinkClick r:id="rId5"/>
              </a:rPr>
              <a:t>www.verywellmind.com</a:t>
            </a:r>
            <a:r>
              <a:rPr lang="en-GB" sz="800" b="0" i="0" dirty="0">
                <a:effectLst/>
                <a:latin typeface=".SFUI-Regular"/>
                <a:hlinkClick r:id="rId5"/>
              </a:rPr>
              <a:t>/jean-piaget-biography-1896-1980-2795549</a:t>
            </a:r>
            <a:r>
              <a:rPr lang="en-GB" sz="800" b="0" i="0" dirty="0">
                <a:effectLst/>
                <a:latin typeface=".SFUI-Regular"/>
              </a:rPr>
              <a:t>. </a:t>
            </a:r>
            <a:endParaRPr lang="en-GB" sz="800" dirty="0">
              <a:effectLst/>
              <a:latin typeface=".SF UI"/>
            </a:endParaRPr>
          </a:p>
          <a:p>
            <a:r>
              <a:rPr lang="en-GB" sz="800" b="0" i="0" dirty="0">
                <a:effectLst/>
                <a:latin typeface=".SFUI-Regular"/>
              </a:rPr>
              <a:t>        “Early Childhood Pioneers – Jean Piaget.” </a:t>
            </a:r>
            <a:r>
              <a:rPr lang="en-GB" sz="800" b="0" i="1" dirty="0">
                <a:effectLst/>
                <a:latin typeface=".SFUI-RegularItalic"/>
              </a:rPr>
              <a:t>The Voice of Early Childhood</a:t>
            </a:r>
            <a:r>
              <a:rPr lang="en-GB" sz="800" b="0" i="0" dirty="0">
                <a:effectLst/>
                <a:latin typeface=".SFUI-Regular"/>
              </a:rPr>
              <a:t>, thevoiceofearlychildhood.com/early-childhood-pioneers-jean-piaget-2/.  </a:t>
            </a:r>
            <a:endParaRPr lang="en-GB" sz="800" dirty="0">
              <a:effectLst/>
              <a:latin typeface=".SF UI"/>
            </a:endParaRPr>
          </a:p>
          <a:p>
            <a:r>
              <a:rPr lang="en-GB" sz="800" b="0" i="0" dirty="0">
                <a:effectLst/>
                <a:latin typeface=".SFUI-Regular"/>
              </a:rPr>
              <a:t>        Cherry, Kendra. “What Is Piaget’s Theory of Cognitive Development.” </a:t>
            </a:r>
            <a:r>
              <a:rPr lang="en-GB" sz="800" b="0" i="1" dirty="0" err="1">
                <a:effectLst/>
                <a:latin typeface=".SFUI-RegularItalic"/>
              </a:rPr>
              <a:t>Verywell</a:t>
            </a:r>
            <a:r>
              <a:rPr lang="en-GB" sz="800" b="0" i="1" dirty="0">
                <a:effectLst/>
                <a:latin typeface=".SFUI-RegularItalic"/>
              </a:rPr>
              <a:t> Mind</a:t>
            </a:r>
            <a:r>
              <a:rPr lang="en-GB" sz="800" b="0" i="0" dirty="0">
                <a:effectLst/>
                <a:latin typeface=".SFUI-Regular"/>
              </a:rPr>
              <a:t>, 24 Oct. 2023, </a:t>
            </a:r>
            <a:r>
              <a:rPr lang="en-GB" sz="800" b="0" i="0" dirty="0" err="1">
                <a:effectLst/>
                <a:latin typeface=".SFUI-Regular"/>
                <a:hlinkClick r:id="rId6"/>
              </a:rPr>
              <a:t>www.verywellmind.com</a:t>
            </a:r>
            <a:r>
              <a:rPr lang="en-GB" sz="800" b="0" i="0" dirty="0">
                <a:effectLst/>
                <a:latin typeface=".SFUI-Regular"/>
                <a:hlinkClick r:id="rId6"/>
              </a:rPr>
              <a:t>/</a:t>
            </a:r>
            <a:r>
              <a:rPr lang="en-GB" sz="800" b="0" i="0" dirty="0" err="1">
                <a:effectLst/>
                <a:latin typeface=".SFUI-Regular"/>
                <a:hlinkClick r:id="rId6"/>
              </a:rPr>
              <a:t>piagets-stages-of</a:t>
            </a:r>
            <a:r>
              <a:rPr lang="en-GB" sz="800" b="0" i="0" dirty="0">
                <a:effectLst/>
                <a:latin typeface=".SFUI-Regular"/>
                <a:hlinkClick r:id="rId6"/>
              </a:rPr>
              <a:t>-cognitive-development-2795450#the-sensorimotor-stage</a:t>
            </a:r>
            <a:r>
              <a:rPr lang="en-GB" sz="800" b="0" i="0" dirty="0">
                <a:effectLst/>
                <a:latin typeface=".SFUI-Regular"/>
              </a:rPr>
              <a:t>. </a:t>
            </a:r>
            <a:endParaRPr lang="en-GB" sz="800" dirty="0">
              <a:effectLst/>
              <a:latin typeface=".SF UI"/>
            </a:endParaRPr>
          </a:p>
          <a:p>
            <a:r>
              <a:rPr lang="en-GB" sz="800" b="0" i="0" dirty="0">
                <a:effectLst/>
                <a:latin typeface=".SFUI-Regular"/>
              </a:rPr>
              <a:t>        </a:t>
            </a:r>
            <a:r>
              <a:rPr lang="en-GB" sz="800" b="0" i="0" dirty="0" err="1">
                <a:effectLst/>
                <a:latin typeface=".SFUI-Regular"/>
              </a:rPr>
              <a:t>Gowriens</a:t>
            </a:r>
            <a:r>
              <a:rPr lang="en-GB" sz="800" b="0" i="0" dirty="0">
                <a:effectLst/>
                <a:latin typeface=".SFUI-Regular"/>
              </a:rPr>
              <a:t>. “Jean Piaget’s Theory and the Stages of Cognitive Development.” </a:t>
            </a:r>
            <a:r>
              <a:rPr lang="en-GB" sz="800" b="0" i="1" dirty="0" err="1">
                <a:effectLst/>
                <a:latin typeface=".SFUI-RegularItalic"/>
              </a:rPr>
              <a:t>www.gowriens.com</a:t>
            </a:r>
            <a:r>
              <a:rPr lang="en-GB" sz="800" b="0" i="0" dirty="0">
                <a:effectLst/>
                <a:latin typeface=".SFUI-Regular"/>
              </a:rPr>
              <a:t>, 2023, </a:t>
            </a:r>
            <a:r>
              <a:rPr lang="en-GB" sz="800" b="0" i="0" dirty="0" err="1">
                <a:effectLst/>
                <a:latin typeface=".SFUI-Regular"/>
                <a:hlinkClick r:id="rId7"/>
              </a:rPr>
              <a:t>www.gowriens.com</a:t>
            </a:r>
            <a:r>
              <a:rPr lang="en-GB" sz="800" b="0" i="0" dirty="0">
                <a:effectLst/>
                <a:latin typeface=".SFUI-Regular"/>
                <a:hlinkClick r:id="rId7"/>
              </a:rPr>
              <a:t>/</a:t>
            </a:r>
            <a:r>
              <a:rPr lang="en-GB" sz="800" b="0" i="0" dirty="0" err="1">
                <a:effectLst/>
                <a:latin typeface=".SFUI-Regular"/>
                <a:hlinkClick r:id="rId7"/>
              </a:rPr>
              <a:t>jean-piagets-theory</a:t>
            </a:r>
            <a:r>
              <a:rPr lang="en-GB" sz="800" b="0" i="0" dirty="0">
                <a:effectLst/>
                <a:latin typeface=".SFUI-Regular"/>
              </a:rPr>
              <a:t> </a:t>
            </a:r>
          </a:p>
          <a:p>
            <a:r>
              <a:rPr lang="en-GB" sz="800" b="0" i="0" dirty="0" err="1">
                <a:effectLst/>
                <a:latin typeface="Helvetica" pitchFamily="2" charset="0"/>
              </a:rPr>
              <a:t>Janse</a:t>
            </a:r>
            <a:r>
              <a:rPr lang="en-GB" sz="800" b="0" i="0" dirty="0">
                <a:effectLst/>
                <a:latin typeface="Helvetica" pitchFamily="2" charset="0"/>
              </a:rPr>
              <a:t>, B. (2023). Who is Jean Piaget? Biography, his theory and more. [online] </a:t>
            </a:r>
            <a:r>
              <a:rPr lang="en-GB" sz="800" b="0" i="0" dirty="0" err="1">
                <a:effectLst/>
                <a:latin typeface="Helvetica" pitchFamily="2" charset="0"/>
              </a:rPr>
              <a:t>Testbook</a:t>
            </a:r>
            <a:r>
              <a:rPr lang="en-GB" sz="800" b="0" i="0" dirty="0">
                <a:effectLst/>
                <a:latin typeface="Helvetica" pitchFamily="2" charset="0"/>
              </a:rPr>
              <a:t>. Available at: </a:t>
            </a:r>
            <a:r>
              <a:rPr lang="en-GB" sz="800" b="0" i="0" dirty="0">
                <a:effectLst/>
                <a:latin typeface="Helvetica" pitchFamily="2" charset="0"/>
                <a:hlinkClick r:id="rId8"/>
              </a:rPr>
              <a:t>https://</a:t>
            </a:r>
            <a:r>
              <a:rPr lang="en-GB" sz="800" b="0" i="0" dirty="0" err="1">
                <a:effectLst/>
                <a:latin typeface="Helvetica" pitchFamily="2" charset="0"/>
                <a:hlinkClick r:id="rId8"/>
              </a:rPr>
              <a:t>testbook.com</a:t>
            </a:r>
            <a:r>
              <a:rPr lang="en-GB" sz="800" b="0" i="0" dirty="0">
                <a:effectLst/>
                <a:latin typeface="Helvetica" pitchFamily="2" charset="0"/>
                <a:hlinkClick r:id="rId8"/>
              </a:rPr>
              <a:t>/learn/who-is-jean-piaget-biology/</a:t>
            </a:r>
            <a:r>
              <a:rPr lang="en-GB" sz="800" b="0" i="0" dirty="0">
                <a:effectLst/>
                <a:latin typeface="Helvetica" pitchFamily="2" charset="0"/>
              </a:rPr>
              <a:t>. </a:t>
            </a:r>
            <a:endParaRPr lang="en-GB" sz="800" dirty="0">
              <a:effectLst/>
              <a:latin typeface="Helvetica" pitchFamily="2" charset="0"/>
            </a:endParaRPr>
          </a:p>
          <a:p>
            <a:r>
              <a:rPr lang="en-GB" sz="800" b="0" i="0" dirty="0">
                <a:effectLst/>
                <a:latin typeface="Helvetica" pitchFamily="2" charset="0"/>
              </a:rPr>
              <a:t>    Hargreaves, V. (2023). Piaget’s Theory of Education. [online] The Education Hub. Available at: </a:t>
            </a:r>
            <a:r>
              <a:rPr lang="en-GB" sz="800" b="0" i="0" dirty="0">
                <a:effectLst/>
                <a:latin typeface="Helvetica" pitchFamily="2" charset="0"/>
                <a:hlinkClick r:id="rId9"/>
              </a:rPr>
              <a:t>https://</a:t>
            </a:r>
            <a:r>
              <a:rPr lang="en-GB" sz="800" b="0" i="0" dirty="0" err="1">
                <a:effectLst/>
                <a:latin typeface="Helvetica" pitchFamily="2" charset="0"/>
                <a:hlinkClick r:id="rId9"/>
              </a:rPr>
              <a:t>theeducationhub.org.nz</a:t>
            </a:r>
            <a:r>
              <a:rPr lang="en-GB" sz="800" b="0" i="0" dirty="0">
                <a:effectLst/>
                <a:latin typeface="Helvetica" pitchFamily="2" charset="0"/>
                <a:hlinkClick r:id="rId9"/>
              </a:rPr>
              <a:t>/</a:t>
            </a:r>
            <a:r>
              <a:rPr lang="en-GB" sz="800" b="0" i="0" dirty="0" err="1">
                <a:effectLst/>
                <a:latin typeface="Helvetica" pitchFamily="2" charset="0"/>
                <a:hlinkClick r:id="rId9"/>
              </a:rPr>
              <a:t>piagets-theory-of</a:t>
            </a:r>
            <a:r>
              <a:rPr lang="en-GB" sz="800" b="0" i="0" dirty="0">
                <a:effectLst/>
                <a:latin typeface="Helvetica" pitchFamily="2" charset="0"/>
                <a:hlinkClick r:id="rId9"/>
              </a:rPr>
              <a:t>-education/</a:t>
            </a:r>
            <a:r>
              <a:rPr lang="en-GB" sz="800" b="0" i="0" dirty="0">
                <a:effectLst/>
                <a:latin typeface="Helvetica" pitchFamily="2" charset="0"/>
              </a:rPr>
              <a:t>. </a:t>
            </a:r>
            <a:endParaRPr lang="en-GB" sz="800" dirty="0">
              <a:effectLst/>
              <a:latin typeface="Helvetica" pitchFamily="2" charset="0"/>
            </a:endParaRPr>
          </a:p>
          <a:p>
            <a:r>
              <a:rPr lang="en-GB" sz="800" b="0" i="0" dirty="0">
                <a:effectLst/>
                <a:latin typeface="Helvetica" pitchFamily="2" charset="0"/>
              </a:rPr>
              <a:t>      </a:t>
            </a:r>
            <a:r>
              <a:rPr lang="en-GB" sz="800" b="0" i="0" dirty="0" err="1">
                <a:effectLst/>
                <a:latin typeface="Helvetica" pitchFamily="2" charset="0"/>
              </a:rPr>
              <a:t>Posterspy</a:t>
            </a:r>
            <a:r>
              <a:rPr lang="en-GB" sz="800" b="0" i="0" dirty="0">
                <a:effectLst/>
                <a:latin typeface="Helvetica" pitchFamily="2" charset="0"/>
              </a:rPr>
              <a:t>. (n.d.). Key Clipart PNG Images | Vector and PSD Files | Free Download on </a:t>
            </a:r>
            <a:r>
              <a:rPr lang="en-GB" sz="800" b="0" i="0" dirty="0" err="1">
                <a:effectLst/>
                <a:latin typeface="Helvetica" pitchFamily="2" charset="0"/>
              </a:rPr>
              <a:t>Posterspy</a:t>
            </a:r>
            <a:r>
              <a:rPr lang="en-GB" sz="800" b="0" i="0" dirty="0">
                <a:effectLst/>
                <a:latin typeface="Helvetica" pitchFamily="2" charset="0"/>
              </a:rPr>
              <a:t>. [online] Available at: </a:t>
            </a:r>
            <a:r>
              <a:rPr lang="en-GB" sz="800" b="0" i="0" dirty="0">
                <a:effectLst/>
                <a:latin typeface="Helvetica" pitchFamily="2" charset="0"/>
                <a:hlinkClick r:id="rId10"/>
              </a:rPr>
              <a:t>https://</a:t>
            </a:r>
            <a:r>
              <a:rPr lang="en-GB" sz="800" b="0" i="0" dirty="0" err="1">
                <a:effectLst/>
                <a:latin typeface="Helvetica" pitchFamily="2" charset="0"/>
                <a:hlinkClick r:id="rId10"/>
              </a:rPr>
              <a:t>www.posterspy.com</a:t>
            </a:r>
            <a:r>
              <a:rPr lang="en-GB" sz="800" b="0" i="0" dirty="0">
                <a:effectLst/>
                <a:latin typeface="Helvetica" pitchFamily="2" charset="0"/>
                <a:hlinkClick r:id="rId10"/>
              </a:rPr>
              <a:t>/key-clipart</a:t>
            </a:r>
            <a:r>
              <a:rPr lang="en-GB" sz="800" b="0" i="0" dirty="0">
                <a:effectLst/>
                <a:latin typeface="Helvetica" pitchFamily="2" charset="0"/>
              </a:rPr>
              <a:t>. </a:t>
            </a:r>
            <a:endParaRPr lang="en-GB" sz="800" dirty="0">
              <a:effectLst/>
              <a:latin typeface="Helvetica" pitchFamily="2" charset="0"/>
            </a:endParaRPr>
          </a:p>
          <a:p>
            <a:r>
              <a:rPr lang="en-GB" sz="800" b="0" i="0" dirty="0">
                <a:effectLst/>
                <a:latin typeface="Helvetica" pitchFamily="2" charset="0"/>
              </a:rPr>
              <a:t>       Early Interventions. (2023). Cognition. [online] Available at: </a:t>
            </a:r>
            <a:r>
              <a:rPr lang="en-GB" sz="800" b="0" i="0" dirty="0">
                <a:effectLst/>
                <a:latin typeface="Helvetica" pitchFamily="2" charset="0"/>
                <a:hlinkClick r:id="rId11"/>
              </a:rPr>
              <a:t>https://</a:t>
            </a:r>
            <a:r>
              <a:rPr lang="en-GB" sz="800" b="0" i="0" dirty="0" err="1">
                <a:effectLst/>
                <a:latin typeface="Helvetica" pitchFamily="2" charset="0"/>
                <a:hlinkClick r:id="rId11"/>
              </a:rPr>
              <a:t>earlyinterventions.co.uk</a:t>
            </a:r>
            <a:r>
              <a:rPr lang="en-GB" sz="800" b="0" i="0" dirty="0">
                <a:effectLst/>
                <a:latin typeface="Helvetica" pitchFamily="2" charset="0"/>
                <a:hlinkClick r:id="rId11"/>
              </a:rPr>
              <a:t>/cognition.html</a:t>
            </a:r>
            <a:r>
              <a:rPr lang="en-GB" sz="800" b="0" i="0" dirty="0">
                <a:effectLst/>
                <a:latin typeface="Helvetica" pitchFamily="2" charset="0"/>
              </a:rPr>
              <a:t>. </a:t>
            </a:r>
            <a:endParaRPr lang="en-GB" sz="800" dirty="0">
              <a:effectLst/>
              <a:latin typeface="Helvetica" pitchFamily="2" charset="0"/>
            </a:endParaRPr>
          </a:p>
          <a:p>
            <a:r>
              <a:rPr lang="en-GB" sz="800" b="0" i="0" dirty="0">
                <a:effectLst/>
                <a:latin typeface="Helvetica" pitchFamily="2" charset="0"/>
              </a:rPr>
              <a:t>        </a:t>
            </a:r>
            <a:r>
              <a:rPr lang="en-GB" sz="800" b="0" i="0" dirty="0" err="1">
                <a:effectLst/>
                <a:latin typeface="Helvetica" pitchFamily="2" charset="0"/>
              </a:rPr>
              <a:t>www.kindcliparts.com</a:t>
            </a:r>
            <a:r>
              <a:rPr lang="en-GB" sz="800" b="0" i="0" dirty="0">
                <a:effectLst/>
                <a:latin typeface="Helvetica" pitchFamily="2" charset="0"/>
              </a:rPr>
              <a:t>. (n.d.). Smiley Face Stock Photos, Pictures &amp; Royalty-Free Images. [Stock photo]. Available at: </a:t>
            </a:r>
            <a:r>
              <a:rPr lang="en-GB" sz="800" b="0" i="0" dirty="0">
                <a:effectLst/>
                <a:latin typeface="Helvetica" pitchFamily="2" charset="0"/>
                <a:hlinkClick r:id="rId12"/>
              </a:rPr>
              <a:t>https://</a:t>
            </a:r>
            <a:r>
              <a:rPr lang="en-GB" sz="800" b="0" i="0" dirty="0" err="1">
                <a:effectLst/>
                <a:latin typeface="Helvetica" pitchFamily="2" charset="0"/>
                <a:hlinkClick r:id="rId12"/>
              </a:rPr>
              <a:t>www.kindcliparts.com</a:t>
            </a:r>
            <a:r>
              <a:rPr lang="en-GB" sz="800" b="0" i="0" dirty="0">
                <a:effectLst/>
                <a:latin typeface="Helvetica" pitchFamily="2" charset="0"/>
                <a:hlinkClick r:id="rId12"/>
              </a:rPr>
              <a:t>/show/smiley-face</a:t>
            </a:r>
            <a:r>
              <a:rPr lang="en-GB" sz="800" b="0" i="0" dirty="0">
                <a:effectLst/>
                <a:latin typeface="Helvetica" pitchFamily="2" charset="0"/>
              </a:rPr>
              <a:t>. </a:t>
            </a:r>
            <a:endParaRPr lang="en-GB" sz="800" dirty="0">
              <a:effectLst/>
              <a:latin typeface="Helvetica" pitchFamily="2" charset="0"/>
            </a:endParaRPr>
          </a:p>
          <a:p>
            <a:r>
              <a:rPr lang="en-GB" sz="800" b="0" i="0" dirty="0">
                <a:effectLst/>
                <a:latin typeface="Helvetica" pitchFamily="2" charset="0"/>
              </a:rPr>
              <a:t>        </a:t>
            </a:r>
            <a:r>
              <a:rPr lang="en-GB" sz="800" b="0" i="0" dirty="0" err="1">
                <a:effectLst/>
                <a:latin typeface="Helvetica" pitchFamily="2" charset="0"/>
              </a:rPr>
              <a:t>Flockett</a:t>
            </a:r>
            <a:r>
              <a:rPr lang="en-GB" sz="800" b="0" i="0" dirty="0">
                <a:effectLst/>
                <a:latin typeface="Helvetica" pitchFamily="2" charset="0"/>
              </a:rPr>
              <a:t>, A. (n.d.). Common Challenges Students Will Encounter and How to Persevere. [online] </a:t>
            </a:r>
            <a:r>
              <a:rPr lang="en-GB" sz="800" b="0" i="0" dirty="0" err="1">
                <a:effectLst/>
                <a:latin typeface="Helvetica" pitchFamily="2" charset="0"/>
              </a:rPr>
              <a:t>Testmate</a:t>
            </a:r>
            <a:r>
              <a:rPr lang="en-GB" sz="800" b="0" i="0" dirty="0">
                <a:effectLst/>
                <a:latin typeface="Helvetica" pitchFamily="2" charset="0"/>
              </a:rPr>
              <a:t> Magazine. Available at: </a:t>
            </a:r>
            <a:r>
              <a:rPr lang="en-GB" sz="800" b="0" i="0" dirty="0">
                <a:effectLst/>
                <a:latin typeface="Helvetica" pitchFamily="2" charset="0"/>
                <a:hlinkClick r:id="rId13"/>
              </a:rPr>
              <a:t>https://</a:t>
            </a:r>
            <a:r>
              <a:rPr lang="en-GB" sz="800" b="0" i="0" dirty="0" err="1">
                <a:effectLst/>
                <a:latin typeface="Helvetica" pitchFamily="2" charset="0"/>
                <a:hlinkClick r:id="rId13"/>
              </a:rPr>
              <a:t>testmatemagazine.co.uk</a:t>
            </a:r>
            <a:r>
              <a:rPr lang="en-GB" sz="800" b="0" i="0" dirty="0">
                <a:effectLst/>
                <a:latin typeface="Helvetica" pitchFamily="2" charset="0"/>
                <a:hlinkClick r:id="rId13"/>
              </a:rPr>
              <a:t>/articles/common-challenges-students-will-encounter-and-how-persevere</a:t>
            </a:r>
            <a:r>
              <a:rPr lang="en-GB" sz="800" b="0" i="0" dirty="0">
                <a:effectLst/>
                <a:latin typeface="Helvetica" pitchFamily="2" charset="0"/>
              </a:rPr>
              <a:t>. </a:t>
            </a:r>
            <a:endParaRPr lang="en-GB" sz="800" dirty="0">
              <a:effectLst/>
              <a:latin typeface="Helvetica" pitchFamily="2" charset="0"/>
            </a:endParaRPr>
          </a:p>
          <a:p>
            <a:r>
              <a:rPr lang="en-GB" sz="800" b="0" i="0" dirty="0">
                <a:effectLst/>
                <a:latin typeface="Helvetica" pitchFamily="2" charset="0"/>
              </a:rPr>
              <a:t>        Tapas, T.A.A. (2023). </a:t>
            </a:r>
            <a:r>
              <a:rPr lang="en-GB" sz="800" b="0" i="0" dirty="0" err="1">
                <a:effectLst/>
                <a:latin typeface="Helvetica" pitchFamily="2" charset="0"/>
              </a:rPr>
              <a:t>Cramvocate</a:t>
            </a:r>
            <a:r>
              <a:rPr lang="en-GB" sz="800" b="0" i="0" dirty="0">
                <a:effectLst/>
                <a:latin typeface="Helvetica" pitchFamily="2" charset="0"/>
              </a:rPr>
              <a:t> – The application show must go on! [online] Admin Advocate. Available at: </a:t>
            </a:r>
            <a:r>
              <a:rPr lang="en-GB" sz="800" b="0" i="0" dirty="0">
                <a:effectLst/>
                <a:latin typeface="Helvetica" pitchFamily="2" charset="0"/>
                <a:hlinkClick r:id="rId14"/>
              </a:rPr>
              <a:t>https://</a:t>
            </a:r>
            <a:r>
              <a:rPr lang="en-GB" sz="800" b="0" i="0" dirty="0" err="1">
                <a:effectLst/>
                <a:latin typeface="Helvetica" pitchFamily="2" charset="0"/>
                <a:hlinkClick r:id="rId14"/>
              </a:rPr>
              <a:t>www.adminadvocate.com</a:t>
            </a:r>
            <a:r>
              <a:rPr lang="en-GB" sz="800" b="0" i="0" dirty="0">
                <a:effectLst/>
                <a:latin typeface="Helvetica" pitchFamily="2" charset="0"/>
                <a:hlinkClick r:id="rId14"/>
              </a:rPr>
              <a:t>/blog/</a:t>
            </a:r>
            <a:r>
              <a:rPr lang="en-GB" sz="800" b="0" i="0" dirty="0" err="1">
                <a:effectLst/>
                <a:latin typeface="Helvetica" pitchFamily="2" charset="0"/>
                <a:hlinkClick r:id="rId14"/>
              </a:rPr>
              <a:t>cramvocate-the</a:t>
            </a:r>
            <a:r>
              <a:rPr lang="en-GB" sz="800" b="0" i="0" dirty="0">
                <a:effectLst/>
                <a:latin typeface="Helvetica" pitchFamily="2" charset="0"/>
                <a:hlinkClick r:id="rId14"/>
              </a:rPr>
              <a:t>-application-show-must-go-on/n</a:t>
            </a:r>
            <a:r>
              <a:rPr lang="en-GB" sz="800" b="0" i="0" dirty="0">
                <a:effectLst/>
                <a:latin typeface="Helvetica" pitchFamily="2" charset="0"/>
              </a:rPr>
              <a:t> </a:t>
            </a:r>
            <a:endParaRPr lang="en-GB" sz="800" dirty="0">
              <a:effectLst/>
              <a:latin typeface="Helvetica" pitchFamily="2" charset="0"/>
            </a:endParaRPr>
          </a:p>
          <a:p>
            <a:r>
              <a:rPr lang="en-GB" sz="800" dirty="0">
                <a:effectLst/>
                <a:latin typeface=".SF UI"/>
                <a:hlinkClick r:id="rId15"/>
              </a:rPr>
              <a:t>https://</a:t>
            </a:r>
            <a:r>
              <a:rPr lang="en-GB" sz="800" dirty="0" err="1">
                <a:effectLst/>
                <a:latin typeface=".SF UI"/>
                <a:hlinkClick r:id="rId15"/>
              </a:rPr>
              <a:t>getrevising.co.uk</a:t>
            </a:r>
            <a:r>
              <a:rPr lang="en-GB" sz="800" dirty="0">
                <a:effectLst/>
                <a:latin typeface=".SF UI"/>
                <a:hlinkClick r:id="rId15"/>
              </a:rPr>
              <a:t>/grids/piaget-s-model</a:t>
            </a:r>
            <a:endParaRPr lang="en-GB" sz="800" dirty="0">
              <a:effectLst/>
              <a:latin typeface=".SF UI"/>
            </a:endParaRPr>
          </a:p>
          <a:p>
            <a:r>
              <a:rPr lang="en-GB" sz="800" b="0" i="0" u="none" strike="noStrike" dirty="0">
                <a:solidFill>
                  <a:srgbClr val="000000"/>
                </a:solidFill>
                <a:effectLst/>
                <a:latin typeface="Times New Roman" panose="02020603050405020304" pitchFamily="18" charset="0"/>
              </a:rPr>
              <a:t>Murphy, S. (2018). </a:t>
            </a:r>
            <a:r>
              <a:rPr lang="en-GB" sz="800" b="0" i="1" u="none" strike="noStrike" dirty="0">
                <a:solidFill>
                  <a:srgbClr val="000000"/>
                </a:solidFill>
                <a:effectLst/>
                <a:latin typeface="Times New Roman" panose="02020603050405020304" pitchFamily="18" charset="0"/>
              </a:rPr>
              <a:t>How to Apply Piaget’s Theory in the Classroom</a:t>
            </a:r>
            <a:r>
              <a:rPr lang="en-GB" sz="800" b="0" i="0" u="none" strike="noStrike" dirty="0">
                <a:solidFill>
                  <a:srgbClr val="000000"/>
                </a:solidFill>
                <a:effectLst/>
                <a:latin typeface="Times New Roman" panose="02020603050405020304" pitchFamily="18" charset="0"/>
              </a:rPr>
              <a:t>. [online] The Classroom | Empowering Students in Their College Journey. Available at: https://</a:t>
            </a:r>
            <a:r>
              <a:rPr lang="en-GB" sz="800" b="0" i="0" u="none" strike="noStrike" dirty="0" err="1">
                <a:solidFill>
                  <a:srgbClr val="000000"/>
                </a:solidFill>
                <a:effectLst/>
                <a:latin typeface="Times New Roman" panose="02020603050405020304" pitchFamily="18" charset="0"/>
              </a:rPr>
              <a:t>www.theclassroom.com</a:t>
            </a:r>
            <a:r>
              <a:rPr lang="en-GB" sz="800" b="0" i="0" u="none" strike="noStrike" dirty="0">
                <a:solidFill>
                  <a:srgbClr val="000000"/>
                </a:solidFill>
                <a:effectLst/>
                <a:latin typeface="Times New Roman" panose="02020603050405020304" pitchFamily="18" charset="0"/>
              </a:rPr>
              <a:t>/</a:t>
            </a:r>
            <a:r>
              <a:rPr lang="en-GB" sz="800" b="0" i="0" u="none" strike="noStrike" dirty="0" err="1">
                <a:solidFill>
                  <a:srgbClr val="000000"/>
                </a:solidFill>
                <a:effectLst/>
                <a:latin typeface="Times New Roman" panose="02020603050405020304" pitchFamily="18" charset="0"/>
              </a:rPr>
              <a:t>apply-piagets-theory</a:t>
            </a:r>
            <a:r>
              <a:rPr lang="en-GB" sz="800" b="0" i="0" u="none" strike="noStrike" dirty="0">
                <a:solidFill>
                  <a:srgbClr val="000000"/>
                </a:solidFill>
                <a:effectLst/>
                <a:latin typeface="Times New Roman" panose="02020603050405020304" pitchFamily="18" charset="0"/>
              </a:rPr>
              <a:t>-classroom-7741298.html.</a:t>
            </a:r>
            <a:endParaRPr lang="en-US" sz="800" dirty="0"/>
          </a:p>
        </p:txBody>
      </p:sp>
    </p:spTree>
    <p:extLst>
      <p:ext uri="{BB962C8B-B14F-4D97-AF65-F5344CB8AC3E}">
        <p14:creationId xmlns:p14="http://schemas.microsoft.com/office/powerpoint/2010/main" val="419630510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Rayhan Khan (2404740)</vt:lpstr>
      <vt:lpstr>Jean Piaget </vt:lpstr>
      <vt:lpstr>Jean Piaget</vt:lpstr>
      <vt:lpstr>Introduction</vt:lpstr>
      <vt:lpstr>Key concepts of Piaget theory  </vt:lpstr>
      <vt:lpstr>How Piaget applies his theory of cognitive development </vt:lpstr>
      <vt:lpstr>Benefits of cognitive development </vt:lpstr>
      <vt:lpstr>Challenges and considerations</vt:lpstr>
      <vt:lpstr>Application in the classroom </vt:lpstr>
      <vt:lpstr>Implementing Jean Piagets Learning in A classroom environment </vt:lpstr>
      <vt:lpstr>Benefits and issues of jean piagets theory in a classroom environment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Rayhan Khan (2404740)</dc:title>
  <dc:creator>Rayhan Khan (2404740)</dc:creator>
  <cp:lastModifiedBy>Rayhan Khan (2404740)</cp:lastModifiedBy>
  <cp:revision>1</cp:revision>
  <dcterms:created xsi:type="dcterms:W3CDTF">2025-05-11T15:06:23Z</dcterms:created>
  <dcterms:modified xsi:type="dcterms:W3CDTF">2025-05-11T17:56:54Z</dcterms:modified>
</cp:coreProperties>
</file>