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73" r:id="rId3"/>
    <p:sldId id="267" r:id="rId4"/>
    <p:sldId id="268" r:id="rId5"/>
    <p:sldId id="269" r:id="rId6"/>
    <p:sldId id="276" r:id="rId7"/>
    <p:sldId id="270" r:id="rId8"/>
    <p:sldId id="272" r:id="rId9"/>
    <p:sldId id="277" r:id="rId10"/>
    <p:sldId id="263" r:id="rId11"/>
    <p:sldId id="261" r:id="rId12"/>
    <p:sldId id="275"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6AB2C-CD9B-43B6-B270-4F8C7DB80677}" v="24" dt="2026-01-12T07:17:55.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Arnott" userId="97eb5fe65ce4eadb" providerId="LiveId" clId="{AE5693CD-D091-48DF-AD29-346B61C40710}"/>
    <pc:docChg chg="undo custSel addSld delSld modSld sldOrd">
      <pc:chgData name="Sarah Arnott" userId="97eb5fe65ce4eadb" providerId="LiveId" clId="{AE5693CD-D091-48DF-AD29-346B61C40710}" dt="2026-01-12T07:24:39.381" v="8507" actId="113"/>
      <pc:docMkLst>
        <pc:docMk/>
      </pc:docMkLst>
      <pc:sldChg chg="delSp del mod">
        <pc:chgData name="Sarah Arnott" userId="97eb5fe65ce4eadb" providerId="LiveId" clId="{AE5693CD-D091-48DF-AD29-346B61C40710}" dt="2026-01-11T14:09:19.121" v="904" actId="47"/>
        <pc:sldMkLst>
          <pc:docMk/>
          <pc:sldMk cId="2728890650" sldId="257"/>
        </pc:sldMkLst>
        <pc:picChg chg="del">
          <ac:chgData name="Sarah Arnott" userId="97eb5fe65ce4eadb" providerId="LiveId" clId="{AE5693CD-D091-48DF-AD29-346B61C40710}" dt="2026-01-11T14:09:17.617" v="903" actId="21"/>
          <ac:picMkLst>
            <pc:docMk/>
            <pc:sldMk cId="2728890650" sldId="257"/>
            <ac:picMk id="6" creationId="{AFDA932A-A8EE-9E0E-E830-D71D65B3CC72}"/>
          </ac:picMkLst>
        </pc:picChg>
      </pc:sldChg>
      <pc:sldChg chg="modSp del mod">
        <pc:chgData name="Sarah Arnott" userId="97eb5fe65ce4eadb" providerId="LiveId" clId="{AE5693CD-D091-48DF-AD29-346B61C40710}" dt="2026-01-11T15:04:42.435" v="3957" actId="47"/>
        <pc:sldMkLst>
          <pc:docMk/>
          <pc:sldMk cId="3226256479" sldId="258"/>
        </pc:sldMkLst>
        <pc:spChg chg="mod">
          <ac:chgData name="Sarah Arnott" userId="97eb5fe65ce4eadb" providerId="LiveId" clId="{AE5693CD-D091-48DF-AD29-346B61C40710}" dt="2026-01-11T15:04:23.140" v="3937" actId="20577"/>
          <ac:spMkLst>
            <pc:docMk/>
            <pc:sldMk cId="3226256479" sldId="258"/>
            <ac:spMk id="3" creationId="{E4CC8ABF-F1A6-8DEF-9396-ABA6DABC3B60}"/>
          </ac:spMkLst>
        </pc:spChg>
      </pc:sldChg>
      <pc:sldChg chg="addSp delSp modSp mod">
        <pc:chgData name="Sarah Arnott" userId="97eb5fe65ce4eadb" providerId="LiveId" clId="{AE5693CD-D091-48DF-AD29-346B61C40710}" dt="2026-01-12T07:18:10.766" v="8464" actId="20577"/>
        <pc:sldMkLst>
          <pc:docMk/>
          <pc:sldMk cId="3320732255" sldId="259"/>
        </pc:sldMkLst>
        <pc:spChg chg="mod">
          <ac:chgData name="Sarah Arnott" userId="97eb5fe65ce4eadb" providerId="LiveId" clId="{AE5693CD-D091-48DF-AD29-346B61C40710}" dt="2026-01-12T07:16:55.536" v="8427" actId="1076"/>
          <ac:spMkLst>
            <pc:docMk/>
            <pc:sldMk cId="3320732255" sldId="259"/>
            <ac:spMk id="2" creationId="{343822EB-7332-1F08-9B5E-EA9F7747F284}"/>
          </ac:spMkLst>
        </pc:spChg>
        <pc:spChg chg="mod">
          <ac:chgData name="Sarah Arnott" userId="97eb5fe65ce4eadb" providerId="LiveId" clId="{AE5693CD-D091-48DF-AD29-346B61C40710}" dt="2026-01-12T07:18:10.766" v="8464" actId="20577"/>
          <ac:spMkLst>
            <pc:docMk/>
            <pc:sldMk cId="3320732255" sldId="259"/>
            <ac:spMk id="3" creationId="{DEE9A8F8-84B8-37D6-6AF3-7BF5D629554C}"/>
          </ac:spMkLst>
        </pc:spChg>
        <pc:spChg chg="add del mod">
          <ac:chgData name="Sarah Arnott" userId="97eb5fe65ce4eadb" providerId="LiveId" clId="{AE5693CD-D091-48DF-AD29-346B61C40710}" dt="2026-01-12T07:16:38.201" v="8421" actId="478"/>
          <ac:spMkLst>
            <pc:docMk/>
            <pc:sldMk cId="3320732255" sldId="259"/>
            <ac:spMk id="8" creationId="{E26013DF-EAB1-953F-413B-04A18D0FADD5}"/>
          </ac:spMkLst>
        </pc:spChg>
      </pc:sldChg>
      <pc:sldChg chg="modSp del mod">
        <pc:chgData name="Sarah Arnott" userId="97eb5fe65ce4eadb" providerId="LiveId" clId="{AE5693CD-D091-48DF-AD29-346B61C40710}" dt="2026-01-12T06:31:05.528" v="4775" actId="47"/>
        <pc:sldMkLst>
          <pc:docMk/>
          <pc:sldMk cId="1261627833" sldId="260"/>
        </pc:sldMkLst>
        <pc:spChg chg="mod">
          <ac:chgData name="Sarah Arnott" userId="97eb5fe65ce4eadb" providerId="LiveId" clId="{AE5693CD-D091-48DF-AD29-346B61C40710}" dt="2026-01-12T06:30:59.629" v="4771" actId="21"/>
          <ac:spMkLst>
            <pc:docMk/>
            <pc:sldMk cId="1261627833" sldId="260"/>
            <ac:spMk id="3" creationId="{7A4DE93B-4986-B6F0-DA6F-7B3E54D434D6}"/>
          </ac:spMkLst>
        </pc:spChg>
      </pc:sldChg>
      <pc:sldChg chg="modSp mod">
        <pc:chgData name="Sarah Arnott" userId="97eb5fe65ce4eadb" providerId="LiveId" clId="{AE5693CD-D091-48DF-AD29-346B61C40710}" dt="2026-01-12T07:24:39.381" v="8507" actId="113"/>
        <pc:sldMkLst>
          <pc:docMk/>
          <pc:sldMk cId="1549100071" sldId="261"/>
        </pc:sldMkLst>
        <pc:spChg chg="mod">
          <ac:chgData name="Sarah Arnott" userId="97eb5fe65ce4eadb" providerId="LiveId" clId="{AE5693CD-D091-48DF-AD29-346B61C40710}" dt="2026-01-12T06:31:12.673" v="4776" actId="1076"/>
          <ac:spMkLst>
            <pc:docMk/>
            <pc:sldMk cId="1549100071" sldId="261"/>
            <ac:spMk id="2" creationId="{79B97D3C-C2F6-A90F-9834-72BC90842927}"/>
          </ac:spMkLst>
        </pc:spChg>
        <pc:spChg chg="mod">
          <ac:chgData name="Sarah Arnott" userId="97eb5fe65ce4eadb" providerId="LiveId" clId="{AE5693CD-D091-48DF-AD29-346B61C40710}" dt="2026-01-12T07:24:39.381" v="8507" actId="113"/>
          <ac:spMkLst>
            <pc:docMk/>
            <pc:sldMk cId="1549100071" sldId="261"/>
            <ac:spMk id="3" creationId="{4BCDFBA7-1F85-80D9-F004-38416322E8B0}"/>
          </ac:spMkLst>
        </pc:spChg>
      </pc:sldChg>
      <pc:sldChg chg="del">
        <pc:chgData name="Sarah Arnott" userId="97eb5fe65ce4eadb" providerId="LiveId" clId="{AE5693CD-D091-48DF-AD29-346B61C40710}" dt="2026-01-12T07:05:10.088" v="8333" actId="47"/>
        <pc:sldMkLst>
          <pc:docMk/>
          <pc:sldMk cId="1622355315" sldId="262"/>
        </pc:sldMkLst>
      </pc:sldChg>
      <pc:sldChg chg="modSp del mod">
        <pc:chgData name="Sarah Arnott" userId="97eb5fe65ce4eadb" providerId="LiveId" clId="{AE5693CD-D091-48DF-AD29-346B61C40710}" dt="2026-01-11T15:03:12.131" v="3908" actId="47"/>
        <pc:sldMkLst>
          <pc:docMk/>
          <pc:sldMk cId="2789645740" sldId="265"/>
        </pc:sldMkLst>
        <pc:spChg chg="mod">
          <ac:chgData name="Sarah Arnott" userId="97eb5fe65ce4eadb" providerId="LiveId" clId="{AE5693CD-D091-48DF-AD29-346B61C40710}" dt="2026-01-11T15:03:06.294" v="3904" actId="21"/>
          <ac:spMkLst>
            <pc:docMk/>
            <pc:sldMk cId="2789645740" sldId="265"/>
            <ac:spMk id="3" creationId="{8B4719AB-78C5-D2FF-B980-596D4CF2187A}"/>
          </ac:spMkLst>
        </pc:spChg>
      </pc:sldChg>
      <pc:sldChg chg="delSp modSp del mod">
        <pc:chgData name="Sarah Arnott" userId="97eb5fe65ce4eadb" providerId="LiveId" clId="{AE5693CD-D091-48DF-AD29-346B61C40710}" dt="2026-01-11T15:04:12.573" v="3936" actId="47"/>
        <pc:sldMkLst>
          <pc:docMk/>
          <pc:sldMk cId="1755544627" sldId="266"/>
        </pc:sldMkLst>
        <pc:spChg chg="mod">
          <ac:chgData name="Sarah Arnott" userId="97eb5fe65ce4eadb" providerId="LiveId" clId="{AE5693CD-D091-48DF-AD29-346B61C40710}" dt="2026-01-11T15:04:05.051" v="3933" actId="21"/>
          <ac:spMkLst>
            <pc:docMk/>
            <pc:sldMk cId="1755544627" sldId="266"/>
            <ac:spMk id="3" creationId="{D53CA03C-5C71-558B-5DAC-848719C5B7CD}"/>
          </ac:spMkLst>
        </pc:spChg>
        <pc:picChg chg="del">
          <ac:chgData name="Sarah Arnott" userId="97eb5fe65ce4eadb" providerId="LiveId" clId="{AE5693CD-D091-48DF-AD29-346B61C40710}" dt="2026-01-11T14:58:49.643" v="3408" actId="21"/>
          <ac:picMkLst>
            <pc:docMk/>
            <pc:sldMk cId="1755544627" sldId="266"/>
            <ac:picMk id="6" creationId="{6A0AE8ED-3C2F-D11D-74D3-410440A96A30}"/>
          </ac:picMkLst>
        </pc:picChg>
      </pc:sldChg>
      <pc:sldChg chg="modSp mod">
        <pc:chgData name="Sarah Arnott" userId="97eb5fe65ce4eadb" providerId="LiveId" clId="{AE5693CD-D091-48DF-AD29-346B61C40710}" dt="2026-01-12T07:05:50.505" v="8412" actId="20577"/>
        <pc:sldMkLst>
          <pc:docMk/>
          <pc:sldMk cId="1586027048" sldId="267"/>
        </pc:sldMkLst>
        <pc:spChg chg="mod">
          <ac:chgData name="Sarah Arnott" userId="97eb5fe65ce4eadb" providerId="LiveId" clId="{AE5693CD-D091-48DF-AD29-346B61C40710}" dt="2026-01-12T06:55:08.749" v="7416" actId="1076"/>
          <ac:spMkLst>
            <pc:docMk/>
            <pc:sldMk cId="1586027048" sldId="267"/>
            <ac:spMk id="2" creationId="{6BE0C0DD-9551-26AD-B828-804ED1B9AA10}"/>
          </ac:spMkLst>
        </pc:spChg>
        <pc:spChg chg="mod">
          <ac:chgData name="Sarah Arnott" userId="97eb5fe65ce4eadb" providerId="LiveId" clId="{AE5693CD-D091-48DF-AD29-346B61C40710}" dt="2026-01-12T07:05:50.505" v="8412" actId="20577"/>
          <ac:spMkLst>
            <pc:docMk/>
            <pc:sldMk cId="1586027048" sldId="267"/>
            <ac:spMk id="3" creationId="{969A6A0E-60FF-4D08-BFD9-209FF71EC3E8}"/>
          </ac:spMkLst>
        </pc:spChg>
      </pc:sldChg>
      <pc:sldChg chg="modSp mod">
        <pc:chgData name="Sarah Arnott" userId="97eb5fe65ce4eadb" providerId="LiveId" clId="{AE5693CD-D091-48DF-AD29-346B61C40710}" dt="2026-01-12T07:19:35.434" v="8469" actId="113"/>
        <pc:sldMkLst>
          <pc:docMk/>
          <pc:sldMk cId="4078878978" sldId="268"/>
        </pc:sldMkLst>
        <pc:spChg chg="mod">
          <ac:chgData name="Sarah Arnott" userId="97eb5fe65ce4eadb" providerId="LiveId" clId="{AE5693CD-D091-48DF-AD29-346B61C40710}" dt="2026-01-12T07:19:35.434" v="8469" actId="113"/>
          <ac:spMkLst>
            <pc:docMk/>
            <pc:sldMk cId="4078878978" sldId="268"/>
            <ac:spMk id="3" creationId="{868BE26B-21CC-E26A-CA37-4AAC269A4B97}"/>
          </ac:spMkLst>
        </pc:spChg>
      </pc:sldChg>
      <pc:sldChg chg="modSp mod">
        <pc:chgData name="Sarah Arnott" userId="97eb5fe65ce4eadb" providerId="LiveId" clId="{AE5693CD-D091-48DF-AD29-346B61C40710}" dt="2026-01-12T07:20:36.833" v="8476" actId="113"/>
        <pc:sldMkLst>
          <pc:docMk/>
          <pc:sldMk cId="793373312" sldId="269"/>
        </pc:sldMkLst>
        <pc:spChg chg="mod">
          <ac:chgData name="Sarah Arnott" userId="97eb5fe65ce4eadb" providerId="LiveId" clId="{AE5693CD-D091-48DF-AD29-346B61C40710}" dt="2026-01-12T06:21:41.605" v="4130" actId="1076"/>
          <ac:spMkLst>
            <pc:docMk/>
            <pc:sldMk cId="793373312" sldId="269"/>
            <ac:spMk id="2" creationId="{30548582-8C34-4D45-7843-B258D246E968}"/>
          </ac:spMkLst>
        </pc:spChg>
        <pc:spChg chg="mod">
          <ac:chgData name="Sarah Arnott" userId="97eb5fe65ce4eadb" providerId="LiveId" clId="{AE5693CD-D091-48DF-AD29-346B61C40710}" dt="2026-01-12T07:20:36.833" v="8476" actId="113"/>
          <ac:spMkLst>
            <pc:docMk/>
            <pc:sldMk cId="793373312" sldId="269"/>
            <ac:spMk id="3" creationId="{571E6AC7-C783-DEA2-315E-144504F4BA73}"/>
          </ac:spMkLst>
        </pc:spChg>
      </pc:sldChg>
      <pc:sldChg chg="modSp mod">
        <pc:chgData name="Sarah Arnott" userId="97eb5fe65ce4eadb" providerId="LiveId" clId="{AE5693CD-D091-48DF-AD29-346B61C40710}" dt="2026-01-12T07:21:58.197" v="8484" actId="113"/>
        <pc:sldMkLst>
          <pc:docMk/>
          <pc:sldMk cId="1265291908" sldId="270"/>
        </pc:sldMkLst>
        <pc:spChg chg="mod">
          <ac:chgData name="Sarah Arnott" userId="97eb5fe65ce4eadb" providerId="LiveId" clId="{AE5693CD-D091-48DF-AD29-346B61C40710}" dt="2026-01-11T14:43:47.092" v="2194" actId="14100"/>
          <ac:spMkLst>
            <pc:docMk/>
            <pc:sldMk cId="1265291908" sldId="270"/>
            <ac:spMk id="2" creationId="{0AAB399A-332C-D8E9-0EAD-4C6C0866F547}"/>
          </ac:spMkLst>
        </pc:spChg>
        <pc:spChg chg="mod">
          <ac:chgData name="Sarah Arnott" userId="97eb5fe65ce4eadb" providerId="LiveId" clId="{AE5693CD-D091-48DF-AD29-346B61C40710}" dt="2026-01-12T07:21:58.197" v="8484" actId="113"/>
          <ac:spMkLst>
            <pc:docMk/>
            <pc:sldMk cId="1265291908" sldId="270"/>
            <ac:spMk id="3" creationId="{6B6A4541-F64E-EA3D-FA64-BF19FF68A66E}"/>
          </ac:spMkLst>
        </pc:spChg>
      </pc:sldChg>
      <pc:sldChg chg="modSp del mod ord">
        <pc:chgData name="Sarah Arnott" userId="97eb5fe65ce4eadb" providerId="LiveId" clId="{AE5693CD-D091-48DF-AD29-346B61C40710}" dt="2026-01-11T15:03:01.831" v="3903" actId="47"/>
        <pc:sldMkLst>
          <pc:docMk/>
          <pc:sldMk cId="1299849458" sldId="271"/>
        </pc:sldMkLst>
        <pc:spChg chg="mod">
          <ac:chgData name="Sarah Arnott" userId="97eb5fe65ce4eadb" providerId="LiveId" clId="{AE5693CD-D091-48DF-AD29-346B61C40710}" dt="2026-01-11T15:02:54.839" v="3898" actId="21"/>
          <ac:spMkLst>
            <pc:docMk/>
            <pc:sldMk cId="1299849458" sldId="271"/>
            <ac:spMk id="3" creationId="{5FA733CF-9272-BE92-3AFB-E5EC6D208F51}"/>
          </ac:spMkLst>
        </pc:spChg>
      </pc:sldChg>
      <pc:sldChg chg="addSp delSp modSp mod ord">
        <pc:chgData name="Sarah Arnott" userId="97eb5fe65ce4eadb" providerId="LiveId" clId="{AE5693CD-D091-48DF-AD29-346B61C40710}" dt="2026-01-12T07:22:55.723" v="8490" actId="20577"/>
        <pc:sldMkLst>
          <pc:docMk/>
          <pc:sldMk cId="2598211185" sldId="272"/>
        </pc:sldMkLst>
        <pc:spChg chg="del mod">
          <ac:chgData name="Sarah Arnott" userId="97eb5fe65ce4eadb" providerId="LiveId" clId="{AE5693CD-D091-48DF-AD29-346B61C40710}" dt="2026-01-11T14:48:15.753" v="2597" actId="478"/>
          <ac:spMkLst>
            <pc:docMk/>
            <pc:sldMk cId="2598211185" sldId="272"/>
            <ac:spMk id="2" creationId="{89B8F660-BB8F-4B62-68A6-7058CA2CB2F7}"/>
          </ac:spMkLst>
        </pc:spChg>
        <pc:spChg chg="mod">
          <ac:chgData name="Sarah Arnott" userId="97eb5fe65ce4eadb" providerId="LiveId" clId="{AE5693CD-D091-48DF-AD29-346B61C40710}" dt="2026-01-12T07:22:55.723" v="8490" actId="20577"/>
          <ac:spMkLst>
            <pc:docMk/>
            <pc:sldMk cId="2598211185" sldId="272"/>
            <ac:spMk id="3" creationId="{F409631C-197B-F1AC-BEA3-D4FF7D36214B}"/>
          </ac:spMkLst>
        </pc:spChg>
        <pc:spChg chg="add del mod">
          <ac:chgData name="Sarah Arnott" userId="97eb5fe65ce4eadb" providerId="LiveId" clId="{AE5693CD-D091-48DF-AD29-346B61C40710}" dt="2026-01-11T14:48:18.455" v="2598" actId="478"/>
          <ac:spMkLst>
            <pc:docMk/>
            <pc:sldMk cId="2598211185" sldId="272"/>
            <ac:spMk id="7" creationId="{7E683C76-AB36-2ACD-732F-CFFD0994989B}"/>
          </ac:spMkLst>
        </pc:spChg>
        <pc:spChg chg="add mod">
          <ac:chgData name="Sarah Arnott" userId="97eb5fe65ce4eadb" providerId="LiveId" clId="{AE5693CD-D091-48DF-AD29-346B61C40710}" dt="2026-01-11T15:03:42.303" v="3930" actId="1076"/>
          <ac:spMkLst>
            <pc:docMk/>
            <pc:sldMk cId="2598211185" sldId="272"/>
            <ac:spMk id="10" creationId="{C86367F8-3C3D-9457-ADFA-24D9D117F098}"/>
          </ac:spMkLst>
        </pc:spChg>
        <pc:picChg chg="add mod">
          <ac:chgData name="Sarah Arnott" userId="97eb5fe65ce4eadb" providerId="LiveId" clId="{AE5693CD-D091-48DF-AD29-346B61C40710}" dt="2026-01-11T15:00:31.636" v="3554" actId="1076"/>
          <ac:picMkLst>
            <pc:docMk/>
            <pc:sldMk cId="2598211185" sldId="272"/>
            <ac:picMk id="8" creationId="{6A0AE8ED-3C2F-D11D-74D3-410440A96A30}"/>
          </ac:picMkLst>
        </pc:picChg>
      </pc:sldChg>
      <pc:sldChg chg="del ord">
        <pc:chgData name="Sarah Arnott" userId="97eb5fe65ce4eadb" providerId="LiveId" clId="{AE5693CD-D091-48DF-AD29-346B61C40710}" dt="2026-01-11T15:02:30.104" v="3830" actId="47"/>
        <pc:sldMkLst>
          <pc:docMk/>
          <pc:sldMk cId="3397225956" sldId="274"/>
        </pc:sldMkLst>
      </pc:sldChg>
      <pc:sldChg chg="modSp new mod">
        <pc:chgData name="Sarah Arnott" userId="97eb5fe65ce4eadb" providerId="LiveId" clId="{AE5693CD-D091-48DF-AD29-346B61C40710}" dt="2026-01-12T07:02:33.648" v="7973" actId="313"/>
        <pc:sldMkLst>
          <pc:docMk/>
          <pc:sldMk cId="2684360532" sldId="275"/>
        </pc:sldMkLst>
        <pc:spChg chg="mod">
          <ac:chgData name="Sarah Arnott" userId="97eb5fe65ce4eadb" providerId="LiveId" clId="{AE5693CD-D091-48DF-AD29-346B61C40710}" dt="2026-01-11T14:02:54.153" v="434" actId="20577"/>
          <ac:spMkLst>
            <pc:docMk/>
            <pc:sldMk cId="2684360532" sldId="275"/>
            <ac:spMk id="2" creationId="{993FBF6C-35AB-F35A-5D88-519B5C0B1ACF}"/>
          </ac:spMkLst>
        </pc:spChg>
        <pc:spChg chg="mod">
          <ac:chgData name="Sarah Arnott" userId="97eb5fe65ce4eadb" providerId="LiveId" clId="{AE5693CD-D091-48DF-AD29-346B61C40710}" dt="2026-01-12T07:02:33.648" v="7973" actId="313"/>
          <ac:spMkLst>
            <pc:docMk/>
            <pc:sldMk cId="2684360532" sldId="275"/>
            <ac:spMk id="3" creationId="{5D048C91-163E-1A76-FAEA-5ADF9D07A620}"/>
          </ac:spMkLst>
        </pc:spChg>
      </pc:sldChg>
      <pc:sldChg chg="addSp delSp modSp new mod setBg">
        <pc:chgData name="Sarah Arnott" userId="97eb5fe65ce4eadb" providerId="LiveId" clId="{AE5693CD-D091-48DF-AD29-346B61C40710}" dt="2026-01-12T06:27:56.906" v="4647" actId="1076"/>
        <pc:sldMkLst>
          <pc:docMk/>
          <pc:sldMk cId="399596106" sldId="276"/>
        </pc:sldMkLst>
        <pc:spChg chg="mod">
          <ac:chgData name="Sarah Arnott" userId="97eb5fe65ce4eadb" providerId="LiveId" clId="{AE5693CD-D091-48DF-AD29-346B61C40710}" dt="2026-01-12T06:22:07.887" v="4135" actId="1076"/>
          <ac:spMkLst>
            <pc:docMk/>
            <pc:sldMk cId="399596106" sldId="276"/>
            <ac:spMk id="2" creationId="{02FDE788-0CF4-9E90-CC56-8C8D3E40BA21}"/>
          </ac:spMkLst>
        </pc:spChg>
        <pc:spChg chg="mod">
          <ac:chgData name="Sarah Arnott" userId="97eb5fe65ce4eadb" providerId="LiveId" clId="{AE5693CD-D091-48DF-AD29-346B61C40710}" dt="2026-01-12T06:27:36.707" v="4636" actId="404"/>
          <ac:spMkLst>
            <pc:docMk/>
            <pc:sldMk cId="399596106" sldId="276"/>
            <ac:spMk id="3" creationId="{69FAD26C-17A4-D8C8-D749-3C87C3A57888}"/>
          </ac:spMkLst>
        </pc:spChg>
        <pc:spChg chg="mod">
          <ac:chgData name="Sarah Arnott" userId="97eb5fe65ce4eadb" providerId="LiveId" clId="{AE5693CD-D091-48DF-AD29-346B61C40710}" dt="2026-01-11T14:09:49.737" v="913" actId="26606"/>
          <ac:spMkLst>
            <pc:docMk/>
            <pc:sldMk cId="399596106" sldId="276"/>
            <ac:spMk id="4" creationId="{1AEFCF22-D03E-BE08-21A1-564058C5F899}"/>
          </ac:spMkLst>
        </pc:spChg>
        <pc:spChg chg="mod">
          <ac:chgData name="Sarah Arnott" userId="97eb5fe65ce4eadb" providerId="LiveId" clId="{AE5693CD-D091-48DF-AD29-346B61C40710}" dt="2026-01-11T14:35:13.834" v="1107" actId="1076"/>
          <ac:spMkLst>
            <pc:docMk/>
            <pc:sldMk cId="399596106" sldId="276"/>
            <ac:spMk id="5" creationId="{AA4DA8D9-FA7D-7EA8-F539-9A6DA40B5206}"/>
          </ac:spMkLst>
        </pc:spChg>
        <pc:spChg chg="add">
          <ac:chgData name="Sarah Arnott" userId="97eb5fe65ce4eadb" providerId="LiveId" clId="{AE5693CD-D091-48DF-AD29-346B61C40710}" dt="2026-01-11T14:09:49.737" v="913" actId="26606"/>
          <ac:spMkLst>
            <pc:docMk/>
            <pc:sldMk cId="399596106" sldId="276"/>
            <ac:spMk id="8" creationId="{B5C3FE1E-0A7F-41BE-A568-1BF85E2E8DD8}"/>
          </ac:spMkLst>
        </pc:spChg>
        <pc:spChg chg="add mod">
          <ac:chgData name="Sarah Arnott" userId="97eb5fe65ce4eadb" providerId="LiveId" clId="{AE5693CD-D091-48DF-AD29-346B61C40710}" dt="2026-01-12T06:27:47.781" v="4640" actId="1076"/>
          <ac:spMkLst>
            <pc:docMk/>
            <pc:sldMk cId="399596106" sldId="276"/>
            <ac:spMk id="9" creationId="{6D981D72-E554-93F9-73EC-D998AF9E021D}"/>
          </ac:spMkLst>
        </pc:spChg>
        <pc:spChg chg="add del">
          <ac:chgData name="Sarah Arnott" userId="97eb5fe65ce4eadb" providerId="LiveId" clId="{AE5693CD-D091-48DF-AD29-346B61C40710}" dt="2026-01-11T14:09:35.656" v="909" actId="26606"/>
          <ac:spMkLst>
            <pc:docMk/>
            <pc:sldMk cId="399596106" sldId="276"/>
            <ac:spMk id="11" creationId="{D6EA1A26-163F-4F15-91F4-F2C51AC9C106}"/>
          </ac:spMkLst>
        </pc:spChg>
        <pc:spChg chg="add mod">
          <ac:chgData name="Sarah Arnott" userId="97eb5fe65ce4eadb" providerId="LiveId" clId="{AE5693CD-D091-48DF-AD29-346B61C40710}" dt="2026-01-12T06:27:40.088" v="4637" actId="1076"/>
          <ac:spMkLst>
            <pc:docMk/>
            <pc:sldMk cId="399596106" sldId="276"/>
            <ac:spMk id="12" creationId="{C535C1E1-911A-A9F7-17DE-3F0CCF11AE14}"/>
          </ac:spMkLst>
        </pc:spChg>
        <pc:spChg chg="add mod">
          <ac:chgData name="Sarah Arnott" userId="97eb5fe65ce4eadb" providerId="LiveId" clId="{AE5693CD-D091-48DF-AD29-346B61C40710}" dt="2026-01-12T06:27:56.906" v="4647" actId="1076"/>
          <ac:spMkLst>
            <pc:docMk/>
            <pc:sldMk cId="399596106" sldId="276"/>
            <ac:spMk id="13" creationId="{663ED306-5BE1-31B8-6B40-C00D3F0646C1}"/>
          </ac:spMkLst>
        </pc:spChg>
        <pc:picChg chg="add mod ord">
          <ac:chgData name="Sarah Arnott" userId="97eb5fe65ce4eadb" providerId="LiveId" clId="{AE5693CD-D091-48DF-AD29-346B61C40710}" dt="2026-01-12T06:27:45.165" v="4639" actId="1076"/>
          <ac:picMkLst>
            <pc:docMk/>
            <pc:sldMk cId="399596106" sldId="276"/>
            <ac:picMk id="6" creationId="{AFDA932A-A8EE-9E0E-E830-D71D65B3CC72}"/>
          </ac:picMkLst>
        </pc:picChg>
      </pc:sldChg>
      <pc:sldChg chg="modSp new mod">
        <pc:chgData name="Sarah Arnott" userId="97eb5fe65ce4eadb" providerId="LiveId" clId="{AE5693CD-D091-48DF-AD29-346B61C40710}" dt="2026-01-12T07:23:43.803" v="8497" actId="113"/>
        <pc:sldMkLst>
          <pc:docMk/>
          <pc:sldMk cId="295787340" sldId="277"/>
        </pc:sldMkLst>
        <pc:spChg chg="mod">
          <ac:chgData name="Sarah Arnott" userId="97eb5fe65ce4eadb" providerId="LiveId" clId="{AE5693CD-D091-48DF-AD29-346B61C40710}" dt="2026-01-12T06:40:53.492" v="6001" actId="14100"/>
          <ac:spMkLst>
            <pc:docMk/>
            <pc:sldMk cId="295787340" sldId="277"/>
            <ac:spMk id="2" creationId="{0BAA4093-CB4C-6B9E-2D26-F40865DD9082}"/>
          </ac:spMkLst>
        </pc:spChg>
        <pc:spChg chg="mod">
          <ac:chgData name="Sarah Arnott" userId="97eb5fe65ce4eadb" providerId="LiveId" clId="{AE5693CD-D091-48DF-AD29-346B61C40710}" dt="2026-01-12T07:23:43.803" v="8497" actId="113"/>
          <ac:spMkLst>
            <pc:docMk/>
            <pc:sldMk cId="295787340" sldId="277"/>
            <ac:spMk id="3" creationId="{BF30A004-67F2-F7C6-1B85-FA3DFD6015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FC7DA-5011-4934-9A7B-98508863EFE2}" type="datetimeFigureOut">
              <a:rPr lang="en-GB" smtClean="0"/>
              <a:t>11/01/2026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E5D13E-8EB1-454F-B0E9-524FC03FDE76}" type="slidenum">
              <a:rPr lang="en-GB" smtClean="0"/>
              <a:t>‹#›</a:t>
            </a:fld>
            <a:endParaRPr lang="en-GB"/>
          </a:p>
        </p:txBody>
      </p:sp>
    </p:spTree>
    <p:extLst>
      <p:ext uri="{BB962C8B-B14F-4D97-AF65-F5344CB8AC3E}">
        <p14:creationId xmlns:p14="http://schemas.microsoft.com/office/powerpoint/2010/main" val="3866572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CAE700E1-58D8-4B05-A111-9BAE20B4CC50}" type="datetime1">
              <a:rPr lang="en-GB" smtClean="0"/>
              <a:t>11/01/2026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r>
              <a:rPr lang="en-GB"/>
              <a:t>Module code: ECYW5013 Student number: 2404615</a:t>
            </a:r>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80DE9206-627D-4322-9773-E052879AC87D}" type="slidenum">
              <a:rPr lang="en-GB" smtClean="0"/>
              <a:t>‹#›</a:t>
            </a:fld>
            <a:endParaRPr lang="en-GB"/>
          </a:p>
        </p:txBody>
      </p:sp>
    </p:spTree>
    <p:extLst>
      <p:ext uri="{BB962C8B-B14F-4D97-AF65-F5344CB8AC3E}">
        <p14:creationId xmlns:p14="http://schemas.microsoft.com/office/powerpoint/2010/main" val="2641713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5F49C5-D518-4FB3-9B64-10601C5B1C31}" type="datetime1">
              <a:rPr lang="en-GB" smtClean="0"/>
              <a:t>11/01/2026</a:t>
            </a:fld>
            <a:endParaRPr lang="en-GB"/>
          </a:p>
        </p:txBody>
      </p:sp>
      <p:sp>
        <p:nvSpPr>
          <p:cNvPr id="5" name="Footer Placeholder 4"/>
          <p:cNvSpPr>
            <a:spLocks noGrp="1"/>
          </p:cNvSpPr>
          <p:nvPr>
            <p:ph type="ftr" sz="quarter" idx="11"/>
          </p:nvPr>
        </p:nvSpPr>
        <p:spPr/>
        <p:txBody>
          <a:bodyPr/>
          <a:lstStyle/>
          <a:p>
            <a:r>
              <a:rPr lang="en-GB"/>
              <a:t>Module code: ECYW5013 Student number: 2404615</a:t>
            </a:r>
          </a:p>
        </p:txBody>
      </p:sp>
      <p:sp>
        <p:nvSpPr>
          <p:cNvPr id="6" name="Slide Number Placeholder 5"/>
          <p:cNvSpPr>
            <a:spLocks noGrp="1"/>
          </p:cNvSpPr>
          <p:nvPr>
            <p:ph type="sldNum" sz="quarter" idx="12"/>
          </p:nvPr>
        </p:nvSpPr>
        <p:spPr/>
        <p:txBody>
          <a:bodyPr/>
          <a:lstStyle/>
          <a:p>
            <a:fld id="{80DE9206-627D-4322-9773-E052879AC87D}" type="slidenum">
              <a:rPr lang="en-GB" smtClean="0"/>
              <a:t>‹#›</a:t>
            </a:fld>
            <a:endParaRPr lang="en-GB"/>
          </a:p>
        </p:txBody>
      </p:sp>
    </p:spTree>
    <p:extLst>
      <p:ext uri="{BB962C8B-B14F-4D97-AF65-F5344CB8AC3E}">
        <p14:creationId xmlns:p14="http://schemas.microsoft.com/office/powerpoint/2010/main" val="171853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975E03-E58A-41FF-8525-2579D01CECFF}" type="datetime1">
              <a:rPr lang="en-GB" smtClean="0"/>
              <a:t>11/01/2026</a:t>
            </a:fld>
            <a:endParaRPr lang="en-GB"/>
          </a:p>
        </p:txBody>
      </p:sp>
      <p:sp>
        <p:nvSpPr>
          <p:cNvPr id="5" name="Footer Placeholder 4"/>
          <p:cNvSpPr>
            <a:spLocks noGrp="1"/>
          </p:cNvSpPr>
          <p:nvPr>
            <p:ph type="ftr" sz="quarter" idx="11"/>
          </p:nvPr>
        </p:nvSpPr>
        <p:spPr/>
        <p:txBody>
          <a:bodyPr/>
          <a:lstStyle/>
          <a:p>
            <a:r>
              <a:rPr lang="en-GB"/>
              <a:t>Module code: ECYW5013 Student number: 2404615</a:t>
            </a:r>
          </a:p>
        </p:txBody>
      </p:sp>
      <p:sp>
        <p:nvSpPr>
          <p:cNvPr id="6" name="Slide Number Placeholder 5"/>
          <p:cNvSpPr>
            <a:spLocks noGrp="1"/>
          </p:cNvSpPr>
          <p:nvPr>
            <p:ph type="sldNum" sz="quarter" idx="12"/>
          </p:nvPr>
        </p:nvSpPr>
        <p:spPr/>
        <p:txBody>
          <a:bodyPr/>
          <a:lstStyle/>
          <a:p>
            <a:fld id="{80DE9206-627D-4322-9773-E052879AC87D}" type="slidenum">
              <a:rPr lang="en-GB" smtClean="0"/>
              <a:t>‹#›</a:t>
            </a:fld>
            <a:endParaRPr lang="en-GB"/>
          </a:p>
        </p:txBody>
      </p:sp>
    </p:spTree>
    <p:extLst>
      <p:ext uri="{BB962C8B-B14F-4D97-AF65-F5344CB8AC3E}">
        <p14:creationId xmlns:p14="http://schemas.microsoft.com/office/powerpoint/2010/main" val="332214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1F426D-1B31-4C9C-927E-B27DC27BC642}" type="datetime1">
              <a:rPr lang="en-GB" smtClean="0"/>
              <a:t>11/01/2026</a:t>
            </a:fld>
            <a:endParaRPr lang="en-GB"/>
          </a:p>
        </p:txBody>
      </p:sp>
      <p:sp>
        <p:nvSpPr>
          <p:cNvPr id="6" name="Footer Placeholder 5"/>
          <p:cNvSpPr>
            <a:spLocks noGrp="1"/>
          </p:cNvSpPr>
          <p:nvPr>
            <p:ph type="ftr" sz="quarter" idx="11"/>
          </p:nvPr>
        </p:nvSpPr>
        <p:spPr/>
        <p:txBody>
          <a:bodyPr/>
          <a:lstStyle/>
          <a:p>
            <a:r>
              <a:rPr lang="en-GB"/>
              <a:t>Module code: ECYW5013 Student number: 2404615</a:t>
            </a:r>
          </a:p>
        </p:txBody>
      </p:sp>
      <p:sp>
        <p:nvSpPr>
          <p:cNvPr id="7" name="Slide Number Placeholder 6"/>
          <p:cNvSpPr>
            <a:spLocks noGrp="1"/>
          </p:cNvSpPr>
          <p:nvPr>
            <p:ph type="sldNum" sz="quarter" idx="12"/>
          </p:nvPr>
        </p:nvSpPr>
        <p:spPr/>
        <p:txBody>
          <a:bodyPr/>
          <a:lstStyle/>
          <a:p>
            <a:fld id="{80DE9206-627D-4322-9773-E052879AC87D}" type="slidenum">
              <a:rPr lang="en-GB" smtClean="0"/>
              <a:t>‹#›</a:t>
            </a:fld>
            <a:endParaRPr lang="en-GB"/>
          </a:p>
        </p:txBody>
      </p:sp>
    </p:spTree>
    <p:extLst>
      <p:ext uri="{BB962C8B-B14F-4D97-AF65-F5344CB8AC3E}">
        <p14:creationId xmlns:p14="http://schemas.microsoft.com/office/powerpoint/2010/main" val="3924891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F7ED92-490D-47F5-80ED-9532ED37D7C2}" type="datetime1">
              <a:rPr lang="en-GB" smtClean="0"/>
              <a:t>11/01/2026</a:t>
            </a:fld>
            <a:endParaRPr lang="en-GB"/>
          </a:p>
        </p:txBody>
      </p:sp>
      <p:sp>
        <p:nvSpPr>
          <p:cNvPr id="8" name="Footer Placeholder 7"/>
          <p:cNvSpPr>
            <a:spLocks noGrp="1"/>
          </p:cNvSpPr>
          <p:nvPr>
            <p:ph type="ftr" sz="quarter" idx="11"/>
          </p:nvPr>
        </p:nvSpPr>
        <p:spPr/>
        <p:txBody>
          <a:bodyPr/>
          <a:lstStyle/>
          <a:p>
            <a:r>
              <a:rPr lang="en-GB"/>
              <a:t>Module code: ECYW5013 Student number: 2404615</a:t>
            </a:r>
          </a:p>
        </p:txBody>
      </p:sp>
      <p:sp>
        <p:nvSpPr>
          <p:cNvPr id="9" name="Slide Number Placeholder 8"/>
          <p:cNvSpPr>
            <a:spLocks noGrp="1"/>
          </p:cNvSpPr>
          <p:nvPr>
            <p:ph type="sldNum" sz="quarter" idx="12"/>
          </p:nvPr>
        </p:nvSpPr>
        <p:spPr/>
        <p:txBody>
          <a:bodyPr/>
          <a:lstStyle/>
          <a:p>
            <a:fld id="{80DE9206-627D-4322-9773-E052879AC87D}" type="slidenum">
              <a:rPr lang="en-GB" smtClean="0"/>
              <a:t>‹#›</a:t>
            </a:fld>
            <a:endParaRPr lang="en-GB"/>
          </a:p>
        </p:txBody>
      </p:sp>
    </p:spTree>
    <p:extLst>
      <p:ext uri="{BB962C8B-B14F-4D97-AF65-F5344CB8AC3E}">
        <p14:creationId xmlns:p14="http://schemas.microsoft.com/office/powerpoint/2010/main" val="2947739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FDC7D0-A275-484D-A12B-6678D7CAEE24}" type="datetime1">
              <a:rPr lang="en-GB" smtClean="0"/>
              <a:t>11/01/2026</a:t>
            </a:fld>
            <a:endParaRPr lang="en-GB"/>
          </a:p>
        </p:txBody>
      </p:sp>
      <p:sp>
        <p:nvSpPr>
          <p:cNvPr id="4" name="Footer Placeholder 3"/>
          <p:cNvSpPr>
            <a:spLocks noGrp="1"/>
          </p:cNvSpPr>
          <p:nvPr>
            <p:ph type="ftr" sz="quarter" idx="11"/>
          </p:nvPr>
        </p:nvSpPr>
        <p:spPr/>
        <p:txBody>
          <a:bodyPr/>
          <a:lstStyle/>
          <a:p>
            <a:r>
              <a:rPr lang="en-GB"/>
              <a:t>Module code: ECYW5013 Student number: 2404615</a:t>
            </a:r>
          </a:p>
        </p:txBody>
      </p:sp>
      <p:sp>
        <p:nvSpPr>
          <p:cNvPr id="5" name="Slide Number Placeholder 4"/>
          <p:cNvSpPr>
            <a:spLocks noGrp="1"/>
          </p:cNvSpPr>
          <p:nvPr>
            <p:ph type="sldNum" sz="quarter" idx="12"/>
          </p:nvPr>
        </p:nvSpPr>
        <p:spPr/>
        <p:txBody>
          <a:bodyPr/>
          <a:lstStyle/>
          <a:p>
            <a:fld id="{80DE9206-627D-4322-9773-E052879AC87D}" type="slidenum">
              <a:rPr lang="en-GB" smtClean="0"/>
              <a:t>‹#›</a:t>
            </a:fld>
            <a:endParaRPr lang="en-GB"/>
          </a:p>
        </p:txBody>
      </p:sp>
    </p:spTree>
    <p:extLst>
      <p:ext uri="{BB962C8B-B14F-4D97-AF65-F5344CB8AC3E}">
        <p14:creationId xmlns:p14="http://schemas.microsoft.com/office/powerpoint/2010/main" val="323865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25EEAA-0B5E-472B-A80C-E24012896457}" type="datetime1">
              <a:rPr lang="en-GB" smtClean="0"/>
              <a:t>11/01/2026</a:t>
            </a:fld>
            <a:endParaRPr lang="en-GB"/>
          </a:p>
        </p:txBody>
      </p:sp>
      <p:sp>
        <p:nvSpPr>
          <p:cNvPr id="3" name="Footer Placeholder 2"/>
          <p:cNvSpPr>
            <a:spLocks noGrp="1"/>
          </p:cNvSpPr>
          <p:nvPr>
            <p:ph type="ftr" sz="quarter" idx="11"/>
          </p:nvPr>
        </p:nvSpPr>
        <p:spPr/>
        <p:txBody>
          <a:bodyPr/>
          <a:lstStyle/>
          <a:p>
            <a:r>
              <a:rPr lang="en-GB"/>
              <a:t>Module code: ECYW5013 Student number: 2404615</a:t>
            </a:r>
          </a:p>
        </p:txBody>
      </p:sp>
      <p:sp>
        <p:nvSpPr>
          <p:cNvPr id="4" name="Slide Number Placeholder 3"/>
          <p:cNvSpPr>
            <a:spLocks noGrp="1"/>
          </p:cNvSpPr>
          <p:nvPr>
            <p:ph type="sldNum" sz="quarter" idx="12"/>
          </p:nvPr>
        </p:nvSpPr>
        <p:spPr/>
        <p:txBody>
          <a:bodyPr/>
          <a:lstStyle/>
          <a:p>
            <a:fld id="{80DE9206-627D-4322-9773-E052879AC87D}" type="slidenum">
              <a:rPr lang="en-GB" smtClean="0"/>
              <a:t>‹#›</a:t>
            </a:fld>
            <a:endParaRPr lang="en-GB"/>
          </a:p>
        </p:txBody>
      </p:sp>
    </p:spTree>
    <p:extLst>
      <p:ext uri="{BB962C8B-B14F-4D97-AF65-F5344CB8AC3E}">
        <p14:creationId xmlns:p14="http://schemas.microsoft.com/office/powerpoint/2010/main" val="4100202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7DC9CB2A-0C5B-45B8-87F7-BB19E0C0304F}" type="datetime1">
              <a:rPr lang="en-GB" smtClean="0"/>
              <a:t>11/01/2026</a:t>
            </a:fld>
            <a:endParaRPr lang="en-GB"/>
          </a:p>
        </p:txBody>
      </p:sp>
      <p:sp>
        <p:nvSpPr>
          <p:cNvPr id="6" name="Footer Placeholder 5"/>
          <p:cNvSpPr>
            <a:spLocks noGrp="1"/>
          </p:cNvSpPr>
          <p:nvPr>
            <p:ph type="ftr" sz="quarter" idx="11"/>
          </p:nvPr>
        </p:nvSpPr>
        <p:spPr/>
        <p:txBody>
          <a:bodyPr/>
          <a:lstStyle/>
          <a:p>
            <a:r>
              <a:rPr lang="en-GB"/>
              <a:t>Module code: ECYW5013 Student number: 2404615</a:t>
            </a:r>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0DE9206-627D-4322-9773-E052879AC87D}" type="slidenum">
              <a:rPr lang="en-GB" smtClean="0"/>
              <a:t>‹#›</a:t>
            </a:fld>
            <a:endParaRPr lang="en-GB"/>
          </a:p>
        </p:txBody>
      </p:sp>
    </p:spTree>
    <p:extLst>
      <p:ext uri="{BB962C8B-B14F-4D97-AF65-F5344CB8AC3E}">
        <p14:creationId xmlns:p14="http://schemas.microsoft.com/office/powerpoint/2010/main" val="1635927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2D53301-F935-4ED2-BBAE-7B73621B6BC7}" type="datetime1">
              <a:rPr lang="en-GB" smtClean="0"/>
              <a:t>11/01/2026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r>
              <a:rPr lang="en-GB"/>
              <a:t>Module code: ECYW5013 Student number: 2404615</a:t>
            </a:r>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80DE9206-627D-4322-9773-E052879AC87D}" type="slidenum">
              <a:rPr lang="en-GB" smtClean="0"/>
              <a:t>‹#›</a:t>
            </a:fld>
            <a:endParaRPr lang="en-GB"/>
          </a:p>
        </p:txBody>
      </p:sp>
    </p:spTree>
    <p:extLst>
      <p:ext uri="{BB962C8B-B14F-4D97-AF65-F5344CB8AC3E}">
        <p14:creationId xmlns:p14="http://schemas.microsoft.com/office/powerpoint/2010/main" val="269801017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609480-5770-4095-9E7D-ABA4472324F1}" type="datetime1">
              <a:rPr lang="en-GB" smtClean="0"/>
              <a:t>11/01/2026</a:t>
            </a:fld>
            <a:endParaRPr lang="en-GB"/>
          </a:p>
        </p:txBody>
      </p:sp>
      <p:sp>
        <p:nvSpPr>
          <p:cNvPr id="5" name="Footer Placeholder 4"/>
          <p:cNvSpPr>
            <a:spLocks noGrp="1"/>
          </p:cNvSpPr>
          <p:nvPr>
            <p:ph type="ftr" sz="quarter" idx="11"/>
          </p:nvPr>
        </p:nvSpPr>
        <p:spPr/>
        <p:txBody>
          <a:bodyPr/>
          <a:lstStyle/>
          <a:p>
            <a:r>
              <a:rPr lang="en-GB"/>
              <a:t>Module code: ECYW5013 Student number: 2404615</a:t>
            </a:r>
          </a:p>
        </p:txBody>
      </p:sp>
      <p:sp>
        <p:nvSpPr>
          <p:cNvPr id="6" name="Slide Number Placeholder 5"/>
          <p:cNvSpPr>
            <a:spLocks noGrp="1"/>
          </p:cNvSpPr>
          <p:nvPr>
            <p:ph type="sldNum" sz="quarter" idx="12"/>
          </p:nvPr>
        </p:nvSpPr>
        <p:spPr/>
        <p:txBody>
          <a:bodyPr/>
          <a:lstStyle/>
          <a:p>
            <a:fld id="{80DE9206-627D-4322-9773-E052879AC87D}" type="slidenum">
              <a:rPr lang="en-GB" smtClean="0"/>
              <a:t>‹#›</a:t>
            </a:fld>
            <a:endParaRPr lang="en-GB"/>
          </a:p>
        </p:txBody>
      </p:sp>
    </p:spTree>
    <p:extLst>
      <p:ext uri="{BB962C8B-B14F-4D97-AF65-F5344CB8AC3E}">
        <p14:creationId xmlns:p14="http://schemas.microsoft.com/office/powerpoint/2010/main" val="369051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B3E5EC-3190-42E8-A18B-8B10B648C41A}" type="datetime1">
              <a:rPr lang="en-GB" smtClean="0"/>
              <a:t>11/01/2026</a:t>
            </a:fld>
            <a:endParaRPr lang="en-GB"/>
          </a:p>
        </p:txBody>
      </p:sp>
      <p:sp>
        <p:nvSpPr>
          <p:cNvPr id="5" name="Footer Placeholder 4"/>
          <p:cNvSpPr>
            <a:spLocks noGrp="1"/>
          </p:cNvSpPr>
          <p:nvPr>
            <p:ph type="ftr" sz="quarter" idx="11"/>
          </p:nvPr>
        </p:nvSpPr>
        <p:spPr/>
        <p:txBody>
          <a:bodyPr/>
          <a:lstStyle/>
          <a:p>
            <a:r>
              <a:rPr lang="en-GB"/>
              <a:t>Module code: ECYW5013 Student number: 2404615</a:t>
            </a:r>
          </a:p>
        </p:txBody>
      </p:sp>
      <p:sp>
        <p:nvSpPr>
          <p:cNvPr id="6" name="Slide Number Placeholder 5"/>
          <p:cNvSpPr>
            <a:spLocks noGrp="1"/>
          </p:cNvSpPr>
          <p:nvPr>
            <p:ph type="sldNum" sz="quarter" idx="12"/>
          </p:nvPr>
        </p:nvSpPr>
        <p:spPr/>
        <p:txBody>
          <a:bodyPr/>
          <a:lstStyle/>
          <a:p>
            <a:fld id="{80DE9206-627D-4322-9773-E052879AC87D}" type="slidenum">
              <a:rPr lang="en-GB" smtClean="0"/>
              <a:t>‹#›</a:t>
            </a:fld>
            <a:endParaRPr lang="en-GB"/>
          </a:p>
        </p:txBody>
      </p:sp>
    </p:spTree>
    <p:extLst>
      <p:ext uri="{BB962C8B-B14F-4D97-AF65-F5344CB8AC3E}">
        <p14:creationId xmlns:p14="http://schemas.microsoft.com/office/powerpoint/2010/main" val="708759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248A10E2-0D98-4364-8DE4-432C2F6F6278}" type="datetime1">
              <a:rPr lang="en-GB" smtClean="0"/>
              <a:t>11/01/2026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r>
              <a:rPr lang="en-GB"/>
              <a:t>Module code: ECYW5013 Student number: 2404615</a:t>
            </a:r>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80DE9206-627D-4322-9773-E052879AC87D}" type="slidenum">
              <a:rPr lang="en-GB" smtClean="0"/>
              <a:t>‹#›</a:t>
            </a:fld>
            <a:endParaRPr lang="en-GB"/>
          </a:p>
        </p:txBody>
      </p:sp>
    </p:spTree>
    <p:extLst>
      <p:ext uri="{BB962C8B-B14F-4D97-AF65-F5344CB8AC3E}">
        <p14:creationId xmlns:p14="http://schemas.microsoft.com/office/powerpoint/2010/main" val="28830854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nya.org.uk/what-is-youth-work/" TargetMode="External"/><Relationship Id="rId13" Type="http://schemas.openxmlformats.org/officeDocument/2006/relationships/hyperlink" Target="https://www.childline.org.uk/info-advice/" TargetMode="External"/><Relationship Id="rId3" Type="http://schemas.openxmlformats.org/officeDocument/2006/relationships/hyperlink" Target="https://www.childcomwales.org.uk/wp-content/uploads/2017/11/Sams-Story.pdf" TargetMode="External"/><Relationship Id="rId7" Type="http://schemas.openxmlformats.org/officeDocument/2006/relationships/hyperlink" Target="https://www.liverpoolcamhs.com/aces/what-are-adverse-childhood-experiences/" TargetMode="External"/><Relationship Id="rId12" Type="http://schemas.openxmlformats.org/officeDocument/2006/relationships/hyperlink" Target="https://anti-bullyingalliance.org.uk/tools-information/advice-and-support/advice-parents-and-carers/sources-information-advice-and" TargetMode="External"/><Relationship Id="rId2" Type="http://schemas.openxmlformats.org/officeDocument/2006/relationships/hyperlink" Target="https://www.childcomwales.org.uk/our-work/commissioners-blog-and-newsletters/sams-story/" TargetMode="External"/><Relationship Id="rId1" Type="http://schemas.openxmlformats.org/officeDocument/2006/relationships/slideLayout" Target="../slideLayouts/slideLayout2.xml"/><Relationship Id="rId6" Type="http://schemas.openxmlformats.org/officeDocument/2006/relationships/hyperlink" Target="https://www.ghll.org.uk/mental-health/5-ways-to-wellbeing/" TargetMode="External"/><Relationship Id="rId11" Type="http://schemas.openxmlformats.org/officeDocument/2006/relationships/hyperlink" Target="https://yjlc.uk/resources/legal-terms-z/vulnerable" TargetMode="External"/><Relationship Id="rId5" Type="http://schemas.openxmlformats.org/officeDocument/2006/relationships/hyperlink" Target="https://www.cwvys.org.uk/wp-content/uploads/2022/10/YOUTH-WORK-IN-WALES-2022-ENGLISH.pdf" TargetMode="External"/><Relationship Id="rId15" Type="http://schemas.openxmlformats.org/officeDocument/2006/relationships/hyperlink" Target="https://1drv.ms/w/c/97eb5fe65ce4eadb/IQAogIJcIfuNRZ0915y4H1W4ATuZs0AAyN8GeRUTdHY_jFU?e=d0ffi2" TargetMode="External"/><Relationship Id="rId10" Type="http://schemas.openxmlformats.org/officeDocument/2006/relationships/hyperlink" Target="https://treaties.un.org/doc/treaties/1990/09/19900902%2003-14%20am/ch_iv_11p.pdf" TargetMode="External"/><Relationship Id="rId4" Type="http://schemas.openxmlformats.org/officeDocument/2006/relationships/hyperlink" Target="https://cldstandardscouncil.org.uk/wp-content/uploads/CombinedYouthWorkNOS.pdf" TargetMode="External"/><Relationship Id="rId9" Type="http://schemas.openxmlformats.org/officeDocument/2006/relationships/hyperlink" Target="https://www.ons.gov.uk/peoplepopulationandcommunity/crimeandjustice/bulletins/bullyingandonlineexperiencesamongchildreninenglandandwales/yearendingmarch2023" TargetMode="External"/><Relationship Id="rId14" Type="http://schemas.openxmlformats.org/officeDocument/2006/relationships/hyperlink" Target="https://giveusashout.org/get-involved/spread-the-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BDD2D-1925-82AB-53B5-D21C843F526A}"/>
              </a:ext>
            </a:extLst>
          </p:cNvPr>
          <p:cNvSpPr>
            <a:spLocks noGrp="1"/>
          </p:cNvSpPr>
          <p:nvPr>
            <p:ph type="ctrTitle"/>
          </p:nvPr>
        </p:nvSpPr>
        <p:spPr/>
        <p:txBody>
          <a:bodyPr>
            <a:noAutofit/>
          </a:bodyPr>
          <a:lstStyle/>
          <a:p>
            <a:r>
              <a:rPr lang="en-GB" sz="5400" b="1" dirty="0"/>
              <a:t>Supporting Vulnerable Young People through Trauma Informed Approaches</a:t>
            </a:r>
            <a:endParaRPr lang="en-GB" sz="5400" dirty="0"/>
          </a:p>
        </p:txBody>
      </p:sp>
      <p:sp>
        <p:nvSpPr>
          <p:cNvPr id="3" name="Subtitle 2">
            <a:extLst>
              <a:ext uri="{FF2B5EF4-FFF2-40B4-BE49-F238E27FC236}">
                <a16:creationId xmlns:a16="http://schemas.microsoft.com/office/drawing/2014/main" id="{BDAACD13-74F0-7F82-1B2F-A77D05E6E230}"/>
              </a:ext>
            </a:extLst>
          </p:cNvPr>
          <p:cNvSpPr>
            <a:spLocks noGrp="1"/>
          </p:cNvSpPr>
          <p:nvPr>
            <p:ph type="subTitle" idx="1"/>
          </p:nvPr>
        </p:nvSpPr>
        <p:spPr/>
        <p:txBody>
          <a:bodyPr/>
          <a:lstStyle/>
          <a:p>
            <a:endParaRPr lang="en-GB"/>
          </a:p>
        </p:txBody>
      </p:sp>
      <p:sp>
        <p:nvSpPr>
          <p:cNvPr id="4" name="Footer Placeholder 3">
            <a:extLst>
              <a:ext uri="{FF2B5EF4-FFF2-40B4-BE49-F238E27FC236}">
                <a16:creationId xmlns:a16="http://schemas.microsoft.com/office/drawing/2014/main" id="{3DD15EC4-91BC-801C-7F2D-CCAE6677EC3D}"/>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E695302E-9904-D833-81B2-CAC798F52173}"/>
              </a:ext>
            </a:extLst>
          </p:cNvPr>
          <p:cNvSpPr>
            <a:spLocks noGrp="1"/>
          </p:cNvSpPr>
          <p:nvPr>
            <p:ph type="sldNum" sz="quarter" idx="12"/>
          </p:nvPr>
        </p:nvSpPr>
        <p:spPr/>
        <p:txBody>
          <a:bodyPr/>
          <a:lstStyle/>
          <a:p>
            <a:fld id="{80DE9206-627D-4322-9773-E052879AC87D}" type="slidenum">
              <a:rPr lang="en-GB" smtClean="0"/>
              <a:t>1</a:t>
            </a:fld>
            <a:endParaRPr lang="en-GB"/>
          </a:p>
        </p:txBody>
      </p:sp>
    </p:spTree>
    <p:extLst>
      <p:ext uri="{BB962C8B-B14F-4D97-AF65-F5344CB8AC3E}">
        <p14:creationId xmlns:p14="http://schemas.microsoft.com/office/powerpoint/2010/main" val="3551820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32856-9E33-E2D2-AF47-34B1A37721DB}"/>
              </a:ext>
            </a:extLst>
          </p:cNvPr>
          <p:cNvSpPr>
            <a:spLocks noGrp="1"/>
          </p:cNvSpPr>
          <p:nvPr>
            <p:ph type="title"/>
          </p:nvPr>
        </p:nvSpPr>
        <p:spPr/>
        <p:txBody>
          <a:bodyPr/>
          <a:lstStyle/>
          <a:p>
            <a:r>
              <a:rPr lang="en-GB" dirty="0"/>
              <a:t>AI Declaration</a:t>
            </a:r>
          </a:p>
        </p:txBody>
      </p:sp>
      <p:sp>
        <p:nvSpPr>
          <p:cNvPr id="3" name="Content Placeholder 2">
            <a:extLst>
              <a:ext uri="{FF2B5EF4-FFF2-40B4-BE49-F238E27FC236}">
                <a16:creationId xmlns:a16="http://schemas.microsoft.com/office/drawing/2014/main" id="{4BEF32DA-76E6-AF81-B2D9-B80CEEF9E615}"/>
              </a:ext>
            </a:extLst>
          </p:cNvPr>
          <p:cNvSpPr>
            <a:spLocks noGrp="1"/>
          </p:cNvSpPr>
          <p:nvPr>
            <p:ph idx="1"/>
          </p:nvPr>
        </p:nvSpPr>
        <p:spPr/>
        <p:txBody>
          <a:bodyPr/>
          <a:lstStyle/>
          <a:p>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Footer Placeholder 3">
            <a:extLst>
              <a:ext uri="{FF2B5EF4-FFF2-40B4-BE49-F238E27FC236}">
                <a16:creationId xmlns:a16="http://schemas.microsoft.com/office/drawing/2014/main" id="{C82D687F-7D88-0EB7-79F6-43D2FBB15438}"/>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991BF907-5110-5496-6715-1DEB6A1EAF24}"/>
              </a:ext>
            </a:extLst>
          </p:cNvPr>
          <p:cNvSpPr>
            <a:spLocks noGrp="1"/>
          </p:cNvSpPr>
          <p:nvPr>
            <p:ph type="sldNum" sz="quarter" idx="12"/>
          </p:nvPr>
        </p:nvSpPr>
        <p:spPr/>
        <p:txBody>
          <a:bodyPr/>
          <a:lstStyle/>
          <a:p>
            <a:fld id="{80DE9206-627D-4322-9773-E052879AC87D}" type="slidenum">
              <a:rPr lang="en-GB" smtClean="0"/>
              <a:t>2</a:t>
            </a:fld>
            <a:endParaRPr lang="en-GB"/>
          </a:p>
        </p:txBody>
      </p:sp>
    </p:spTree>
    <p:extLst>
      <p:ext uri="{BB962C8B-B14F-4D97-AF65-F5344CB8AC3E}">
        <p14:creationId xmlns:p14="http://schemas.microsoft.com/office/powerpoint/2010/main" val="2515364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0C0DD-9551-26AD-B828-804ED1B9AA10}"/>
              </a:ext>
            </a:extLst>
          </p:cNvPr>
          <p:cNvSpPr>
            <a:spLocks noGrp="1"/>
          </p:cNvSpPr>
          <p:nvPr>
            <p:ph type="title"/>
          </p:nvPr>
        </p:nvSpPr>
        <p:spPr>
          <a:xfrm>
            <a:off x="411418" y="251036"/>
            <a:ext cx="10772775" cy="1658198"/>
          </a:xfrm>
        </p:spPr>
        <p:txBody>
          <a:bodyPr/>
          <a:lstStyle/>
          <a:p>
            <a:r>
              <a:rPr lang="en-GB" dirty="0"/>
              <a:t>Contents </a:t>
            </a:r>
          </a:p>
        </p:txBody>
      </p:sp>
      <p:sp>
        <p:nvSpPr>
          <p:cNvPr id="3" name="Content Placeholder 2">
            <a:extLst>
              <a:ext uri="{FF2B5EF4-FFF2-40B4-BE49-F238E27FC236}">
                <a16:creationId xmlns:a16="http://schemas.microsoft.com/office/drawing/2014/main" id="{969A6A0E-60FF-4D08-BFD9-209FF71EC3E8}"/>
              </a:ext>
            </a:extLst>
          </p:cNvPr>
          <p:cNvSpPr>
            <a:spLocks noGrp="1"/>
          </p:cNvSpPr>
          <p:nvPr>
            <p:ph idx="1"/>
          </p:nvPr>
        </p:nvSpPr>
        <p:spPr>
          <a:xfrm>
            <a:off x="676656" y="1602658"/>
            <a:ext cx="10753725" cy="4876800"/>
          </a:xfrm>
        </p:spPr>
        <p:txBody>
          <a:bodyPr>
            <a:normAutofit fontScale="92500" lnSpcReduction="20000"/>
          </a:bodyPr>
          <a:lstStyle/>
          <a:p>
            <a:r>
              <a:rPr lang="en-GB" dirty="0"/>
              <a:t>Slide 2 – AI declaration </a:t>
            </a:r>
          </a:p>
          <a:p>
            <a:r>
              <a:rPr lang="en-GB" dirty="0"/>
              <a:t>Slide 3 – Contents (current slide)</a:t>
            </a:r>
          </a:p>
          <a:p>
            <a:r>
              <a:rPr lang="en-GB" dirty="0"/>
              <a:t>Slide 4 – Introduction</a:t>
            </a:r>
          </a:p>
          <a:p>
            <a:r>
              <a:rPr lang="en-GB" dirty="0"/>
              <a:t>Slide 5 – Who are vulnerable young people?</a:t>
            </a:r>
          </a:p>
          <a:p>
            <a:r>
              <a:rPr lang="en-GB" dirty="0"/>
              <a:t>Slide 6 – Maslow’s Hierarchy of Needs and Adverse Childhood Experiences</a:t>
            </a:r>
          </a:p>
          <a:p>
            <a:r>
              <a:rPr lang="en-GB" dirty="0"/>
              <a:t>Slide 7 – What are some trauma informed approaches?</a:t>
            </a:r>
          </a:p>
          <a:p>
            <a:r>
              <a:rPr lang="en-GB" dirty="0"/>
              <a:t>Slide 8 – What are some trauma informed approaches? CONTINUED</a:t>
            </a:r>
          </a:p>
          <a:p>
            <a:r>
              <a:rPr lang="en-GB" dirty="0"/>
              <a:t>Slide 9 – Why do youth workers need to promote good mental and emotional health?</a:t>
            </a:r>
          </a:p>
          <a:p>
            <a:r>
              <a:rPr lang="en-GB" dirty="0"/>
              <a:t>Slide 10 – Activity</a:t>
            </a:r>
          </a:p>
          <a:p>
            <a:r>
              <a:rPr lang="en-GB" dirty="0"/>
              <a:t>Slide 11 – What is the purpose of this activity?</a:t>
            </a:r>
          </a:p>
          <a:p>
            <a:r>
              <a:rPr lang="en-GB" dirty="0"/>
              <a:t>Slide 12 – Conclusion</a:t>
            </a:r>
          </a:p>
          <a:p>
            <a:r>
              <a:rPr lang="en-GB" dirty="0"/>
              <a:t>Slide 13 – References</a:t>
            </a:r>
          </a:p>
        </p:txBody>
      </p:sp>
      <p:sp>
        <p:nvSpPr>
          <p:cNvPr id="4" name="Footer Placeholder 3">
            <a:extLst>
              <a:ext uri="{FF2B5EF4-FFF2-40B4-BE49-F238E27FC236}">
                <a16:creationId xmlns:a16="http://schemas.microsoft.com/office/drawing/2014/main" id="{915DC226-5080-2DD0-561A-D73C66482EEC}"/>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FC5ADC77-4E8F-2651-F9B6-F1ED6E40DD58}"/>
              </a:ext>
            </a:extLst>
          </p:cNvPr>
          <p:cNvSpPr>
            <a:spLocks noGrp="1"/>
          </p:cNvSpPr>
          <p:nvPr>
            <p:ph type="sldNum" sz="quarter" idx="12"/>
          </p:nvPr>
        </p:nvSpPr>
        <p:spPr/>
        <p:txBody>
          <a:bodyPr/>
          <a:lstStyle/>
          <a:p>
            <a:fld id="{80DE9206-627D-4322-9773-E052879AC87D}" type="slidenum">
              <a:rPr lang="en-GB" smtClean="0"/>
              <a:t>3</a:t>
            </a:fld>
            <a:endParaRPr lang="en-GB"/>
          </a:p>
        </p:txBody>
      </p:sp>
    </p:spTree>
    <p:extLst>
      <p:ext uri="{BB962C8B-B14F-4D97-AF65-F5344CB8AC3E}">
        <p14:creationId xmlns:p14="http://schemas.microsoft.com/office/powerpoint/2010/main" val="1586027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3A587-01B4-7F9B-86B6-102629CA691C}"/>
              </a:ext>
            </a:extLst>
          </p:cNvPr>
          <p:cNvSpPr>
            <a:spLocks noGrp="1"/>
          </p:cNvSpPr>
          <p:nvPr>
            <p:ph type="title"/>
          </p:nvPr>
        </p:nvSpPr>
        <p:spPr>
          <a:xfrm>
            <a:off x="676656" y="263559"/>
            <a:ext cx="10772775" cy="965473"/>
          </a:xfrm>
        </p:spPr>
        <p:txBody>
          <a:bodyPr/>
          <a:lstStyle/>
          <a:p>
            <a:r>
              <a:rPr lang="en-GB" dirty="0"/>
              <a:t>Introduction </a:t>
            </a:r>
          </a:p>
        </p:txBody>
      </p:sp>
      <p:sp>
        <p:nvSpPr>
          <p:cNvPr id="3" name="Content Placeholder 2">
            <a:extLst>
              <a:ext uri="{FF2B5EF4-FFF2-40B4-BE49-F238E27FC236}">
                <a16:creationId xmlns:a16="http://schemas.microsoft.com/office/drawing/2014/main" id="{868BE26B-21CC-E26A-CA37-4AAC269A4B97}"/>
              </a:ext>
            </a:extLst>
          </p:cNvPr>
          <p:cNvSpPr>
            <a:spLocks noGrp="1"/>
          </p:cNvSpPr>
          <p:nvPr>
            <p:ph idx="1"/>
          </p:nvPr>
        </p:nvSpPr>
        <p:spPr>
          <a:xfrm>
            <a:off x="304800" y="1229033"/>
            <a:ext cx="11592232" cy="5129434"/>
          </a:xfrm>
        </p:spPr>
        <p:txBody>
          <a:bodyPr numCol="2">
            <a:normAutofit fontScale="92500" lnSpcReduction="10000"/>
          </a:bodyPr>
          <a:lstStyle/>
          <a:p>
            <a:r>
              <a:rPr lang="en-GB" dirty="0"/>
              <a:t>Youth workers will encounter young people that have very </a:t>
            </a:r>
            <a:r>
              <a:rPr lang="en-GB" b="1" dirty="0"/>
              <a:t>diverse backgrounds </a:t>
            </a:r>
            <a:r>
              <a:rPr lang="en-GB" dirty="0"/>
              <a:t>and needs. Because of this, youth workers must be able to adapt their work according to the type of young person they are working alongside. </a:t>
            </a:r>
          </a:p>
          <a:p>
            <a:r>
              <a:rPr lang="en-GB" dirty="0"/>
              <a:t>Supporting vulnerable young people through trauma informed approaches is </a:t>
            </a:r>
            <a:r>
              <a:rPr lang="en-GB" b="1" dirty="0"/>
              <a:t>not something a youth worker is automatically good at</a:t>
            </a:r>
            <a:r>
              <a:rPr lang="en-GB" dirty="0"/>
              <a:t>. A youth worker must develop </a:t>
            </a:r>
            <a:r>
              <a:rPr lang="en-GB" b="1" dirty="0"/>
              <a:t>certain skills </a:t>
            </a:r>
            <a:r>
              <a:rPr lang="en-GB" dirty="0"/>
              <a:t>and qualities such as observational, communication, problem solving, empathy and more.</a:t>
            </a:r>
          </a:p>
          <a:p>
            <a:r>
              <a:rPr lang="en-GB" dirty="0"/>
              <a:t>In addition to these, a youth worker can also undergo </a:t>
            </a:r>
            <a:r>
              <a:rPr lang="en-GB" b="1" dirty="0"/>
              <a:t>training</a:t>
            </a:r>
            <a:r>
              <a:rPr lang="en-GB" dirty="0"/>
              <a:t> in order to become better equipped to support vulnerable young people. Examples of training can include:</a:t>
            </a:r>
          </a:p>
          <a:p>
            <a:pPr>
              <a:buFont typeface="Arial" panose="020B0604020202020204" pitchFamily="34" charset="0"/>
              <a:buChar char="•"/>
            </a:pPr>
            <a:r>
              <a:rPr lang="en-GB" dirty="0"/>
              <a:t>Safeguarding training</a:t>
            </a:r>
          </a:p>
          <a:p>
            <a:pPr>
              <a:buFont typeface="Arial" panose="020B0604020202020204" pitchFamily="34" charset="0"/>
              <a:buChar char="•"/>
            </a:pPr>
            <a:r>
              <a:rPr lang="en-GB" dirty="0"/>
              <a:t>Sexual health training</a:t>
            </a:r>
          </a:p>
          <a:p>
            <a:pPr>
              <a:buFont typeface="Arial" panose="020B0604020202020204" pitchFamily="34" charset="0"/>
              <a:buChar char="•"/>
            </a:pPr>
            <a:r>
              <a:rPr lang="en-GB" dirty="0"/>
              <a:t>Substance misuse training</a:t>
            </a:r>
          </a:p>
          <a:p>
            <a:pPr>
              <a:buFont typeface="Arial" panose="020B0604020202020204" pitchFamily="34" charset="0"/>
              <a:buChar char="•"/>
            </a:pPr>
            <a:r>
              <a:rPr lang="en-GB" dirty="0"/>
              <a:t>First aid training</a:t>
            </a:r>
          </a:p>
          <a:p>
            <a:pPr>
              <a:buFont typeface="Arial" panose="020B0604020202020204" pitchFamily="34" charset="0"/>
              <a:buChar char="•"/>
            </a:pPr>
            <a:r>
              <a:rPr lang="en-GB" dirty="0"/>
              <a:t>Child exploitation training</a:t>
            </a:r>
          </a:p>
          <a:p>
            <a:pPr marL="0" indent="0">
              <a:buNone/>
            </a:pPr>
            <a:r>
              <a:rPr lang="en-GB" dirty="0"/>
              <a:t>Through training, a youth worker will then be more capable of recognising and responding to challenging situations that may arise when working with vulnerable young people. Being able to </a:t>
            </a:r>
            <a:r>
              <a:rPr lang="en-GB" b="1" dirty="0"/>
              <a:t>spot an issue and prevent it from escalating </a:t>
            </a:r>
            <a:r>
              <a:rPr lang="en-GB" dirty="0"/>
              <a:t>is an example of how youth workers can impact the future of young people. If youth workers could not support vulnerable young people, then the young person may remain in harmful situations that can affect their future health and also impact other areas of their life such as education and work.</a:t>
            </a:r>
          </a:p>
        </p:txBody>
      </p:sp>
      <p:sp>
        <p:nvSpPr>
          <p:cNvPr id="4" name="Footer Placeholder 3">
            <a:extLst>
              <a:ext uri="{FF2B5EF4-FFF2-40B4-BE49-F238E27FC236}">
                <a16:creationId xmlns:a16="http://schemas.microsoft.com/office/drawing/2014/main" id="{9B01A584-3514-192F-3E75-65FD6F23C297}"/>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3C871D91-9137-0BEF-54F0-B0F23F18037D}"/>
              </a:ext>
            </a:extLst>
          </p:cNvPr>
          <p:cNvSpPr>
            <a:spLocks noGrp="1"/>
          </p:cNvSpPr>
          <p:nvPr>
            <p:ph type="sldNum" sz="quarter" idx="12"/>
          </p:nvPr>
        </p:nvSpPr>
        <p:spPr/>
        <p:txBody>
          <a:bodyPr/>
          <a:lstStyle/>
          <a:p>
            <a:fld id="{80DE9206-627D-4322-9773-E052879AC87D}" type="slidenum">
              <a:rPr lang="en-GB" smtClean="0"/>
              <a:t>4</a:t>
            </a:fld>
            <a:endParaRPr lang="en-GB"/>
          </a:p>
        </p:txBody>
      </p:sp>
    </p:spTree>
    <p:extLst>
      <p:ext uri="{BB962C8B-B14F-4D97-AF65-F5344CB8AC3E}">
        <p14:creationId xmlns:p14="http://schemas.microsoft.com/office/powerpoint/2010/main" val="4078878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48582-8C34-4D45-7843-B258D246E968}"/>
              </a:ext>
            </a:extLst>
          </p:cNvPr>
          <p:cNvSpPr>
            <a:spLocks noGrp="1"/>
          </p:cNvSpPr>
          <p:nvPr>
            <p:ph type="title"/>
          </p:nvPr>
        </p:nvSpPr>
        <p:spPr>
          <a:xfrm>
            <a:off x="328612" y="270933"/>
            <a:ext cx="10772775" cy="710250"/>
          </a:xfrm>
        </p:spPr>
        <p:txBody>
          <a:bodyPr>
            <a:normAutofit fontScale="90000"/>
          </a:bodyPr>
          <a:lstStyle/>
          <a:p>
            <a:r>
              <a:rPr lang="en-GB" sz="4800" dirty="0"/>
              <a:t>Who are vulnerable young people?</a:t>
            </a:r>
          </a:p>
        </p:txBody>
      </p:sp>
      <p:sp>
        <p:nvSpPr>
          <p:cNvPr id="3" name="Content Placeholder 2">
            <a:extLst>
              <a:ext uri="{FF2B5EF4-FFF2-40B4-BE49-F238E27FC236}">
                <a16:creationId xmlns:a16="http://schemas.microsoft.com/office/drawing/2014/main" id="{571E6AC7-C783-DEA2-315E-144504F4BA73}"/>
              </a:ext>
            </a:extLst>
          </p:cNvPr>
          <p:cNvSpPr>
            <a:spLocks noGrp="1"/>
          </p:cNvSpPr>
          <p:nvPr>
            <p:ph idx="1"/>
          </p:nvPr>
        </p:nvSpPr>
        <p:spPr>
          <a:xfrm>
            <a:off x="285136" y="1209783"/>
            <a:ext cx="11145246" cy="5344914"/>
          </a:xfrm>
        </p:spPr>
        <p:txBody>
          <a:bodyPr>
            <a:normAutofit fontScale="92500" lnSpcReduction="20000"/>
          </a:bodyPr>
          <a:lstStyle/>
          <a:p>
            <a:r>
              <a:rPr lang="en-GB" dirty="0"/>
              <a:t>Reasons why a young person may be vulnerable have been described Youth Justice Legal Centre by as being due to  ‘their personal development, features of their family life, or because of wider influences that impact on them within their community’’ (2021, no page number). Other challenges a young person could be facing that makes them vulnerable include </a:t>
            </a:r>
            <a:r>
              <a:rPr lang="en-GB" b="1" dirty="0"/>
              <a:t>period poverty, food poverty, financial poverty, eating disorders, homelessness, mental health diagnosis like depression, bullying and many more.</a:t>
            </a:r>
          </a:p>
          <a:p>
            <a:r>
              <a:rPr lang="en-GB" dirty="0"/>
              <a:t>Most often is </a:t>
            </a:r>
            <a:r>
              <a:rPr lang="en-GB" b="1" dirty="0"/>
              <a:t>not easy </a:t>
            </a:r>
            <a:r>
              <a:rPr lang="en-GB" dirty="0"/>
              <a:t>for a youth worker </a:t>
            </a:r>
            <a:r>
              <a:rPr lang="en-GB" b="1" dirty="0"/>
              <a:t>to determine </a:t>
            </a:r>
            <a:r>
              <a:rPr lang="en-GB" dirty="0"/>
              <a:t>if a young person is vulnerable. A youth worker may discover that a young person is vulnerable if they have a conversation with a young person that tells them of an issue they are facing. On the other hand, a youth worker may be able to identify a vulnerable young person through </a:t>
            </a:r>
            <a:r>
              <a:rPr lang="en-GB" b="1" dirty="0"/>
              <a:t>physical signs</a:t>
            </a:r>
            <a:r>
              <a:rPr lang="en-GB" dirty="0"/>
              <a:t>, for examples self harm cuts. </a:t>
            </a:r>
          </a:p>
          <a:p>
            <a:r>
              <a:rPr lang="en-GB" dirty="0"/>
              <a:t>There are certain </a:t>
            </a:r>
            <a:r>
              <a:rPr lang="en-GB" b="1" dirty="0"/>
              <a:t>external and societal factors </a:t>
            </a:r>
            <a:r>
              <a:rPr lang="en-GB" dirty="0"/>
              <a:t>that can increase a young person’s vulnerability. The use of social media and the cost-of-living crisis can negatively impact a young person. For instance, they can land up in situations that they did not create but are forced to respond to. </a:t>
            </a:r>
          </a:p>
          <a:p>
            <a:r>
              <a:rPr lang="en-GB" dirty="0"/>
              <a:t>One method a youth worker can use to analyse how vulnerable a group of young people are or understand their needs, is by doing a </a:t>
            </a:r>
            <a:r>
              <a:rPr lang="en-GB" b="1" dirty="0"/>
              <a:t>community profile</a:t>
            </a:r>
            <a:r>
              <a:rPr lang="en-GB" dirty="0"/>
              <a:t>. A community profile will provide the youth worker with data to assess what type of intervention to use. </a:t>
            </a:r>
          </a:p>
          <a:p>
            <a:r>
              <a:rPr lang="en-GB" dirty="0"/>
              <a:t>The </a:t>
            </a:r>
            <a:r>
              <a:rPr lang="en-GB" b="1" dirty="0"/>
              <a:t>‘Cycle of Deprivation</a:t>
            </a:r>
            <a:r>
              <a:rPr lang="en-GB" dirty="0"/>
              <a:t>’ is theory made known in the 1970s which analyses how constant poverty negatively impact multiple generations. The theory emphasises how vulnerable young people may not be at fault but instead their persistent outside factors like low-income household and unqualified careers lead to the circumstances they are in (Scott, 2014, no page number).</a:t>
            </a:r>
          </a:p>
        </p:txBody>
      </p:sp>
      <p:sp>
        <p:nvSpPr>
          <p:cNvPr id="4" name="Footer Placeholder 3">
            <a:extLst>
              <a:ext uri="{FF2B5EF4-FFF2-40B4-BE49-F238E27FC236}">
                <a16:creationId xmlns:a16="http://schemas.microsoft.com/office/drawing/2014/main" id="{A0416384-D90B-625D-A194-C0EDB91FDC93}"/>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D63E6F4D-78CD-4CF1-7663-6F0A6A6E749B}"/>
              </a:ext>
            </a:extLst>
          </p:cNvPr>
          <p:cNvSpPr>
            <a:spLocks noGrp="1"/>
          </p:cNvSpPr>
          <p:nvPr>
            <p:ph type="sldNum" sz="quarter" idx="12"/>
          </p:nvPr>
        </p:nvSpPr>
        <p:spPr/>
        <p:txBody>
          <a:bodyPr/>
          <a:lstStyle/>
          <a:p>
            <a:fld id="{80DE9206-627D-4322-9773-E052879AC87D}" type="slidenum">
              <a:rPr lang="en-GB" smtClean="0"/>
              <a:t>5</a:t>
            </a:fld>
            <a:endParaRPr lang="en-GB" dirty="0"/>
          </a:p>
        </p:txBody>
      </p:sp>
    </p:spTree>
    <p:extLst>
      <p:ext uri="{BB962C8B-B14F-4D97-AF65-F5344CB8AC3E}">
        <p14:creationId xmlns:p14="http://schemas.microsoft.com/office/powerpoint/2010/main" val="793373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5C3FE1E-0A7F-41BE-A568-1BF85E2E8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840" y="0"/>
            <a:ext cx="5471160" cy="6858000"/>
          </a:xfrm>
          <a:prstGeom prst="rect">
            <a:avLst/>
          </a:prstGeom>
          <a:solidFill>
            <a:schemeClr val="bg1">
              <a:lumMod val="8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FDE788-0CF4-9E90-CC56-8C8D3E40BA21}"/>
              </a:ext>
            </a:extLst>
          </p:cNvPr>
          <p:cNvSpPr>
            <a:spLocks noGrp="1"/>
          </p:cNvSpPr>
          <p:nvPr>
            <p:ph type="title"/>
          </p:nvPr>
        </p:nvSpPr>
        <p:spPr>
          <a:xfrm>
            <a:off x="7197213" y="338771"/>
            <a:ext cx="4345858" cy="768828"/>
          </a:xfrm>
        </p:spPr>
        <p:txBody>
          <a:bodyPr>
            <a:normAutofit/>
          </a:bodyPr>
          <a:lstStyle/>
          <a:p>
            <a:r>
              <a:rPr lang="en-GB" sz="2800" dirty="0">
                <a:solidFill>
                  <a:schemeClr val="accent1">
                    <a:lumMod val="75000"/>
                  </a:schemeClr>
                </a:solidFill>
              </a:rPr>
              <a:t>Maslow’s Hierarchy of Needs</a:t>
            </a:r>
          </a:p>
        </p:txBody>
      </p:sp>
      <p:pic>
        <p:nvPicPr>
          <p:cNvPr id="6" name="Picture 5" descr="The necessity of belonging – JENNIFER T. YOUNG, PSY.D.">
            <a:extLst>
              <a:ext uri="{FF2B5EF4-FFF2-40B4-BE49-F238E27FC236}">
                <a16:creationId xmlns:a16="http://schemas.microsoft.com/office/drawing/2014/main" id="{AFDA932A-A8EE-9E0E-E830-D71D65B3CC7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685800" y="903767"/>
            <a:ext cx="5451627" cy="4061462"/>
          </a:xfrm>
          <a:prstGeom prst="rect">
            <a:avLst/>
          </a:prstGeom>
          <a:noFill/>
        </p:spPr>
      </p:pic>
      <p:sp>
        <p:nvSpPr>
          <p:cNvPr id="3" name="Content Placeholder 2">
            <a:extLst>
              <a:ext uri="{FF2B5EF4-FFF2-40B4-BE49-F238E27FC236}">
                <a16:creationId xmlns:a16="http://schemas.microsoft.com/office/drawing/2014/main" id="{69FAD26C-17A4-D8C8-D749-3C87C3A57888}"/>
              </a:ext>
            </a:extLst>
          </p:cNvPr>
          <p:cNvSpPr>
            <a:spLocks noGrp="1"/>
          </p:cNvSpPr>
          <p:nvPr>
            <p:ph idx="1"/>
          </p:nvPr>
        </p:nvSpPr>
        <p:spPr>
          <a:xfrm>
            <a:off x="7197213" y="1015093"/>
            <a:ext cx="4345858" cy="3025966"/>
          </a:xfrm>
        </p:spPr>
        <p:txBody>
          <a:bodyPr>
            <a:normAutofit/>
          </a:bodyPr>
          <a:lstStyle/>
          <a:p>
            <a:r>
              <a:rPr lang="en-GB" sz="2000" dirty="0"/>
              <a:t>Most often, vulnerable young people lack the basic and psychological needs. This indicates how youth workers are able to create workshops which aim to provide access to the needs that vulnerable young people don’t have.</a:t>
            </a:r>
          </a:p>
        </p:txBody>
      </p:sp>
      <p:sp>
        <p:nvSpPr>
          <p:cNvPr id="4" name="Footer Placeholder 3">
            <a:extLst>
              <a:ext uri="{FF2B5EF4-FFF2-40B4-BE49-F238E27FC236}">
                <a16:creationId xmlns:a16="http://schemas.microsoft.com/office/drawing/2014/main" id="{1AEFCF22-D03E-BE08-21A1-564058C5F899}"/>
              </a:ext>
            </a:extLst>
          </p:cNvPr>
          <p:cNvSpPr>
            <a:spLocks noGrp="1"/>
          </p:cNvSpPr>
          <p:nvPr>
            <p:ph type="ftr" sz="quarter" idx="11"/>
          </p:nvPr>
        </p:nvSpPr>
        <p:spPr>
          <a:xfrm>
            <a:off x="685800" y="6554697"/>
            <a:ext cx="5029200" cy="228600"/>
          </a:xfrm>
        </p:spPr>
        <p:txBody>
          <a:bodyPr>
            <a:normAutofit/>
          </a:bodyPr>
          <a:lstStyle/>
          <a:p>
            <a:pPr>
              <a:lnSpc>
                <a:spcPct val="90000"/>
              </a:lnSpc>
              <a:spcAft>
                <a:spcPts val="600"/>
              </a:spcAft>
            </a:pPr>
            <a:r>
              <a:rPr lang="en-GB"/>
              <a:t>Module code: ECYW5013 Student number: 2404615</a:t>
            </a:r>
          </a:p>
        </p:txBody>
      </p:sp>
      <p:sp>
        <p:nvSpPr>
          <p:cNvPr id="5" name="Slide Number Placeholder 4">
            <a:extLst>
              <a:ext uri="{FF2B5EF4-FFF2-40B4-BE49-F238E27FC236}">
                <a16:creationId xmlns:a16="http://schemas.microsoft.com/office/drawing/2014/main" id="{AA4DA8D9-FA7D-7EA8-F539-9A6DA40B5206}"/>
              </a:ext>
            </a:extLst>
          </p:cNvPr>
          <p:cNvSpPr>
            <a:spLocks noGrp="1"/>
          </p:cNvSpPr>
          <p:nvPr>
            <p:ph type="sldNum" sz="quarter" idx="12"/>
          </p:nvPr>
        </p:nvSpPr>
        <p:spPr>
          <a:xfrm>
            <a:off x="8816586" y="5783906"/>
            <a:ext cx="2926080" cy="1397039"/>
          </a:xfrm>
        </p:spPr>
        <p:txBody>
          <a:bodyPr>
            <a:normAutofit/>
          </a:bodyPr>
          <a:lstStyle/>
          <a:p>
            <a:pPr>
              <a:lnSpc>
                <a:spcPct val="90000"/>
              </a:lnSpc>
              <a:spcAft>
                <a:spcPts val="600"/>
              </a:spcAft>
            </a:pPr>
            <a:fld id="{80DE9206-627D-4322-9773-E052879AC87D}" type="slidenum">
              <a:rPr lang="en-GB" sz="9500" smtClean="0">
                <a:solidFill>
                  <a:schemeClr val="accent1">
                    <a:lumMod val="40000"/>
                    <a:lumOff val="60000"/>
                  </a:schemeClr>
                </a:solidFill>
              </a:rPr>
              <a:pPr>
                <a:lnSpc>
                  <a:spcPct val="90000"/>
                </a:lnSpc>
                <a:spcAft>
                  <a:spcPts val="600"/>
                </a:spcAft>
              </a:pPr>
              <a:t>6</a:t>
            </a:fld>
            <a:endParaRPr lang="en-GB" sz="9500" dirty="0">
              <a:solidFill>
                <a:schemeClr val="accent1">
                  <a:lumMod val="40000"/>
                  <a:lumOff val="60000"/>
                </a:schemeClr>
              </a:solidFill>
            </a:endParaRPr>
          </a:p>
        </p:txBody>
      </p:sp>
      <p:sp>
        <p:nvSpPr>
          <p:cNvPr id="9" name="TextBox 8">
            <a:extLst>
              <a:ext uri="{FF2B5EF4-FFF2-40B4-BE49-F238E27FC236}">
                <a16:creationId xmlns:a16="http://schemas.microsoft.com/office/drawing/2014/main" id="{6D981D72-E554-93F9-73EC-D998AF9E021D}"/>
              </a:ext>
            </a:extLst>
          </p:cNvPr>
          <p:cNvSpPr txBox="1"/>
          <p:nvPr/>
        </p:nvSpPr>
        <p:spPr>
          <a:xfrm>
            <a:off x="4183626" y="4928546"/>
            <a:ext cx="6164826" cy="369332"/>
          </a:xfrm>
          <a:prstGeom prst="rect">
            <a:avLst/>
          </a:prstGeom>
          <a:noFill/>
        </p:spPr>
        <p:txBody>
          <a:bodyPr wrap="square">
            <a:spAutoFit/>
          </a:bodyPr>
          <a:lstStyle/>
          <a:p>
            <a:r>
              <a:rPr lang="en-GB" dirty="0"/>
              <a:t>(Maslow, 1943)</a:t>
            </a:r>
          </a:p>
        </p:txBody>
      </p:sp>
      <p:sp>
        <p:nvSpPr>
          <p:cNvPr id="12" name="TextBox 11">
            <a:extLst>
              <a:ext uri="{FF2B5EF4-FFF2-40B4-BE49-F238E27FC236}">
                <a16:creationId xmlns:a16="http://schemas.microsoft.com/office/drawing/2014/main" id="{C535C1E1-911A-A9F7-17DE-3F0CCF11AE14}"/>
              </a:ext>
            </a:extLst>
          </p:cNvPr>
          <p:cNvSpPr txBox="1"/>
          <p:nvPr/>
        </p:nvSpPr>
        <p:spPr>
          <a:xfrm>
            <a:off x="7197213" y="3281573"/>
            <a:ext cx="6189406" cy="461793"/>
          </a:xfrm>
          <a:prstGeom prst="rect">
            <a:avLst/>
          </a:prstGeom>
          <a:noFill/>
        </p:spPr>
        <p:txBody>
          <a:bodyPr wrap="square">
            <a:spAutoFit/>
          </a:bodyPr>
          <a:lstStyle/>
          <a:p>
            <a:pPr defTabSz="914400">
              <a:lnSpc>
                <a:spcPct val="85000"/>
              </a:lnSpc>
              <a:spcBef>
                <a:spcPct val="0"/>
              </a:spcBef>
            </a:pPr>
            <a:r>
              <a:rPr lang="en-GB" sz="2800" spc="-120" dirty="0">
                <a:solidFill>
                  <a:schemeClr val="accent1">
                    <a:lumMod val="75000"/>
                  </a:schemeClr>
                </a:solidFill>
                <a:latin typeface="+mj-lt"/>
                <a:ea typeface="+mj-ea"/>
                <a:cs typeface="+mj-cs"/>
              </a:rPr>
              <a:t>Adverse Childhood Experiences</a:t>
            </a:r>
          </a:p>
        </p:txBody>
      </p:sp>
      <p:sp>
        <p:nvSpPr>
          <p:cNvPr id="13" name="TextBox 12">
            <a:extLst>
              <a:ext uri="{FF2B5EF4-FFF2-40B4-BE49-F238E27FC236}">
                <a16:creationId xmlns:a16="http://schemas.microsoft.com/office/drawing/2014/main" id="{663ED306-5BE1-31B8-6B40-C00D3F0646C1}"/>
              </a:ext>
            </a:extLst>
          </p:cNvPr>
          <p:cNvSpPr txBox="1"/>
          <p:nvPr/>
        </p:nvSpPr>
        <p:spPr>
          <a:xfrm>
            <a:off x="7266039" y="3768668"/>
            <a:ext cx="4503174" cy="2585323"/>
          </a:xfrm>
          <a:prstGeom prst="rect">
            <a:avLst/>
          </a:prstGeom>
          <a:noFill/>
        </p:spPr>
        <p:txBody>
          <a:bodyPr wrap="square" rtlCol="0">
            <a:spAutoFit/>
          </a:bodyPr>
          <a:lstStyle/>
          <a:p>
            <a:r>
              <a:rPr lang="en-GB" dirty="0"/>
              <a:t>A US study in the 1990s discovered further types of ‘’stressful or traumatic experiences that can greatly impact children and young people throughout their lives’’ (Liverpool CAMHS, 2026, no page number). These experiences were categorised into three groups; abuse, neglect and growing  up in a household where issues such as domestic violence was prevalent. </a:t>
            </a:r>
          </a:p>
        </p:txBody>
      </p:sp>
    </p:spTree>
    <p:extLst>
      <p:ext uri="{BB962C8B-B14F-4D97-AF65-F5344CB8AC3E}">
        <p14:creationId xmlns:p14="http://schemas.microsoft.com/office/powerpoint/2010/main" val="399596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B399A-332C-D8E9-0EAD-4C6C0866F547}"/>
              </a:ext>
            </a:extLst>
          </p:cNvPr>
          <p:cNvSpPr>
            <a:spLocks noGrp="1"/>
          </p:cNvSpPr>
          <p:nvPr>
            <p:ph type="title"/>
          </p:nvPr>
        </p:nvSpPr>
        <p:spPr>
          <a:xfrm>
            <a:off x="657224" y="499533"/>
            <a:ext cx="10772775" cy="1122790"/>
          </a:xfrm>
        </p:spPr>
        <p:txBody>
          <a:bodyPr>
            <a:normAutofit/>
          </a:bodyPr>
          <a:lstStyle/>
          <a:p>
            <a:r>
              <a:rPr lang="en-GB" sz="4400" dirty="0"/>
              <a:t>What are some trauma informed approaches?</a:t>
            </a:r>
          </a:p>
        </p:txBody>
      </p:sp>
      <p:sp>
        <p:nvSpPr>
          <p:cNvPr id="3" name="Content Placeholder 2">
            <a:extLst>
              <a:ext uri="{FF2B5EF4-FFF2-40B4-BE49-F238E27FC236}">
                <a16:creationId xmlns:a16="http://schemas.microsoft.com/office/drawing/2014/main" id="{6B6A4541-F64E-EA3D-FA64-BF19FF68A66E}"/>
              </a:ext>
            </a:extLst>
          </p:cNvPr>
          <p:cNvSpPr>
            <a:spLocks noGrp="1"/>
          </p:cNvSpPr>
          <p:nvPr>
            <p:ph idx="1"/>
          </p:nvPr>
        </p:nvSpPr>
        <p:spPr>
          <a:xfrm>
            <a:off x="676656" y="1622324"/>
            <a:ext cx="10753725" cy="4254088"/>
          </a:xfrm>
        </p:spPr>
        <p:txBody>
          <a:bodyPr>
            <a:normAutofit fontScale="92500" lnSpcReduction="10000"/>
          </a:bodyPr>
          <a:lstStyle/>
          <a:p>
            <a:r>
              <a:rPr lang="en-GB" dirty="0"/>
              <a:t>Youth workers have multiple ways that they tackle traumas that vulnerable young people face. Some of these are </a:t>
            </a:r>
            <a:r>
              <a:rPr lang="en-GB" b="1" dirty="0"/>
              <a:t>direct </a:t>
            </a:r>
            <a:r>
              <a:rPr lang="en-GB" dirty="0"/>
              <a:t>forms of support whilst others can be </a:t>
            </a:r>
            <a:r>
              <a:rPr lang="en-GB" b="1" dirty="0"/>
              <a:t>indirect</a:t>
            </a:r>
            <a:r>
              <a:rPr lang="en-GB" dirty="0"/>
              <a:t>. They are most often done through workshops however, other methods include providing free supplies such as hygiene products, inviting a professional to discuss a particular topic, providing helpline information, being a positive role model, and in extreme cases, involve other agencies to intervene such as the police.</a:t>
            </a:r>
          </a:p>
          <a:p>
            <a:r>
              <a:rPr lang="en-GB" dirty="0"/>
              <a:t>The type of trauma informed approach a youth worker chooses will </a:t>
            </a:r>
            <a:r>
              <a:rPr lang="en-GB" b="1" dirty="0"/>
              <a:t>depend</a:t>
            </a:r>
            <a:r>
              <a:rPr lang="en-GB" dirty="0"/>
              <a:t> on the number of young people involved and their environment. </a:t>
            </a:r>
          </a:p>
          <a:p>
            <a:r>
              <a:rPr lang="en-GB" dirty="0"/>
              <a:t>As mentioned, a simple approach a youth worker can do to be more trauma informed is by undergoing training for trauma related issues. Another case of what this could involve is a youth worker </a:t>
            </a:r>
            <a:r>
              <a:rPr lang="en-GB" b="1" dirty="0"/>
              <a:t>learning more about how adolescence </a:t>
            </a:r>
            <a:r>
              <a:rPr lang="en-GB" dirty="0"/>
              <a:t>affects young people and can therefore impact their vulnerability to challenges that they may be facing in school or at home. </a:t>
            </a:r>
          </a:p>
          <a:p>
            <a:r>
              <a:rPr lang="en-GB" dirty="0"/>
              <a:t>Another way that youth workers approach traumas that vulnerable young people face is by planning their activities around </a:t>
            </a:r>
            <a:r>
              <a:rPr lang="en-GB" b="1" dirty="0"/>
              <a:t>government regulations</a:t>
            </a:r>
            <a:r>
              <a:rPr lang="en-GB" dirty="0"/>
              <a:t>…</a:t>
            </a:r>
          </a:p>
        </p:txBody>
      </p:sp>
      <p:sp>
        <p:nvSpPr>
          <p:cNvPr id="4" name="Footer Placeholder 3">
            <a:extLst>
              <a:ext uri="{FF2B5EF4-FFF2-40B4-BE49-F238E27FC236}">
                <a16:creationId xmlns:a16="http://schemas.microsoft.com/office/drawing/2014/main" id="{ED2703A3-373B-88D8-BEA2-76DA5A9ABF5F}"/>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36177317-CC62-7AEF-DE54-3A60EDF207C8}"/>
              </a:ext>
            </a:extLst>
          </p:cNvPr>
          <p:cNvSpPr>
            <a:spLocks noGrp="1"/>
          </p:cNvSpPr>
          <p:nvPr>
            <p:ph type="sldNum" sz="quarter" idx="12"/>
          </p:nvPr>
        </p:nvSpPr>
        <p:spPr/>
        <p:txBody>
          <a:bodyPr/>
          <a:lstStyle/>
          <a:p>
            <a:fld id="{80DE9206-627D-4322-9773-E052879AC87D}" type="slidenum">
              <a:rPr lang="en-GB" smtClean="0"/>
              <a:t>7</a:t>
            </a:fld>
            <a:endParaRPr lang="en-GB"/>
          </a:p>
        </p:txBody>
      </p:sp>
    </p:spTree>
    <p:extLst>
      <p:ext uri="{BB962C8B-B14F-4D97-AF65-F5344CB8AC3E}">
        <p14:creationId xmlns:p14="http://schemas.microsoft.com/office/powerpoint/2010/main" val="1265291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09631C-197B-F1AC-BEA3-D4FF7D36214B}"/>
              </a:ext>
            </a:extLst>
          </p:cNvPr>
          <p:cNvSpPr>
            <a:spLocks noGrp="1"/>
          </p:cNvSpPr>
          <p:nvPr>
            <p:ph idx="1"/>
          </p:nvPr>
        </p:nvSpPr>
        <p:spPr>
          <a:xfrm>
            <a:off x="241081" y="363573"/>
            <a:ext cx="11709837" cy="4121740"/>
          </a:xfrm>
        </p:spPr>
        <p:txBody>
          <a:bodyPr>
            <a:normAutofit fontScale="92500" lnSpcReduction="20000"/>
          </a:bodyPr>
          <a:lstStyle/>
          <a:p>
            <a:pPr marL="0" indent="0">
              <a:buNone/>
            </a:pPr>
            <a:r>
              <a:rPr lang="en-GB" dirty="0"/>
              <a:t> Legal framework determines how youth workers support young people. There are multiple guidelines and standards that youth workers have to follow in order to </a:t>
            </a:r>
            <a:r>
              <a:rPr lang="en-GB" b="1" dirty="0"/>
              <a:t>ensure that they are working safely </a:t>
            </a:r>
            <a:r>
              <a:rPr lang="en-GB" dirty="0"/>
              <a:t>and therefore also capable of supporting vulnerable young people. </a:t>
            </a:r>
          </a:p>
          <a:p>
            <a:r>
              <a:rPr lang="en-GB" dirty="0"/>
              <a:t>The National Occupational Standards for Youth Work outline that youth workers are responsible for being able to ‘</a:t>
            </a:r>
            <a:r>
              <a:rPr lang="en-GB" b="1" dirty="0"/>
              <a:t>’assist young people to assess risk and make informed choices in the management of their health and well-being</a:t>
            </a:r>
            <a:r>
              <a:rPr lang="en-GB" dirty="0"/>
              <a:t>’’ (CLD Standards Council Scotland, 2019, p. 59). Furthermore, youth workers are vital role models for young people as they demonstrate the importance of having a healthy mental state and wellbeing (CLD Standards Council Scotland, 2019, p.73).</a:t>
            </a:r>
          </a:p>
          <a:p>
            <a:r>
              <a:rPr lang="en-GB" b="1" dirty="0"/>
              <a:t>Articles 19 </a:t>
            </a:r>
            <a:r>
              <a:rPr lang="en-GB" dirty="0"/>
              <a:t>of the United Nations Conventions on the Rights of the Child (1989, p.38) indicates that young people under the age of eighteen have the right to be protected from physical or mental harm. This means that the work that youth workers conduct with ANY young people should be meeting this right. </a:t>
            </a:r>
          </a:p>
          <a:p>
            <a:r>
              <a:rPr lang="en-GB" dirty="0"/>
              <a:t>Another strategy that youth workers should be basing their trauma informed interventions around is the </a:t>
            </a:r>
            <a:r>
              <a:rPr lang="en-GB" b="1" dirty="0"/>
              <a:t>‘Five Ways to Wellbeing</a:t>
            </a:r>
            <a:r>
              <a:rPr lang="en-GB" dirty="0"/>
              <a:t>’ (Gloucestershire Healthy Living and Learning, 2022, no page number). These 5 points help vulnerable young people explore positive routines that they can implement in their day to day lives.</a:t>
            </a:r>
          </a:p>
          <a:p>
            <a:endParaRPr lang="en-GB" dirty="0"/>
          </a:p>
          <a:p>
            <a:endParaRPr lang="en-GB" dirty="0"/>
          </a:p>
        </p:txBody>
      </p:sp>
      <p:sp>
        <p:nvSpPr>
          <p:cNvPr id="4" name="Footer Placeholder 3">
            <a:extLst>
              <a:ext uri="{FF2B5EF4-FFF2-40B4-BE49-F238E27FC236}">
                <a16:creationId xmlns:a16="http://schemas.microsoft.com/office/drawing/2014/main" id="{93564021-8DB0-663C-3730-AA54D951A81B}"/>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72338DBB-D696-ECB6-30FD-C0FA21825B10}"/>
              </a:ext>
            </a:extLst>
          </p:cNvPr>
          <p:cNvSpPr>
            <a:spLocks noGrp="1"/>
          </p:cNvSpPr>
          <p:nvPr>
            <p:ph type="sldNum" sz="quarter" idx="12"/>
          </p:nvPr>
        </p:nvSpPr>
        <p:spPr/>
        <p:txBody>
          <a:bodyPr/>
          <a:lstStyle/>
          <a:p>
            <a:fld id="{80DE9206-627D-4322-9773-E052879AC87D}" type="slidenum">
              <a:rPr lang="en-GB" smtClean="0"/>
              <a:t>8</a:t>
            </a:fld>
            <a:endParaRPr lang="en-GB"/>
          </a:p>
        </p:txBody>
      </p:sp>
      <p:pic>
        <p:nvPicPr>
          <p:cNvPr id="8" name="Picture 2">
            <a:extLst>
              <a:ext uri="{FF2B5EF4-FFF2-40B4-BE49-F238E27FC236}">
                <a16:creationId xmlns:a16="http://schemas.microsoft.com/office/drawing/2014/main" id="{6A0AE8ED-3C2F-D11D-74D3-410440A96A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76839" y="4599614"/>
            <a:ext cx="7325248" cy="2069382"/>
          </a:xfrm>
          <a:prstGeom prst="rect">
            <a:avLst/>
          </a:prstGeom>
          <a:solidFill>
            <a:srgbClr val="FFFFFF"/>
          </a:solidFill>
        </p:spPr>
      </p:pic>
      <p:sp>
        <p:nvSpPr>
          <p:cNvPr id="10" name="TextBox 9">
            <a:extLst>
              <a:ext uri="{FF2B5EF4-FFF2-40B4-BE49-F238E27FC236}">
                <a16:creationId xmlns:a16="http://schemas.microsoft.com/office/drawing/2014/main" id="{C86367F8-3C3D-9457-ADFA-24D9D117F098}"/>
              </a:ext>
            </a:extLst>
          </p:cNvPr>
          <p:cNvSpPr txBox="1"/>
          <p:nvPr/>
        </p:nvSpPr>
        <p:spPr>
          <a:xfrm>
            <a:off x="931606" y="4873673"/>
            <a:ext cx="2998839" cy="646331"/>
          </a:xfrm>
          <a:prstGeom prst="rect">
            <a:avLst/>
          </a:prstGeom>
          <a:noFill/>
        </p:spPr>
        <p:txBody>
          <a:bodyPr wrap="square">
            <a:spAutoFit/>
          </a:bodyPr>
          <a:lstStyle/>
          <a:p>
            <a:r>
              <a:rPr lang="en-GB" dirty="0"/>
              <a:t>(Gloucestershire Healthy Living and Learning, 2022)</a:t>
            </a:r>
          </a:p>
        </p:txBody>
      </p:sp>
    </p:spTree>
    <p:extLst>
      <p:ext uri="{BB962C8B-B14F-4D97-AF65-F5344CB8AC3E}">
        <p14:creationId xmlns:p14="http://schemas.microsoft.com/office/powerpoint/2010/main" val="2598211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A4093-CB4C-6B9E-2D26-F40865DD9082}"/>
              </a:ext>
            </a:extLst>
          </p:cNvPr>
          <p:cNvSpPr>
            <a:spLocks noGrp="1"/>
          </p:cNvSpPr>
          <p:nvPr>
            <p:ph type="title"/>
          </p:nvPr>
        </p:nvSpPr>
        <p:spPr>
          <a:xfrm>
            <a:off x="667130" y="254935"/>
            <a:ext cx="11022876" cy="1658198"/>
          </a:xfrm>
        </p:spPr>
        <p:txBody>
          <a:bodyPr>
            <a:normAutofit/>
          </a:bodyPr>
          <a:lstStyle/>
          <a:p>
            <a:r>
              <a:rPr lang="en-GB" sz="3600" dirty="0"/>
              <a:t>Why do youth workers need to promote good mental and emotional health?</a:t>
            </a:r>
          </a:p>
        </p:txBody>
      </p:sp>
      <p:sp>
        <p:nvSpPr>
          <p:cNvPr id="3" name="Content Placeholder 2">
            <a:extLst>
              <a:ext uri="{FF2B5EF4-FFF2-40B4-BE49-F238E27FC236}">
                <a16:creationId xmlns:a16="http://schemas.microsoft.com/office/drawing/2014/main" id="{BF30A004-67F2-F7C6-1B85-FA3DFD601504}"/>
              </a:ext>
            </a:extLst>
          </p:cNvPr>
          <p:cNvSpPr>
            <a:spLocks noGrp="1"/>
          </p:cNvSpPr>
          <p:nvPr>
            <p:ph idx="1"/>
          </p:nvPr>
        </p:nvSpPr>
        <p:spPr>
          <a:xfrm>
            <a:off x="676656" y="1789472"/>
            <a:ext cx="10753725" cy="4306528"/>
          </a:xfrm>
        </p:spPr>
        <p:txBody>
          <a:bodyPr>
            <a:normAutofit fontScale="92500" lnSpcReduction="20000"/>
          </a:bodyPr>
          <a:lstStyle/>
          <a:p>
            <a:r>
              <a:rPr lang="en-GB" dirty="0"/>
              <a:t>Youth workers are most often seen as </a:t>
            </a:r>
            <a:r>
              <a:rPr lang="en-GB" b="1" dirty="0"/>
              <a:t>role models </a:t>
            </a:r>
            <a:r>
              <a:rPr lang="en-GB" dirty="0"/>
              <a:t>to young people. In some situations, the </a:t>
            </a:r>
            <a:r>
              <a:rPr lang="en-GB" b="1" dirty="0"/>
              <a:t>only positive adult relationship </a:t>
            </a:r>
            <a:r>
              <a:rPr lang="en-GB" dirty="0"/>
              <a:t>a vulnerable young person has might be with a youth worker. Youth workers are meant to build safe, trusting relationships. Through promoting good mental and emotional health, a youth worker has the opportunity to impact the </a:t>
            </a:r>
            <a:r>
              <a:rPr lang="en-GB" b="1" dirty="0"/>
              <a:t>future</a:t>
            </a:r>
            <a:r>
              <a:rPr lang="en-GB" dirty="0"/>
              <a:t> of a young person’s life. </a:t>
            </a:r>
          </a:p>
          <a:p>
            <a:r>
              <a:rPr lang="en-GB" dirty="0"/>
              <a:t>If youth workers did not use trauma informed approaches, then young people would have one less safe place or person that they could go to in order to receive help. </a:t>
            </a:r>
          </a:p>
          <a:p>
            <a:r>
              <a:rPr lang="en-GB" dirty="0"/>
              <a:t>The use of </a:t>
            </a:r>
            <a:r>
              <a:rPr lang="en-GB" b="1" dirty="0"/>
              <a:t>supervision and reflection </a:t>
            </a:r>
            <a:r>
              <a:rPr lang="en-GB" dirty="0"/>
              <a:t>is one of the ways that a youth worker can process heavy situations that have occurred on practice. It also enables a youth worker to seek support and guidance from more experienced youth workers surrounding specific trauma related topics. Supervision and reflection methods also help enable youth workers to evaluate how effective their trauma informed approach was. </a:t>
            </a:r>
          </a:p>
          <a:p>
            <a:r>
              <a:rPr lang="en-GB" dirty="0"/>
              <a:t>When conducting workshops, it is important to remember that as a youth worker, the engagement with a young person is based on a </a:t>
            </a:r>
            <a:r>
              <a:rPr lang="en-GB" b="1" dirty="0"/>
              <a:t>voluntary relationship </a:t>
            </a:r>
            <a:r>
              <a:rPr lang="en-GB" dirty="0"/>
              <a:t>(National Youth Agency, 2026, no page number).</a:t>
            </a:r>
          </a:p>
          <a:p>
            <a:endParaRPr lang="en-GB" dirty="0"/>
          </a:p>
          <a:p>
            <a:endParaRPr lang="en-GB" dirty="0"/>
          </a:p>
        </p:txBody>
      </p:sp>
      <p:sp>
        <p:nvSpPr>
          <p:cNvPr id="4" name="Footer Placeholder 3">
            <a:extLst>
              <a:ext uri="{FF2B5EF4-FFF2-40B4-BE49-F238E27FC236}">
                <a16:creationId xmlns:a16="http://schemas.microsoft.com/office/drawing/2014/main" id="{579E535C-5430-6DE3-7E93-7E6894E2F7B2}"/>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CE73F4C8-BBF6-F5A7-C284-23E6242803EA}"/>
              </a:ext>
            </a:extLst>
          </p:cNvPr>
          <p:cNvSpPr>
            <a:spLocks noGrp="1"/>
          </p:cNvSpPr>
          <p:nvPr>
            <p:ph type="sldNum" sz="quarter" idx="12"/>
          </p:nvPr>
        </p:nvSpPr>
        <p:spPr/>
        <p:txBody>
          <a:bodyPr/>
          <a:lstStyle/>
          <a:p>
            <a:fld id="{80DE9206-627D-4322-9773-E052879AC87D}" type="slidenum">
              <a:rPr lang="en-GB" smtClean="0"/>
              <a:t>9</a:t>
            </a:fld>
            <a:endParaRPr lang="en-GB"/>
          </a:p>
        </p:txBody>
      </p:sp>
    </p:spTree>
    <p:extLst>
      <p:ext uri="{BB962C8B-B14F-4D97-AF65-F5344CB8AC3E}">
        <p14:creationId xmlns:p14="http://schemas.microsoft.com/office/powerpoint/2010/main" val="295787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F529F-ECDC-830D-E43B-03374F92305B}"/>
            </a:ext>
          </a:extLst>
        </p:cNvPr>
        <p:cNvGrpSpPr/>
        <p:nvPr/>
      </p:nvGrpSpPr>
      <p:grpSpPr>
        <a:xfrm>
          <a:off x="0" y="0"/>
          <a:ext cx="0" cy="0"/>
          <a:chOff x="0" y="0"/>
          <a:chExt cx="0" cy="0"/>
        </a:xfrm>
      </p:grpSpPr>
      <p:sp>
        <p:nvSpPr>
          <p:cNvPr id="8" name="Content Placeholder 7">
            <a:extLst>
              <a:ext uri="{FF2B5EF4-FFF2-40B4-BE49-F238E27FC236}">
                <a16:creationId xmlns:a16="http://schemas.microsoft.com/office/drawing/2014/main" id="{2FD6B48A-6CB0-9EA2-64B7-CD320583B579}"/>
              </a:ext>
            </a:extLst>
          </p:cNvPr>
          <p:cNvSpPr>
            <a:spLocks noGrp="1"/>
          </p:cNvSpPr>
          <p:nvPr>
            <p:ph idx="1"/>
          </p:nvPr>
        </p:nvSpPr>
        <p:spPr>
          <a:xfrm>
            <a:off x="732503" y="2220200"/>
            <a:ext cx="6096000" cy="2639961"/>
          </a:xfrm>
        </p:spPr>
        <p:txBody>
          <a:bodyPr>
            <a:normAutofit/>
          </a:bodyPr>
          <a:lstStyle/>
          <a:p>
            <a:pPr algn="ctr"/>
            <a:r>
              <a:rPr lang="en-GB" sz="8800" b="1" dirty="0">
                <a:solidFill>
                  <a:schemeClr val="accent1">
                    <a:lumMod val="75000"/>
                  </a:schemeClr>
                </a:solidFill>
                <a:latin typeface="ADLaM Display" panose="020F0502020204030204" pitchFamily="2" charset="0"/>
                <a:ea typeface="ADLaM Display" panose="020F0502020204030204" pitchFamily="2" charset="0"/>
                <a:cs typeface="ADLaM Display" panose="020F0502020204030204" pitchFamily="2" charset="0"/>
              </a:rPr>
              <a:t>ACTIVITY TIME!</a:t>
            </a:r>
          </a:p>
        </p:txBody>
      </p:sp>
      <p:sp>
        <p:nvSpPr>
          <p:cNvPr id="10" name="TextBox 9">
            <a:extLst>
              <a:ext uri="{FF2B5EF4-FFF2-40B4-BE49-F238E27FC236}">
                <a16:creationId xmlns:a16="http://schemas.microsoft.com/office/drawing/2014/main" id="{075C130B-F332-30C5-8330-46F5A3F3BBA0}"/>
              </a:ext>
            </a:extLst>
          </p:cNvPr>
          <p:cNvSpPr txBox="1"/>
          <p:nvPr/>
        </p:nvSpPr>
        <p:spPr>
          <a:xfrm>
            <a:off x="8239432" y="1997839"/>
            <a:ext cx="3529781" cy="2862322"/>
          </a:xfrm>
          <a:prstGeom prst="rect">
            <a:avLst/>
          </a:prstGeom>
          <a:noFill/>
        </p:spPr>
        <p:txBody>
          <a:bodyPr wrap="square" rtlCol="0">
            <a:spAutoFit/>
          </a:bodyPr>
          <a:lstStyle/>
          <a:p>
            <a:pPr algn="ctr"/>
            <a:r>
              <a:rPr lang="en-GB" sz="6600" b="1" dirty="0">
                <a:solidFill>
                  <a:schemeClr val="bg1"/>
                </a:solidFill>
              </a:rPr>
              <a:t>BULLYING</a:t>
            </a:r>
          </a:p>
          <a:p>
            <a:pPr algn="ctr"/>
            <a:r>
              <a:rPr lang="en-GB" sz="6600" b="1" dirty="0">
                <a:solidFill>
                  <a:schemeClr val="bg1"/>
                </a:solidFill>
              </a:rPr>
              <a:t>-------------</a:t>
            </a:r>
          </a:p>
          <a:p>
            <a:pPr algn="ctr"/>
            <a:r>
              <a:rPr lang="en-GB" sz="4800" b="1" dirty="0">
                <a:solidFill>
                  <a:schemeClr val="bg1"/>
                </a:solidFill>
              </a:rPr>
              <a:t>SAM’S STORY</a:t>
            </a:r>
          </a:p>
        </p:txBody>
      </p:sp>
      <p:sp>
        <p:nvSpPr>
          <p:cNvPr id="2" name="Footer Placeholder 1">
            <a:extLst>
              <a:ext uri="{FF2B5EF4-FFF2-40B4-BE49-F238E27FC236}">
                <a16:creationId xmlns:a16="http://schemas.microsoft.com/office/drawing/2014/main" id="{3A8C819E-3568-4EA0-DC61-3C877724BFD7}"/>
              </a:ext>
            </a:extLst>
          </p:cNvPr>
          <p:cNvSpPr>
            <a:spLocks noGrp="1"/>
          </p:cNvSpPr>
          <p:nvPr>
            <p:ph type="ftr" sz="quarter" idx="11"/>
          </p:nvPr>
        </p:nvSpPr>
        <p:spPr/>
        <p:txBody>
          <a:bodyPr/>
          <a:lstStyle/>
          <a:p>
            <a:r>
              <a:rPr lang="en-GB"/>
              <a:t>Module code: ECYW5013 Student number: 2404615</a:t>
            </a:r>
          </a:p>
        </p:txBody>
      </p:sp>
      <p:sp>
        <p:nvSpPr>
          <p:cNvPr id="3" name="Slide Number Placeholder 2">
            <a:extLst>
              <a:ext uri="{FF2B5EF4-FFF2-40B4-BE49-F238E27FC236}">
                <a16:creationId xmlns:a16="http://schemas.microsoft.com/office/drawing/2014/main" id="{AA34BE6F-DD94-5AB5-7CA6-1601ACF4D3FC}"/>
              </a:ext>
            </a:extLst>
          </p:cNvPr>
          <p:cNvSpPr>
            <a:spLocks noGrp="1"/>
          </p:cNvSpPr>
          <p:nvPr>
            <p:ph type="sldNum" sz="quarter" idx="12"/>
          </p:nvPr>
        </p:nvSpPr>
        <p:spPr/>
        <p:txBody>
          <a:bodyPr/>
          <a:lstStyle/>
          <a:p>
            <a:fld id="{80DE9206-627D-4322-9773-E052879AC87D}" type="slidenum">
              <a:rPr lang="en-GB" smtClean="0"/>
              <a:t>10</a:t>
            </a:fld>
            <a:endParaRPr lang="en-GB"/>
          </a:p>
        </p:txBody>
      </p:sp>
    </p:spTree>
    <p:extLst>
      <p:ext uri="{BB962C8B-B14F-4D97-AF65-F5344CB8AC3E}">
        <p14:creationId xmlns:p14="http://schemas.microsoft.com/office/powerpoint/2010/main" val="2265268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97D3C-C2F6-A90F-9834-72BC90842927}"/>
              </a:ext>
            </a:extLst>
          </p:cNvPr>
          <p:cNvSpPr>
            <a:spLocks noGrp="1"/>
          </p:cNvSpPr>
          <p:nvPr>
            <p:ph type="title"/>
          </p:nvPr>
        </p:nvSpPr>
        <p:spPr>
          <a:xfrm>
            <a:off x="529404" y="251036"/>
            <a:ext cx="10772775" cy="1658198"/>
          </a:xfrm>
        </p:spPr>
        <p:txBody>
          <a:bodyPr>
            <a:normAutofit/>
          </a:bodyPr>
          <a:lstStyle/>
          <a:p>
            <a:r>
              <a:rPr lang="en-GB" sz="4800" dirty="0"/>
              <a:t>What is the purpose of this bullying activity?</a:t>
            </a:r>
          </a:p>
        </p:txBody>
      </p:sp>
      <p:sp>
        <p:nvSpPr>
          <p:cNvPr id="3" name="Content Placeholder 2">
            <a:extLst>
              <a:ext uri="{FF2B5EF4-FFF2-40B4-BE49-F238E27FC236}">
                <a16:creationId xmlns:a16="http://schemas.microsoft.com/office/drawing/2014/main" id="{4BCDFBA7-1F85-80D9-F004-38416322E8B0}"/>
              </a:ext>
            </a:extLst>
          </p:cNvPr>
          <p:cNvSpPr>
            <a:spLocks noGrp="1"/>
          </p:cNvSpPr>
          <p:nvPr>
            <p:ph idx="1"/>
          </p:nvPr>
        </p:nvSpPr>
        <p:spPr>
          <a:xfrm>
            <a:off x="676656" y="1632156"/>
            <a:ext cx="10753725" cy="4145710"/>
          </a:xfrm>
        </p:spPr>
        <p:txBody>
          <a:bodyPr>
            <a:normAutofit fontScale="92500"/>
          </a:bodyPr>
          <a:lstStyle/>
          <a:p>
            <a:r>
              <a:rPr lang="en-GB" dirty="0"/>
              <a:t>The purpose of this bullying activity was to </a:t>
            </a:r>
            <a:r>
              <a:rPr lang="en-GB" b="1" dirty="0"/>
              <a:t>raise awareness </a:t>
            </a:r>
            <a:r>
              <a:rPr lang="en-GB" dirty="0"/>
              <a:t>around bullying. Its aim was to demonstrate the </a:t>
            </a:r>
            <a:r>
              <a:rPr lang="en-GB" b="1" dirty="0"/>
              <a:t>effects that bullying</a:t>
            </a:r>
            <a:r>
              <a:rPr lang="en-GB" dirty="0"/>
              <a:t> can have on a young person </a:t>
            </a:r>
            <a:r>
              <a:rPr lang="en-GB" b="1" dirty="0"/>
              <a:t>and identify methods </a:t>
            </a:r>
            <a:r>
              <a:rPr lang="en-GB" dirty="0"/>
              <a:t>to prevent bullying. Furthermore, the activity hoped to </a:t>
            </a:r>
            <a:r>
              <a:rPr lang="en-GB" b="1" dirty="0"/>
              <a:t>build empathy </a:t>
            </a:r>
            <a:r>
              <a:rPr lang="en-GB" dirty="0"/>
              <a:t>for the participants and </a:t>
            </a:r>
            <a:r>
              <a:rPr lang="en-GB" b="1" dirty="0"/>
              <a:t>educate them about why advocating </a:t>
            </a:r>
            <a:r>
              <a:rPr lang="en-GB" dirty="0"/>
              <a:t>for themselves and others is important. </a:t>
            </a:r>
          </a:p>
          <a:p>
            <a:r>
              <a:rPr lang="en-GB" dirty="0"/>
              <a:t>The bullying activity was planned to enable young people to participate on a voluntary basis. Throughout the activity, </a:t>
            </a:r>
            <a:r>
              <a:rPr lang="en-GB" b="1" dirty="0"/>
              <a:t>emotional check-ins </a:t>
            </a:r>
            <a:r>
              <a:rPr lang="en-GB" dirty="0"/>
              <a:t>were used in order to ensure that all young </a:t>
            </a:r>
            <a:r>
              <a:rPr lang="en-GB" b="1" dirty="0"/>
              <a:t>people felt safe </a:t>
            </a:r>
            <a:r>
              <a:rPr lang="en-GB" dirty="0"/>
              <a:t>to continue. </a:t>
            </a:r>
          </a:p>
          <a:p>
            <a:r>
              <a:rPr lang="en-GB" dirty="0"/>
              <a:t>The use of </a:t>
            </a:r>
            <a:r>
              <a:rPr lang="en-GB" b="1" dirty="0"/>
              <a:t>symbolism</a:t>
            </a:r>
            <a:r>
              <a:rPr lang="en-GB" dirty="0"/>
              <a:t> (the </a:t>
            </a:r>
            <a:r>
              <a:rPr lang="en-GB" dirty="0" err="1"/>
              <a:t>jenga</a:t>
            </a:r>
            <a:r>
              <a:rPr lang="en-GB" dirty="0"/>
              <a:t> tower representing a young person) was used in order for the activity to have a more </a:t>
            </a:r>
            <a:r>
              <a:rPr lang="en-GB" b="1" dirty="0"/>
              <a:t>playful</a:t>
            </a:r>
            <a:r>
              <a:rPr lang="en-GB" dirty="0"/>
              <a:t> approach to the heavy topic of bullying.</a:t>
            </a:r>
          </a:p>
          <a:p>
            <a:r>
              <a:rPr lang="en-GB" dirty="0"/>
              <a:t>Finally, this bullying activity provided young people with the opportunity to </a:t>
            </a:r>
            <a:r>
              <a:rPr lang="en-GB" b="1" dirty="0"/>
              <a:t>learn through play, participate, express themselves and feel empowered to speak up</a:t>
            </a:r>
            <a:r>
              <a:rPr lang="en-GB" dirty="0"/>
              <a:t> for themselves about bullying (Youth Work in Wales Review Group, 2022, p.8 and p.9).</a:t>
            </a:r>
          </a:p>
        </p:txBody>
      </p:sp>
      <p:sp>
        <p:nvSpPr>
          <p:cNvPr id="4" name="Footer Placeholder 3">
            <a:extLst>
              <a:ext uri="{FF2B5EF4-FFF2-40B4-BE49-F238E27FC236}">
                <a16:creationId xmlns:a16="http://schemas.microsoft.com/office/drawing/2014/main" id="{E5893E22-4ECC-FE05-53EA-3FEB09311504}"/>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4E917123-EBCF-3F9C-D428-9CAC4F66F60B}"/>
              </a:ext>
            </a:extLst>
          </p:cNvPr>
          <p:cNvSpPr>
            <a:spLocks noGrp="1"/>
          </p:cNvSpPr>
          <p:nvPr>
            <p:ph type="sldNum" sz="quarter" idx="12"/>
          </p:nvPr>
        </p:nvSpPr>
        <p:spPr/>
        <p:txBody>
          <a:bodyPr/>
          <a:lstStyle/>
          <a:p>
            <a:fld id="{80DE9206-627D-4322-9773-E052879AC87D}" type="slidenum">
              <a:rPr lang="en-GB" smtClean="0"/>
              <a:t>11</a:t>
            </a:fld>
            <a:endParaRPr lang="en-GB"/>
          </a:p>
        </p:txBody>
      </p:sp>
    </p:spTree>
    <p:extLst>
      <p:ext uri="{BB962C8B-B14F-4D97-AF65-F5344CB8AC3E}">
        <p14:creationId xmlns:p14="http://schemas.microsoft.com/office/powerpoint/2010/main" val="1549100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FBF6C-35AB-F35A-5D88-519B5C0B1AC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D048C91-163E-1A76-FAEA-5ADF9D07A620}"/>
              </a:ext>
            </a:extLst>
          </p:cNvPr>
          <p:cNvSpPr>
            <a:spLocks noGrp="1"/>
          </p:cNvSpPr>
          <p:nvPr>
            <p:ph idx="1"/>
          </p:nvPr>
        </p:nvSpPr>
        <p:spPr/>
        <p:txBody>
          <a:bodyPr/>
          <a:lstStyle/>
          <a:p>
            <a:r>
              <a:rPr lang="en-GB" dirty="0"/>
              <a:t>In conclusion, a description of how youth workers support vulnerable young people has been given. </a:t>
            </a:r>
          </a:p>
          <a:p>
            <a:r>
              <a:rPr lang="en-GB" dirty="0"/>
              <a:t>Different types of vulnerable young people have been seen as well as reasons for why supporting vulnerable young people is an important part of the role of a youth worker.</a:t>
            </a:r>
          </a:p>
          <a:p>
            <a:r>
              <a:rPr lang="en-GB" dirty="0"/>
              <a:t>An activity has been demonstrated in order to explain how a trauma informed approach could look like. </a:t>
            </a:r>
          </a:p>
          <a:p>
            <a:r>
              <a:rPr lang="en-GB" dirty="0"/>
              <a:t>Finally, the importance of why trauma informed approaches are necessary has been highlighted.</a:t>
            </a:r>
          </a:p>
        </p:txBody>
      </p:sp>
      <p:sp>
        <p:nvSpPr>
          <p:cNvPr id="4" name="Footer Placeholder 3">
            <a:extLst>
              <a:ext uri="{FF2B5EF4-FFF2-40B4-BE49-F238E27FC236}">
                <a16:creationId xmlns:a16="http://schemas.microsoft.com/office/drawing/2014/main" id="{015E2BD9-7DAB-194A-6B0F-42BA199296E7}"/>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D18F614A-D960-D348-AB90-ECFA388D5E23}"/>
              </a:ext>
            </a:extLst>
          </p:cNvPr>
          <p:cNvSpPr>
            <a:spLocks noGrp="1"/>
          </p:cNvSpPr>
          <p:nvPr>
            <p:ph type="sldNum" sz="quarter" idx="12"/>
          </p:nvPr>
        </p:nvSpPr>
        <p:spPr/>
        <p:txBody>
          <a:bodyPr/>
          <a:lstStyle/>
          <a:p>
            <a:fld id="{80DE9206-627D-4322-9773-E052879AC87D}" type="slidenum">
              <a:rPr lang="en-GB" smtClean="0"/>
              <a:t>12</a:t>
            </a:fld>
            <a:endParaRPr lang="en-GB"/>
          </a:p>
        </p:txBody>
      </p:sp>
    </p:spTree>
    <p:extLst>
      <p:ext uri="{BB962C8B-B14F-4D97-AF65-F5344CB8AC3E}">
        <p14:creationId xmlns:p14="http://schemas.microsoft.com/office/powerpoint/2010/main" val="2684360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22EB-7332-1F08-9B5E-EA9F7747F284}"/>
              </a:ext>
            </a:extLst>
          </p:cNvPr>
          <p:cNvSpPr>
            <a:spLocks noGrp="1"/>
          </p:cNvSpPr>
          <p:nvPr>
            <p:ph type="title"/>
          </p:nvPr>
        </p:nvSpPr>
        <p:spPr>
          <a:xfrm>
            <a:off x="275303" y="74703"/>
            <a:ext cx="11007212" cy="735315"/>
          </a:xfrm>
        </p:spPr>
        <p:txBody>
          <a:bodyPr>
            <a:noAutofit/>
          </a:bodyPr>
          <a:lstStyle/>
          <a:p>
            <a:r>
              <a:rPr lang="en-GB" sz="2400" dirty="0"/>
              <a:t>References</a:t>
            </a:r>
          </a:p>
        </p:txBody>
      </p:sp>
      <p:sp>
        <p:nvSpPr>
          <p:cNvPr id="3" name="Content Placeholder 2">
            <a:extLst>
              <a:ext uri="{FF2B5EF4-FFF2-40B4-BE49-F238E27FC236}">
                <a16:creationId xmlns:a16="http://schemas.microsoft.com/office/drawing/2014/main" id="{DEE9A8F8-84B8-37D6-6AF3-7BF5D629554C}"/>
              </a:ext>
            </a:extLst>
          </p:cNvPr>
          <p:cNvSpPr>
            <a:spLocks noGrp="1"/>
          </p:cNvSpPr>
          <p:nvPr>
            <p:ph idx="1"/>
          </p:nvPr>
        </p:nvSpPr>
        <p:spPr>
          <a:xfrm>
            <a:off x="275303" y="658761"/>
            <a:ext cx="11680723" cy="6124536"/>
          </a:xfrm>
        </p:spPr>
        <p:txBody>
          <a:bodyPr>
            <a:normAutofit fontScale="40000" lnSpcReduction="20000"/>
          </a:bodyPr>
          <a:lstStyle/>
          <a:p>
            <a:r>
              <a:rPr lang="en-GB" dirty="0"/>
              <a:t>Children’s Commissioner for Wales (2017) Sam’s Story. Available at: </a:t>
            </a:r>
            <a:r>
              <a:rPr lang="en-GB" u="sng" dirty="0">
                <a:hlinkClick r:id="rId2"/>
              </a:rPr>
              <a:t>https://www.childcomwales.org.uk/our-work/commissioners-blog-and-newsletters/sams-story/</a:t>
            </a:r>
            <a:r>
              <a:rPr lang="en-GB" dirty="0"/>
              <a:t> (Accessed on: 11</a:t>
            </a:r>
            <a:r>
              <a:rPr lang="en-GB" baseline="30000" dirty="0"/>
              <a:t>th</a:t>
            </a:r>
            <a:r>
              <a:rPr lang="en-GB" dirty="0"/>
              <a:t> January 2026)</a:t>
            </a:r>
          </a:p>
          <a:p>
            <a:r>
              <a:rPr lang="en-GB" dirty="0"/>
              <a:t>Children’s Commissioner for Wales (2017) Sam’s Story Report. Available at: </a:t>
            </a:r>
            <a:r>
              <a:rPr lang="en-GB" u="sng" dirty="0">
                <a:hlinkClick r:id="rId3"/>
              </a:rPr>
              <a:t>https://www.childcomwales.org.uk/wp-content/uploads/2017/11/Sams-Story.pdf</a:t>
            </a:r>
            <a:r>
              <a:rPr lang="en-GB" dirty="0"/>
              <a:t> (Accessed on: 11</a:t>
            </a:r>
            <a:r>
              <a:rPr lang="en-GB" baseline="30000" dirty="0"/>
              <a:t>th</a:t>
            </a:r>
            <a:r>
              <a:rPr lang="en-GB" dirty="0"/>
              <a:t> January 2026)</a:t>
            </a:r>
          </a:p>
          <a:p>
            <a:r>
              <a:rPr lang="en-GB" dirty="0"/>
              <a:t>CLD Standards Council Scotland (2019) Available at: </a:t>
            </a:r>
            <a:r>
              <a:rPr lang="en-GB" u="sng" dirty="0">
                <a:hlinkClick r:id="rId4"/>
              </a:rPr>
              <a:t>https://cldstandardscouncil.org.uk/wp-content/uploads/CombinedYouthWorkNOS.pdf</a:t>
            </a:r>
            <a:r>
              <a:rPr lang="en-GB" dirty="0"/>
              <a:t> (Accessed: 11th January 2026)</a:t>
            </a:r>
          </a:p>
          <a:p>
            <a:r>
              <a:rPr lang="en-GB" dirty="0"/>
              <a:t>CWVYS, PYOG &amp; EWC Youth Work in Wales Review Group (2022) </a:t>
            </a:r>
            <a:r>
              <a:rPr lang="en-GB" i="1" dirty="0"/>
              <a:t>Youth work in Wales: Principles and Purposes</a:t>
            </a:r>
            <a:r>
              <a:rPr lang="en-GB" dirty="0"/>
              <a:t>. Available at: </a:t>
            </a:r>
            <a:r>
              <a:rPr lang="en-GB" u="sng" dirty="0">
                <a:hlinkClick r:id="rId5"/>
              </a:rPr>
              <a:t>https://www.cwvys.org.uk/wp-content/uploads/2022/10/YOUTH-WORK-IN-WALES-2022-ENGLISH.pdf</a:t>
            </a:r>
            <a:r>
              <a:rPr lang="en-GB" dirty="0"/>
              <a:t> (Accessed: 11</a:t>
            </a:r>
            <a:r>
              <a:rPr lang="en-GB" baseline="30000" dirty="0"/>
              <a:t>th</a:t>
            </a:r>
            <a:r>
              <a:rPr lang="en-GB" dirty="0"/>
              <a:t> January 2026)</a:t>
            </a:r>
          </a:p>
          <a:p>
            <a:r>
              <a:rPr lang="en-US" dirty="0"/>
              <a:t>Gloucestershire Healthy Living and Learning (2022) </a:t>
            </a:r>
            <a:r>
              <a:rPr lang="en-US" i="1" dirty="0"/>
              <a:t>The Five Ways to Wellbeing – A Whole School Approach.</a:t>
            </a:r>
            <a:r>
              <a:rPr lang="en-US" dirty="0"/>
              <a:t> Available at: </a:t>
            </a:r>
            <a:r>
              <a:rPr lang="en-US" u="sng" dirty="0">
                <a:hlinkClick r:id="rId6"/>
              </a:rPr>
              <a:t>https://www.ghll.org.uk/mental-health/5-ways-to-wellbeing/</a:t>
            </a:r>
            <a:r>
              <a:rPr lang="en-US" dirty="0"/>
              <a:t> (Accessed on: 11</a:t>
            </a:r>
            <a:r>
              <a:rPr lang="en-US" baseline="30000" dirty="0"/>
              <a:t>th</a:t>
            </a:r>
            <a:r>
              <a:rPr lang="en-US" dirty="0"/>
              <a:t> January 2026)</a:t>
            </a:r>
            <a:endParaRPr lang="en-GB" dirty="0"/>
          </a:p>
          <a:p>
            <a:r>
              <a:rPr lang="en-US" dirty="0"/>
              <a:t>Liverpool CAMHS (2026) What are Adverse Childhood Experiences ACES. Available at: </a:t>
            </a:r>
            <a:r>
              <a:rPr lang="en-US" u="sng" dirty="0">
                <a:hlinkClick r:id="rId7"/>
              </a:rPr>
              <a:t>https://www.liverpoolcamhs.com/aces/what-are-adverse-childhood-experiences/</a:t>
            </a:r>
            <a:r>
              <a:rPr lang="en-US" dirty="0"/>
              <a:t> (Accessed on: 12</a:t>
            </a:r>
            <a:r>
              <a:rPr lang="en-US" baseline="30000" dirty="0"/>
              <a:t>th</a:t>
            </a:r>
            <a:r>
              <a:rPr lang="en-US" dirty="0"/>
              <a:t> January 2026)</a:t>
            </a:r>
            <a:endParaRPr lang="en-GB" dirty="0"/>
          </a:p>
          <a:p>
            <a:r>
              <a:rPr lang="en-GB" dirty="0"/>
              <a:t>Maslow, A. H. (1943) </a:t>
            </a:r>
            <a:r>
              <a:rPr lang="en-GB" i="1" dirty="0"/>
              <a:t>A theory of human motivation.</a:t>
            </a:r>
            <a:r>
              <a:rPr lang="en-GB" dirty="0"/>
              <a:t> Lecture notes.</a:t>
            </a:r>
          </a:p>
          <a:p>
            <a:r>
              <a:rPr lang="en-US" dirty="0"/>
              <a:t>National Youth Agency (2026) What is Youth Work. Available at: </a:t>
            </a:r>
            <a:r>
              <a:rPr lang="en-US" u="sng" dirty="0">
                <a:hlinkClick r:id="rId8"/>
              </a:rPr>
              <a:t>https://nya.org.uk/what-is-youth-work/</a:t>
            </a:r>
            <a:r>
              <a:rPr lang="en-US" dirty="0"/>
              <a:t> (Accessed on: 12</a:t>
            </a:r>
            <a:r>
              <a:rPr lang="en-US" baseline="30000" dirty="0"/>
              <a:t>th</a:t>
            </a:r>
            <a:r>
              <a:rPr lang="en-US" dirty="0"/>
              <a:t> January 2026)</a:t>
            </a:r>
            <a:endParaRPr lang="en-GB" dirty="0"/>
          </a:p>
          <a:p>
            <a:r>
              <a:rPr lang="en-GB" dirty="0"/>
              <a:t>Office for National Statistics (2023) Bullying and online experiences among children in England and Wales: Prevalence of bullying. Available at: </a:t>
            </a:r>
            <a:r>
              <a:rPr lang="en-GB" u="sng" dirty="0">
                <a:hlinkClick r:id="rId9"/>
              </a:rPr>
              <a:t>https://www.ons.gov.uk/peoplepopulationandcommunity/crimeandjustice/bulletins/bullyingandonlineexperiencesamongchildreninenglandandwales/yearendingmarch2023</a:t>
            </a:r>
            <a:r>
              <a:rPr lang="en-GB" dirty="0"/>
              <a:t> (Accessed on: 11</a:t>
            </a:r>
            <a:r>
              <a:rPr lang="en-GB" baseline="30000" dirty="0"/>
              <a:t>th</a:t>
            </a:r>
            <a:r>
              <a:rPr lang="en-GB" dirty="0"/>
              <a:t> January 2026)</a:t>
            </a:r>
          </a:p>
          <a:p>
            <a:r>
              <a:rPr lang="en-GB" dirty="0"/>
              <a:t>Scott, J. (2014) “cycle of deprivation,” </a:t>
            </a:r>
            <a:r>
              <a:rPr lang="en-GB" i="1" dirty="0"/>
              <a:t>A Dictionary of Sociology</a:t>
            </a:r>
            <a:r>
              <a:rPr lang="en-GB" dirty="0"/>
              <a:t>. 4th ed. Oxford University Press.</a:t>
            </a:r>
          </a:p>
          <a:p>
            <a:r>
              <a:rPr lang="en-GB" dirty="0"/>
              <a:t>United Nations (1989) </a:t>
            </a:r>
            <a:r>
              <a:rPr lang="en-GB" i="1" dirty="0"/>
              <a:t>Convention on the rights of the child.</a:t>
            </a:r>
            <a:r>
              <a:rPr lang="en-GB" dirty="0"/>
              <a:t> Available at : </a:t>
            </a:r>
            <a:r>
              <a:rPr lang="en-GB" u="sng" dirty="0">
                <a:hlinkClick r:id="rId10"/>
              </a:rPr>
              <a:t>https://treaties.un.org/doc/treaties/1990/09/19900902%2003-14%20am/ch_iv_11p.pdf</a:t>
            </a:r>
            <a:r>
              <a:rPr lang="en-GB" dirty="0"/>
              <a:t> (Accessed: 11</a:t>
            </a:r>
            <a:r>
              <a:rPr lang="en-GB" baseline="30000" dirty="0"/>
              <a:t>th</a:t>
            </a:r>
            <a:r>
              <a:rPr lang="en-GB" dirty="0"/>
              <a:t> January 2026)</a:t>
            </a:r>
          </a:p>
          <a:p>
            <a:r>
              <a:rPr lang="en-GB" dirty="0"/>
              <a:t>Young Minds (2026) Bullying. Available at: https://www.youngminds.org.uk/young-person/coping-with-life/bullying/?gad_source=1&amp;gad_campaignid=22211015404&amp;gbraid=0AAAAADk6C8e6tdafO1yJdmuIw2zBml7rh&amp;gclid=Cj0KCQiAsY3LBhCwARIsAF6O6XjlYY4A6saxksclQ6AjJcRnlN062RcGyeP5tcs5XSmUD8D57INo4WAaAsYkEALw_wcB (Accessed on: 11</a:t>
            </a:r>
            <a:r>
              <a:rPr lang="en-GB" baseline="30000" dirty="0"/>
              <a:t>th</a:t>
            </a:r>
            <a:r>
              <a:rPr lang="en-GB" dirty="0"/>
              <a:t> January 2026)</a:t>
            </a:r>
          </a:p>
          <a:p>
            <a:r>
              <a:rPr lang="en-GB" dirty="0"/>
              <a:t>Youth Justice Legal Centre (2021) Legal terms: Vulnerable. Available at: </a:t>
            </a:r>
            <a:r>
              <a:rPr lang="en-GB" u="sng" dirty="0">
                <a:hlinkClick r:id="rId11"/>
              </a:rPr>
              <a:t>https://yjlc.uk/resources/legal-terms-z/vulnerable</a:t>
            </a:r>
            <a:r>
              <a:rPr lang="en-GB" dirty="0"/>
              <a:t> (Accessed on: 11</a:t>
            </a:r>
            <a:r>
              <a:rPr lang="en-GB" baseline="30000" dirty="0"/>
              <a:t>th</a:t>
            </a:r>
            <a:r>
              <a:rPr lang="en-GB" dirty="0"/>
              <a:t> January 2026)</a:t>
            </a:r>
          </a:p>
          <a:p>
            <a:r>
              <a:rPr lang="en-GB" dirty="0"/>
              <a:t> </a:t>
            </a:r>
          </a:p>
          <a:p>
            <a:r>
              <a:rPr lang="en-GB" dirty="0"/>
              <a:t>*helpline image resource references</a:t>
            </a:r>
          </a:p>
          <a:p>
            <a:r>
              <a:rPr lang="en-GB" dirty="0"/>
              <a:t>Anti-bullying Alliance (2026) Sources of information, advice and support. Available at: </a:t>
            </a:r>
            <a:r>
              <a:rPr lang="en-GB" u="sng" dirty="0">
                <a:hlinkClick r:id="rId12"/>
              </a:rPr>
              <a:t>https://anti-bullyingalliance.org.uk/tools-information/advice-and-support/advice-parents-and-carers/sources-information-advice-and</a:t>
            </a:r>
            <a:r>
              <a:rPr lang="en-GB" dirty="0"/>
              <a:t> (Accessed on: 11</a:t>
            </a:r>
            <a:r>
              <a:rPr lang="en-GB" baseline="30000" dirty="0"/>
              <a:t>th</a:t>
            </a:r>
            <a:r>
              <a:rPr lang="en-GB" dirty="0"/>
              <a:t> January 2026)</a:t>
            </a:r>
          </a:p>
          <a:p>
            <a:r>
              <a:rPr lang="en-GB" dirty="0"/>
              <a:t>Childline (2026) Info and Advice. Available at: </a:t>
            </a:r>
            <a:r>
              <a:rPr lang="en-GB" u="sng" dirty="0">
                <a:hlinkClick r:id="rId13"/>
              </a:rPr>
              <a:t>https://www.childline.org.uk/info-advice/</a:t>
            </a:r>
            <a:r>
              <a:rPr lang="en-GB" dirty="0"/>
              <a:t> (Accessed on: 11</a:t>
            </a:r>
            <a:r>
              <a:rPr lang="en-GB" baseline="30000" dirty="0"/>
              <a:t>th</a:t>
            </a:r>
            <a:r>
              <a:rPr lang="en-GB" dirty="0"/>
              <a:t> January 2026)</a:t>
            </a:r>
          </a:p>
          <a:p>
            <a:r>
              <a:rPr lang="en-GB" dirty="0"/>
              <a:t>Shout (2026) Get involved: spread the word. Available at: </a:t>
            </a:r>
            <a:r>
              <a:rPr lang="en-GB" u="sng" dirty="0">
                <a:hlinkClick r:id="rId14"/>
              </a:rPr>
              <a:t>https://giveusashout.org/get-involved/spread-the-word/</a:t>
            </a:r>
            <a:r>
              <a:rPr lang="en-GB" dirty="0"/>
              <a:t> (Accessed on: 11</a:t>
            </a:r>
            <a:r>
              <a:rPr lang="en-GB" baseline="30000" dirty="0"/>
              <a:t>th</a:t>
            </a:r>
            <a:r>
              <a:rPr lang="en-GB" dirty="0"/>
              <a:t> January 2026)</a:t>
            </a:r>
          </a:p>
          <a:p>
            <a:pPr marL="0" indent="0">
              <a:buNone/>
            </a:pPr>
            <a:endParaRPr lang="en-GB" dirty="0"/>
          </a:p>
          <a:p>
            <a:pPr marL="0" indent="0">
              <a:buNone/>
            </a:pPr>
            <a:r>
              <a:rPr lang="en-GB" dirty="0"/>
              <a:t>SPEAKERS NOTES: </a:t>
            </a:r>
            <a:r>
              <a:rPr lang="en-GB" dirty="0">
                <a:hlinkClick r:id="rId15"/>
              </a:rPr>
              <a:t>Trauma Informed - speakers notes.docx</a:t>
            </a:r>
            <a:r>
              <a:rPr lang="en-GB" dirty="0"/>
              <a:t> </a:t>
            </a:r>
          </a:p>
          <a:p>
            <a:pPr marL="0" indent="0">
              <a:buNone/>
            </a:pPr>
            <a:endParaRPr lang="en-GB" dirty="0"/>
          </a:p>
        </p:txBody>
      </p:sp>
      <p:sp>
        <p:nvSpPr>
          <p:cNvPr id="4" name="Footer Placeholder 3">
            <a:extLst>
              <a:ext uri="{FF2B5EF4-FFF2-40B4-BE49-F238E27FC236}">
                <a16:creationId xmlns:a16="http://schemas.microsoft.com/office/drawing/2014/main" id="{2A984F4F-7C6B-2429-5DC0-57E4EFF9D217}"/>
              </a:ext>
            </a:extLst>
          </p:cNvPr>
          <p:cNvSpPr>
            <a:spLocks noGrp="1"/>
          </p:cNvSpPr>
          <p:nvPr>
            <p:ph type="ftr" sz="quarter" idx="11"/>
          </p:nvPr>
        </p:nvSpPr>
        <p:spPr/>
        <p:txBody>
          <a:bodyPr/>
          <a:lstStyle/>
          <a:p>
            <a:r>
              <a:rPr lang="en-GB"/>
              <a:t>Module code: ECYW5013 Student number: 2404615</a:t>
            </a:r>
          </a:p>
        </p:txBody>
      </p:sp>
      <p:sp>
        <p:nvSpPr>
          <p:cNvPr id="5" name="Slide Number Placeholder 4">
            <a:extLst>
              <a:ext uri="{FF2B5EF4-FFF2-40B4-BE49-F238E27FC236}">
                <a16:creationId xmlns:a16="http://schemas.microsoft.com/office/drawing/2014/main" id="{798486F7-6BD6-1AA1-4CF7-AB92A247C04D}"/>
              </a:ext>
            </a:extLst>
          </p:cNvPr>
          <p:cNvSpPr>
            <a:spLocks noGrp="1"/>
          </p:cNvSpPr>
          <p:nvPr>
            <p:ph type="sldNum" sz="quarter" idx="12"/>
          </p:nvPr>
        </p:nvSpPr>
        <p:spPr/>
        <p:txBody>
          <a:bodyPr/>
          <a:lstStyle/>
          <a:p>
            <a:fld id="{80DE9206-627D-4322-9773-E052879AC87D}" type="slidenum">
              <a:rPr lang="en-GB" smtClean="0"/>
              <a:t>13</a:t>
            </a:fld>
            <a:endParaRPr lang="en-GB"/>
          </a:p>
        </p:txBody>
      </p:sp>
    </p:spTree>
    <p:extLst>
      <p:ext uri="{BB962C8B-B14F-4D97-AF65-F5344CB8AC3E}">
        <p14:creationId xmlns:p14="http://schemas.microsoft.com/office/powerpoint/2010/main" val="3320732255"/>
      </p:ext>
    </p:extLst>
  </p:cSld>
  <p:clrMapOvr>
    <a:masterClrMapping/>
  </p:clrMapOvr>
</p:sld>
</file>

<file path=ppt/theme/theme1.xml><?xml version="1.0" encoding="utf-8"?>
<a:theme xmlns:a="http://schemas.openxmlformats.org/drawingml/2006/main" name="Metropolitan">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Metropolitan</Template>
  <TotalTime>1312</TotalTime>
  <Words>2511</Words>
  <Application>Microsoft Office PowerPoint</Application>
  <PresentationFormat>Widescreen</PresentationFormat>
  <Paragraphs>113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ADLaM Display</vt:lpstr>
      <vt:lpstr>Aptos</vt:lpstr>
      <vt:lpstr>Arial</vt:lpstr>
      <vt:lpstr>Calibri Light</vt:lpstr>
      <vt:lpstr>Metropolitan</vt:lpstr>
      <vt:lpstr>Supporting Vulnerable Young People through Trauma Informed Approaches</vt:lpstr>
      <vt:lpstr>AI Declaration</vt:lpstr>
      <vt:lpstr>Contents </vt:lpstr>
      <vt:lpstr>Introduction </vt:lpstr>
      <vt:lpstr>Who are vulnerable young people?</vt:lpstr>
      <vt:lpstr>Maslow’s Hierarchy of Needs</vt:lpstr>
      <vt:lpstr>What are some trauma informed approaches?</vt:lpstr>
      <vt:lpstr>PowerPoint Presentation</vt:lpstr>
      <vt:lpstr>Why do youth workers need to promote good mental and emotional health?</vt:lpstr>
      <vt:lpstr>PowerPoint Presentation</vt:lpstr>
      <vt:lpstr>What is the purpose of this bullying activity?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Arnott</dc:creator>
  <cp:lastModifiedBy>Sarah Arnott</cp:lastModifiedBy>
  <cp:revision>1</cp:revision>
  <dcterms:created xsi:type="dcterms:W3CDTF">2026-01-11T09:31:49Z</dcterms:created>
  <dcterms:modified xsi:type="dcterms:W3CDTF">2026-01-12T07:24:44Z</dcterms:modified>
</cp:coreProperties>
</file>