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380" r:id="rId5"/>
    <p:sldId id="385" r:id="rId6"/>
    <p:sldId id="386" r:id="rId7"/>
    <p:sldId id="382" r:id="rId8"/>
    <p:sldId id="371" r:id="rId9"/>
    <p:sldId id="372" r:id="rId10"/>
    <p:sldId id="373" r:id="rId11"/>
    <p:sldId id="374" r:id="rId12"/>
    <p:sldId id="375" r:id="rId13"/>
    <p:sldId id="376" r:id="rId14"/>
    <p:sldId id="377" r:id="rId15"/>
    <p:sldId id="387" r:id="rId16"/>
    <p:sldId id="388" r:id="rId17"/>
    <p:sldId id="389" r:id="rId18"/>
    <p:sldId id="384"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1571"/>
    <a:srgbClr val="FFFFCC"/>
    <a:srgbClr val="FAAC04"/>
    <a:srgbClr val="FC0354"/>
    <a:srgbClr val="F4142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1361"/>
  </p:normalViewPr>
  <p:slideViewPr>
    <p:cSldViewPr snapToGrid="0" snapToObjects="1">
      <p:cViewPr varScale="1">
        <p:scale>
          <a:sx n="70" d="100"/>
          <a:sy n="70" d="100"/>
        </p:scale>
        <p:origin x="181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11/18/2022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983487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summative assessment for this module is wholly based on a 4000 word written piece which is situated within your practice setting and classroom. The marking criteria you</a:t>
            </a:r>
            <a:r>
              <a:rPr lang="en-GB" baseline="0" dirty="0"/>
              <a:t> will be assessed against </a:t>
            </a:r>
            <a:r>
              <a:rPr lang="en-GB" dirty="0"/>
              <a:t>are aligned to particular elements of the assignment and therefore you can use these</a:t>
            </a:r>
            <a:r>
              <a:rPr lang="en-GB" baseline="0" dirty="0"/>
              <a:t> as </a:t>
            </a:r>
            <a:r>
              <a:rPr lang="en-GB" dirty="0"/>
              <a:t>both a guide towards informing the structure of your assignment and to review your response before submission. It’s worth reiterating</a:t>
            </a:r>
            <a:r>
              <a:rPr lang="en-GB" baseline="0" dirty="0"/>
              <a:t> here </a:t>
            </a:r>
            <a:r>
              <a:rPr lang="en-GB" dirty="0"/>
              <a:t>at the start that your assignment has a 4000-word with a 10% +/- leeway however</a:t>
            </a:r>
            <a:r>
              <a:rPr lang="en-GB" baseline="0" dirty="0"/>
              <a:t>, </a:t>
            </a:r>
            <a:r>
              <a:rPr lang="en-GB" dirty="0"/>
              <a:t>if your assignment is 10% below the word limit it</a:t>
            </a:r>
            <a:r>
              <a:rPr lang="en-GB" baseline="0" dirty="0"/>
              <a:t> is</a:t>
            </a:r>
            <a:r>
              <a:rPr lang="en-GB" dirty="0"/>
              <a:t> likely that you have written too little and there may be gaps which will impact upon the marks you can achieve</a:t>
            </a:r>
            <a:r>
              <a:rPr lang="en-GB" baseline="0" dirty="0"/>
              <a:t> </a:t>
            </a:r>
            <a:r>
              <a:rPr lang="en-GB" dirty="0"/>
              <a:t>and also that you should NOT be in excess of above 10% of the word limit. It</a:t>
            </a:r>
            <a:r>
              <a:rPr lang="en-GB" baseline="0" dirty="0"/>
              <a:t> is good practice therefore to write with precision and aim for the </a:t>
            </a:r>
            <a:r>
              <a:rPr lang="en-GB" dirty="0"/>
              <a:t>4000 words</a:t>
            </a:r>
            <a:r>
              <a:rPr lang="en-GB" baseline="0" dirty="0"/>
              <a:t> count available to you.</a:t>
            </a:r>
            <a:endParaRPr lang="en-GB" dirty="0"/>
          </a:p>
          <a:p>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t>4</a:t>
            </a:fld>
            <a:endParaRPr lang="en-US"/>
          </a:p>
        </p:txBody>
      </p:sp>
    </p:spTree>
    <p:extLst>
      <p:ext uri="{BB962C8B-B14F-4D97-AF65-F5344CB8AC3E}">
        <p14:creationId xmlns:p14="http://schemas.microsoft.com/office/powerpoint/2010/main" val="619088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essentially two parts to this assignment and we</a:t>
            </a:r>
            <a:r>
              <a:rPr lang="en-GB" baseline="0" dirty="0"/>
              <a:t> will </a:t>
            </a:r>
            <a:r>
              <a:rPr lang="en-GB" dirty="0"/>
              <a:t>briefly introduce each part before discussing each part</a:t>
            </a:r>
            <a:r>
              <a:rPr lang="en-GB" baseline="0" dirty="0"/>
              <a:t> in further</a:t>
            </a:r>
            <a:r>
              <a:rPr lang="en-GB" dirty="0"/>
              <a:t> detail. The first part of the assignment requires that you reflect on current inclusive practice in your setting which for most of you will be a school or college. There may be a particular philosophy and approach to inclusion within your setting and this first part requires that you provide an overview.  In the second part of the assignment, the focus then changes to your classroom setting and your practice in particular. </a:t>
            </a:r>
          </a:p>
        </p:txBody>
      </p:sp>
      <p:sp>
        <p:nvSpPr>
          <p:cNvPr id="4" name="Slide Number Placeholder 3"/>
          <p:cNvSpPr>
            <a:spLocks noGrp="1"/>
          </p:cNvSpPr>
          <p:nvPr>
            <p:ph type="sldNum" sz="quarter" idx="5"/>
          </p:nvPr>
        </p:nvSpPr>
        <p:spPr/>
        <p:txBody>
          <a:bodyPr/>
          <a:lstStyle/>
          <a:p>
            <a:fld id="{B999980E-B9DE-874B-9D08-0D80F1A875E4}" type="slidenum">
              <a:rPr lang="en-GB" smtClean="0"/>
              <a:t>5</a:t>
            </a:fld>
            <a:endParaRPr lang="en-GB"/>
          </a:p>
        </p:txBody>
      </p:sp>
    </p:spTree>
    <p:extLst>
      <p:ext uri="{BB962C8B-B14F-4D97-AF65-F5344CB8AC3E}">
        <p14:creationId xmlns:p14="http://schemas.microsoft.com/office/powerpoint/2010/main" val="4217491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summative assessment for this module is wholly based on a 4000 word written piece which is situated within your practice setting and classroom. The marking criteria are aligned with particular elements of the assignment and therefore you can use them to both guide the structure of your response and to review your response before submission. It’s worth mentioning at the start that if your assignment is 10% below the word limit you are likely writing too little and you should NOT be in excess of above 10% of the word limit. Try to write precisely to 4000 words, its good practice.</a:t>
            </a:r>
          </a:p>
          <a:p>
            <a:endParaRPr lang="en-GB" dirty="0"/>
          </a:p>
          <a:p>
            <a:r>
              <a:rPr lang="en-GB" dirty="0"/>
              <a:t>The main purpose of the assignment is to – Identify and discuss up to three strategies that you have implemented in your teaching to support inclusive practice – and we</a:t>
            </a:r>
            <a:r>
              <a:rPr lang="en-GB" baseline="0" dirty="0"/>
              <a:t> have</a:t>
            </a:r>
            <a:r>
              <a:rPr lang="en-GB" dirty="0"/>
              <a:t> placed emphasis here on the element of ‘up to three strategies’ which you yourself have implemented – not others’ implementation (apart from the setting overview), and these should be aimed at supporting inclusion. As this is a reflective piece you are asked to use an identified theory of reflection to scaffold your evaluation of each strategy’s effectiveness. So keep the assignment title in mind, and ensure that you refer to their effectiveness. </a:t>
            </a:r>
          </a:p>
          <a:p>
            <a:endParaRPr lang="en-GB" dirty="0"/>
          </a:p>
          <a:p>
            <a:r>
              <a:rPr lang="en-GB" dirty="0"/>
              <a:t>If we move to look at the marking criteria you will see that the main emphasis here is placed on criticality – this means that you need to have some way to gauge the effectiveness of your strategy or strategies – and it may be that some elements are effective and others are not – Therefore, being critical about one’s own practice and using the literature to support that criticality is very important. This begs the questions, What are the characteristics of effective practice and how do I measure effectiveness in practice – what does very effective practice look like, and how does this compare to practice that is ineffective, or is limited in its effectiveness. This reflects the some of discussion during the first National Saturday, and requires us to consider what data or evidence we have to support our measure of effectiveness, and how does this link to substantive educational theory and evidence from research.</a:t>
            </a:r>
          </a:p>
          <a:p>
            <a:endParaRPr lang="en-GB" dirty="0"/>
          </a:p>
          <a:p>
            <a:r>
              <a:rPr lang="en-GB" dirty="0"/>
              <a:t>If you are unsure how to start the assignment then we</a:t>
            </a:r>
            <a:r>
              <a:rPr lang="en-GB" baseline="0" dirty="0"/>
              <a:t> </a:t>
            </a:r>
            <a:r>
              <a:rPr lang="en-GB" dirty="0"/>
              <a:t>would suggest using the assignment brief as a writing template. Take the main questions and use them as sub-headings to write to. As you become more confident you can take them away to ensure that your paragraphs flow smoothly and the connections between paragraphs are logical. </a:t>
            </a:r>
          </a:p>
        </p:txBody>
      </p:sp>
      <p:sp>
        <p:nvSpPr>
          <p:cNvPr id="4" name="Slide Number Placeholder 3"/>
          <p:cNvSpPr>
            <a:spLocks noGrp="1"/>
          </p:cNvSpPr>
          <p:nvPr>
            <p:ph type="sldNum" sz="quarter" idx="5"/>
          </p:nvPr>
        </p:nvSpPr>
        <p:spPr/>
        <p:txBody>
          <a:bodyPr/>
          <a:lstStyle/>
          <a:p>
            <a:fld id="{B999980E-B9DE-874B-9D08-0D80F1A875E4}" type="slidenum">
              <a:rPr lang="en-GB" smtClean="0"/>
              <a:t>6</a:t>
            </a:fld>
            <a:endParaRPr lang="en-GB"/>
          </a:p>
        </p:txBody>
      </p:sp>
    </p:spTree>
    <p:extLst>
      <p:ext uri="{BB962C8B-B14F-4D97-AF65-F5344CB8AC3E}">
        <p14:creationId xmlns:p14="http://schemas.microsoft.com/office/powerpoint/2010/main" val="1167812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t>
            </a:r>
            <a:r>
              <a:rPr lang="en-GB" baseline="0" dirty="0"/>
              <a:t> will now move on to consider </a:t>
            </a:r>
            <a:r>
              <a:rPr lang="en-GB" dirty="0"/>
              <a:t>the first part of the assignment which</a:t>
            </a:r>
            <a:r>
              <a:rPr lang="en-GB" baseline="0" dirty="0"/>
              <a:t> relates to </a:t>
            </a:r>
            <a:r>
              <a:rPr lang="en-GB" dirty="0"/>
              <a:t>the overview of inclusion in your setting. Here we</a:t>
            </a:r>
            <a:r>
              <a:rPr lang="en-GB" baseline="0" dirty="0"/>
              <a:t> have </a:t>
            </a:r>
            <a:r>
              <a:rPr lang="en-GB" dirty="0"/>
              <a:t>added the relevant assessment criterion which shows the quality descriptors for each grade band.</a:t>
            </a:r>
          </a:p>
          <a:p>
            <a:endParaRPr lang="en-GB" dirty="0"/>
          </a:p>
          <a:p>
            <a:r>
              <a:rPr lang="en-GB" dirty="0"/>
              <a:t>There are approximately 500 words available for this part</a:t>
            </a:r>
            <a:r>
              <a:rPr lang="en-GB" baseline="0" dirty="0"/>
              <a:t> of the assignment</a:t>
            </a:r>
            <a:r>
              <a:rPr lang="en-GB" dirty="0"/>
              <a:t> but you can use a little more as this element accounts for around 20% of the total mark, although we wouldn’t suggest going over 800 words. In academic terms its quite a lot of words but will still require that you write very precisely and with clarity.  </a:t>
            </a:r>
          </a:p>
          <a:p>
            <a:endParaRPr lang="en-GB" dirty="0"/>
          </a:p>
          <a:p>
            <a:r>
              <a:rPr lang="en-GB" dirty="0"/>
              <a:t>In addition to the main objective, this element has three question prompts– you may</a:t>
            </a:r>
            <a:r>
              <a:rPr lang="en-GB" baseline="0" dirty="0"/>
              <a:t> want to</a:t>
            </a:r>
            <a:r>
              <a:rPr lang="en-GB" dirty="0"/>
              <a:t> approach this by creating 4 sub-headings to ensure that you adequately address each one.  It’s up to you whether you wish to keep these  sub-headings in your final assignment or remove them before submission. You could have an overarching heading and then three sub-headings which make it clear for the assessor. </a:t>
            </a:r>
          </a:p>
          <a:p>
            <a:endParaRPr lang="en-GB" dirty="0"/>
          </a:p>
          <a:p>
            <a:r>
              <a:rPr lang="en-GB" dirty="0"/>
              <a:t>If</a:t>
            </a:r>
            <a:r>
              <a:rPr lang="en-GB" baseline="0" dirty="0"/>
              <a:t> we take a </a:t>
            </a:r>
            <a:r>
              <a:rPr lang="en-GB" dirty="0"/>
              <a:t>closer look at the command words – </a:t>
            </a:r>
            <a:r>
              <a:rPr lang="en-GB" b="1" dirty="0"/>
              <a:t>critically engaging </a:t>
            </a:r>
            <a:r>
              <a:rPr lang="en-GB" dirty="0"/>
              <a:t>– this means that you will need to adopt a critical perspective on inclusion in your setting through critical engagement with current debates around inclusion. In academic writing this generally means engaging with the literature and prominent debates which have occurred within the last five years. </a:t>
            </a:r>
          </a:p>
        </p:txBody>
      </p:sp>
      <p:sp>
        <p:nvSpPr>
          <p:cNvPr id="4" name="Slide Number Placeholder 3"/>
          <p:cNvSpPr>
            <a:spLocks noGrp="1"/>
          </p:cNvSpPr>
          <p:nvPr>
            <p:ph type="sldNum" sz="quarter" idx="5"/>
          </p:nvPr>
        </p:nvSpPr>
        <p:spPr/>
        <p:txBody>
          <a:bodyPr/>
          <a:lstStyle/>
          <a:p>
            <a:fld id="{B999980E-B9DE-874B-9D08-0D80F1A875E4}" type="slidenum">
              <a:rPr lang="en-GB" smtClean="0"/>
              <a:t>7</a:t>
            </a:fld>
            <a:endParaRPr lang="en-GB"/>
          </a:p>
        </p:txBody>
      </p:sp>
    </p:spTree>
    <p:extLst>
      <p:ext uri="{BB962C8B-B14F-4D97-AF65-F5344CB8AC3E}">
        <p14:creationId xmlns:p14="http://schemas.microsoft.com/office/powerpoint/2010/main" val="1977395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t>
            </a:r>
            <a:r>
              <a:rPr lang="en-GB" baseline="0" dirty="0"/>
              <a:t> will now take a </a:t>
            </a:r>
            <a:r>
              <a:rPr lang="en-GB" dirty="0"/>
              <a:t>look at the second part of the assignment where you have between 3200 words and 3500 words available, depending on how many words you used to respond to part 1. As a reminder in</a:t>
            </a:r>
            <a:r>
              <a:rPr lang="en-GB" baseline="0" dirty="0"/>
              <a:t> part 1 you were focusing upon inclusive practice in your setting.</a:t>
            </a:r>
            <a:endParaRPr lang="en-GB" dirty="0"/>
          </a:p>
          <a:p>
            <a:endParaRPr lang="en-GB" dirty="0"/>
          </a:p>
          <a:p>
            <a:r>
              <a:rPr lang="en-GB" dirty="0"/>
              <a:t>For</a:t>
            </a:r>
            <a:r>
              <a:rPr lang="en-GB" baseline="0" dirty="0"/>
              <a:t> the second part of the assignment the</a:t>
            </a:r>
            <a:r>
              <a:rPr lang="en-GB" dirty="0"/>
              <a:t> focus</a:t>
            </a:r>
            <a:r>
              <a:rPr lang="en-GB" baseline="0" dirty="0"/>
              <a:t> now </a:t>
            </a:r>
            <a:r>
              <a:rPr lang="en-GB" dirty="0"/>
              <a:t>shifts to</a:t>
            </a:r>
            <a:r>
              <a:rPr lang="en-GB" b="1" dirty="0"/>
              <a:t> your </a:t>
            </a:r>
            <a:r>
              <a:rPr lang="en-GB" dirty="0"/>
              <a:t>practice situated in </a:t>
            </a:r>
            <a:r>
              <a:rPr lang="en-GB" b="1" dirty="0"/>
              <a:t>your classroom </a:t>
            </a:r>
            <a:r>
              <a:rPr lang="en-GB" dirty="0"/>
              <a:t>or equivalent and; you will be using a reflective theory to support your reflection and structure your response. Therefore you MUST identify and name one reflective theory, cite it and clearly use it to structure your response. There are a number of reflective models discussed within the PLP resources and will be discussed further in</a:t>
            </a:r>
            <a:r>
              <a:rPr lang="en-GB" baseline="0" dirty="0"/>
              <a:t> the later sessions today but it was worth remembering that you only have to use ONE model and in terms of the assignment none of the models are viewed as being more appropriate than another for example you would not be advantaged or disadvantaged whether you use the model from Brookfield or Kolb or Gibbs for example. Reflection is personal therefore work with the reflective model that is most pertinent and appropriate for you.</a:t>
            </a:r>
            <a:endParaRPr lang="en-GB" dirty="0"/>
          </a:p>
          <a:p>
            <a:endParaRPr lang="en-GB" dirty="0"/>
          </a:p>
          <a:p>
            <a:r>
              <a:rPr lang="en-GB" dirty="0"/>
              <a:t>Part 2 of the assignment</a:t>
            </a:r>
            <a:r>
              <a:rPr lang="en-GB" baseline="0" dirty="0"/>
              <a:t> </a:t>
            </a:r>
            <a:r>
              <a:rPr lang="en-GB" dirty="0"/>
              <a:t>has six elements and you must attend to all of these for each of the strategies you discuss – remember you may discuss a maximum of three strategies. You can start to see that it is essential here to keep an eye on the word count of you assignment. Make sure you respond to each element equally, for example, if you choose to discuss two strategies then apportion your words equally between the two. Discussing more than one strategy also provides an opportunity to compare the two strategies in a concluding paragraph. Choosing to discuss only one strategy would allow you to go into more detail. It really depends on what you wish to discuss and the opportunities and experiences you have been open to in your practice.</a:t>
            </a:r>
          </a:p>
          <a:p>
            <a:endParaRPr lang="en-GB" dirty="0"/>
          </a:p>
          <a:p>
            <a:r>
              <a:rPr lang="en-GB" dirty="0"/>
              <a:t>Finally, it’s important to define what we mean by a strategy. You will find common descriptions in the literature, and many</a:t>
            </a:r>
            <a:r>
              <a:rPr lang="en-GB" baseline="0" dirty="0"/>
              <a:t> are</a:t>
            </a:r>
            <a:r>
              <a:rPr lang="en-GB" dirty="0"/>
              <a:t> related to a teaching approach. Teaching itself can involve a range of activities, for example it can be whole class teaching, one to one sessions, a fieldtrip, or small group work to name but a few. An approach to teaching has two elements, a strategy and an intention. Strategy refers to the structure, system, methods, techniques, procedures and processes that you use during instruction and will include the what and how aspects of how students learn. The overall approach to teaching will be inclusion and so you are reflecting on the methods you chose to make this so. It also worth making clear what your intention is within the inclusive approach – i.e. what does inclusion mean to you in your classroom.</a:t>
            </a:r>
          </a:p>
          <a:p>
            <a:endParaRPr lang="en-GB" dirty="0"/>
          </a:p>
        </p:txBody>
      </p:sp>
      <p:sp>
        <p:nvSpPr>
          <p:cNvPr id="4" name="Slide Number Placeholder 3"/>
          <p:cNvSpPr>
            <a:spLocks noGrp="1"/>
          </p:cNvSpPr>
          <p:nvPr>
            <p:ph type="sldNum" sz="quarter" idx="5"/>
          </p:nvPr>
        </p:nvSpPr>
        <p:spPr/>
        <p:txBody>
          <a:bodyPr/>
          <a:lstStyle/>
          <a:p>
            <a:fld id="{B999980E-B9DE-874B-9D08-0D80F1A875E4}" type="slidenum">
              <a:rPr lang="en-GB" smtClean="0"/>
              <a:t>8</a:t>
            </a:fld>
            <a:endParaRPr lang="en-GB"/>
          </a:p>
        </p:txBody>
      </p:sp>
    </p:spTree>
    <p:extLst>
      <p:ext uri="{BB962C8B-B14F-4D97-AF65-F5344CB8AC3E}">
        <p14:creationId xmlns:p14="http://schemas.microsoft.com/office/powerpoint/2010/main" val="4161456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onto reflective theories,</a:t>
            </a:r>
            <a:r>
              <a:rPr lang="en-GB" baseline="0" dirty="0"/>
              <a:t> we mention here </a:t>
            </a:r>
            <a:r>
              <a:rPr lang="en-GB" dirty="0"/>
              <a:t>two of the reflective theories which have been introduced in the PLP; Driscoll and Gibbs reflective cycles. In common, reflective theories focus on an analysis of an event or series of events in practice which is sometimes called a critical incident. The event could for example be the implementation of a new strategy and or planned intervention. </a:t>
            </a:r>
          </a:p>
          <a:p>
            <a:endParaRPr lang="en-GB" dirty="0"/>
          </a:p>
          <a:p>
            <a:r>
              <a:rPr lang="en-GB" dirty="0"/>
              <a:t>When writing your assignment you will need to plan how to bring the two structures together – that is the reflective theory and the different elements of part 2 . If you want to use your chosen reflective theory and its stages as sub-headings and assign the six elements to each stage you can.</a:t>
            </a:r>
          </a:p>
          <a:p>
            <a:endParaRPr lang="en-GB" dirty="0"/>
          </a:p>
        </p:txBody>
      </p:sp>
      <p:sp>
        <p:nvSpPr>
          <p:cNvPr id="4" name="Slide Number Placeholder 3"/>
          <p:cNvSpPr>
            <a:spLocks noGrp="1"/>
          </p:cNvSpPr>
          <p:nvPr>
            <p:ph type="sldNum" sz="quarter" idx="5"/>
          </p:nvPr>
        </p:nvSpPr>
        <p:spPr/>
        <p:txBody>
          <a:bodyPr/>
          <a:lstStyle/>
          <a:p>
            <a:fld id="{B999980E-B9DE-874B-9D08-0D80F1A875E4}" type="slidenum">
              <a:rPr lang="en-GB" smtClean="0"/>
              <a:t>9</a:t>
            </a:fld>
            <a:endParaRPr lang="en-GB"/>
          </a:p>
        </p:txBody>
      </p:sp>
    </p:spTree>
    <p:extLst>
      <p:ext uri="{BB962C8B-B14F-4D97-AF65-F5344CB8AC3E}">
        <p14:creationId xmlns:p14="http://schemas.microsoft.com/office/powerpoint/2010/main" val="3728004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Lastly, make sure that you are familiar with the assessment or marking criteria for the module and how these link to the assignment brief. You can review the weighting of each element which gives you a guide to how many words to allocate to each section. The first criterion is dedicated to part 1 of the assignment, with some overlap to the second criterion. The remaining criteria align directly with the part 2 elements.</a:t>
            </a:r>
          </a:p>
          <a:p>
            <a:endParaRPr lang="en-GB" dirty="0"/>
          </a:p>
          <a:p>
            <a:r>
              <a:rPr lang="en-GB" dirty="0"/>
              <a:t>Finally, all the assignments on this course are designed to draw on your professional practice providing authenticity to the learning process and engendering your intrinsic motivation. It’s important that you match this with being able to effectively respond to the brief to ensure that you have every opportunity to demonstrate the breadth of your knowledge skills and understanding of this specialist area. Having begun</a:t>
            </a:r>
            <a:r>
              <a:rPr lang="en-GB" baseline="0" dirty="0"/>
              <a:t> </a:t>
            </a:r>
            <a:r>
              <a:rPr lang="en-GB" dirty="0"/>
              <a:t>National Conference Saturday 2 with a brief discussion of the assignment there will be further tutorial support dedicated to the assignment available this term within each</a:t>
            </a:r>
            <a:r>
              <a:rPr lang="en-GB" baseline="0" dirty="0"/>
              <a:t> HEI</a:t>
            </a:r>
            <a:r>
              <a:rPr lang="en-GB" dirty="0"/>
              <a:t>. </a:t>
            </a:r>
          </a:p>
        </p:txBody>
      </p:sp>
      <p:sp>
        <p:nvSpPr>
          <p:cNvPr id="4" name="Slide Number Placeholder 3"/>
          <p:cNvSpPr>
            <a:spLocks noGrp="1"/>
          </p:cNvSpPr>
          <p:nvPr>
            <p:ph type="sldNum" sz="quarter" idx="5"/>
          </p:nvPr>
        </p:nvSpPr>
        <p:spPr/>
        <p:txBody>
          <a:bodyPr/>
          <a:lstStyle/>
          <a:p>
            <a:fld id="{B999980E-B9DE-874B-9D08-0D80F1A875E4}" type="slidenum">
              <a:rPr lang="en-GB" smtClean="0"/>
              <a:t>10</a:t>
            </a:fld>
            <a:endParaRPr lang="en-GB"/>
          </a:p>
        </p:txBody>
      </p:sp>
    </p:spTree>
    <p:extLst>
      <p:ext uri="{BB962C8B-B14F-4D97-AF65-F5344CB8AC3E}">
        <p14:creationId xmlns:p14="http://schemas.microsoft.com/office/powerpoint/2010/main" val="590970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15</a:t>
            </a:fld>
            <a:endParaRPr lang="en-US"/>
          </a:p>
        </p:txBody>
      </p:sp>
    </p:spTree>
    <p:extLst>
      <p:ext uri="{BB962C8B-B14F-4D97-AF65-F5344CB8AC3E}">
        <p14:creationId xmlns:p14="http://schemas.microsoft.com/office/powerpoint/2010/main" val="600598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11/18/2022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hyperlink" Target="https://eur03.safelinks.protection.outlook.com/?url=https%3A%2F%2Fforms.office.com%2FPages%2FResponsePage.aspx%3Fid%3D2Hi6C01P2U2bWu4SGxFu_r4A1aTCFw9JmRB50EBju49UN0JCSVNPUVJYNTZEQTVMSkhGNlM0OUJDSi4u&amp;data=05%7C01%7Cd.v.thomas%40swansea.ac.uk%7Cdb6df3c1a6704c35127708dac8a88c86%7Cbbcab52e9fbe43d6a2f39f66c43df268%7C0%7C0%7C638042923473802251%7CUnknown%7CTWFpbGZsb3d8eyJWIjoiMC4wLjAwMDAiLCJQIjoiV2luMzIiLCJBTiI6Ik1haWwiLCJXVCI6Mn0%3D%7C3000%7C%7C%7C&amp;sdata=7TvHQEeZdcfKfHNX4EQK9KtY4zrJUNm2VJy6ZQTaLnQ%3D&amp;reserved=0" TargetMode="External"/><Relationship Id="rId2" Type="http://schemas.openxmlformats.org/officeDocument/2006/relationships/hyperlink" Target="https://eur03.safelinks.protection.outlook.com/?url=https%3A%2F%2Fforms.office.com%2FPages%2FResponsePage.aspx%3Fid%3D2Hi6C01P2U2bWu4SGxFu_r4A1aTCFw9JmRB50EBju49URDdIVjdGTjJaMlJZS1A1QVQ2OEUzOE5MMy4u&amp;data=05%7C01%7Cd.v.thomas%40swansea.ac.uk%7Cdb6df3c1a6704c35127708dac8a88c86%7Cbbcab52e9fbe43d6a2f39f66c43df268%7C0%7C0%7C638042923473802251%7CUnknown%7CTWFpbGZsb3d8eyJWIjoiMC4wLjAwMDAiLCJQIjoiV2luMzIiLCJBTiI6Ik1haWwiLCJXVCI6Mn0%3D%7C3000%7C%7C%7C&amp;sdata=OzBZt9rvL7JISyY8lyd0ZBsZWGOwL4PO6xs8YWw%2BOaE%3D&amp;reserved=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215154" y="5664692"/>
            <a:ext cx="5992008" cy="1051226"/>
          </a:xfrm>
        </p:spPr>
        <p:txBody>
          <a:bodyPr>
            <a:normAutofit fontScale="90000"/>
          </a:bodyPr>
          <a:lstStyle/>
          <a:p>
            <a:pPr algn="l"/>
            <a:r>
              <a:rPr lang="en-US" dirty="0">
                <a:solidFill>
                  <a:srgbClr val="FFFFCC"/>
                </a:solidFill>
                <a:latin typeface="Helvetica" pitchFamily="2" charset="0"/>
              </a:rPr>
              <a:t>Ymarfer </a:t>
            </a:r>
            <a:r>
              <a:rPr lang="en-US" dirty="0" err="1">
                <a:solidFill>
                  <a:srgbClr val="FFFFCC"/>
                </a:solidFill>
                <a:latin typeface="Helvetica" pitchFamily="2" charset="0"/>
              </a:rPr>
              <a:t>Cynhwysol</a:t>
            </a:r>
            <a:r>
              <a:rPr lang="en-US" dirty="0">
                <a:solidFill>
                  <a:srgbClr val="FFFFCC"/>
                </a:solidFill>
                <a:latin typeface="Helvetica" pitchFamily="2" charset="0"/>
              </a:rPr>
              <a:t> </a:t>
            </a:r>
            <a:br>
              <a:rPr lang="en-US" dirty="0">
                <a:solidFill>
                  <a:srgbClr val="FFFFCC"/>
                </a:solidFill>
                <a:latin typeface="Helvetica" pitchFamily="2" charset="0"/>
              </a:rPr>
            </a:br>
            <a:r>
              <a:rPr lang="en-US" dirty="0" err="1">
                <a:solidFill>
                  <a:srgbClr val="FFFFCC"/>
                </a:solidFill>
                <a:latin typeface="Helvetica" pitchFamily="2" charset="0"/>
              </a:rPr>
              <a:t>yn</a:t>
            </a:r>
            <a:r>
              <a:rPr lang="en-US" dirty="0">
                <a:solidFill>
                  <a:srgbClr val="FFFFCC"/>
                </a:solidFill>
                <a:latin typeface="Helvetica" pitchFamily="2" charset="0"/>
              </a:rPr>
              <a:t> y </a:t>
            </a:r>
            <a:r>
              <a:rPr lang="en-US" dirty="0" err="1">
                <a:solidFill>
                  <a:srgbClr val="FFFFCC"/>
                </a:solidFill>
                <a:latin typeface="Helvetica" pitchFamily="2" charset="0"/>
              </a:rPr>
              <a:t>Dosbarth</a:t>
            </a:r>
            <a:br>
              <a:rPr lang="en-US" dirty="0">
                <a:solidFill>
                  <a:srgbClr val="FFFFCC"/>
                </a:solidFill>
                <a:latin typeface="Helvetica" pitchFamily="2" charset="0"/>
              </a:rPr>
            </a:br>
            <a:r>
              <a:rPr lang="en-US" dirty="0">
                <a:solidFill>
                  <a:srgbClr val="FFFFCC"/>
                </a:solidFill>
                <a:latin typeface="Helvetica" pitchFamily="2" charset="0"/>
              </a:rPr>
              <a:t>(</a:t>
            </a:r>
            <a:r>
              <a:rPr lang="en-US" dirty="0" err="1">
                <a:solidFill>
                  <a:srgbClr val="FFFFCC"/>
                </a:solidFill>
                <a:latin typeface="Helvetica" pitchFamily="2" charset="0"/>
              </a:rPr>
              <a:t>Asesiad</a:t>
            </a:r>
            <a:r>
              <a:rPr lang="en-US" dirty="0">
                <a:solidFill>
                  <a:srgbClr val="FFFFCC"/>
                </a:solidFill>
                <a:latin typeface="Helvetica" pitchFamily="2" charset="0"/>
              </a:rPr>
              <a:t>)</a:t>
            </a:r>
            <a:br>
              <a:rPr lang="en-US" dirty="0">
                <a:solidFill>
                  <a:schemeClr val="bg1"/>
                </a:solidFill>
                <a:latin typeface="Helvetica" pitchFamily="2" charset="0"/>
              </a:rPr>
            </a:br>
            <a:r>
              <a:rPr lang="en-US" dirty="0">
                <a:solidFill>
                  <a:schemeClr val="bg1"/>
                </a:solidFill>
                <a:latin typeface="Helvetica" pitchFamily="2" charset="0"/>
              </a:rPr>
              <a:t>Inclusive Classroom Practice</a:t>
            </a:r>
            <a:br>
              <a:rPr lang="en-US" dirty="0">
                <a:solidFill>
                  <a:schemeClr val="bg1"/>
                </a:solidFill>
                <a:latin typeface="Helvetica" pitchFamily="2" charset="0"/>
              </a:rPr>
            </a:br>
            <a:r>
              <a:rPr lang="en-US" dirty="0">
                <a:solidFill>
                  <a:schemeClr val="bg1"/>
                </a:solidFill>
                <a:latin typeface="Helvetica" pitchFamily="2" charset="0"/>
              </a:rPr>
              <a:t>(Assessment)</a:t>
            </a:r>
            <a:br>
              <a:rPr lang="en-US" dirty="0">
                <a:solidFill>
                  <a:schemeClr val="bg1"/>
                </a:solidFill>
              </a:rPr>
            </a:br>
            <a:endParaRPr lang="en-US" sz="2700"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508679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D186-D0B3-2AE0-E6E1-AD9D061D2853}"/>
              </a:ext>
            </a:extLst>
          </p:cNvPr>
          <p:cNvSpPr>
            <a:spLocks noGrp="1"/>
          </p:cNvSpPr>
          <p:nvPr>
            <p:ph type="title"/>
          </p:nvPr>
        </p:nvSpPr>
        <p:spPr>
          <a:xfrm>
            <a:off x="117021" y="181314"/>
            <a:ext cx="7100208" cy="1146743"/>
          </a:xfrm>
        </p:spPr>
        <p:txBody>
          <a:bodyPr>
            <a:normAutofit/>
          </a:bodyPr>
          <a:lstStyle/>
          <a:p>
            <a:pPr algn="ctr"/>
            <a:r>
              <a:rPr lang="en-GB" sz="3800" b="1" dirty="0" err="1">
                <a:solidFill>
                  <a:srgbClr val="231571"/>
                </a:solidFill>
                <a:latin typeface="+mn-lt"/>
              </a:rPr>
              <a:t>Dydd</a:t>
            </a:r>
            <a:r>
              <a:rPr lang="en-GB" sz="3800" b="1" dirty="0">
                <a:solidFill>
                  <a:srgbClr val="231571"/>
                </a:solidFill>
                <a:latin typeface="+mn-lt"/>
              </a:rPr>
              <a:t> </a:t>
            </a:r>
            <a:r>
              <a:rPr lang="en-GB" sz="3800" b="1" dirty="0" err="1">
                <a:solidFill>
                  <a:srgbClr val="231571"/>
                </a:solidFill>
                <a:latin typeface="+mn-lt"/>
              </a:rPr>
              <a:t>Sadwrn</a:t>
            </a:r>
            <a:r>
              <a:rPr lang="en-GB" sz="3800" b="1" dirty="0">
                <a:solidFill>
                  <a:srgbClr val="231571"/>
                </a:solidFill>
                <a:latin typeface="+mn-lt"/>
              </a:rPr>
              <a:t> / Saturday 19.11.22</a:t>
            </a:r>
          </a:p>
        </p:txBody>
      </p:sp>
      <p:graphicFrame>
        <p:nvGraphicFramePr>
          <p:cNvPr id="4" name="Content Placeholder 3">
            <a:extLst>
              <a:ext uri="{FF2B5EF4-FFF2-40B4-BE49-F238E27FC236}">
                <a16:creationId xmlns:a16="http://schemas.microsoft.com/office/drawing/2014/main" id="{E6D1DDE6-7C95-9E71-7E28-03A5844AE4B3}"/>
              </a:ext>
            </a:extLst>
          </p:cNvPr>
          <p:cNvGraphicFramePr>
            <a:graphicFrameLocks noGrp="1"/>
          </p:cNvGraphicFramePr>
          <p:nvPr>
            <p:ph idx="1"/>
            <p:extLst>
              <p:ext uri="{D42A27DB-BD31-4B8C-83A1-F6EECF244321}">
                <p14:modId xmlns:p14="http://schemas.microsoft.com/office/powerpoint/2010/main" val="3824424399"/>
              </p:ext>
            </p:extLst>
          </p:nvPr>
        </p:nvGraphicFramePr>
        <p:xfrm>
          <a:off x="117020" y="1121229"/>
          <a:ext cx="7709809" cy="4736374"/>
        </p:xfrm>
        <a:graphic>
          <a:graphicData uri="http://schemas.openxmlformats.org/drawingml/2006/table">
            <a:tbl>
              <a:tblPr firstRow="1" firstCol="1" bandRow="1">
                <a:tableStyleId>{5C22544A-7EE6-4342-B048-85BDC9FD1C3A}</a:tableStyleId>
              </a:tblPr>
              <a:tblGrid>
                <a:gridCol w="3155598">
                  <a:extLst>
                    <a:ext uri="{9D8B030D-6E8A-4147-A177-3AD203B41FA5}">
                      <a16:colId xmlns:a16="http://schemas.microsoft.com/office/drawing/2014/main" val="2157829465"/>
                    </a:ext>
                  </a:extLst>
                </a:gridCol>
                <a:gridCol w="1556936">
                  <a:extLst>
                    <a:ext uri="{9D8B030D-6E8A-4147-A177-3AD203B41FA5}">
                      <a16:colId xmlns:a16="http://schemas.microsoft.com/office/drawing/2014/main" val="3186697023"/>
                    </a:ext>
                  </a:extLst>
                </a:gridCol>
                <a:gridCol w="2997275">
                  <a:extLst>
                    <a:ext uri="{9D8B030D-6E8A-4147-A177-3AD203B41FA5}">
                      <a16:colId xmlns:a16="http://schemas.microsoft.com/office/drawing/2014/main" val="1208053869"/>
                    </a:ext>
                  </a:extLst>
                </a:gridCol>
              </a:tblGrid>
              <a:tr h="559668">
                <a:tc>
                  <a:txBody>
                    <a:bodyPr/>
                    <a:lstStyle/>
                    <a:p>
                      <a:pPr algn="ctr" fontAlgn="base"/>
                      <a:r>
                        <a:rPr lang="en-GB" sz="1400" dirty="0" err="1">
                          <a:solidFill>
                            <a:srgbClr val="231571"/>
                          </a:solidFill>
                          <a:effectLst/>
                        </a:rPr>
                        <a:t>Croeso</a:t>
                      </a:r>
                      <a:r>
                        <a:rPr lang="en-GB" sz="1400" dirty="0">
                          <a:solidFill>
                            <a:srgbClr val="231571"/>
                          </a:solidFill>
                          <a:effectLst/>
                        </a:rPr>
                        <a:t> a </a:t>
                      </a:r>
                      <a:r>
                        <a:rPr lang="en-GB" sz="1400" dirty="0" err="1">
                          <a:solidFill>
                            <a:srgbClr val="231571"/>
                          </a:solidFill>
                          <a:effectLst/>
                        </a:rPr>
                        <a:t>chynllun</a:t>
                      </a:r>
                      <a:r>
                        <a:rPr lang="en-GB" sz="1400" dirty="0">
                          <a:solidFill>
                            <a:srgbClr val="231571"/>
                          </a:solidFill>
                          <a:effectLst/>
                        </a:rPr>
                        <a:t> y </a:t>
                      </a:r>
                      <a:r>
                        <a:rPr lang="en-GB" sz="1400" dirty="0" err="1">
                          <a:solidFill>
                            <a:srgbClr val="231571"/>
                          </a:solidFill>
                          <a:effectLst/>
                        </a:rPr>
                        <a:t>diwrnod</a:t>
                      </a:r>
                      <a:endParaRPr lang="en-GB" sz="1800" dirty="0">
                        <a:solidFill>
                          <a:srgbClr val="231571"/>
                        </a:solidFill>
                        <a:effectLst/>
                      </a:endParaRPr>
                    </a:p>
                    <a:p>
                      <a:pPr algn="ctr" fontAlgn="base"/>
                      <a:r>
                        <a:rPr lang="en-GB" sz="1400" dirty="0">
                          <a:solidFill>
                            <a:srgbClr val="231571"/>
                          </a:solidFill>
                          <a:effectLst/>
                        </a:rPr>
                        <a:t>(PAWB)</a:t>
                      </a:r>
                      <a:endParaRPr lang="en-GB" sz="1800"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solidFill>
                      <a:srgbClr val="FFFFCC"/>
                    </a:solidFill>
                  </a:tcPr>
                </a:tc>
                <a:tc>
                  <a:txBody>
                    <a:bodyPr/>
                    <a:lstStyle/>
                    <a:p>
                      <a:pPr algn="ctr" fontAlgn="base"/>
                      <a:r>
                        <a:rPr lang="en-GB" sz="1400" b="1" dirty="0">
                          <a:solidFill>
                            <a:srgbClr val="231571"/>
                          </a:solidFill>
                          <a:effectLst/>
                        </a:rPr>
                        <a:t>9.30-9.45  </a:t>
                      </a:r>
                      <a:endParaRPr lang="en-GB" sz="1800" b="1"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solidFill>
                      <a:srgbClr val="FFFFCC"/>
                    </a:solidFill>
                  </a:tcPr>
                </a:tc>
                <a:tc>
                  <a:txBody>
                    <a:bodyPr/>
                    <a:lstStyle/>
                    <a:p>
                      <a:pPr algn="ctr" fontAlgn="base"/>
                      <a:r>
                        <a:rPr lang="en-GB" sz="1400" dirty="0">
                          <a:solidFill>
                            <a:srgbClr val="231571"/>
                          </a:solidFill>
                          <a:effectLst/>
                        </a:rPr>
                        <a:t>Welcome and plan for the day </a:t>
                      </a:r>
                      <a:endParaRPr lang="en-GB" sz="1800" dirty="0">
                        <a:solidFill>
                          <a:srgbClr val="231571"/>
                        </a:solidFill>
                        <a:effectLst/>
                      </a:endParaRPr>
                    </a:p>
                    <a:p>
                      <a:pPr algn="ctr" fontAlgn="base"/>
                      <a:r>
                        <a:rPr lang="en-GB" sz="1400" dirty="0">
                          <a:solidFill>
                            <a:srgbClr val="231571"/>
                          </a:solidFill>
                          <a:effectLst/>
                        </a:rPr>
                        <a:t>(EVERYONE)  </a:t>
                      </a:r>
                      <a:endParaRPr lang="en-GB" sz="1800"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solidFill>
                      <a:srgbClr val="FFFFCC"/>
                    </a:solidFill>
                  </a:tcPr>
                </a:tc>
                <a:extLst>
                  <a:ext uri="{0D108BD9-81ED-4DB2-BD59-A6C34878D82A}">
                    <a16:rowId xmlns:a16="http://schemas.microsoft.com/office/drawing/2014/main" val="442077139"/>
                  </a:ext>
                </a:extLst>
              </a:tr>
              <a:tr h="839502">
                <a:tc>
                  <a:txBody>
                    <a:bodyPr/>
                    <a:lstStyle/>
                    <a:p>
                      <a:pPr algn="ctr" fontAlgn="base"/>
                      <a:r>
                        <a:rPr lang="en-GB" sz="1400" b="0">
                          <a:solidFill>
                            <a:srgbClr val="231571"/>
                          </a:solidFill>
                          <a:effectLst/>
                        </a:rPr>
                        <a:t>Heriau sy’n creu rhwystrau ar gyfer ymarfer cynhwysol yn y dosbarth</a:t>
                      </a:r>
                      <a:endParaRPr lang="en-GB" sz="1800" b="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b="1" dirty="0" err="1">
                          <a:solidFill>
                            <a:srgbClr val="231571"/>
                          </a:solidFill>
                          <a:effectLst/>
                        </a:rPr>
                        <a:t>Sesiwn</a:t>
                      </a:r>
                      <a:r>
                        <a:rPr lang="en-GB" sz="1400" b="1" dirty="0">
                          <a:solidFill>
                            <a:srgbClr val="231571"/>
                          </a:solidFill>
                          <a:effectLst/>
                        </a:rPr>
                        <a:t> Un / Session One:   </a:t>
                      </a:r>
                      <a:endParaRPr lang="en-GB" sz="1800" b="1" dirty="0">
                        <a:solidFill>
                          <a:srgbClr val="231571"/>
                        </a:solidFill>
                        <a:effectLst/>
                      </a:endParaRPr>
                    </a:p>
                    <a:p>
                      <a:pPr algn="ctr" fontAlgn="base"/>
                      <a:r>
                        <a:rPr lang="en-GB" sz="1400" b="1" dirty="0">
                          <a:solidFill>
                            <a:srgbClr val="231571"/>
                          </a:solidFill>
                          <a:effectLst/>
                        </a:rPr>
                        <a:t>9.45 - 11.00  </a:t>
                      </a:r>
                      <a:endParaRPr lang="en-GB" sz="1800" b="1"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r>
                        <a:rPr lang="en-GB" sz="1400">
                          <a:solidFill>
                            <a:srgbClr val="231571"/>
                          </a:solidFill>
                          <a:effectLst/>
                        </a:rPr>
                        <a:t>Challenges that create barriers for inclusive classroom practices.</a:t>
                      </a:r>
                      <a:endParaRPr lang="en-GB" sz="1800">
                        <a:solidFill>
                          <a:srgbClr val="231571"/>
                        </a:solidFill>
                        <a:effectLst/>
                      </a:endParaRPr>
                    </a:p>
                    <a:p>
                      <a:r>
                        <a:rPr lang="en-GB" sz="1400">
                          <a:solidFill>
                            <a:srgbClr val="231571"/>
                          </a:solidFill>
                          <a:effectLst/>
                        </a:rPr>
                        <a:t> </a:t>
                      </a:r>
                      <a:endParaRPr lang="en-GB" sz="18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3514280149"/>
                  </a:ext>
                </a:extLst>
              </a:tr>
              <a:tr h="559668">
                <a:tc>
                  <a:txBody>
                    <a:bodyPr/>
                    <a:lstStyle/>
                    <a:p>
                      <a:pPr algn="ctr" fontAlgn="base"/>
                      <a:r>
                        <a:rPr lang="en-GB" sz="1400" b="0">
                          <a:solidFill>
                            <a:srgbClr val="231571"/>
                          </a:solidFill>
                          <a:effectLst/>
                        </a:rPr>
                        <a:t>  </a:t>
                      </a:r>
                      <a:endParaRPr lang="en-GB" sz="1800" b="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b="1" dirty="0" err="1">
                          <a:solidFill>
                            <a:srgbClr val="231571"/>
                          </a:solidFill>
                          <a:effectLst/>
                        </a:rPr>
                        <a:t>Egwyl</a:t>
                      </a:r>
                      <a:r>
                        <a:rPr lang="en-GB" sz="1400" b="1" dirty="0">
                          <a:solidFill>
                            <a:srgbClr val="231571"/>
                          </a:solidFill>
                          <a:effectLst/>
                        </a:rPr>
                        <a:t> / Break  </a:t>
                      </a:r>
                      <a:endParaRPr lang="en-GB" sz="1800" b="1" dirty="0">
                        <a:solidFill>
                          <a:srgbClr val="231571"/>
                        </a:solidFill>
                        <a:effectLst/>
                      </a:endParaRPr>
                    </a:p>
                    <a:p>
                      <a:pPr algn="ctr" fontAlgn="base"/>
                      <a:r>
                        <a:rPr lang="en-GB" sz="1400" b="1" dirty="0">
                          <a:solidFill>
                            <a:srgbClr val="231571"/>
                          </a:solidFill>
                          <a:effectLst/>
                        </a:rPr>
                        <a:t>11-11.15  </a:t>
                      </a:r>
                      <a:endParaRPr lang="en-GB" sz="1800" b="1"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a:solidFill>
                            <a:srgbClr val="231571"/>
                          </a:solidFill>
                          <a:effectLst/>
                        </a:rPr>
                        <a:t> </a:t>
                      </a:r>
                      <a:endParaRPr lang="en-GB" sz="180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825828206"/>
                  </a:ext>
                </a:extLst>
              </a:tr>
              <a:tr h="689183">
                <a:tc>
                  <a:txBody>
                    <a:bodyPr/>
                    <a:lstStyle/>
                    <a:p>
                      <a:pPr algn="ctr" fontAlgn="base">
                        <a:tabLst>
                          <a:tab pos="1748155" algn="ctr"/>
                          <a:tab pos="2556510" algn="l"/>
                        </a:tabLst>
                      </a:pPr>
                      <a:r>
                        <a:rPr lang="en-GB" sz="1400" b="0" dirty="0">
                          <a:solidFill>
                            <a:srgbClr val="231571"/>
                          </a:solidFill>
                          <a:effectLst/>
                        </a:rPr>
                        <a:t>Holi’r </a:t>
                      </a:r>
                      <a:r>
                        <a:rPr lang="en-GB" sz="1400" b="0" dirty="0" err="1">
                          <a:solidFill>
                            <a:srgbClr val="231571"/>
                          </a:solidFill>
                          <a:effectLst/>
                        </a:rPr>
                        <a:t>Arbenigwr</a:t>
                      </a:r>
                      <a:r>
                        <a:rPr lang="en-GB" sz="1400" b="0" dirty="0">
                          <a:solidFill>
                            <a:srgbClr val="231571"/>
                          </a:solidFill>
                          <a:effectLst/>
                        </a:rPr>
                        <a:t>: 	Dawn Lynch, </a:t>
                      </a:r>
                      <a:r>
                        <a:rPr lang="en-GB" sz="1400" b="0" dirty="0" err="1">
                          <a:solidFill>
                            <a:srgbClr val="231571"/>
                          </a:solidFill>
                          <a:effectLst/>
                        </a:rPr>
                        <a:t>Pennaeth</a:t>
                      </a:r>
                      <a:r>
                        <a:rPr lang="en-GB" sz="1400" b="0" dirty="0">
                          <a:solidFill>
                            <a:srgbClr val="231571"/>
                          </a:solidFill>
                          <a:effectLst/>
                        </a:rPr>
                        <a:t> </a:t>
                      </a:r>
                      <a:r>
                        <a:rPr lang="en-GB" sz="1400" b="0" dirty="0" err="1">
                          <a:solidFill>
                            <a:srgbClr val="231571"/>
                          </a:solidFill>
                          <a:effectLst/>
                        </a:rPr>
                        <a:t>Addysg</a:t>
                      </a:r>
                      <a:r>
                        <a:rPr lang="en-GB" sz="1400" b="0" dirty="0">
                          <a:solidFill>
                            <a:srgbClr val="231571"/>
                          </a:solidFill>
                          <a:effectLst/>
                        </a:rPr>
                        <a:t>, </a:t>
                      </a:r>
                      <a:r>
                        <a:rPr lang="en-GB" sz="1400" b="0" dirty="0" err="1">
                          <a:solidFill>
                            <a:srgbClr val="231571"/>
                          </a:solidFill>
                          <a:effectLst/>
                        </a:rPr>
                        <a:t>Sgiliau</a:t>
                      </a:r>
                      <a:r>
                        <a:rPr lang="en-GB" sz="1400" b="0" dirty="0">
                          <a:solidFill>
                            <a:srgbClr val="231571"/>
                          </a:solidFill>
                          <a:effectLst/>
                        </a:rPr>
                        <a:t> a </a:t>
                      </a:r>
                      <a:r>
                        <a:rPr lang="en-GB" sz="1400" b="0" dirty="0" err="1">
                          <a:solidFill>
                            <a:srgbClr val="231571"/>
                          </a:solidFill>
                          <a:effectLst/>
                        </a:rPr>
                        <a:t>Dysgu</a:t>
                      </a:r>
                      <a:r>
                        <a:rPr lang="en-GB" sz="1400" b="0" dirty="0">
                          <a:solidFill>
                            <a:srgbClr val="231571"/>
                          </a:solidFill>
                          <a:effectLst/>
                        </a:rPr>
                        <a:t> </a:t>
                      </a:r>
                      <a:r>
                        <a:rPr lang="en-GB" sz="1400" b="0" dirty="0" err="1">
                          <a:solidFill>
                            <a:srgbClr val="231571"/>
                          </a:solidFill>
                          <a:effectLst/>
                        </a:rPr>
                        <a:t>Gydol</a:t>
                      </a:r>
                      <a:r>
                        <a:rPr lang="en-GB" sz="1400" b="0" dirty="0">
                          <a:solidFill>
                            <a:srgbClr val="231571"/>
                          </a:solidFill>
                          <a:effectLst/>
                        </a:rPr>
                        <a:t> </a:t>
                      </a:r>
                      <a:r>
                        <a:rPr lang="en-GB" sz="1400" b="0" dirty="0" err="1">
                          <a:solidFill>
                            <a:srgbClr val="231571"/>
                          </a:solidFill>
                          <a:effectLst/>
                        </a:rPr>
                        <a:t>Oes</a:t>
                      </a:r>
                      <a:r>
                        <a:rPr lang="en-GB" sz="1400" b="0" dirty="0">
                          <a:solidFill>
                            <a:srgbClr val="231571"/>
                          </a:solidFill>
                          <a:effectLst/>
                        </a:rPr>
                        <a:t> </a:t>
                      </a:r>
                      <a:r>
                        <a:rPr lang="en-GB" sz="1400" b="0" dirty="0" err="1">
                          <a:solidFill>
                            <a:srgbClr val="231571"/>
                          </a:solidFill>
                          <a:effectLst/>
                        </a:rPr>
                        <a:t>yn</a:t>
                      </a:r>
                      <a:r>
                        <a:rPr lang="en-GB" sz="1400" b="0" dirty="0">
                          <a:solidFill>
                            <a:srgbClr val="231571"/>
                          </a:solidFill>
                          <a:effectLst/>
                        </a:rPr>
                        <a:t> Rossie Young People’s Trust</a:t>
                      </a:r>
                      <a:endParaRPr lang="en-GB" sz="1800" b="0"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b="1" dirty="0" err="1">
                          <a:solidFill>
                            <a:srgbClr val="231571"/>
                          </a:solidFill>
                          <a:effectLst/>
                        </a:rPr>
                        <a:t>Sesiwn</a:t>
                      </a:r>
                      <a:r>
                        <a:rPr lang="en-GB" sz="1400" b="1" dirty="0">
                          <a:solidFill>
                            <a:srgbClr val="231571"/>
                          </a:solidFill>
                          <a:effectLst/>
                        </a:rPr>
                        <a:t> </a:t>
                      </a:r>
                      <a:r>
                        <a:rPr lang="en-GB" sz="1400" b="1" dirty="0" err="1">
                          <a:solidFill>
                            <a:srgbClr val="231571"/>
                          </a:solidFill>
                          <a:effectLst/>
                        </a:rPr>
                        <a:t>Dau</a:t>
                      </a:r>
                      <a:r>
                        <a:rPr lang="en-GB" sz="1400" b="1" dirty="0">
                          <a:solidFill>
                            <a:srgbClr val="231571"/>
                          </a:solidFill>
                          <a:effectLst/>
                        </a:rPr>
                        <a:t> / Session Two:  </a:t>
                      </a:r>
                      <a:endParaRPr lang="en-GB" sz="1800" b="1" dirty="0">
                        <a:solidFill>
                          <a:srgbClr val="231571"/>
                        </a:solidFill>
                        <a:effectLst/>
                      </a:endParaRPr>
                    </a:p>
                    <a:p>
                      <a:pPr algn="ctr" fontAlgn="base"/>
                      <a:r>
                        <a:rPr lang="en-GB" sz="1400" b="1" dirty="0">
                          <a:solidFill>
                            <a:srgbClr val="231571"/>
                          </a:solidFill>
                          <a:effectLst/>
                        </a:rPr>
                        <a:t> 11.15-12.30  </a:t>
                      </a:r>
                      <a:endParaRPr lang="en-GB" sz="1800" b="1"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a:solidFill>
                            <a:srgbClr val="231571"/>
                          </a:solidFill>
                          <a:effectLst/>
                        </a:rPr>
                        <a:t>Ask the Expert: Dawn Lynch, Head of Education, Skills and Lifelong Learning at Rossie Young People’s Trust </a:t>
                      </a:r>
                      <a:endParaRPr lang="en-GB" sz="180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971229145"/>
                  </a:ext>
                </a:extLst>
              </a:tr>
              <a:tr h="559668">
                <a:tc>
                  <a:txBody>
                    <a:bodyPr/>
                    <a:lstStyle/>
                    <a:p>
                      <a:pPr algn="ctr" fontAlgn="base"/>
                      <a:r>
                        <a:rPr lang="en-GB" sz="1400" b="0">
                          <a:solidFill>
                            <a:srgbClr val="231571"/>
                          </a:solidFill>
                          <a:effectLst/>
                        </a:rPr>
                        <a:t>   </a:t>
                      </a:r>
                      <a:endParaRPr lang="en-GB" sz="1800" b="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b="1" dirty="0" err="1">
                          <a:solidFill>
                            <a:srgbClr val="231571"/>
                          </a:solidFill>
                          <a:effectLst/>
                        </a:rPr>
                        <a:t>Cinio</a:t>
                      </a:r>
                      <a:r>
                        <a:rPr lang="en-GB" sz="1400" b="1" dirty="0">
                          <a:solidFill>
                            <a:srgbClr val="231571"/>
                          </a:solidFill>
                          <a:effectLst/>
                        </a:rPr>
                        <a:t> /Lunch  </a:t>
                      </a:r>
                      <a:endParaRPr lang="en-GB" sz="1800" b="1" dirty="0">
                        <a:solidFill>
                          <a:srgbClr val="231571"/>
                        </a:solidFill>
                        <a:effectLst/>
                      </a:endParaRPr>
                    </a:p>
                    <a:p>
                      <a:pPr algn="ctr" fontAlgn="base"/>
                      <a:r>
                        <a:rPr lang="en-GB" sz="1400" b="1" dirty="0">
                          <a:solidFill>
                            <a:srgbClr val="231571"/>
                          </a:solidFill>
                          <a:effectLst/>
                        </a:rPr>
                        <a:t>12.30-1.00  </a:t>
                      </a:r>
                      <a:endParaRPr lang="en-GB" sz="1800" b="1"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a:solidFill>
                            <a:srgbClr val="231571"/>
                          </a:solidFill>
                          <a:effectLst/>
                        </a:rPr>
                        <a:t> </a:t>
                      </a:r>
                      <a:endParaRPr lang="en-GB" sz="180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496968816"/>
                  </a:ext>
                </a:extLst>
              </a:tr>
              <a:tr h="689183">
                <a:tc>
                  <a:txBody>
                    <a:bodyPr/>
                    <a:lstStyle/>
                    <a:p>
                      <a:pPr algn="ctr" fontAlgn="base"/>
                      <a:r>
                        <a:rPr lang="en-GB" sz="1400" b="0">
                          <a:solidFill>
                            <a:srgbClr val="231571"/>
                          </a:solidFill>
                          <a:effectLst/>
                        </a:rPr>
                        <a:t>Heriau allweddol wrth gefnogi dysgwyr ag ADY: disgwyliadau athrawon, labelu ac atebolrwydd</a:t>
                      </a:r>
                      <a:endParaRPr lang="en-GB" sz="1800" b="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b="1">
                          <a:solidFill>
                            <a:srgbClr val="231571"/>
                          </a:solidFill>
                          <a:effectLst/>
                        </a:rPr>
                        <a:t>Sesiwn Tri /Session Three:  </a:t>
                      </a:r>
                      <a:endParaRPr lang="en-GB" sz="1800" b="1">
                        <a:solidFill>
                          <a:srgbClr val="231571"/>
                        </a:solidFill>
                        <a:effectLst/>
                      </a:endParaRPr>
                    </a:p>
                    <a:p>
                      <a:pPr algn="ctr" fontAlgn="base"/>
                      <a:r>
                        <a:rPr lang="en-GB" sz="1400" b="1">
                          <a:solidFill>
                            <a:srgbClr val="231571"/>
                          </a:solidFill>
                          <a:effectLst/>
                        </a:rPr>
                        <a:t> 1.00-2.00 </a:t>
                      </a:r>
                      <a:endParaRPr lang="en-GB" sz="1800" b="1">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r>
                        <a:rPr lang="en-GB" sz="1400">
                          <a:solidFill>
                            <a:srgbClr val="231571"/>
                          </a:solidFill>
                          <a:effectLst/>
                        </a:rPr>
                        <a:t>Key challenges to supporting learners with ALN: Teacher expectancy, labelling and accountability</a:t>
                      </a:r>
                      <a:endParaRPr lang="en-GB" sz="180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3484378251"/>
                  </a:ext>
                </a:extLst>
              </a:tr>
              <a:tr h="839502">
                <a:tc>
                  <a:txBody>
                    <a:bodyPr/>
                    <a:lstStyle/>
                    <a:p>
                      <a:pPr algn="ctr" fontAlgn="base"/>
                      <a:r>
                        <a:rPr lang="en-GB" sz="1400" b="0" dirty="0">
                          <a:solidFill>
                            <a:srgbClr val="231571"/>
                          </a:solidFill>
                          <a:effectLst/>
                        </a:rPr>
                        <a:t>Sut </a:t>
                      </a:r>
                      <a:r>
                        <a:rPr lang="en-GB" sz="1400" b="0" dirty="0" err="1">
                          <a:solidFill>
                            <a:srgbClr val="231571"/>
                          </a:solidFill>
                          <a:effectLst/>
                        </a:rPr>
                        <a:t>olwg</a:t>
                      </a:r>
                      <a:r>
                        <a:rPr lang="en-GB" sz="1400" b="0" dirty="0">
                          <a:solidFill>
                            <a:srgbClr val="231571"/>
                          </a:solidFill>
                          <a:effectLst/>
                        </a:rPr>
                        <a:t> </a:t>
                      </a:r>
                      <a:r>
                        <a:rPr lang="en-GB" sz="1400" b="0" dirty="0" err="1">
                          <a:solidFill>
                            <a:srgbClr val="231571"/>
                          </a:solidFill>
                          <a:effectLst/>
                        </a:rPr>
                        <a:t>sydd</a:t>
                      </a:r>
                      <a:r>
                        <a:rPr lang="en-GB" sz="1400" b="0" dirty="0">
                          <a:solidFill>
                            <a:srgbClr val="231571"/>
                          </a:solidFill>
                          <a:effectLst/>
                        </a:rPr>
                        <a:t> </a:t>
                      </a:r>
                      <a:r>
                        <a:rPr lang="en-GB" sz="1400" b="0" dirty="0" err="1">
                          <a:solidFill>
                            <a:srgbClr val="231571"/>
                          </a:solidFill>
                          <a:effectLst/>
                        </a:rPr>
                        <a:t>ar</a:t>
                      </a:r>
                      <a:r>
                        <a:rPr lang="en-GB" sz="1400" b="0" dirty="0">
                          <a:solidFill>
                            <a:srgbClr val="231571"/>
                          </a:solidFill>
                          <a:effectLst/>
                        </a:rPr>
                        <a:t> </a:t>
                      </a:r>
                      <a:r>
                        <a:rPr lang="en-GB" sz="1400" b="0" dirty="0" err="1">
                          <a:solidFill>
                            <a:srgbClr val="231571"/>
                          </a:solidFill>
                          <a:effectLst/>
                        </a:rPr>
                        <a:t>arfer</a:t>
                      </a:r>
                      <a:r>
                        <a:rPr lang="en-GB" sz="1400" b="0" dirty="0">
                          <a:solidFill>
                            <a:srgbClr val="231571"/>
                          </a:solidFill>
                          <a:effectLst/>
                        </a:rPr>
                        <a:t> ADY </a:t>
                      </a:r>
                      <a:r>
                        <a:rPr lang="en-GB" sz="1400" b="0" dirty="0" err="1">
                          <a:solidFill>
                            <a:srgbClr val="231571"/>
                          </a:solidFill>
                          <a:effectLst/>
                        </a:rPr>
                        <a:t>cyfredol</a:t>
                      </a:r>
                      <a:r>
                        <a:rPr lang="en-GB" sz="1400" b="0" dirty="0">
                          <a:solidFill>
                            <a:srgbClr val="231571"/>
                          </a:solidFill>
                          <a:effectLst/>
                        </a:rPr>
                        <a:t>?  </a:t>
                      </a:r>
                      <a:r>
                        <a:rPr lang="en-GB" sz="1400" b="0" dirty="0" err="1">
                          <a:solidFill>
                            <a:srgbClr val="231571"/>
                          </a:solidFill>
                          <a:effectLst/>
                        </a:rPr>
                        <a:t>Myfyrio</a:t>
                      </a:r>
                      <a:r>
                        <a:rPr lang="en-GB" sz="1400" b="0" dirty="0">
                          <a:solidFill>
                            <a:srgbClr val="231571"/>
                          </a:solidFill>
                          <a:effectLst/>
                        </a:rPr>
                        <a:t> </a:t>
                      </a:r>
                      <a:r>
                        <a:rPr lang="en-GB" sz="1400" b="0" dirty="0" err="1">
                          <a:solidFill>
                            <a:srgbClr val="231571"/>
                          </a:solidFill>
                          <a:effectLst/>
                        </a:rPr>
                        <a:t>fel</a:t>
                      </a:r>
                      <a:r>
                        <a:rPr lang="en-GB" sz="1400" b="0" dirty="0">
                          <a:solidFill>
                            <a:srgbClr val="231571"/>
                          </a:solidFill>
                          <a:effectLst/>
                        </a:rPr>
                        <a:t> </a:t>
                      </a:r>
                      <a:r>
                        <a:rPr lang="en-GB" sz="1400" b="0" dirty="0" err="1">
                          <a:solidFill>
                            <a:srgbClr val="231571"/>
                          </a:solidFill>
                          <a:effectLst/>
                        </a:rPr>
                        <a:t>arf</a:t>
                      </a:r>
                      <a:r>
                        <a:rPr lang="en-GB" sz="1400" b="0" dirty="0">
                          <a:solidFill>
                            <a:srgbClr val="231571"/>
                          </a:solidFill>
                          <a:effectLst/>
                        </a:rPr>
                        <a:t> </a:t>
                      </a:r>
                      <a:r>
                        <a:rPr lang="en-GB" sz="1400" b="0" dirty="0" err="1">
                          <a:solidFill>
                            <a:srgbClr val="231571"/>
                          </a:solidFill>
                          <a:effectLst/>
                        </a:rPr>
                        <a:t>mewn</a:t>
                      </a:r>
                      <a:r>
                        <a:rPr lang="en-GB" sz="1400" b="0" dirty="0">
                          <a:solidFill>
                            <a:srgbClr val="231571"/>
                          </a:solidFill>
                          <a:effectLst/>
                        </a:rPr>
                        <a:t> </a:t>
                      </a:r>
                      <a:r>
                        <a:rPr lang="en-GB" sz="1400" b="0" dirty="0" err="1">
                          <a:solidFill>
                            <a:srgbClr val="231571"/>
                          </a:solidFill>
                          <a:effectLst/>
                        </a:rPr>
                        <a:t>arfer</a:t>
                      </a:r>
                      <a:r>
                        <a:rPr lang="en-GB" sz="1400" b="0" dirty="0">
                          <a:solidFill>
                            <a:srgbClr val="231571"/>
                          </a:solidFill>
                          <a:effectLst/>
                        </a:rPr>
                        <a:t> </a:t>
                      </a:r>
                      <a:r>
                        <a:rPr lang="en-GB" sz="1400" b="0" dirty="0" err="1">
                          <a:solidFill>
                            <a:srgbClr val="231571"/>
                          </a:solidFill>
                          <a:effectLst/>
                        </a:rPr>
                        <a:t>ystafell</a:t>
                      </a:r>
                      <a:r>
                        <a:rPr lang="en-GB" sz="1400" b="0" dirty="0">
                          <a:solidFill>
                            <a:srgbClr val="231571"/>
                          </a:solidFill>
                          <a:effectLst/>
                        </a:rPr>
                        <a:t> </a:t>
                      </a:r>
                      <a:r>
                        <a:rPr lang="en-GB" sz="1400" b="0" dirty="0" err="1">
                          <a:solidFill>
                            <a:srgbClr val="231571"/>
                          </a:solidFill>
                          <a:effectLst/>
                        </a:rPr>
                        <a:t>ddosbarth</a:t>
                      </a:r>
                      <a:r>
                        <a:rPr lang="en-GB" sz="1400" b="0" dirty="0">
                          <a:solidFill>
                            <a:srgbClr val="231571"/>
                          </a:solidFill>
                          <a:effectLst/>
                        </a:rPr>
                        <a:t> </a:t>
                      </a:r>
                      <a:r>
                        <a:rPr lang="en-GB" sz="1400" b="0" dirty="0" err="1">
                          <a:solidFill>
                            <a:srgbClr val="231571"/>
                          </a:solidFill>
                          <a:effectLst/>
                        </a:rPr>
                        <a:t>cynhwysol</a:t>
                      </a:r>
                      <a:endParaRPr lang="en-GB" sz="1800" b="0"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fontAlgn="base"/>
                      <a:r>
                        <a:rPr lang="en-GB" sz="1400" b="1" dirty="0" err="1">
                          <a:solidFill>
                            <a:srgbClr val="231571"/>
                          </a:solidFill>
                          <a:effectLst/>
                        </a:rPr>
                        <a:t>Sesiwn</a:t>
                      </a:r>
                      <a:r>
                        <a:rPr lang="en-GB" sz="1400" b="1" dirty="0">
                          <a:solidFill>
                            <a:srgbClr val="231571"/>
                          </a:solidFill>
                          <a:effectLst/>
                        </a:rPr>
                        <a:t> </a:t>
                      </a:r>
                      <a:r>
                        <a:rPr lang="en-GB" sz="1400" b="1" dirty="0" err="1">
                          <a:solidFill>
                            <a:srgbClr val="231571"/>
                          </a:solidFill>
                          <a:effectLst/>
                        </a:rPr>
                        <a:t>Pedwar</a:t>
                      </a:r>
                      <a:r>
                        <a:rPr lang="en-GB" sz="1400" b="1" dirty="0">
                          <a:solidFill>
                            <a:srgbClr val="231571"/>
                          </a:solidFill>
                          <a:effectLst/>
                        </a:rPr>
                        <a:t>/ Session Four:   </a:t>
                      </a:r>
                      <a:endParaRPr lang="en-GB" sz="1800" b="1" dirty="0">
                        <a:solidFill>
                          <a:srgbClr val="231571"/>
                        </a:solidFill>
                        <a:effectLst/>
                      </a:endParaRPr>
                    </a:p>
                    <a:p>
                      <a:pPr algn="ctr" fontAlgn="base"/>
                      <a:r>
                        <a:rPr lang="en-GB" sz="1400" b="1" dirty="0">
                          <a:solidFill>
                            <a:srgbClr val="231571"/>
                          </a:solidFill>
                          <a:effectLst/>
                        </a:rPr>
                        <a:t>2.00-3.15 </a:t>
                      </a:r>
                      <a:endParaRPr lang="en-GB" sz="1800" b="1"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r>
                        <a:rPr lang="en-GB" sz="1400" dirty="0">
                          <a:solidFill>
                            <a:srgbClr val="231571"/>
                          </a:solidFill>
                          <a:effectLst/>
                        </a:rPr>
                        <a:t>What does current ALN practice look like? Reflection as a tool in inclusive classroom practice</a:t>
                      </a:r>
                      <a:endParaRPr lang="en-GB" sz="1800"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480224893"/>
                  </a:ext>
                </a:extLst>
              </a:tr>
            </a:tbl>
          </a:graphicData>
        </a:graphic>
      </p:graphicFrame>
    </p:spTree>
    <p:extLst>
      <p:ext uri="{BB962C8B-B14F-4D97-AF65-F5344CB8AC3E}">
        <p14:creationId xmlns:p14="http://schemas.microsoft.com/office/powerpoint/2010/main" val="195435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8251B-FA3D-B59D-E02E-362F99AA43EE}"/>
              </a:ext>
            </a:extLst>
          </p:cNvPr>
          <p:cNvSpPr>
            <a:spLocks noGrp="1"/>
          </p:cNvSpPr>
          <p:nvPr>
            <p:ph type="title"/>
          </p:nvPr>
        </p:nvSpPr>
        <p:spPr>
          <a:xfrm>
            <a:off x="0" y="158298"/>
            <a:ext cx="7456714" cy="1325563"/>
          </a:xfrm>
        </p:spPr>
        <p:txBody>
          <a:bodyPr>
            <a:normAutofit/>
          </a:bodyPr>
          <a:lstStyle/>
          <a:p>
            <a:pPr algn="ctr"/>
            <a:r>
              <a:rPr lang="en-GB" sz="4000" b="1" dirty="0">
                <a:solidFill>
                  <a:srgbClr val="231571"/>
                </a:solidFill>
                <a:effectLst/>
                <a:latin typeface="Calibri" panose="020F0502020204030204" pitchFamily="34" charset="0"/>
                <a:ea typeface="Times New Roman" panose="02020603050405020304" pitchFamily="18" charset="0"/>
              </a:rPr>
              <a:t>Holi’r </a:t>
            </a:r>
            <a:r>
              <a:rPr lang="en-GB" sz="4000" b="1" dirty="0" err="1">
                <a:solidFill>
                  <a:srgbClr val="231571"/>
                </a:solidFill>
                <a:effectLst/>
                <a:latin typeface="Calibri" panose="020F0502020204030204" pitchFamily="34" charset="0"/>
                <a:ea typeface="Times New Roman" panose="02020603050405020304" pitchFamily="18" charset="0"/>
              </a:rPr>
              <a:t>Arbenigwr</a:t>
            </a:r>
            <a:r>
              <a:rPr lang="en-GB" sz="4000" b="1" dirty="0">
                <a:solidFill>
                  <a:srgbClr val="231571"/>
                </a:solidFill>
                <a:effectLst/>
                <a:latin typeface="Calibri" panose="020F0502020204030204" pitchFamily="34" charset="0"/>
                <a:ea typeface="Times New Roman" panose="02020603050405020304" pitchFamily="18" charset="0"/>
              </a:rPr>
              <a:t> / Ask the Expert</a:t>
            </a:r>
            <a:endParaRPr lang="en-GB" sz="8000" b="1" dirty="0">
              <a:solidFill>
                <a:srgbClr val="231571"/>
              </a:solidFill>
            </a:endParaRPr>
          </a:p>
        </p:txBody>
      </p:sp>
      <p:pic>
        <p:nvPicPr>
          <p:cNvPr id="4" name="Content Placeholder 3">
            <a:extLst>
              <a:ext uri="{FF2B5EF4-FFF2-40B4-BE49-F238E27FC236}">
                <a16:creationId xmlns:a16="http://schemas.microsoft.com/office/drawing/2014/main" id="{2106D24C-53CD-0643-8A1B-8714CB968075}"/>
              </a:ext>
            </a:extLst>
          </p:cNvPr>
          <p:cNvPicPr>
            <a:picLocks noGrp="1" noChangeAspect="1"/>
          </p:cNvPicPr>
          <p:nvPr>
            <p:ph idx="1"/>
          </p:nvPr>
        </p:nvPicPr>
        <p:blipFill>
          <a:blip r:embed="rId2"/>
          <a:stretch>
            <a:fillRect/>
          </a:stretch>
        </p:blipFill>
        <p:spPr>
          <a:xfrm>
            <a:off x="185057" y="2235086"/>
            <a:ext cx="2705100" cy="2705100"/>
          </a:xfrm>
          <a:prstGeom prst="rect">
            <a:avLst/>
          </a:prstGeom>
        </p:spPr>
      </p:pic>
      <p:pic>
        <p:nvPicPr>
          <p:cNvPr id="3" name="Picture 2">
            <a:extLst>
              <a:ext uri="{FF2B5EF4-FFF2-40B4-BE49-F238E27FC236}">
                <a16:creationId xmlns:a16="http://schemas.microsoft.com/office/drawing/2014/main" id="{C304F9CC-0E94-2B1B-B0BB-BC2E3FB7CA12}"/>
              </a:ext>
            </a:extLst>
          </p:cNvPr>
          <p:cNvPicPr>
            <a:picLocks noChangeAspect="1"/>
          </p:cNvPicPr>
          <p:nvPr/>
        </p:nvPicPr>
        <p:blipFill>
          <a:blip r:embed="rId3"/>
          <a:stretch>
            <a:fillRect/>
          </a:stretch>
        </p:blipFill>
        <p:spPr>
          <a:xfrm>
            <a:off x="3113315" y="2235086"/>
            <a:ext cx="4800600" cy="2625254"/>
          </a:xfrm>
          <a:prstGeom prst="rect">
            <a:avLst/>
          </a:prstGeom>
        </p:spPr>
      </p:pic>
      <p:sp>
        <p:nvSpPr>
          <p:cNvPr id="5" name="Rectangle 4">
            <a:extLst>
              <a:ext uri="{FF2B5EF4-FFF2-40B4-BE49-F238E27FC236}">
                <a16:creationId xmlns:a16="http://schemas.microsoft.com/office/drawing/2014/main" id="{41730FA3-59FC-457D-E4E3-B00AF6AF9A1D}"/>
              </a:ext>
            </a:extLst>
          </p:cNvPr>
          <p:cNvSpPr/>
          <p:nvPr/>
        </p:nvSpPr>
        <p:spPr>
          <a:xfrm>
            <a:off x="185056" y="1294969"/>
            <a:ext cx="7271657" cy="834554"/>
          </a:xfrm>
          <a:prstGeom prst="rect">
            <a:avLst/>
          </a:prstGeom>
          <a:noFill/>
          <a:ln>
            <a:solidFill>
              <a:srgbClr val="F4142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rgbClr val="231571"/>
                </a:solidFill>
                <a:effectLst/>
                <a:latin typeface="Calibri" panose="020F0502020204030204" pitchFamily="34" charset="0"/>
                <a:ea typeface="Times New Roman" panose="02020603050405020304" pitchFamily="18" charset="0"/>
              </a:rPr>
              <a:t>Dawn Lynch, </a:t>
            </a:r>
            <a:r>
              <a:rPr lang="en-GB" sz="2400" b="1" dirty="0" err="1">
                <a:solidFill>
                  <a:srgbClr val="231571"/>
                </a:solidFill>
                <a:effectLst/>
                <a:latin typeface="Calibri" panose="020F0502020204030204" pitchFamily="34" charset="0"/>
                <a:ea typeface="Times New Roman" panose="02020603050405020304" pitchFamily="18" charset="0"/>
              </a:rPr>
              <a:t>Pennaeth</a:t>
            </a:r>
            <a:r>
              <a:rPr lang="en-GB" sz="2400" b="1" dirty="0">
                <a:solidFill>
                  <a:srgbClr val="231571"/>
                </a:solidFill>
                <a:effectLst/>
                <a:latin typeface="Calibri" panose="020F0502020204030204" pitchFamily="34" charset="0"/>
                <a:ea typeface="Times New Roman" panose="02020603050405020304" pitchFamily="18" charset="0"/>
              </a:rPr>
              <a:t> </a:t>
            </a:r>
            <a:r>
              <a:rPr lang="en-GB" sz="2400" b="1" dirty="0" err="1">
                <a:solidFill>
                  <a:srgbClr val="231571"/>
                </a:solidFill>
                <a:effectLst/>
                <a:latin typeface="Calibri" panose="020F0502020204030204" pitchFamily="34" charset="0"/>
                <a:ea typeface="Times New Roman" panose="02020603050405020304" pitchFamily="18" charset="0"/>
              </a:rPr>
              <a:t>Addysg</a:t>
            </a:r>
            <a:r>
              <a:rPr lang="en-GB" sz="2400" b="1" dirty="0">
                <a:solidFill>
                  <a:srgbClr val="231571"/>
                </a:solidFill>
                <a:effectLst/>
                <a:latin typeface="Calibri" panose="020F0502020204030204" pitchFamily="34" charset="0"/>
                <a:ea typeface="Times New Roman" panose="02020603050405020304" pitchFamily="18" charset="0"/>
              </a:rPr>
              <a:t>, </a:t>
            </a:r>
            <a:r>
              <a:rPr lang="en-GB" sz="2400" b="1" dirty="0" err="1">
                <a:solidFill>
                  <a:srgbClr val="231571"/>
                </a:solidFill>
                <a:effectLst/>
                <a:latin typeface="Calibri" panose="020F0502020204030204" pitchFamily="34" charset="0"/>
                <a:ea typeface="Times New Roman" panose="02020603050405020304" pitchFamily="18" charset="0"/>
              </a:rPr>
              <a:t>Sgiliau</a:t>
            </a:r>
            <a:r>
              <a:rPr lang="en-GB" sz="2400" b="1" dirty="0">
                <a:solidFill>
                  <a:srgbClr val="231571"/>
                </a:solidFill>
                <a:effectLst/>
                <a:latin typeface="Calibri" panose="020F0502020204030204" pitchFamily="34" charset="0"/>
                <a:ea typeface="Times New Roman" panose="02020603050405020304" pitchFamily="18" charset="0"/>
              </a:rPr>
              <a:t> a </a:t>
            </a:r>
            <a:r>
              <a:rPr lang="en-GB" sz="2400" b="1" dirty="0" err="1">
                <a:solidFill>
                  <a:srgbClr val="231571"/>
                </a:solidFill>
                <a:effectLst/>
                <a:latin typeface="Calibri" panose="020F0502020204030204" pitchFamily="34" charset="0"/>
                <a:ea typeface="Times New Roman" panose="02020603050405020304" pitchFamily="18" charset="0"/>
              </a:rPr>
              <a:t>Dysgu</a:t>
            </a:r>
            <a:r>
              <a:rPr lang="en-GB" sz="2400" b="1" dirty="0">
                <a:solidFill>
                  <a:srgbClr val="231571"/>
                </a:solidFill>
                <a:effectLst/>
                <a:latin typeface="Calibri" panose="020F0502020204030204" pitchFamily="34" charset="0"/>
                <a:ea typeface="Times New Roman" panose="02020603050405020304" pitchFamily="18" charset="0"/>
              </a:rPr>
              <a:t> </a:t>
            </a:r>
            <a:r>
              <a:rPr lang="en-GB" sz="2400" b="1" dirty="0" err="1">
                <a:solidFill>
                  <a:srgbClr val="231571"/>
                </a:solidFill>
                <a:effectLst/>
                <a:latin typeface="Calibri" panose="020F0502020204030204" pitchFamily="34" charset="0"/>
                <a:ea typeface="Times New Roman" panose="02020603050405020304" pitchFamily="18" charset="0"/>
              </a:rPr>
              <a:t>Gydol</a:t>
            </a:r>
            <a:r>
              <a:rPr lang="en-GB" sz="2400" b="1" dirty="0">
                <a:solidFill>
                  <a:srgbClr val="231571"/>
                </a:solidFill>
                <a:effectLst/>
                <a:latin typeface="Calibri" panose="020F0502020204030204" pitchFamily="34" charset="0"/>
                <a:ea typeface="Times New Roman" panose="02020603050405020304" pitchFamily="18" charset="0"/>
              </a:rPr>
              <a:t> </a:t>
            </a:r>
            <a:r>
              <a:rPr lang="en-GB" sz="2400" b="1" dirty="0" err="1">
                <a:solidFill>
                  <a:srgbClr val="231571"/>
                </a:solidFill>
                <a:effectLst/>
                <a:latin typeface="Calibri" panose="020F0502020204030204" pitchFamily="34" charset="0"/>
                <a:ea typeface="Times New Roman" panose="02020603050405020304" pitchFamily="18" charset="0"/>
              </a:rPr>
              <a:t>Oes</a:t>
            </a:r>
            <a:r>
              <a:rPr lang="en-GB" sz="2400" b="1" dirty="0">
                <a:solidFill>
                  <a:srgbClr val="231571"/>
                </a:solidFill>
                <a:effectLst/>
                <a:latin typeface="Calibri" panose="020F0502020204030204" pitchFamily="34" charset="0"/>
                <a:ea typeface="Times New Roman" panose="02020603050405020304" pitchFamily="18" charset="0"/>
              </a:rPr>
              <a:t> </a:t>
            </a:r>
            <a:r>
              <a:rPr lang="en-GB" sz="2400" b="1" dirty="0" err="1">
                <a:solidFill>
                  <a:srgbClr val="231571"/>
                </a:solidFill>
                <a:effectLst/>
                <a:latin typeface="Calibri" panose="020F0502020204030204" pitchFamily="34" charset="0"/>
                <a:ea typeface="Times New Roman" panose="02020603050405020304" pitchFamily="18" charset="0"/>
              </a:rPr>
              <a:t>yn</a:t>
            </a:r>
            <a:r>
              <a:rPr lang="en-GB" sz="2400" b="1" dirty="0">
                <a:solidFill>
                  <a:srgbClr val="231571"/>
                </a:solidFill>
                <a:effectLst/>
                <a:latin typeface="Calibri" panose="020F0502020204030204" pitchFamily="34" charset="0"/>
                <a:ea typeface="Times New Roman" panose="02020603050405020304" pitchFamily="18" charset="0"/>
              </a:rPr>
              <a:t> Rossie Young People’s Trust</a:t>
            </a:r>
            <a:endParaRPr lang="en-GB" b="1" dirty="0">
              <a:solidFill>
                <a:srgbClr val="231571"/>
              </a:solidFill>
            </a:endParaRPr>
          </a:p>
        </p:txBody>
      </p:sp>
      <p:sp>
        <p:nvSpPr>
          <p:cNvPr id="6" name="Rectangle 5">
            <a:extLst>
              <a:ext uri="{FF2B5EF4-FFF2-40B4-BE49-F238E27FC236}">
                <a16:creationId xmlns:a16="http://schemas.microsoft.com/office/drawing/2014/main" id="{F44ECC79-FE8C-8C68-10C7-AF284E32DD0C}"/>
              </a:ext>
            </a:extLst>
          </p:cNvPr>
          <p:cNvSpPr/>
          <p:nvPr/>
        </p:nvSpPr>
        <p:spPr>
          <a:xfrm>
            <a:off x="185056" y="5027382"/>
            <a:ext cx="7271657" cy="781954"/>
          </a:xfrm>
          <a:prstGeom prst="rect">
            <a:avLst/>
          </a:prstGeom>
          <a:noFill/>
          <a:ln>
            <a:solidFill>
              <a:srgbClr val="FC03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rgbClr val="231571"/>
                </a:solidFill>
                <a:effectLst/>
                <a:latin typeface="Calibri" panose="020F0502020204030204" pitchFamily="34" charset="0"/>
                <a:ea typeface="Times New Roman" panose="02020603050405020304" pitchFamily="18" charset="0"/>
              </a:rPr>
              <a:t>Dawn Lynch, Head of Education, Skills and Lifelong Learning at Rossie Young People’s Trust </a:t>
            </a:r>
            <a:endParaRPr lang="en-GB" sz="2400" b="1" dirty="0">
              <a:solidFill>
                <a:srgbClr val="231571"/>
              </a:solidFill>
            </a:endParaRPr>
          </a:p>
        </p:txBody>
      </p:sp>
    </p:spTree>
    <p:extLst>
      <p:ext uri="{BB962C8B-B14F-4D97-AF65-F5344CB8AC3E}">
        <p14:creationId xmlns:p14="http://schemas.microsoft.com/office/powerpoint/2010/main" val="3197645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588" y="114754"/>
            <a:ext cx="6890945" cy="1325563"/>
          </a:xfrm>
        </p:spPr>
        <p:txBody>
          <a:bodyPr/>
          <a:lstStyle/>
          <a:p>
            <a:pPr algn="ctr"/>
            <a:r>
              <a:rPr lang="en-US" b="1" dirty="0">
                <a:solidFill>
                  <a:srgbClr val="231571"/>
                </a:solidFill>
                <a:latin typeface="+mn-lt"/>
              </a:rPr>
              <a:t>What is the assessment / Beth </a:t>
            </a:r>
            <a:r>
              <a:rPr lang="en-US" b="1" dirty="0" err="1">
                <a:solidFill>
                  <a:srgbClr val="231571"/>
                </a:solidFill>
                <a:latin typeface="+mn-lt"/>
              </a:rPr>
              <a:t>yw</a:t>
            </a:r>
            <a:r>
              <a:rPr lang="en-US" b="1" dirty="0">
                <a:solidFill>
                  <a:srgbClr val="231571"/>
                </a:solidFill>
                <a:latin typeface="+mn-lt"/>
              </a:rPr>
              <a:t> </a:t>
            </a:r>
            <a:r>
              <a:rPr lang="en-US" b="1" dirty="0" err="1">
                <a:solidFill>
                  <a:srgbClr val="231571"/>
                </a:solidFill>
                <a:latin typeface="+mn-lt"/>
              </a:rPr>
              <a:t>yr</a:t>
            </a:r>
            <a:r>
              <a:rPr lang="en-US" b="1" dirty="0">
                <a:solidFill>
                  <a:srgbClr val="231571"/>
                </a:solidFill>
                <a:latin typeface="+mn-lt"/>
              </a:rPr>
              <a:t> </a:t>
            </a:r>
            <a:r>
              <a:rPr lang="en-US" b="1" dirty="0" err="1">
                <a:solidFill>
                  <a:srgbClr val="231571"/>
                </a:solidFill>
                <a:latin typeface="+mn-lt"/>
              </a:rPr>
              <a:t>asesiad</a:t>
            </a:r>
            <a:r>
              <a:rPr lang="en-US" b="1" dirty="0">
                <a:solidFill>
                  <a:srgbClr val="231571"/>
                </a:solidFill>
                <a:latin typeface="+mn-lt"/>
              </a:rPr>
              <a:t>?</a:t>
            </a:r>
            <a:endParaRPr lang="en-GB" b="1" dirty="0">
              <a:solidFill>
                <a:srgbClr val="231571"/>
              </a:solidFill>
              <a:latin typeface="+mn-lt"/>
            </a:endParaRPr>
          </a:p>
        </p:txBody>
      </p:sp>
      <p:sp>
        <p:nvSpPr>
          <p:cNvPr id="3" name="Content Placeholder 2"/>
          <p:cNvSpPr>
            <a:spLocks noGrp="1"/>
          </p:cNvSpPr>
          <p:nvPr>
            <p:ph idx="1"/>
          </p:nvPr>
        </p:nvSpPr>
        <p:spPr>
          <a:xfrm>
            <a:off x="187588" y="1556657"/>
            <a:ext cx="7912920" cy="4620306"/>
          </a:xfrm>
        </p:spPr>
        <p:txBody>
          <a:bodyPr/>
          <a:lstStyle/>
          <a:p>
            <a:r>
              <a:rPr lang="en-US" sz="3200" b="1" dirty="0">
                <a:solidFill>
                  <a:srgbClr val="C00000"/>
                </a:solidFill>
              </a:rPr>
              <a:t>Assessment title:</a:t>
            </a:r>
            <a:r>
              <a:rPr lang="en-US" sz="3200" dirty="0">
                <a:solidFill>
                  <a:srgbClr val="C00000"/>
                </a:solidFill>
              </a:rPr>
              <a:t> </a:t>
            </a:r>
            <a:r>
              <a:rPr lang="en-US" sz="3200" dirty="0">
                <a:solidFill>
                  <a:srgbClr val="231571"/>
                </a:solidFill>
              </a:rPr>
              <a:t>Create strategies to support inclusive classroom practice and a reflection of their effectiveness in the classroom (4,000 words).</a:t>
            </a:r>
          </a:p>
          <a:p>
            <a:pPr marL="0" indent="0">
              <a:buNone/>
            </a:pPr>
            <a:endParaRPr lang="en-US" sz="3200" dirty="0">
              <a:solidFill>
                <a:srgbClr val="231571"/>
              </a:solidFill>
            </a:endParaRPr>
          </a:p>
          <a:p>
            <a:r>
              <a:rPr lang="cy-GB" sz="3200" b="1" dirty="0">
                <a:solidFill>
                  <a:srgbClr val="C00000"/>
                </a:solidFill>
              </a:rPr>
              <a:t>Teitl yr asesiad:</a:t>
            </a:r>
            <a:r>
              <a:rPr lang="cy-GB" sz="3200" dirty="0">
                <a:solidFill>
                  <a:srgbClr val="C00000"/>
                </a:solidFill>
              </a:rPr>
              <a:t> </a:t>
            </a:r>
            <a:r>
              <a:rPr lang="cy-GB" sz="3200" dirty="0">
                <a:solidFill>
                  <a:srgbClr val="231571"/>
                </a:solidFill>
              </a:rPr>
              <a:t>Creu strategaethau i gefnogi ymarfer cynhwysol yn yr ystafell ddosbarth gan adfyfyrio ar eu heffeithlonrwydd yn y dosbarth. (4,000 o eiriau).</a:t>
            </a:r>
            <a:endParaRPr lang="en-GB" sz="3200" dirty="0">
              <a:solidFill>
                <a:srgbClr val="231571"/>
              </a:solidFill>
            </a:endParaRPr>
          </a:p>
          <a:p>
            <a:endParaRPr lang="en-US" dirty="0"/>
          </a:p>
          <a:p>
            <a:endParaRPr lang="en-GB" dirty="0"/>
          </a:p>
        </p:txBody>
      </p:sp>
    </p:spTree>
    <p:extLst>
      <p:ext uri="{BB962C8B-B14F-4D97-AF65-F5344CB8AC3E}">
        <p14:creationId xmlns:p14="http://schemas.microsoft.com/office/powerpoint/2010/main" val="170710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A24AD4C-F9FA-4D27-A33E-56389E08090B}"/>
              </a:ext>
            </a:extLst>
          </p:cNvPr>
          <p:cNvSpPr>
            <a:spLocks noGrp="1"/>
          </p:cNvSpPr>
          <p:nvPr>
            <p:ph idx="1"/>
          </p:nvPr>
        </p:nvSpPr>
        <p:spPr>
          <a:xfrm>
            <a:off x="245940" y="166717"/>
            <a:ext cx="6972441" cy="1489961"/>
          </a:xfrm>
        </p:spPr>
        <p:txBody>
          <a:bodyPr>
            <a:noAutofit/>
          </a:bodyPr>
          <a:lstStyle/>
          <a:p>
            <a:pPr marL="0" indent="0">
              <a:lnSpc>
                <a:spcPct val="100000"/>
              </a:lnSpc>
              <a:spcBef>
                <a:spcPts val="0"/>
              </a:spcBef>
              <a:spcAft>
                <a:spcPts val="450"/>
              </a:spcAft>
              <a:buNone/>
            </a:pPr>
            <a:r>
              <a:rPr lang="en-GB" sz="1800" b="1" dirty="0">
                <a:solidFill>
                  <a:srgbClr val="231571"/>
                </a:solidFill>
              </a:rPr>
              <a:t>Assessment Guidance</a:t>
            </a:r>
            <a:endParaRPr lang="cy-GB" sz="1800" dirty="0">
              <a:solidFill>
                <a:srgbClr val="231571"/>
              </a:solidFill>
              <a:ea typeface="Calibri" panose="020F0502020204030204" pitchFamily="34" charset="0"/>
              <a:cs typeface="Times New Roman" panose="02020603050405020304" pitchFamily="18" charset="0"/>
            </a:endParaRPr>
          </a:p>
          <a:p>
            <a:pPr marL="0" indent="0">
              <a:lnSpc>
                <a:spcPct val="100000"/>
              </a:lnSpc>
              <a:spcBef>
                <a:spcPts val="0"/>
              </a:spcBef>
              <a:spcAft>
                <a:spcPts val="450"/>
              </a:spcAft>
              <a:buNone/>
            </a:pPr>
            <a:r>
              <a:rPr lang="en-GB" sz="1500" dirty="0">
                <a:solidFill>
                  <a:srgbClr val="231571"/>
                </a:solidFill>
                <a:ea typeface="Calibri" panose="020F0502020204030204" pitchFamily="34" charset="0"/>
                <a:cs typeface="Times New Roman" panose="02020603050405020304" pitchFamily="18" charset="0"/>
              </a:rPr>
              <a:t>Identify and discuss </a:t>
            </a:r>
            <a:r>
              <a:rPr lang="en-GB" sz="1500" b="1" dirty="0">
                <a:solidFill>
                  <a:srgbClr val="C00000"/>
                </a:solidFill>
                <a:ea typeface="Calibri" panose="020F0502020204030204" pitchFamily="34" charset="0"/>
                <a:cs typeface="Times New Roman" panose="02020603050405020304" pitchFamily="18" charset="0"/>
              </a:rPr>
              <a:t>up to three strategies </a:t>
            </a:r>
            <a:r>
              <a:rPr lang="en-GB" sz="1500" dirty="0">
                <a:solidFill>
                  <a:srgbClr val="231571"/>
                </a:solidFill>
                <a:ea typeface="Calibri" panose="020F0502020204030204" pitchFamily="34" charset="0"/>
                <a:cs typeface="Times New Roman" panose="02020603050405020304" pitchFamily="18" charset="0"/>
              </a:rPr>
              <a:t>that you have implemented in your teaching to support inclusive practice. Structure your response according to the guidance below: </a:t>
            </a:r>
          </a:p>
          <a:p>
            <a:pPr marL="342900" indent="-342900">
              <a:lnSpc>
                <a:spcPct val="100000"/>
              </a:lnSpc>
              <a:spcBef>
                <a:spcPts val="0"/>
              </a:spcBef>
              <a:buFont typeface="+mj-lt"/>
              <a:buAutoNum type="arabicPeriod"/>
            </a:pPr>
            <a:r>
              <a:rPr lang="en-GB" sz="1500" dirty="0">
                <a:solidFill>
                  <a:srgbClr val="231571"/>
                </a:solidFill>
              </a:rPr>
              <a:t>Provide an </a:t>
            </a:r>
            <a:r>
              <a:rPr lang="en-GB" sz="1500" b="1" dirty="0">
                <a:solidFill>
                  <a:srgbClr val="C00000"/>
                </a:solidFill>
              </a:rPr>
              <a:t>overview</a:t>
            </a:r>
            <a:r>
              <a:rPr lang="en-GB" sz="1500" dirty="0">
                <a:solidFill>
                  <a:srgbClr val="C00000"/>
                </a:solidFill>
              </a:rPr>
              <a:t> </a:t>
            </a:r>
            <a:r>
              <a:rPr lang="en-GB" sz="1500" dirty="0">
                <a:solidFill>
                  <a:srgbClr val="231571"/>
                </a:solidFill>
              </a:rPr>
              <a:t>of inclusion in </a:t>
            </a:r>
            <a:r>
              <a:rPr lang="en-GB" sz="1500" b="1" dirty="0">
                <a:solidFill>
                  <a:srgbClr val="C00000"/>
                </a:solidFill>
              </a:rPr>
              <a:t>your setting</a:t>
            </a:r>
            <a:r>
              <a:rPr lang="en-GB" sz="1500" b="1" i="1" dirty="0">
                <a:solidFill>
                  <a:srgbClr val="231571"/>
                </a:solidFill>
              </a:rPr>
              <a:t>,</a:t>
            </a:r>
            <a:r>
              <a:rPr lang="en-GB" sz="1500" dirty="0">
                <a:solidFill>
                  <a:srgbClr val="231571"/>
                </a:solidFill>
              </a:rPr>
              <a:t> </a:t>
            </a:r>
            <a:r>
              <a:rPr lang="en-GB" sz="1500" b="1" dirty="0">
                <a:solidFill>
                  <a:srgbClr val="C00000"/>
                </a:solidFill>
              </a:rPr>
              <a:t>critically engaging with the current debates around inclusion</a:t>
            </a:r>
            <a:r>
              <a:rPr lang="en-GB" sz="1500" b="1" dirty="0">
                <a:solidFill>
                  <a:srgbClr val="231571"/>
                </a:solidFill>
              </a:rPr>
              <a:t>.  </a:t>
            </a:r>
          </a:p>
          <a:p>
            <a:pPr marL="540544">
              <a:lnSpc>
                <a:spcPct val="100000"/>
              </a:lnSpc>
              <a:spcBef>
                <a:spcPts val="0"/>
              </a:spcBef>
            </a:pPr>
            <a:r>
              <a:rPr lang="en-GB" sz="1500" dirty="0">
                <a:solidFill>
                  <a:srgbClr val="231571"/>
                </a:solidFill>
                <a:ea typeface="Calibri" panose="020F0502020204030204" pitchFamily="34" charset="0"/>
                <a:cs typeface="Times New Roman" panose="02020603050405020304" pitchFamily="18" charset="0"/>
              </a:rPr>
              <a:t>How does this connect with current legislation and policy? </a:t>
            </a:r>
          </a:p>
          <a:p>
            <a:pPr marL="540544">
              <a:lnSpc>
                <a:spcPct val="100000"/>
              </a:lnSpc>
              <a:spcBef>
                <a:spcPts val="0"/>
              </a:spcBef>
            </a:pPr>
            <a:r>
              <a:rPr lang="en-GB" sz="1500" dirty="0">
                <a:solidFill>
                  <a:srgbClr val="231571"/>
                </a:solidFill>
                <a:ea typeface="Calibri" panose="020F0502020204030204" pitchFamily="34" charset="0"/>
                <a:cs typeface="Times New Roman" panose="02020603050405020304" pitchFamily="18" charset="0"/>
              </a:rPr>
              <a:t>Does it challenge current practice? </a:t>
            </a:r>
          </a:p>
          <a:p>
            <a:pPr marL="540544">
              <a:lnSpc>
                <a:spcPct val="100000"/>
              </a:lnSpc>
              <a:spcBef>
                <a:spcPts val="0"/>
              </a:spcBef>
              <a:tabLst>
                <a:tab pos="3699272" algn="r"/>
              </a:tabLst>
            </a:pPr>
            <a:r>
              <a:rPr lang="en-GB" sz="1500" dirty="0">
                <a:solidFill>
                  <a:srgbClr val="231571"/>
                </a:solidFill>
                <a:ea typeface="Calibri" panose="020F0502020204030204" pitchFamily="34" charset="0"/>
                <a:cs typeface="Times New Roman" panose="02020603050405020304" pitchFamily="18" charset="0"/>
              </a:rPr>
              <a:t>And, is it necessary? 		(approximately 500 words)</a:t>
            </a:r>
          </a:p>
          <a:p>
            <a:pPr marL="0" indent="0">
              <a:lnSpc>
                <a:spcPct val="100000"/>
              </a:lnSpc>
              <a:spcBef>
                <a:spcPts val="0"/>
              </a:spcBef>
              <a:spcAft>
                <a:spcPts val="450"/>
              </a:spcAft>
              <a:buNone/>
            </a:pPr>
            <a:endParaRPr lang="cy-GB" sz="1350" dirty="0"/>
          </a:p>
        </p:txBody>
      </p:sp>
      <p:sp>
        <p:nvSpPr>
          <p:cNvPr id="9" name="Content Placeholder 4">
            <a:extLst>
              <a:ext uri="{FF2B5EF4-FFF2-40B4-BE49-F238E27FC236}">
                <a16:creationId xmlns:a16="http://schemas.microsoft.com/office/drawing/2014/main" id="{677C451C-323E-4C83-B4F9-CED93000CD79}"/>
              </a:ext>
            </a:extLst>
          </p:cNvPr>
          <p:cNvSpPr txBox="1">
            <a:spLocks/>
          </p:cNvSpPr>
          <p:nvPr/>
        </p:nvSpPr>
        <p:spPr>
          <a:xfrm>
            <a:off x="129092" y="2388197"/>
            <a:ext cx="7939143" cy="3445441"/>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0000"/>
              </a:lnSpc>
              <a:spcBef>
                <a:spcPts val="0"/>
              </a:spcBef>
              <a:spcAft>
                <a:spcPts val="450"/>
              </a:spcAft>
              <a:buFont typeface="+mj-lt"/>
              <a:buAutoNum type="arabicPeriod" startAt="2"/>
            </a:pPr>
            <a:r>
              <a:rPr lang="en-GB" sz="1500" dirty="0">
                <a:solidFill>
                  <a:srgbClr val="231571"/>
                </a:solidFill>
              </a:rPr>
              <a:t>Using an identified </a:t>
            </a:r>
            <a:r>
              <a:rPr lang="en-GB" sz="1500" b="1" dirty="0">
                <a:solidFill>
                  <a:srgbClr val="C00000"/>
                </a:solidFill>
              </a:rPr>
              <a:t>reflective theory </a:t>
            </a:r>
            <a:r>
              <a:rPr lang="en-GB" sz="1500" dirty="0">
                <a:solidFill>
                  <a:srgbClr val="231571"/>
                </a:solidFill>
              </a:rPr>
              <a:t>to structure your response and drawing upon literature to support your discussion, </a:t>
            </a:r>
            <a:r>
              <a:rPr lang="en-GB" sz="1500" b="1" dirty="0">
                <a:solidFill>
                  <a:srgbClr val="C00000"/>
                </a:solidFill>
              </a:rPr>
              <a:t>discuss strategies you have used to support inclusion in your classroom</a:t>
            </a:r>
            <a:r>
              <a:rPr lang="en-GB" sz="1500" dirty="0">
                <a:solidFill>
                  <a:srgbClr val="231571"/>
                </a:solidFill>
              </a:rPr>
              <a:t>. In your reflection you should:</a:t>
            </a:r>
          </a:p>
          <a:p>
            <a:pPr marL="602456"/>
            <a:r>
              <a:rPr lang="en-GB" sz="1500" dirty="0">
                <a:solidFill>
                  <a:srgbClr val="231571"/>
                </a:solidFill>
              </a:rPr>
              <a:t>Identify and describe the strategies to support inclusive classroom practice</a:t>
            </a:r>
          </a:p>
          <a:p>
            <a:pPr marL="602456"/>
            <a:r>
              <a:rPr lang="en-GB" sz="1500" dirty="0">
                <a:solidFill>
                  <a:srgbClr val="231571"/>
                </a:solidFill>
              </a:rPr>
              <a:t>How have you used the strategies in practice and for what purpose?</a:t>
            </a:r>
          </a:p>
          <a:p>
            <a:pPr marL="602456" fontAlgn="base"/>
            <a:r>
              <a:rPr lang="en-GB" sz="1500" dirty="0">
                <a:solidFill>
                  <a:srgbClr val="231571"/>
                </a:solidFill>
              </a:rPr>
              <a:t>What were the challenges faced by learners and how the strategies implemented provide addresses those needs?</a:t>
            </a:r>
          </a:p>
          <a:p>
            <a:pPr marL="602456" fontAlgn="base"/>
            <a:r>
              <a:rPr lang="en-GB" sz="1500" dirty="0">
                <a:solidFill>
                  <a:srgbClr val="231571"/>
                </a:solidFill>
              </a:rPr>
              <a:t>What challenges were faced in implementing the strategies?</a:t>
            </a:r>
          </a:p>
          <a:p>
            <a:pPr marL="602456" fontAlgn="base"/>
            <a:r>
              <a:rPr lang="en-GB" sz="1500" dirty="0">
                <a:solidFill>
                  <a:srgbClr val="231571"/>
                </a:solidFill>
              </a:rPr>
              <a:t>Explore the application of the identified strategies in a wider context, for example in working collaboratively with others.</a:t>
            </a:r>
          </a:p>
          <a:p>
            <a:pPr marL="602456"/>
            <a:r>
              <a:rPr lang="en-GB" sz="1500" dirty="0">
                <a:solidFill>
                  <a:srgbClr val="231571"/>
                </a:solidFill>
              </a:rPr>
              <a:t>How can you challenge current practice and influence change?</a:t>
            </a:r>
          </a:p>
          <a:p>
            <a:pPr>
              <a:lnSpc>
                <a:spcPct val="100000"/>
              </a:lnSpc>
              <a:spcBef>
                <a:spcPts val="0"/>
              </a:spcBef>
              <a:spcAft>
                <a:spcPts val="450"/>
              </a:spcAft>
            </a:pPr>
            <a:endParaRPr lang="cy-GB" sz="1500" dirty="0"/>
          </a:p>
        </p:txBody>
      </p:sp>
    </p:spTree>
    <p:extLst>
      <p:ext uri="{BB962C8B-B14F-4D97-AF65-F5344CB8AC3E}">
        <p14:creationId xmlns:p14="http://schemas.microsoft.com/office/powerpoint/2010/main" val="1101995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53882572-5BBC-489A-9A63-8EE120484DA7}"/>
              </a:ext>
            </a:extLst>
          </p:cNvPr>
          <p:cNvSpPr txBox="1">
            <a:spLocks/>
          </p:cNvSpPr>
          <p:nvPr/>
        </p:nvSpPr>
        <p:spPr>
          <a:xfrm>
            <a:off x="127097" y="124804"/>
            <a:ext cx="6822343" cy="851803"/>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1800" b="1" dirty="0">
                <a:solidFill>
                  <a:srgbClr val="C00000"/>
                </a:solidFill>
                <a:latin typeface="+mn-lt"/>
              </a:rPr>
              <a:t>Assessment title: </a:t>
            </a:r>
            <a:r>
              <a:rPr lang="en-GB" sz="1800" b="1" dirty="0">
                <a:solidFill>
                  <a:srgbClr val="231571"/>
                </a:solidFill>
                <a:latin typeface="+mn-lt"/>
              </a:rPr>
              <a:t>Create strategies to support inclusive classroom practice and a reflection of their effectiveness in the classroom (4,000 words) </a:t>
            </a:r>
          </a:p>
        </p:txBody>
      </p:sp>
      <p:sp>
        <p:nvSpPr>
          <p:cNvPr id="20" name="Content Placeholder 2">
            <a:extLst>
              <a:ext uri="{FF2B5EF4-FFF2-40B4-BE49-F238E27FC236}">
                <a16:creationId xmlns:a16="http://schemas.microsoft.com/office/drawing/2014/main" id="{FEE75090-0FC4-4118-92EB-8114AD99E568}"/>
              </a:ext>
            </a:extLst>
          </p:cNvPr>
          <p:cNvSpPr>
            <a:spLocks noGrp="1"/>
          </p:cNvSpPr>
          <p:nvPr>
            <p:ph idx="1"/>
          </p:nvPr>
        </p:nvSpPr>
        <p:spPr>
          <a:xfrm>
            <a:off x="127097" y="1205351"/>
            <a:ext cx="7370983" cy="1053755"/>
          </a:xfrm>
        </p:spPr>
        <p:txBody>
          <a:bodyPr>
            <a:normAutofit/>
          </a:bodyPr>
          <a:lstStyle/>
          <a:p>
            <a:pPr marL="0" indent="0" fontAlgn="base">
              <a:buNone/>
            </a:pPr>
            <a:r>
              <a:rPr lang="en-GB" sz="1500" b="1" dirty="0">
                <a:solidFill>
                  <a:srgbClr val="231571"/>
                </a:solidFill>
              </a:rPr>
              <a:t>Assessment Guidance</a:t>
            </a:r>
            <a:endParaRPr lang="en-GB" sz="1500" dirty="0">
              <a:solidFill>
                <a:srgbClr val="231571"/>
              </a:solidFill>
            </a:endParaRPr>
          </a:p>
          <a:p>
            <a:pPr marL="0" indent="0" fontAlgn="base">
              <a:buNone/>
            </a:pPr>
            <a:r>
              <a:rPr lang="en-GB" sz="1500" dirty="0">
                <a:solidFill>
                  <a:srgbClr val="231571"/>
                </a:solidFill>
              </a:rPr>
              <a:t>Identify and discuss </a:t>
            </a:r>
            <a:r>
              <a:rPr lang="en-GB" sz="1500" b="1" dirty="0">
                <a:solidFill>
                  <a:srgbClr val="C00000"/>
                </a:solidFill>
              </a:rPr>
              <a:t>up to three</a:t>
            </a:r>
            <a:r>
              <a:rPr lang="en-GB" sz="1500" dirty="0">
                <a:solidFill>
                  <a:srgbClr val="C00000"/>
                </a:solidFill>
              </a:rPr>
              <a:t> </a:t>
            </a:r>
            <a:r>
              <a:rPr lang="en-GB" sz="1500" b="1" dirty="0">
                <a:solidFill>
                  <a:srgbClr val="C00000"/>
                </a:solidFill>
              </a:rPr>
              <a:t>strategies</a:t>
            </a:r>
            <a:r>
              <a:rPr lang="en-GB" sz="1500" dirty="0">
                <a:solidFill>
                  <a:srgbClr val="C00000"/>
                </a:solidFill>
              </a:rPr>
              <a:t> </a:t>
            </a:r>
            <a:r>
              <a:rPr lang="en-GB" sz="1500" dirty="0">
                <a:solidFill>
                  <a:srgbClr val="231571"/>
                </a:solidFill>
              </a:rPr>
              <a:t>that </a:t>
            </a:r>
            <a:r>
              <a:rPr lang="en-GB" sz="1500" b="1" dirty="0">
                <a:solidFill>
                  <a:srgbClr val="C00000"/>
                </a:solidFill>
              </a:rPr>
              <a:t>you</a:t>
            </a:r>
            <a:r>
              <a:rPr lang="en-GB" sz="1500" dirty="0">
                <a:solidFill>
                  <a:srgbClr val="231571"/>
                </a:solidFill>
              </a:rPr>
              <a:t> have implemented in </a:t>
            </a:r>
            <a:r>
              <a:rPr lang="en-GB" sz="1500" b="1" dirty="0">
                <a:solidFill>
                  <a:srgbClr val="C00000"/>
                </a:solidFill>
              </a:rPr>
              <a:t>your</a:t>
            </a:r>
            <a:r>
              <a:rPr lang="en-GB" sz="1500" dirty="0">
                <a:solidFill>
                  <a:srgbClr val="C00000"/>
                </a:solidFill>
              </a:rPr>
              <a:t> </a:t>
            </a:r>
            <a:r>
              <a:rPr lang="en-GB" sz="1500" dirty="0">
                <a:solidFill>
                  <a:srgbClr val="231571"/>
                </a:solidFill>
              </a:rPr>
              <a:t>teaching to support inclusive practice</a:t>
            </a:r>
            <a:r>
              <a:rPr lang="en-GB" sz="1500" dirty="0"/>
              <a:t>.</a:t>
            </a:r>
          </a:p>
          <a:p>
            <a:pPr marL="0" indent="0">
              <a:buNone/>
            </a:pPr>
            <a:endParaRPr lang="en-GB" sz="1500" dirty="0"/>
          </a:p>
        </p:txBody>
      </p:sp>
      <p:graphicFrame>
        <p:nvGraphicFramePr>
          <p:cNvPr id="4" name="Table 3">
            <a:extLst>
              <a:ext uri="{FF2B5EF4-FFF2-40B4-BE49-F238E27FC236}">
                <a16:creationId xmlns:a16="http://schemas.microsoft.com/office/drawing/2014/main" id="{C20988DD-1354-4D3C-1123-37573A81D479}"/>
              </a:ext>
            </a:extLst>
          </p:cNvPr>
          <p:cNvGraphicFramePr>
            <a:graphicFrameLocks noGrp="1"/>
          </p:cNvGraphicFramePr>
          <p:nvPr>
            <p:extLst>
              <p:ext uri="{D42A27DB-BD31-4B8C-83A1-F6EECF244321}">
                <p14:modId xmlns:p14="http://schemas.microsoft.com/office/powerpoint/2010/main" val="1077792753"/>
              </p:ext>
            </p:extLst>
          </p:nvPr>
        </p:nvGraphicFramePr>
        <p:xfrm>
          <a:off x="127096" y="2100942"/>
          <a:ext cx="7873903" cy="3690257"/>
        </p:xfrm>
        <a:graphic>
          <a:graphicData uri="http://schemas.openxmlformats.org/drawingml/2006/table">
            <a:tbl>
              <a:tblPr firstRow="1" firstCol="1" bandRow="1"/>
              <a:tblGrid>
                <a:gridCol w="5915477">
                  <a:extLst>
                    <a:ext uri="{9D8B030D-6E8A-4147-A177-3AD203B41FA5}">
                      <a16:colId xmlns:a16="http://schemas.microsoft.com/office/drawing/2014/main" val="1429111456"/>
                    </a:ext>
                  </a:extLst>
                </a:gridCol>
                <a:gridCol w="894007">
                  <a:extLst>
                    <a:ext uri="{9D8B030D-6E8A-4147-A177-3AD203B41FA5}">
                      <a16:colId xmlns:a16="http://schemas.microsoft.com/office/drawing/2014/main" val="995815048"/>
                    </a:ext>
                  </a:extLst>
                </a:gridCol>
                <a:gridCol w="1064419">
                  <a:extLst>
                    <a:ext uri="{9D8B030D-6E8A-4147-A177-3AD203B41FA5}">
                      <a16:colId xmlns:a16="http://schemas.microsoft.com/office/drawing/2014/main" val="862046128"/>
                    </a:ext>
                  </a:extLst>
                </a:gridCol>
              </a:tblGrid>
              <a:tr h="520421">
                <a:tc>
                  <a:txBody>
                    <a:bodyPr/>
                    <a:lstStyle/>
                    <a:p>
                      <a:pPr fontAlgn="base"/>
                      <a:r>
                        <a:rPr lang="en-GB" sz="1200" b="1">
                          <a:solidFill>
                            <a:srgbClr val="231571"/>
                          </a:solidFill>
                          <a:effectLst/>
                          <a:latin typeface="Arial" panose="020B0604020202020204" pitchFamily="34" charset="0"/>
                          <a:ea typeface="Times New Roman" panose="02020603050405020304" pitchFamily="18" charset="0"/>
                          <a:cs typeface="Times New Roman" panose="02020603050405020304" pitchFamily="18" charset="0"/>
                        </a:rPr>
                        <a:t>Marking Criteria</a:t>
                      </a:r>
                      <a:endParaRPr lang="en-GB" sz="1400" b="1">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b="1">
                          <a:solidFill>
                            <a:srgbClr val="231571"/>
                          </a:solidFill>
                          <a:effectLst/>
                          <a:latin typeface="Arial" panose="020B0604020202020204" pitchFamily="34" charset="0"/>
                          <a:ea typeface="Times New Roman" panose="02020603050405020304" pitchFamily="18" charset="0"/>
                          <a:cs typeface="Times New Roman" panose="02020603050405020304" pitchFamily="18" charset="0"/>
                        </a:rPr>
                        <a:t>Weighting</a:t>
                      </a:r>
                      <a:endParaRPr lang="en-GB" sz="1400" b="1">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b="1" dirty="0">
                          <a:solidFill>
                            <a:srgbClr val="231571"/>
                          </a:solidFill>
                          <a:effectLst/>
                          <a:latin typeface="Arial" panose="020B0604020202020204" pitchFamily="34" charset="0"/>
                          <a:ea typeface="Times New Roman" panose="02020603050405020304" pitchFamily="18" charset="0"/>
                          <a:cs typeface="Times New Roman" panose="02020603050405020304" pitchFamily="18" charset="0"/>
                        </a:rPr>
                        <a:t>Learning outcomes</a:t>
                      </a:r>
                      <a:endParaRPr lang="en-GB" sz="1400" b="1"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828477019"/>
                  </a:ext>
                </a:extLst>
              </a:tr>
              <a:tr h="567732">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C</a:t>
                      </a:r>
                      <a:r>
                        <a:rPr lang="en-GB" sz="14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ritically engage with current debates around inclusion and how this connects with current legislation and practice</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19%</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LO1</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409078734"/>
                  </a:ext>
                </a:extLst>
              </a:tr>
              <a:tr h="520421">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Describe each strategy identifying how it supports inclusive practice and how it can be implemented effectively.  </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10%</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L01, LO5</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645278439"/>
                  </a:ext>
                </a:extLst>
              </a:tr>
              <a:tr h="260210">
                <a:tc>
                  <a:txBody>
                    <a:bodyPr/>
                    <a:lstStyle/>
                    <a:p>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Critically explore how have you used the strategies in practice and for what purpose?</a:t>
                      </a:r>
                      <a:endParaRPr lang="en-GB" sz="14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9%</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LO3</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3836878465"/>
                  </a:ext>
                </a:extLst>
              </a:tr>
              <a:tr h="520421">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Critically evaluate the challenges faced by learners and how the strategies implemented provide addresses those needs.</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19%</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LO2</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1896616883"/>
                  </a:ext>
                </a:extLst>
              </a:tr>
              <a:tr h="520421">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Critically explore the application of the identified strategies in a wider context, for example in working collaboratively with others.</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19%</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LO5</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140052159"/>
                  </a:ext>
                </a:extLst>
              </a:tr>
              <a:tr h="520421">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Critical evaluation of strategies and their implementation framed using an identified reflective theory. How can you challenge current practice and influence change?</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19%</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LO4</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22382856"/>
                  </a:ext>
                </a:extLst>
              </a:tr>
              <a:tr h="260210">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Referencing</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5%</a:t>
                      </a:r>
                      <a:endParaRPr lang="en-GB" sz="14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fontAlgn="base"/>
                      <a:r>
                        <a:rPr lang="en-GB" sz="1200"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4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1312355024"/>
                  </a:ext>
                </a:extLst>
              </a:tr>
            </a:tbl>
          </a:graphicData>
        </a:graphic>
      </p:graphicFrame>
    </p:spTree>
    <p:extLst>
      <p:ext uri="{BB962C8B-B14F-4D97-AF65-F5344CB8AC3E}">
        <p14:creationId xmlns:p14="http://schemas.microsoft.com/office/powerpoint/2010/main" val="553244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A760FF-9C42-8B41-B02D-B5FD3C4D477E}"/>
              </a:ext>
            </a:extLst>
          </p:cNvPr>
          <p:cNvSpPr>
            <a:spLocks noGrp="1"/>
          </p:cNvSpPr>
          <p:nvPr>
            <p:ph idx="1"/>
          </p:nvPr>
        </p:nvSpPr>
        <p:spPr>
          <a:xfrm>
            <a:off x="159042" y="262423"/>
            <a:ext cx="6930248" cy="2090813"/>
          </a:xfrm>
        </p:spPr>
        <p:txBody>
          <a:bodyPr>
            <a:normAutofit/>
          </a:bodyPr>
          <a:lstStyle/>
          <a:p>
            <a:pPr marL="342900" indent="-342900">
              <a:lnSpc>
                <a:spcPct val="100000"/>
              </a:lnSpc>
              <a:spcBef>
                <a:spcPts val="0"/>
              </a:spcBef>
              <a:buFont typeface="+mj-lt"/>
              <a:buAutoNum type="arabicPeriod"/>
            </a:pPr>
            <a:r>
              <a:rPr lang="en-GB" sz="1800" dirty="0">
                <a:solidFill>
                  <a:srgbClr val="231571"/>
                </a:solidFill>
              </a:rPr>
              <a:t>Provide an </a:t>
            </a:r>
            <a:r>
              <a:rPr lang="en-GB" sz="1800" b="1" dirty="0">
                <a:solidFill>
                  <a:srgbClr val="C00000"/>
                </a:solidFill>
              </a:rPr>
              <a:t>overview</a:t>
            </a:r>
            <a:r>
              <a:rPr lang="en-GB" sz="1800" dirty="0">
                <a:solidFill>
                  <a:srgbClr val="C00000"/>
                </a:solidFill>
              </a:rPr>
              <a:t> </a:t>
            </a:r>
            <a:r>
              <a:rPr lang="en-GB" sz="1800" dirty="0">
                <a:solidFill>
                  <a:srgbClr val="231571"/>
                </a:solidFill>
              </a:rPr>
              <a:t>of inclusion in </a:t>
            </a:r>
            <a:r>
              <a:rPr lang="en-GB" sz="1800" b="1" dirty="0">
                <a:solidFill>
                  <a:srgbClr val="C00000"/>
                </a:solidFill>
              </a:rPr>
              <a:t>your setting</a:t>
            </a:r>
            <a:r>
              <a:rPr lang="en-GB" sz="1800" b="1" i="1" dirty="0">
                <a:solidFill>
                  <a:srgbClr val="231571"/>
                </a:solidFill>
              </a:rPr>
              <a:t>,</a:t>
            </a:r>
            <a:r>
              <a:rPr lang="en-GB" sz="1800" dirty="0">
                <a:solidFill>
                  <a:srgbClr val="231571"/>
                </a:solidFill>
              </a:rPr>
              <a:t> </a:t>
            </a:r>
            <a:r>
              <a:rPr lang="en-GB" sz="1800" b="1" dirty="0">
                <a:solidFill>
                  <a:srgbClr val="C00000"/>
                </a:solidFill>
              </a:rPr>
              <a:t>critically engaging with the current debates around inclusion</a:t>
            </a:r>
            <a:r>
              <a:rPr lang="en-GB" sz="1800" b="1" dirty="0">
                <a:solidFill>
                  <a:srgbClr val="231571"/>
                </a:solidFill>
              </a:rPr>
              <a:t>.  </a:t>
            </a:r>
          </a:p>
          <a:p>
            <a:pPr marL="540544">
              <a:lnSpc>
                <a:spcPct val="100000"/>
              </a:lnSpc>
              <a:spcBef>
                <a:spcPts val="0"/>
              </a:spcBef>
            </a:pPr>
            <a:r>
              <a:rPr lang="en-GB" sz="1800" dirty="0">
                <a:solidFill>
                  <a:srgbClr val="231571"/>
                </a:solidFill>
                <a:ea typeface="Calibri" panose="020F0502020204030204" pitchFamily="34" charset="0"/>
                <a:cs typeface="Times New Roman" panose="02020603050405020304" pitchFamily="18" charset="0"/>
              </a:rPr>
              <a:t>How does this connect with current legislation and policy? </a:t>
            </a:r>
          </a:p>
          <a:p>
            <a:pPr marL="540544">
              <a:lnSpc>
                <a:spcPct val="100000"/>
              </a:lnSpc>
              <a:spcBef>
                <a:spcPts val="0"/>
              </a:spcBef>
            </a:pPr>
            <a:r>
              <a:rPr lang="en-GB" sz="1800" dirty="0">
                <a:solidFill>
                  <a:srgbClr val="231571"/>
                </a:solidFill>
                <a:ea typeface="Calibri" panose="020F0502020204030204" pitchFamily="34" charset="0"/>
                <a:cs typeface="Times New Roman" panose="02020603050405020304" pitchFamily="18" charset="0"/>
              </a:rPr>
              <a:t>Does it challenge current practice? </a:t>
            </a:r>
          </a:p>
          <a:p>
            <a:pPr marL="540544">
              <a:lnSpc>
                <a:spcPct val="100000"/>
              </a:lnSpc>
              <a:spcBef>
                <a:spcPts val="0"/>
              </a:spcBef>
              <a:tabLst>
                <a:tab pos="3699272" algn="r"/>
              </a:tabLst>
            </a:pPr>
            <a:r>
              <a:rPr lang="en-GB" sz="1800" dirty="0">
                <a:solidFill>
                  <a:srgbClr val="231571"/>
                </a:solidFill>
                <a:ea typeface="Calibri" panose="020F0502020204030204" pitchFamily="34" charset="0"/>
                <a:cs typeface="Times New Roman" panose="02020603050405020304" pitchFamily="18" charset="0"/>
              </a:rPr>
              <a:t>And, is it necessary? 		</a:t>
            </a:r>
          </a:p>
          <a:p>
            <a:pPr marL="369094" indent="0" algn="r">
              <a:lnSpc>
                <a:spcPct val="100000"/>
              </a:lnSpc>
              <a:spcBef>
                <a:spcPts val="0"/>
              </a:spcBef>
              <a:buNone/>
              <a:tabLst>
                <a:tab pos="3699272" algn="r"/>
              </a:tabLst>
            </a:pPr>
            <a:r>
              <a:rPr lang="en-GB" sz="1800" dirty="0">
                <a:solidFill>
                  <a:srgbClr val="231571"/>
                </a:solidFill>
                <a:ea typeface="Calibri" panose="020F0502020204030204" pitchFamily="34" charset="0"/>
                <a:cs typeface="Times New Roman" panose="02020603050405020304" pitchFamily="18" charset="0"/>
              </a:rPr>
              <a:t>(approximately 500 words)</a:t>
            </a:r>
          </a:p>
          <a:p>
            <a:pPr marL="0" indent="0">
              <a:buNone/>
            </a:pPr>
            <a:endParaRPr lang="en-GB" sz="1275" dirty="0"/>
          </a:p>
        </p:txBody>
      </p:sp>
      <p:graphicFrame>
        <p:nvGraphicFramePr>
          <p:cNvPr id="2" name="Table 1">
            <a:extLst>
              <a:ext uri="{FF2B5EF4-FFF2-40B4-BE49-F238E27FC236}">
                <a16:creationId xmlns:a16="http://schemas.microsoft.com/office/drawing/2014/main" id="{A0669829-CBDE-9A21-37B5-19EE2F171448}"/>
              </a:ext>
            </a:extLst>
          </p:cNvPr>
          <p:cNvGraphicFramePr>
            <a:graphicFrameLocks noGrp="1"/>
          </p:cNvGraphicFramePr>
          <p:nvPr>
            <p:extLst>
              <p:ext uri="{D42A27DB-BD31-4B8C-83A1-F6EECF244321}">
                <p14:modId xmlns:p14="http://schemas.microsoft.com/office/powerpoint/2010/main" val="1657938753"/>
              </p:ext>
            </p:extLst>
          </p:nvPr>
        </p:nvGraphicFramePr>
        <p:xfrm>
          <a:off x="253354" y="2090057"/>
          <a:ext cx="7886700" cy="3374572"/>
        </p:xfrm>
        <a:graphic>
          <a:graphicData uri="http://schemas.openxmlformats.org/drawingml/2006/table">
            <a:tbl>
              <a:tblPr firstRow="1" firstCol="1" bandRow="1">
                <a:tableStyleId>{5C22544A-7EE6-4342-B048-85BDC9FD1C3A}</a:tableStyleId>
              </a:tblPr>
              <a:tblGrid>
                <a:gridCol w="1510132">
                  <a:extLst>
                    <a:ext uri="{9D8B030D-6E8A-4147-A177-3AD203B41FA5}">
                      <a16:colId xmlns:a16="http://schemas.microsoft.com/office/drawing/2014/main" val="3518236626"/>
                    </a:ext>
                  </a:extLst>
                </a:gridCol>
                <a:gridCol w="1074956">
                  <a:extLst>
                    <a:ext uri="{9D8B030D-6E8A-4147-A177-3AD203B41FA5}">
                      <a16:colId xmlns:a16="http://schemas.microsoft.com/office/drawing/2014/main" val="2132821101"/>
                    </a:ext>
                  </a:extLst>
                </a:gridCol>
                <a:gridCol w="1352558">
                  <a:extLst>
                    <a:ext uri="{9D8B030D-6E8A-4147-A177-3AD203B41FA5}">
                      <a16:colId xmlns:a16="http://schemas.microsoft.com/office/drawing/2014/main" val="2196556160"/>
                    </a:ext>
                  </a:extLst>
                </a:gridCol>
                <a:gridCol w="3949054">
                  <a:extLst>
                    <a:ext uri="{9D8B030D-6E8A-4147-A177-3AD203B41FA5}">
                      <a16:colId xmlns:a16="http://schemas.microsoft.com/office/drawing/2014/main" val="2521683405"/>
                    </a:ext>
                  </a:extLst>
                </a:gridCol>
              </a:tblGrid>
              <a:tr h="843643">
                <a:tc rowSpan="4">
                  <a:txBody>
                    <a:bodyPr/>
                    <a:lstStyle/>
                    <a:p>
                      <a:pPr fontAlgn="base"/>
                      <a:r>
                        <a:rPr lang="en-GB" sz="1600">
                          <a:solidFill>
                            <a:srgbClr val="231571"/>
                          </a:solidFill>
                          <a:effectLst/>
                        </a:rPr>
                        <a:t>Critically engage with current debates around inclusion and how this connects with current legislation and practice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dirty="0">
                          <a:solidFill>
                            <a:srgbClr val="231571"/>
                          </a:solidFill>
                          <a:effectLst/>
                        </a:rPr>
                        <a:t>Distinction (70+)</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dirty="0">
                          <a:solidFill>
                            <a:srgbClr val="231571"/>
                          </a:solidFill>
                          <a:effectLst/>
                        </a:rPr>
                        <a:t>14-19</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b="0" dirty="0">
                          <a:solidFill>
                            <a:srgbClr val="231571"/>
                          </a:solidFill>
                          <a:effectLst/>
                        </a:rPr>
                        <a:t>Very good critical engagements with current debates around inclusion and how this connects with current legislation and practice</a:t>
                      </a:r>
                      <a:endParaRPr lang="en-GB" sz="1600" b="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3101596997"/>
                  </a:ext>
                </a:extLst>
              </a:tr>
              <a:tr h="843643">
                <a:tc vMerge="1">
                  <a:txBody>
                    <a:bodyPr/>
                    <a:lstStyle/>
                    <a:p>
                      <a:endParaRPr lang="en-GB"/>
                    </a:p>
                  </a:txBody>
                  <a:tcPr/>
                </a:tc>
                <a:tc>
                  <a:txBody>
                    <a:bodyPr/>
                    <a:lstStyle/>
                    <a:p>
                      <a:pPr fontAlgn="base"/>
                      <a:r>
                        <a:rPr lang="en-GB" sz="1600" dirty="0">
                          <a:solidFill>
                            <a:srgbClr val="231571"/>
                          </a:solidFill>
                          <a:effectLst/>
                        </a:rPr>
                        <a:t>Merit (60+)</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dirty="0">
                          <a:solidFill>
                            <a:srgbClr val="231571"/>
                          </a:solidFill>
                          <a:effectLst/>
                        </a:rPr>
                        <a:t>12-13</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a:solidFill>
                            <a:srgbClr val="231571"/>
                          </a:solidFill>
                          <a:effectLst/>
                        </a:rPr>
                        <a:t>Good critical engagement with current debates around inclusion and how this connects with current legislation and practice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2615983435"/>
                  </a:ext>
                </a:extLst>
              </a:tr>
              <a:tr h="843643">
                <a:tc vMerge="1">
                  <a:txBody>
                    <a:bodyPr/>
                    <a:lstStyle/>
                    <a:p>
                      <a:endParaRPr lang="en-GB"/>
                    </a:p>
                  </a:txBody>
                  <a:tcPr/>
                </a:tc>
                <a:tc>
                  <a:txBody>
                    <a:bodyPr/>
                    <a:lstStyle/>
                    <a:p>
                      <a:pPr fontAlgn="base"/>
                      <a:r>
                        <a:rPr lang="en-GB" sz="1600" dirty="0">
                          <a:solidFill>
                            <a:srgbClr val="231571"/>
                          </a:solidFill>
                          <a:effectLst/>
                        </a:rPr>
                        <a:t>Pass (50+)</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a:solidFill>
                            <a:srgbClr val="231571"/>
                          </a:solidFill>
                          <a:effectLst/>
                        </a:rPr>
                        <a:t>10-11</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a:solidFill>
                            <a:srgbClr val="231571"/>
                          </a:solidFill>
                          <a:effectLst/>
                        </a:rPr>
                        <a:t>Some critical engagement with current debates around inclusion and how this connects with current legislation and practice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1982729732"/>
                  </a:ext>
                </a:extLst>
              </a:tr>
              <a:tr h="843643">
                <a:tc vMerge="1">
                  <a:txBody>
                    <a:bodyPr/>
                    <a:lstStyle/>
                    <a:p>
                      <a:endParaRPr lang="en-GB"/>
                    </a:p>
                  </a:txBody>
                  <a:tcPr/>
                </a:tc>
                <a:tc>
                  <a:txBody>
                    <a:bodyPr/>
                    <a:lstStyle/>
                    <a:p>
                      <a:pPr fontAlgn="base"/>
                      <a:r>
                        <a:rPr lang="en-GB" sz="1600" dirty="0">
                          <a:solidFill>
                            <a:srgbClr val="231571"/>
                          </a:solidFill>
                          <a:effectLst/>
                        </a:rPr>
                        <a:t>Fail </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a:solidFill>
                            <a:srgbClr val="231571"/>
                          </a:solidFill>
                          <a:effectLst/>
                        </a:rPr>
                        <a:t> 0-9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600" dirty="0">
                          <a:solidFill>
                            <a:srgbClr val="231571"/>
                          </a:solidFill>
                          <a:effectLst/>
                        </a:rPr>
                        <a:t>No/Limited critical engagement with current debates around inclusion and how this connects with current legislation and practice</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3615666640"/>
                  </a:ext>
                </a:extLst>
              </a:tr>
            </a:tbl>
          </a:graphicData>
        </a:graphic>
      </p:graphicFrame>
    </p:spTree>
    <p:extLst>
      <p:ext uri="{BB962C8B-B14F-4D97-AF65-F5344CB8AC3E}">
        <p14:creationId xmlns:p14="http://schemas.microsoft.com/office/powerpoint/2010/main" val="1016725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BD6FD12C-E49B-423A-ACB6-DE3BB2C3D8B9}"/>
              </a:ext>
            </a:extLst>
          </p:cNvPr>
          <p:cNvSpPr txBox="1"/>
          <p:nvPr/>
        </p:nvSpPr>
        <p:spPr>
          <a:xfrm>
            <a:off x="255367" y="184637"/>
            <a:ext cx="6812407" cy="1079783"/>
          </a:xfrm>
          <a:prstGeom prst="rect">
            <a:avLst/>
          </a:prstGeom>
          <a:noFill/>
        </p:spPr>
        <p:txBody>
          <a:bodyPr wrap="square">
            <a:spAutoFit/>
          </a:bodyPr>
          <a:lstStyle/>
          <a:p>
            <a:pPr marL="342900" indent="-342900">
              <a:spcAft>
                <a:spcPts val="450"/>
              </a:spcAft>
              <a:buFont typeface="+mj-lt"/>
              <a:buAutoNum type="arabicPeriod" startAt="2"/>
            </a:pPr>
            <a:r>
              <a:rPr lang="en-GB" sz="1500" dirty="0">
                <a:solidFill>
                  <a:srgbClr val="231571"/>
                </a:solidFill>
              </a:rPr>
              <a:t>Using an identified </a:t>
            </a:r>
            <a:r>
              <a:rPr lang="en-GB" sz="1500" b="1" dirty="0">
                <a:solidFill>
                  <a:srgbClr val="C00000"/>
                </a:solidFill>
              </a:rPr>
              <a:t>reflective theory </a:t>
            </a:r>
            <a:r>
              <a:rPr lang="en-GB" sz="1500" dirty="0">
                <a:solidFill>
                  <a:srgbClr val="231571"/>
                </a:solidFill>
              </a:rPr>
              <a:t>to structure your response and drawing upon literature to support your discussion, </a:t>
            </a:r>
            <a:r>
              <a:rPr lang="en-GB" sz="1500" b="1" dirty="0">
                <a:solidFill>
                  <a:srgbClr val="C00000"/>
                </a:solidFill>
              </a:rPr>
              <a:t>discuss strategies you have used to support inclusion in your classroom</a:t>
            </a:r>
            <a:r>
              <a:rPr lang="en-GB" sz="1500" dirty="0">
                <a:solidFill>
                  <a:srgbClr val="231571"/>
                </a:solidFill>
              </a:rPr>
              <a:t>. In your reflection you should:</a:t>
            </a:r>
          </a:p>
          <a:p>
            <a:pPr>
              <a:spcAft>
                <a:spcPts val="450"/>
              </a:spcAft>
              <a:tabLst>
                <a:tab pos="8008144" algn="r"/>
              </a:tabLst>
            </a:pPr>
            <a:r>
              <a:rPr lang="cy-GB" sz="1500" dirty="0">
                <a:solidFill>
                  <a:srgbClr val="231571"/>
                </a:solidFill>
                <a:ea typeface="Calibri" panose="020F0502020204030204" pitchFamily="34" charset="0"/>
                <a:cs typeface="Times New Roman" panose="02020603050405020304" pitchFamily="18" charset="0"/>
              </a:rPr>
              <a:t>	</a:t>
            </a:r>
            <a:r>
              <a:rPr lang="cy-GB" sz="1500" b="1" dirty="0">
                <a:solidFill>
                  <a:srgbClr val="231571"/>
                </a:solidFill>
                <a:ea typeface="Calibri" panose="020F0502020204030204" pitchFamily="34" charset="0"/>
                <a:cs typeface="Times New Roman" panose="02020603050405020304" pitchFamily="18" charset="0"/>
              </a:rPr>
              <a:t>(3500 words)</a:t>
            </a:r>
            <a:endParaRPr lang="en-GB" sz="1500" b="1" dirty="0">
              <a:solidFill>
                <a:srgbClr val="231571"/>
              </a:solidFill>
              <a:ea typeface="Calibri" panose="020F0502020204030204" pitchFamily="34" charset="0"/>
              <a:cs typeface="Times New Roman" panose="02020603050405020304" pitchFamily="18" charset="0"/>
            </a:endParaRPr>
          </a:p>
        </p:txBody>
      </p:sp>
      <p:sp>
        <p:nvSpPr>
          <p:cNvPr id="20" name="Content Placeholder 4">
            <a:extLst>
              <a:ext uri="{FF2B5EF4-FFF2-40B4-BE49-F238E27FC236}">
                <a16:creationId xmlns:a16="http://schemas.microsoft.com/office/drawing/2014/main" id="{8D5C689E-E40F-4229-BAEA-C40C63E11B3D}"/>
              </a:ext>
            </a:extLst>
          </p:cNvPr>
          <p:cNvSpPr txBox="1">
            <a:spLocks/>
          </p:cNvSpPr>
          <p:nvPr/>
        </p:nvSpPr>
        <p:spPr>
          <a:xfrm>
            <a:off x="0" y="1268145"/>
            <a:ext cx="8186569" cy="4950131"/>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02456"/>
            <a:r>
              <a:rPr lang="en-GB" sz="1500" dirty="0">
                <a:solidFill>
                  <a:srgbClr val="231571"/>
                </a:solidFill>
              </a:rPr>
              <a:t>Identify and describe the strategies to support inclusive classroom practice</a:t>
            </a:r>
          </a:p>
          <a:p>
            <a:pPr marL="602456"/>
            <a:r>
              <a:rPr lang="en-GB" sz="1500" dirty="0">
                <a:solidFill>
                  <a:srgbClr val="231571"/>
                </a:solidFill>
              </a:rPr>
              <a:t>How have you used the strategies in practice and for what purpose?</a:t>
            </a:r>
          </a:p>
          <a:p>
            <a:pPr marL="602456" fontAlgn="base"/>
            <a:r>
              <a:rPr lang="en-GB" sz="1500" dirty="0">
                <a:solidFill>
                  <a:srgbClr val="231571"/>
                </a:solidFill>
              </a:rPr>
              <a:t>What were the challenges faced by learners and how the strategies implemented provide addresses those needs?</a:t>
            </a:r>
          </a:p>
          <a:p>
            <a:pPr marL="602456" fontAlgn="base"/>
            <a:r>
              <a:rPr lang="en-GB" sz="1500" dirty="0">
                <a:solidFill>
                  <a:srgbClr val="231571"/>
                </a:solidFill>
              </a:rPr>
              <a:t>What challenges were faced in implementing the strategies?</a:t>
            </a:r>
          </a:p>
          <a:p>
            <a:pPr marL="602456" fontAlgn="base"/>
            <a:r>
              <a:rPr lang="en-GB" sz="1500" dirty="0">
                <a:solidFill>
                  <a:srgbClr val="231571"/>
                </a:solidFill>
              </a:rPr>
              <a:t>Explore the application of the identified strategies in a wider context, for example in working collaboratively with others.</a:t>
            </a:r>
          </a:p>
          <a:p>
            <a:pPr marL="602456"/>
            <a:r>
              <a:rPr lang="en-GB" sz="1500" dirty="0">
                <a:solidFill>
                  <a:srgbClr val="231571"/>
                </a:solidFill>
              </a:rPr>
              <a:t>How can you challenge current practice and influence change?</a:t>
            </a:r>
          </a:p>
          <a:p>
            <a:pPr>
              <a:lnSpc>
                <a:spcPct val="100000"/>
              </a:lnSpc>
              <a:spcBef>
                <a:spcPts val="0"/>
              </a:spcBef>
              <a:spcAft>
                <a:spcPts val="450"/>
              </a:spcAft>
            </a:pPr>
            <a:endParaRPr lang="cy-GB" sz="1500" dirty="0"/>
          </a:p>
        </p:txBody>
      </p:sp>
      <p:pic>
        <p:nvPicPr>
          <p:cNvPr id="2" name="Picture 1">
            <a:extLst>
              <a:ext uri="{FF2B5EF4-FFF2-40B4-BE49-F238E27FC236}">
                <a16:creationId xmlns:a16="http://schemas.microsoft.com/office/drawing/2014/main" id="{3F6B18D3-803D-B41A-1126-1C1D30F0DCC6}"/>
              </a:ext>
            </a:extLst>
          </p:cNvPr>
          <p:cNvPicPr>
            <a:picLocks noChangeAspect="1"/>
          </p:cNvPicPr>
          <p:nvPr/>
        </p:nvPicPr>
        <p:blipFill>
          <a:blip r:embed="rId3"/>
          <a:stretch>
            <a:fillRect/>
          </a:stretch>
        </p:blipFill>
        <p:spPr>
          <a:xfrm>
            <a:off x="285468" y="3635828"/>
            <a:ext cx="8346903" cy="2112427"/>
          </a:xfrm>
          <a:prstGeom prst="rect">
            <a:avLst/>
          </a:prstGeom>
        </p:spPr>
      </p:pic>
    </p:spTree>
    <p:extLst>
      <p:ext uri="{BB962C8B-B14F-4D97-AF65-F5344CB8AC3E}">
        <p14:creationId xmlns:p14="http://schemas.microsoft.com/office/powerpoint/2010/main" val="1970388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a:extLst>
              <a:ext uri="{FF2B5EF4-FFF2-40B4-BE49-F238E27FC236}">
                <a16:creationId xmlns:a16="http://schemas.microsoft.com/office/drawing/2014/main" id="{448B39D5-D268-49DC-86D1-7EEB6D65963C}"/>
              </a:ext>
            </a:extLst>
          </p:cNvPr>
          <p:cNvSpPr txBox="1">
            <a:spLocks/>
          </p:cNvSpPr>
          <p:nvPr/>
        </p:nvSpPr>
        <p:spPr>
          <a:xfrm>
            <a:off x="6086778" y="2922204"/>
            <a:ext cx="1533323" cy="64707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Bef>
                <a:spcPts val="0"/>
              </a:spcBef>
              <a:spcAft>
                <a:spcPts val="450"/>
              </a:spcAft>
              <a:buNone/>
            </a:pPr>
            <a:r>
              <a:rPr lang="en-GB" sz="1425" i="1" dirty="0">
                <a:latin typeface="Calibri" panose="020F0502020204030204" pitchFamily="34" charset="0"/>
                <a:ea typeface="Calibri" panose="020F0502020204030204" pitchFamily="34" charset="0"/>
                <a:cs typeface="Times New Roman" panose="02020603050405020304" pitchFamily="18" charset="0"/>
              </a:rPr>
              <a:t>Click to view both cycles in turn</a:t>
            </a:r>
          </a:p>
        </p:txBody>
      </p:sp>
      <p:sp>
        <p:nvSpPr>
          <p:cNvPr id="11" name="TextBox 10">
            <a:extLst>
              <a:ext uri="{FF2B5EF4-FFF2-40B4-BE49-F238E27FC236}">
                <a16:creationId xmlns:a16="http://schemas.microsoft.com/office/drawing/2014/main" id="{B0FBA9D9-9EC5-40BE-A941-832A5A26D5C9}"/>
              </a:ext>
            </a:extLst>
          </p:cNvPr>
          <p:cNvSpPr txBox="1"/>
          <p:nvPr/>
        </p:nvSpPr>
        <p:spPr>
          <a:xfrm>
            <a:off x="87349" y="117184"/>
            <a:ext cx="6862091" cy="1079783"/>
          </a:xfrm>
          <a:prstGeom prst="rect">
            <a:avLst/>
          </a:prstGeom>
          <a:noFill/>
        </p:spPr>
        <p:txBody>
          <a:bodyPr wrap="square">
            <a:spAutoFit/>
          </a:bodyPr>
          <a:lstStyle/>
          <a:p>
            <a:pPr marL="342900" indent="-342900">
              <a:spcAft>
                <a:spcPts val="450"/>
              </a:spcAft>
              <a:buFont typeface="+mj-lt"/>
              <a:buAutoNum type="arabicPeriod" startAt="2"/>
            </a:pPr>
            <a:r>
              <a:rPr lang="en-GB" sz="1500" dirty="0">
                <a:solidFill>
                  <a:srgbClr val="231571"/>
                </a:solidFill>
              </a:rPr>
              <a:t>Using an identified </a:t>
            </a:r>
            <a:r>
              <a:rPr lang="en-GB" sz="1500" b="1" dirty="0">
                <a:solidFill>
                  <a:srgbClr val="C00000"/>
                </a:solidFill>
              </a:rPr>
              <a:t>reflective theory </a:t>
            </a:r>
            <a:r>
              <a:rPr lang="en-GB" sz="1500" dirty="0">
                <a:solidFill>
                  <a:srgbClr val="231571"/>
                </a:solidFill>
              </a:rPr>
              <a:t>to structure your response and drawing upon literature to support your discussion, </a:t>
            </a:r>
            <a:r>
              <a:rPr lang="en-GB" sz="1500" b="1" dirty="0">
                <a:solidFill>
                  <a:srgbClr val="C00000"/>
                </a:solidFill>
              </a:rPr>
              <a:t>discuss strategies you have used to support inclusion in your classroom</a:t>
            </a:r>
            <a:r>
              <a:rPr lang="en-GB" sz="1500" dirty="0">
                <a:solidFill>
                  <a:srgbClr val="231571"/>
                </a:solidFill>
              </a:rPr>
              <a:t>. In your reflection you should:</a:t>
            </a:r>
          </a:p>
          <a:p>
            <a:pPr>
              <a:spcAft>
                <a:spcPts val="450"/>
              </a:spcAft>
              <a:tabLst>
                <a:tab pos="8008144" algn="r"/>
              </a:tabLst>
            </a:pPr>
            <a:r>
              <a:rPr lang="cy-GB" sz="1500" dirty="0">
                <a:solidFill>
                  <a:srgbClr val="231571"/>
                </a:solidFill>
                <a:ea typeface="Calibri" panose="020F0502020204030204" pitchFamily="34" charset="0"/>
                <a:cs typeface="Times New Roman" panose="02020603050405020304" pitchFamily="18" charset="0"/>
              </a:rPr>
              <a:t>	</a:t>
            </a:r>
            <a:r>
              <a:rPr lang="cy-GB" sz="1500" b="1" dirty="0">
                <a:solidFill>
                  <a:srgbClr val="231571"/>
                </a:solidFill>
                <a:ea typeface="Calibri" panose="020F0502020204030204" pitchFamily="34" charset="0"/>
                <a:cs typeface="Times New Roman" panose="02020603050405020304" pitchFamily="18" charset="0"/>
              </a:rPr>
              <a:t>(3500 words</a:t>
            </a:r>
            <a:r>
              <a:rPr lang="cy-GB" sz="1500" b="1" dirty="0">
                <a:ea typeface="Calibri" panose="020F0502020204030204" pitchFamily="34" charset="0"/>
                <a:cs typeface="Times New Roman" panose="02020603050405020304" pitchFamily="18" charset="0"/>
              </a:rPr>
              <a:t>)</a:t>
            </a:r>
            <a:endParaRPr lang="en-GB" sz="1500" b="1" dirty="0">
              <a:ea typeface="Calibri" panose="020F0502020204030204" pitchFamily="34" charset="0"/>
              <a:cs typeface="Times New Roman" panose="02020603050405020304" pitchFamily="18" charset="0"/>
            </a:endParaRPr>
          </a:p>
        </p:txBody>
      </p:sp>
      <p:sp>
        <p:nvSpPr>
          <p:cNvPr id="12" name="Content Placeholder 4">
            <a:extLst>
              <a:ext uri="{FF2B5EF4-FFF2-40B4-BE49-F238E27FC236}">
                <a16:creationId xmlns:a16="http://schemas.microsoft.com/office/drawing/2014/main" id="{4833CFE7-4DC1-4CCF-B7F9-47C091B54C87}"/>
              </a:ext>
            </a:extLst>
          </p:cNvPr>
          <p:cNvSpPr txBox="1">
            <a:spLocks/>
          </p:cNvSpPr>
          <p:nvPr/>
        </p:nvSpPr>
        <p:spPr>
          <a:xfrm>
            <a:off x="71443" y="1206321"/>
            <a:ext cx="4263567" cy="1343241"/>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02456"/>
            <a:r>
              <a:rPr lang="en-GB" sz="1800" dirty="0">
                <a:solidFill>
                  <a:srgbClr val="231571"/>
                </a:solidFill>
              </a:rPr>
              <a:t>Identify and describe the strategies to support inclusive classroom practice</a:t>
            </a:r>
          </a:p>
          <a:p>
            <a:pPr marL="602456"/>
            <a:r>
              <a:rPr lang="en-GB" sz="1800" dirty="0">
                <a:solidFill>
                  <a:srgbClr val="231571"/>
                </a:solidFill>
              </a:rPr>
              <a:t>How have you used the strategies in practice and for what purpose?</a:t>
            </a:r>
          </a:p>
          <a:p>
            <a:pPr marL="602456" fontAlgn="base"/>
            <a:r>
              <a:rPr lang="en-GB" sz="1800" dirty="0">
                <a:solidFill>
                  <a:srgbClr val="231571"/>
                </a:solidFill>
              </a:rPr>
              <a:t>What were the challenges faced by learners and how the strategies implemented provide addresses those needs?</a:t>
            </a:r>
          </a:p>
          <a:p>
            <a:pPr marL="602456" fontAlgn="base"/>
            <a:r>
              <a:rPr lang="en-GB" sz="1800" dirty="0">
                <a:solidFill>
                  <a:srgbClr val="231571"/>
                </a:solidFill>
              </a:rPr>
              <a:t>What challenges were faced in implementing the strategies?</a:t>
            </a:r>
          </a:p>
          <a:p>
            <a:pPr marL="602456" fontAlgn="base"/>
            <a:r>
              <a:rPr lang="en-GB" sz="1800" dirty="0">
                <a:solidFill>
                  <a:srgbClr val="231571"/>
                </a:solidFill>
              </a:rPr>
              <a:t>Explore the application of the identified strategies in a wider context, for example in working collaboratively with others.</a:t>
            </a:r>
          </a:p>
          <a:p>
            <a:pPr marL="602456"/>
            <a:r>
              <a:rPr lang="en-GB" sz="1800" dirty="0">
                <a:solidFill>
                  <a:srgbClr val="231571"/>
                </a:solidFill>
              </a:rPr>
              <a:t>How can you challenge current practice and influence change?</a:t>
            </a:r>
          </a:p>
          <a:p>
            <a:pPr>
              <a:lnSpc>
                <a:spcPct val="100000"/>
              </a:lnSpc>
              <a:spcBef>
                <a:spcPts val="0"/>
              </a:spcBef>
              <a:spcAft>
                <a:spcPts val="450"/>
              </a:spcAft>
            </a:pPr>
            <a:endParaRPr lang="cy-GB" sz="1500" dirty="0"/>
          </a:p>
        </p:txBody>
      </p:sp>
      <p:grpSp>
        <p:nvGrpSpPr>
          <p:cNvPr id="17" name="Group 16">
            <a:extLst>
              <a:ext uri="{FF2B5EF4-FFF2-40B4-BE49-F238E27FC236}">
                <a16:creationId xmlns:a16="http://schemas.microsoft.com/office/drawing/2014/main" id="{B6F6276C-3F22-4FFE-89E8-288B0FDDEB72}"/>
              </a:ext>
            </a:extLst>
          </p:cNvPr>
          <p:cNvGrpSpPr/>
          <p:nvPr/>
        </p:nvGrpSpPr>
        <p:grpSpPr>
          <a:xfrm>
            <a:off x="4335010" y="1284514"/>
            <a:ext cx="3285091" cy="4865915"/>
            <a:chOff x="6477795" y="1066800"/>
            <a:chExt cx="5320245" cy="5534521"/>
          </a:xfrm>
        </p:grpSpPr>
        <p:pic>
          <p:nvPicPr>
            <p:cNvPr id="15" name="Picture 14">
              <a:extLst>
                <a:ext uri="{FF2B5EF4-FFF2-40B4-BE49-F238E27FC236}">
                  <a16:creationId xmlns:a16="http://schemas.microsoft.com/office/drawing/2014/main" id="{B2D0BABC-4525-4C3D-84D3-F30445E940F0}"/>
                </a:ext>
              </a:extLst>
            </p:cNvPr>
            <p:cNvPicPr>
              <a:picLocks noChangeAspect="1"/>
            </p:cNvPicPr>
            <p:nvPr/>
          </p:nvPicPr>
          <p:blipFill rotWithShape="1">
            <a:blip r:embed="rId3"/>
            <a:srcRect l="27708" t="3865" b="3970"/>
            <a:stretch/>
          </p:blipFill>
          <p:spPr>
            <a:xfrm>
              <a:off x="6477795" y="1066800"/>
              <a:ext cx="5320245" cy="5534521"/>
            </a:xfrm>
            <a:prstGeom prst="rect">
              <a:avLst/>
            </a:prstGeom>
          </p:spPr>
        </p:pic>
        <p:sp>
          <p:nvSpPr>
            <p:cNvPr id="16" name="TextBox 15">
              <a:extLst>
                <a:ext uri="{FF2B5EF4-FFF2-40B4-BE49-F238E27FC236}">
                  <a16:creationId xmlns:a16="http://schemas.microsoft.com/office/drawing/2014/main" id="{733B2DD7-1E72-4A73-9870-8BA86540D55E}"/>
                </a:ext>
              </a:extLst>
            </p:cNvPr>
            <p:cNvSpPr txBox="1"/>
            <p:nvPr/>
          </p:nvSpPr>
          <p:spPr>
            <a:xfrm>
              <a:off x="8090911" y="3371251"/>
              <a:ext cx="2280036" cy="1664512"/>
            </a:xfrm>
            <a:prstGeom prst="rect">
              <a:avLst/>
            </a:prstGeom>
            <a:noFill/>
          </p:spPr>
          <p:txBody>
            <a:bodyPr wrap="square" rtlCol="0">
              <a:spAutoFit/>
            </a:bodyPr>
            <a:lstStyle/>
            <a:p>
              <a:pPr algn="ctr"/>
              <a:r>
                <a:rPr lang="en-GB" dirty="0">
                  <a:solidFill>
                    <a:srgbClr val="231571"/>
                  </a:solidFill>
                </a:rPr>
                <a:t>Gibbs’ Reflective Cycle (1998)</a:t>
              </a:r>
            </a:p>
          </p:txBody>
        </p:sp>
      </p:grpSp>
    </p:spTree>
    <p:extLst>
      <p:ext uri="{BB962C8B-B14F-4D97-AF65-F5344CB8AC3E}">
        <p14:creationId xmlns:p14="http://schemas.microsoft.com/office/powerpoint/2010/main" val="2020569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1718CA-CCD4-D164-B482-2EB317AC400F}"/>
              </a:ext>
            </a:extLst>
          </p:cNvPr>
          <p:cNvPicPr>
            <a:picLocks noChangeAspect="1"/>
          </p:cNvPicPr>
          <p:nvPr/>
        </p:nvPicPr>
        <p:blipFill>
          <a:blip r:embed="rId3"/>
          <a:stretch>
            <a:fillRect/>
          </a:stretch>
        </p:blipFill>
        <p:spPr>
          <a:xfrm>
            <a:off x="1971169" y="3857558"/>
            <a:ext cx="6777318" cy="2402914"/>
          </a:xfrm>
          <a:prstGeom prst="rect">
            <a:avLst/>
          </a:prstGeom>
        </p:spPr>
      </p:pic>
      <p:sp>
        <p:nvSpPr>
          <p:cNvPr id="10" name="Content Placeholder 4">
            <a:extLst>
              <a:ext uri="{FF2B5EF4-FFF2-40B4-BE49-F238E27FC236}">
                <a16:creationId xmlns:a16="http://schemas.microsoft.com/office/drawing/2014/main" id="{CCC2549F-9351-4B9B-BFC6-9E6DA4D1A02C}"/>
              </a:ext>
            </a:extLst>
          </p:cNvPr>
          <p:cNvSpPr txBox="1">
            <a:spLocks/>
          </p:cNvSpPr>
          <p:nvPr/>
        </p:nvSpPr>
        <p:spPr>
          <a:xfrm>
            <a:off x="291691" y="1313151"/>
            <a:ext cx="7776544" cy="348095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4813"/>
            <a:r>
              <a:rPr lang="en-GB" sz="1500" dirty="0">
                <a:solidFill>
                  <a:srgbClr val="231571"/>
                </a:solidFill>
              </a:rPr>
              <a:t>Identify and describe the strategies to support inclusive classroom practice</a:t>
            </a:r>
          </a:p>
          <a:p>
            <a:pPr marL="404813"/>
            <a:r>
              <a:rPr lang="en-GB" sz="1500" dirty="0">
                <a:solidFill>
                  <a:srgbClr val="231571"/>
                </a:solidFill>
              </a:rPr>
              <a:t>How have you used the strategies in practice and for what purpose?</a:t>
            </a:r>
          </a:p>
          <a:p>
            <a:pPr marL="404813" fontAlgn="base"/>
            <a:r>
              <a:rPr lang="en-GB" sz="1500" dirty="0">
                <a:solidFill>
                  <a:srgbClr val="231571"/>
                </a:solidFill>
              </a:rPr>
              <a:t>What were the challenges faced by learners and how the strategies implemented provide addresses those needs?</a:t>
            </a:r>
          </a:p>
          <a:p>
            <a:pPr marL="404813" fontAlgn="base"/>
            <a:r>
              <a:rPr lang="en-GB" sz="1500" dirty="0">
                <a:solidFill>
                  <a:srgbClr val="231571"/>
                </a:solidFill>
              </a:rPr>
              <a:t>What challenges were faced in implementing the strategies?</a:t>
            </a:r>
          </a:p>
          <a:p>
            <a:pPr marL="404813" fontAlgn="base"/>
            <a:r>
              <a:rPr lang="en-GB" sz="1500" dirty="0">
                <a:solidFill>
                  <a:srgbClr val="231571"/>
                </a:solidFill>
              </a:rPr>
              <a:t>Explore the application of the identified strategies in a wider context, for example in working collaboratively with others.</a:t>
            </a:r>
          </a:p>
          <a:p>
            <a:pPr marL="404813"/>
            <a:r>
              <a:rPr lang="en-GB" sz="1500" dirty="0">
                <a:solidFill>
                  <a:srgbClr val="231571"/>
                </a:solidFill>
              </a:rPr>
              <a:t>How can you challenge current practice and influence change?</a:t>
            </a:r>
          </a:p>
          <a:p>
            <a:pPr marL="404813">
              <a:lnSpc>
                <a:spcPct val="100000"/>
              </a:lnSpc>
              <a:spcBef>
                <a:spcPts val="0"/>
              </a:spcBef>
              <a:spcAft>
                <a:spcPts val="450"/>
              </a:spcAft>
            </a:pPr>
            <a:endParaRPr lang="cy-GB" sz="1500" dirty="0"/>
          </a:p>
        </p:txBody>
      </p:sp>
      <p:sp>
        <p:nvSpPr>
          <p:cNvPr id="5" name="Rectangle 4">
            <a:extLst>
              <a:ext uri="{FF2B5EF4-FFF2-40B4-BE49-F238E27FC236}">
                <a16:creationId xmlns:a16="http://schemas.microsoft.com/office/drawing/2014/main" id="{50FA666D-C303-5E47-A85F-30205972F69C}"/>
              </a:ext>
            </a:extLst>
          </p:cNvPr>
          <p:cNvSpPr/>
          <p:nvPr/>
        </p:nvSpPr>
        <p:spPr>
          <a:xfrm>
            <a:off x="2038236" y="4877997"/>
            <a:ext cx="6643185" cy="341476"/>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6" name="Rectangle 5">
            <a:extLst>
              <a:ext uri="{FF2B5EF4-FFF2-40B4-BE49-F238E27FC236}">
                <a16:creationId xmlns:a16="http://schemas.microsoft.com/office/drawing/2014/main" id="{7CB9713C-70CA-674B-B812-01379279E11F}"/>
              </a:ext>
            </a:extLst>
          </p:cNvPr>
          <p:cNvSpPr/>
          <p:nvPr/>
        </p:nvSpPr>
        <p:spPr>
          <a:xfrm>
            <a:off x="1979407" y="3856886"/>
            <a:ext cx="6777318" cy="2402914"/>
          </a:xfrm>
          <a:prstGeom prst="rect">
            <a:avLst/>
          </a:prstGeom>
          <a:noFill/>
          <a:ln w="38100">
            <a:solidFill>
              <a:srgbClr val="FAAC0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a:extLst>
              <a:ext uri="{FF2B5EF4-FFF2-40B4-BE49-F238E27FC236}">
                <a16:creationId xmlns:a16="http://schemas.microsoft.com/office/drawing/2014/main" id="{16F85693-6B00-B345-A741-0ED28516E76F}"/>
              </a:ext>
            </a:extLst>
          </p:cNvPr>
          <p:cNvSpPr/>
          <p:nvPr/>
        </p:nvSpPr>
        <p:spPr>
          <a:xfrm>
            <a:off x="291691" y="1229258"/>
            <a:ext cx="7443057" cy="2525162"/>
          </a:xfrm>
          <a:prstGeom prst="rect">
            <a:avLst/>
          </a:prstGeom>
          <a:noFill/>
          <a:ln w="38100">
            <a:solidFill>
              <a:srgbClr val="FAAC0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a:extLst>
              <a:ext uri="{FF2B5EF4-FFF2-40B4-BE49-F238E27FC236}">
                <a16:creationId xmlns:a16="http://schemas.microsoft.com/office/drawing/2014/main" id="{36FF0EC6-5C35-8C48-BC6F-84DECC51B6BB}"/>
              </a:ext>
            </a:extLst>
          </p:cNvPr>
          <p:cNvSpPr/>
          <p:nvPr/>
        </p:nvSpPr>
        <p:spPr>
          <a:xfrm>
            <a:off x="315473" y="1569452"/>
            <a:ext cx="7419275" cy="915564"/>
          </a:xfrm>
          <a:prstGeom prst="rect">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Content Placeholder 2">
            <a:extLst>
              <a:ext uri="{FF2B5EF4-FFF2-40B4-BE49-F238E27FC236}">
                <a16:creationId xmlns:a16="http://schemas.microsoft.com/office/drawing/2014/main" id="{1A4E8EF5-04B2-4106-8D7A-902C77911B5B}"/>
              </a:ext>
            </a:extLst>
          </p:cNvPr>
          <p:cNvSpPr txBox="1">
            <a:spLocks/>
          </p:cNvSpPr>
          <p:nvPr/>
        </p:nvSpPr>
        <p:spPr>
          <a:xfrm>
            <a:off x="122817" y="189071"/>
            <a:ext cx="6751320" cy="1040186"/>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0000"/>
              </a:lnSpc>
              <a:spcBef>
                <a:spcPts val="0"/>
              </a:spcBef>
              <a:spcAft>
                <a:spcPts val="450"/>
              </a:spcAft>
              <a:buFont typeface="+mj-lt"/>
              <a:buAutoNum type="arabicPeriod" startAt="2"/>
            </a:pPr>
            <a:r>
              <a:rPr lang="en-GB" sz="1350" dirty="0">
                <a:solidFill>
                  <a:srgbClr val="231571"/>
                </a:solidFill>
              </a:rPr>
              <a:t>Using an identified </a:t>
            </a:r>
            <a:r>
              <a:rPr lang="en-GB" sz="1350" b="1" dirty="0">
                <a:solidFill>
                  <a:srgbClr val="C00000"/>
                </a:solidFill>
              </a:rPr>
              <a:t>reflective theory </a:t>
            </a:r>
            <a:r>
              <a:rPr lang="en-GB" sz="1350" dirty="0">
                <a:solidFill>
                  <a:srgbClr val="231571"/>
                </a:solidFill>
              </a:rPr>
              <a:t>to structure your response and drawing upon literature to support your discussion, </a:t>
            </a:r>
            <a:r>
              <a:rPr lang="en-GB" sz="1350" b="1" dirty="0">
                <a:solidFill>
                  <a:srgbClr val="C00000"/>
                </a:solidFill>
              </a:rPr>
              <a:t>discuss strategies you have used to support inclusion in your classroom</a:t>
            </a:r>
            <a:r>
              <a:rPr lang="en-GB" sz="1350" dirty="0">
                <a:solidFill>
                  <a:srgbClr val="231571"/>
                </a:solidFill>
              </a:rPr>
              <a:t>. In your reflection you should:</a:t>
            </a:r>
          </a:p>
          <a:p>
            <a:pPr marL="0" indent="0">
              <a:lnSpc>
                <a:spcPct val="100000"/>
              </a:lnSpc>
              <a:spcBef>
                <a:spcPts val="0"/>
              </a:spcBef>
              <a:spcAft>
                <a:spcPts val="450"/>
              </a:spcAft>
              <a:buNone/>
              <a:tabLst>
                <a:tab pos="7730729" algn="r"/>
              </a:tabLst>
            </a:pPr>
            <a:r>
              <a:rPr lang="cy-GB" sz="1350" dirty="0">
                <a:solidFill>
                  <a:srgbClr val="231571"/>
                </a:solidFill>
                <a:ea typeface="Calibri" panose="020F0502020204030204" pitchFamily="34" charset="0"/>
                <a:cs typeface="Times New Roman" panose="02020603050405020304" pitchFamily="18" charset="0"/>
              </a:rPr>
              <a:t>	</a:t>
            </a:r>
            <a:r>
              <a:rPr lang="cy-GB" sz="1350" b="1" dirty="0">
                <a:solidFill>
                  <a:srgbClr val="231571"/>
                </a:solidFill>
                <a:ea typeface="Calibri" panose="020F0502020204030204" pitchFamily="34" charset="0"/>
                <a:cs typeface="Times New Roman" panose="02020603050405020304" pitchFamily="18" charset="0"/>
              </a:rPr>
              <a:t>(3500 words)</a:t>
            </a:r>
            <a:endParaRPr lang="en-GB" sz="1350" b="1" dirty="0">
              <a:solidFill>
                <a:srgbClr val="231571"/>
              </a:solidFil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65845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D7FF1-FC9A-4C4C-8B95-2F43462577AC}"/>
              </a:ext>
            </a:extLst>
          </p:cNvPr>
          <p:cNvSpPr>
            <a:spLocks noGrp="1"/>
          </p:cNvSpPr>
          <p:nvPr>
            <p:ph type="title"/>
          </p:nvPr>
        </p:nvSpPr>
        <p:spPr>
          <a:xfrm>
            <a:off x="0" y="18255"/>
            <a:ext cx="7886700" cy="1325563"/>
          </a:xfrm>
        </p:spPr>
        <p:txBody>
          <a:bodyPr>
            <a:normAutofit/>
          </a:bodyPr>
          <a:lstStyle/>
          <a:p>
            <a:pPr algn="ctr"/>
            <a:r>
              <a:rPr lang="en-GB" sz="4000" b="1" dirty="0">
                <a:solidFill>
                  <a:srgbClr val="231571"/>
                </a:solidFill>
                <a:latin typeface="+mn-lt"/>
              </a:rPr>
              <a:t>Inclusive Classroom Practice Marking Rubric</a:t>
            </a:r>
            <a:endParaRPr lang="en-GB" sz="4000" dirty="0">
              <a:solidFill>
                <a:srgbClr val="231571"/>
              </a:solidFill>
              <a:latin typeface="+mn-lt"/>
            </a:endParaRPr>
          </a:p>
        </p:txBody>
      </p:sp>
      <p:graphicFrame>
        <p:nvGraphicFramePr>
          <p:cNvPr id="9" name="Content Placeholder 8">
            <a:extLst>
              <a:ext uri="{FF2B5EF4-FFF2-40B4-BE49-F238E27FC236}">
                <a16:creationId xmlns:a16="http://schemas.microsoft.com/office/drawing/2014/main" id="{78F885C3-2377-B068-C291-67E68DD5860F}"/>
              </a:ext>
            </a:extLst>
          </p:cNvPr>
          <p:cNvGraphicFramePr>
            <a:graphicFrameLocks noGrp="1"/>
          </p:cNvGraphicFramePr>
          <p:nvPr>
            <p:ph sz="half" idx="1"/>
            <p:extLst>
              <p:ext uri="{D42A27DB-BD31-4B8C-83A1-F6EECF244321}">
                <p14:modId xmlns:p14="http://schemas.microsoft.com/office/powerpoint/2010/main" val="216838982"/>
              </p:ext>
            </p:extLst>
          </p:nvPr>
        </p:nvGraphicFramePr>
        <p:xfrm>
          <a:off x="108857" y="1280160"/>
          <a:ext cx="8926286" cy="4493110"/>
        </p:xfrm>
        <a:graphic>
          <a:graphicData uri="http://schemas.openxmlformats.org/drawingml/2006/table">
            <a:tbl>
              <a:tblPr firstRow="1" firstCol="1" bandRow="1">
                <a:tableStyleId>{5C22544A-7EE6-4342-B048-85BDC9FD1C3A}</a:tableStyleId>
              </a:tblPr>
              <a:tblGrid>
                <a:gridCol w="2084062">
                  <a:extLst>
                    <a:ext uri="{9D8B030D-6E8A-4147-A177-3AD203B41FA5}">
                      <a16:colId xmlns:a16="http://schemas.microsoft.com/office/drawing/2014/main" val="3085549376"/>
                    </a:ext>
                  </a:extLst>
                </a:gridCol>
                <a:gridCol w="841778">
                  <a:extLst>
                    <a:ext uri="{9D8B030D-6E8A-4147-A177-3AD203B41FA5}">
                      <a16:colId xmlns:a16="http://schemas.microsoft.com/office/drawing/2014/main" val="3767113147"/>
                    </a:ext>
                  </a:extLst>
                </a:gridCol>
                <a:gridCol w="1003903">
                  <a:extLst>
                    <a:ext uri="{9D8B030D-6E8A-4147-A177-3AD203B41FA5}">
                      <a16:colId xmlns:a16="http://schemas.microsoft.com/office/drawing/2014/main" val="653667669"/>
                    </a:ext>
                  </a:extLst>
                </a:gridCol>
                <a:gridCol w="4996543">
                  <a:extLst>
                    <a:ext uri="{9D8B030D-6E8A-4147-A177-3AD203B41FA5}">
                      <a16:colId xmlns:a16="http://schemas.microsoft.com/office/drawing/2014/main" val="2453957682"/>
                    </a:ext>
                  </a:extLst>
                </a:gridCol>
              </a:tblGrid>
              <a:tr h="401275">
                <a:tc rowSpan="4">
                  <a:txBody>
                    <a:bodyPr/>
                    <a:lstStyle/>
                    <a:p>
                      <a:pPr fontAlgn="base"/>
                      <a:r>
                        <a:rPr lang="en-GB" sz="1400" dirty="0">
                          <a:solidFill>
                            <a:srgbClr val="231571"/>
                          </a:solidFill>
                          <a:effectLst/>
                        </a:rPr>
                        <a:t>Critically engage with current debates around inclusion and how this connects with current legislation and practice</a:t>
                      </a:r>
                      <a:endParaRPr lang="en-GB" sz="20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Distinction (70+)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14-19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Very good critical engagements with current debates around inclusion and how this connects with current legislation and practice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2607539689"/>
                  </a:ext>
                </a:extLst>
              </a:tr>
              <a:tr h="401275">
                <a:tc vMerge="1">
                  <a:txBody>
                    <a:bodyPr/>
                    <a:lstStyle/>
                    <a:p>
                      <a:endParaRPr lang="en-GB"/>
                    </a:p>
                  </a:txBody>
                  <a:tcPr/>
                </a:tc>
                <a:tc>
                  <a:txBody>
                    <a:bodyPr/>
                    <a:lstStyle/>
                    <a:p>
                      <a:pPr fontAlgn="base"/>
                      <a:r>
                        <a:rPr lang="en-GB" sz="1100">
                          <a:solidFill>
                            <a:srgbClr val="231571"/>
                          </a:solidFill>
                          <a:effectLst/>
                        </a:rPr>
                        <a:t>Merit (60+)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12-13</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Good critical engagement with current debates around inclusion and how this connects with current legislation and practice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4205770330"/>
                  </a:ext>
                </a:extLst>
              </a:tr>
              <a:tr h="401275">
                <a:tc vMerge="1">
                  <a:txBody>
                    <a:bodyPr/>
                    <a:lstStyle/>
                    <a:p>
                      <a:endParaRPr lang="en-GB"/>
                    </a:p>
                  </a:txBody>
                  <a:tcPr/>
                </a:tc>
                <a:tc>
                  <a:txBody>
                    <a:bodyPr/>
                    <a:lstStyle/>
                    <a:p>
                      <a:pPr fontAlgn="base"/>
                      <a:r>
                        <a:rPr lang="en-GB" sz="1100">
                          <a:solidFill>
                            <a:srgbClr val="231571"/>
                          </a:solidFill>
                          <a:effectLst/>
                        </a:rPr>
                        <a:t>Pass (50+)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10-11</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Some critical engagement with current debates around inclusion and how this connects with current legislation and practice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1224803289"/>
                  </a:ext>
                </a:extLst>
              </a:tr>
              <a:tr h="401275">
                <a:tc vMerge="1">
                  <a:txBody>
                    <a:bodyPr/>
                    <a:lstStyle/>
                    <a:p>
                      <a:endParaRPr lang="en-GB"/>
                    </a:p>
                  </a:txBody>
                  <a:tcPr/>
                </a:tc>
                <a:tc>
                  <a:txBody>
                    <a:bodyPr/>
                    <a:lstStyle/>
                    <a:p>
                      <a:pPr fontAlgn="base"/>
                      <a:r>
                        <a:rPr lang="en-GB" sz="1100">
                          <a:solidFill>
                            <a:srgbClr val="231571"/>
                          </a:solidFill>
                          <a:effectLst/>
                        </a:rPr>
                        <a:t>Fail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dirty="0">
                          <a:solidFill>
                            <a:srgbClr val="231571"/>
                          </a:solidFill>
                          <a:effectLst/>
                        </a:rPr>
                        <a:t> 0-9</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No/Limited critical engagement with current debates around inclusion and how this connects with current legislation and practice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1349144717"/>
                  </a:ext>
                </a:extLst>
              </a:tr>
              <a:tr h="401275">
                <a:tc rowSpan="4">
                  <a:txBody>
                    <a:bodyPr/>
                    <a:lstStyle/>
                    <a:p>
                      <a:pPr fontAlgn="base"/>
                      <a:r>
                        <a:rPr lang="en-GB" sz="1400" dirty="0">
                          <a:solidFill>
                            <a:srgbClr val="231571"/>
                          </a:solidFill>
                          <a:effectLst/>
                        </a:rPr>
                        <a:t>Describe each strategy identifying how it supports inclusive practice and how it can be implemented effectively.  </a:t>
                      </a:r>
                      <a:endParaRPr lang="en-GB" sz="20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Distinction (70+)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7-10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Very good description of each strategy identifying how it supports inclusive practice and how it can be implemented effectively.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3857713796"/>
                  </a:ext>
                </a:extLst>
              </a:tr>
              <a:tr h="401275">
                <a:tc vMerge="1">
                  <a:txBody>
                    <a:bodyPr/>
                    <a:lstStyle/>
                    <a:p>
                      <a:endParaRPr lang="en-GB"/>
                    </a:p>
                  </a:txBody>
                  <a:tcPr/>
                </a:tc>
                <a:tc>
                  <a:txBody>
                    <a:bodyPr/>
                    <a:lstStyle/>
                    <a:p>
                      <a:pPr fontAlgn="base"/>
                      <a:r>
                        <a:rPr lang="en-GB" sz="1100">
                          <a:solidFill>
                            <a:srgbClr val="231571"/>
                          </a:solidFill>
                          <a:effectLst/>
                        </a:rPr>
                        <a:t>Merit (60+)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6</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Good description of each strategy identifying how it supports inclusive practice and how it can be implemented effectively.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1034205013"/>
                  </a:ext>
                </a:extLst>
              </a:tr>
              <a:tr h="401275">
                <a:tc vMerge="1">
                  <a:txBody>
                    <a:bodyPr/>
                    <a:lstStyle/>
                    <a:p>
                      <a:endParaRPr lang="en-GB"/>
                    </a:p>
                  </a:txBody>
                  <a:tcPr/>
                </a:tc>
                <a:tc>
                  <a:txBody>
                    <a:bodyPr/>
                    <a:lstStyle/>
                    <a:p>
                      <a:pPr fontAlgn="base"/>
                      <a:r>
                        <a:rPr lang="en-GB" sz="1100">
                          <a:solidFill>
                            <a:srgbClr val="231571"/>
                          </a:solidFill>
                          <a:effectLst/>
                        </a:rPr>
                        <a:t>Pass (50+)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5</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Satisfactory description of each strategy identifying how it supports inclusive practice and how it can be implemented effectively.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931591454"/>
                  </a:ext>
                </a:extLst>
              </a:tr>
              <a:tr h="401275">
                <a:tc vMerge="1">
                  <a:txBody>
                    <a:bodyPr/>
                    <a:lstStyle/>
                    <a:p>
                      <a:endParaRPr lang="en-GB"/>
                    </a:p>
                  </a:txBody>
                  <a:tcPr/>
                </a:tc>
                <a:tc>
                  <a:txBody>
                    <a:bodyPr/>
                    <a:lstStyle/>
                    <a:p>
                      <a:pPr fontAlgn="base"/>
                      <a:r>
                        <a:rPr lang="en-GB" sz="1100">
                          <a:solidFill>
                            <a:srgbClr val="231571"/>
                          </a:solidFill>
                          <a:effectLst/>
                        </a:rPr>
                        <a:t>Fail</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0-4</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No / Limited description of each strategy identifying how it supports inclusive practice and how it can be implemented effectively.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1266574963"/>
                  </a:ext>
                </a:extLst>
              </a:tr>
              <a:tr h="376196">
                <a:tc rowSpan="4">
                  <a:txBody>
                    <a:bodyPr/>
                    <a:lstStyle/>
                    <a:p>
                      <a:pPr fontAlgn="base"/>
                      <a:r>
                        <a:rPr lang="en-GB" sz="1400" dirty="0">
                          <a:solidFill>
                            <a:srgbClr val="231571"/>
                          </a:solidFill>
                          <a:effectLst/>
                        </a:rPr>
                        <a:t>Critically explore how have you used the strategies in practice and for what purpose?</a:t>
                      </a:r>
                      <a:endParaRPr lang="en-GB" sz="20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Distinction (70+)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7-9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Very good critical exploration of how strategies have been used in practice and for what purpose.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1967846709"/>
                  </a:ext>
                </a:extLst>
              </a:tr>
              <a:tr h="300957">
                <a:tc vMerge="1">
                  <a:txBody>
                    <a:bodyPr/>
                    <a:lstStyle/>
                    <a:p>
                      <a:endParaRPr lang="en-GB"/>
                    </a:p>
                  </a:txBody>
                  <a:tcPr/>
                </a:tc>
                <a:tc>
                  <a:txBody>
                    <a:bodyPr/>
                    <a:lstStyle/>
                    <a:p>
                      <a:pPr fontAlgn="base"/>
                      <a:r>
                        <a:rPr lang="en-GB" sz="1100">
                          <a:solidFill>
                            <a:srgbClr val="231571"/>
                          </a:solidFill>
                          <a:effectLst/>
                        </a:rPr>
                        <a:t>Merit (60+)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6</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Good critical exploration of how strategies have been used in practice and for what purpose.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269524770"/>
                  </a:ext>
                </a:extLst>
              </a:tr>
              <a:tr h="300957">
                <a:tc vMerge="1">
                  <a:txBody>
                    <a:bodyPr/>
                    <a:lstStyle/>
                    <a:p>
                      <a:endParaRPr lang="en-GB"/>
                    </a:p>
                  </a:txBody>
                  <a:tcPr/>
                </a:tc>
                <a:tc>
                  <a:txBody>
                    <a:bodyPr/>
                    <a:lstStyle/>
                    <a:p>
                      <a:pPr fontAlgn="base"/>
                      <a:r>
                        <a:rPr lang="en-GB" sz="1100">
                          <a:solidFill>
                            <a:srgbClr val="231571"/>
                          </a:solidFill>
                          <a:effectLst/>
                        </a:rPr>
                        <a:t>Pass (50+)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5</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a:solidFill>
                            <a:srgbClr val="231571"/>
                          </a:solidFill>
                          <a:effectLst/>
                        </a:rPr>
                        <a:t>Some critical exploration of how strategies have been used in practice and for what purpose.</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909715777"/>
                  </a:ext>
                </a:extLst>
              </a:tr>
              <a:tr h="300957">
                <a:tc vMerge="1">
                  <a:txBody>
                    <a:bodyPr/>
                    <a:lstStyle/>
                    <a:p>
                      <a:endParaRPr lang="en-GB"/>
                    </a:p>
                  </a:txBody>
                  <a:tcPr/>
                </a:tc>
                <a:tc>
                  <a:txBody>
                    <a:bodyPr/>
                    <a:lstStyle/>
                    <a:p>
                      <a:pPr fontAlgn="base"/>
                      <a:r>
                        <a:rPr lang="en-GB" sz="1100">
                          <a:solidFill>
                            <a:srgbClr val="231571"/>
                          </a:solidFill>
                          <a:effectLst/>
                        </a:rPr>
                        <a:t>Fail</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100">
                          <a:solidFill>
                            <a:srgbClr val="231571"/>
                          </a:solidFill>
                          <a:effectLst/>
                        </a:rPr>
                        <a:t>0-4</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tc>
                  <a:txBody>
                    <a:bodyPr/>
                    <a:lstStyle/>
                    <a:p>
                      <a:pPr fontAlgn="base"/>
                      <a:r>
                        <a:rPr lang="en-GB" sz="1000" dirty="0">
                          <a:solidFill>
                            <a:srgbClr val="231571"/>
                          </a:solidFill>
                          <a:effectLst/>
                        </a:rPr>
                        <a:t>No/Limited critical exploration of how strategies have been used in practice and for what purpose.</a:t>
                      </a:r>
                      <a:endParaRPr lang="en-GB" sz="16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245" marR="68245" marT="0" marB="0">
                    <a:solidFill>
                      <a:srgbClr val="FFFFCC"/>
                    </a:solidFill>
                  </a:tcPr>
                </a:tc>
                <a:extLst>
                  <a:ext uri="{0D108BD9-81ED-4DB2-BD59-A6C34878D82A}">
                    <a16:rowId xmlns:a16="http://schemas.microsoft.com/office/drawing/2014/main" val="2287906167"/>
                  </a:ext>
                </a:extLst>
              </a:tr>
            </a:tbl>
          </a:graphicData>
        </a:graphic>
      </p:graphicFrame>
    </p:spTree>
    <p:extLst>
      <p:ext uri="{BB962C8B-B14F-4D97-AF65-F5344CB8AC3E}">
        <p14:creationId xmlns:p14="http://schemas.microsoft.com/office/powerpoint/2010/main" val="2540312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F938D8C-6A7D-82A9-D142-89894981A3BB}"/>
              </a:ext>
            </a:extLst>
          </p:cNvPr>
          <p:cNvSpPr>
            <a:spLocks noGrp="1"/>
          </p:cNvSpPr>
          <p:nvPr>
            <p:ph type="title"/>
          </p:nvPr>
        </p:nvSpPr>
        <p:spPr>
          <a:xfrm>
            <a:off x="87086" y="169183"/>
            <a:ext cx="7162800" cy="1325563"/>
          </a:xfrm>
        </p:spPr>
        <p:txBody>
          <a:bodyPr>
            <a:normAutofit/>
          </a:bodyPr>
          <a:lstStyle/>
          <a:p>
            <a:pPr algn="ctr"/>
            <a:r>
              <a:rPr lang="en-GB" sz="4000" b="1" dirty="0">
                <a:solidFill>
                  <a:srgbClr val="231571"/>
                </a:solidFill>
                <a:latin typeface="+mn-lt"/>
              </a:rPr>
              <a:t>Inclusive Classroom Practice Marking Rubric</a:t>
            </a:r>
            <a:endParaRPr lang="en-GB" sz="4000" dirty="0"/>
          </a:p>
        </p:txBody>
      </p:sp>
      <p:graphicFrame>
        <p:nvGraphicFramePr>
          <p:cNvPr id="7" name="Content Placeholder 6">
            <a:extLst>
              <a:ext uri="{FF2B5EF4-FFF2-40B4-BE49-F238E27FC236}">
                <a16:creationId xmlns:a16="http://schemas.microsoft.com/office/drawing/2014/main" id="{6561CF40-E32A-CAEE-ADFC-8EA1583F72A3}"/>
              </a:ext>
            </a:extLst>
          </p:cNvPr>
          <p:cNvGraphicFramePr>
            <a:graphicFrameLocks noGrp="1"/>
          </p:cNvGraphicFramePr>
          <p:nvPr>
            <p:ph idx="1"/>
            <p:extLst>
              <p:ext uri="{D42A27DB-BD31-4B8C-83A1-F6EECF244321}">
                <p14:modId xmlns:p14="http://schemas.microsoft.com/office/powerpoint/2010/main" val="1792961074"/>
              </p:ext>
            </p:extLst>
          </p:nvPr>
        </p:nvGraphicFramePr>
        <p:xfrm>
          <a:off x="87086" y="1410494"/>
          <a:ext cx="8850084" cy="4618171"/>
        </p:xfrm>
        <a:graphic>
          <a:graphicData uri="http://schemas.openxmlformats.org/drawingml/2006/table">
            <a:tbl>
              <a:tblPr firstRow="1" firstCol="1" bandRow="1">
                <a:tableStyleId>{5C22544A-7EE6-4342-B048-85BDC9FD1C3A}</a:tableStyleId>
              </a:tblPr>
              <a:tblGrid>
                <a:gridCol w="2066272">
                  <a:extLst>
                    <a:ext uri="{9D8B030D-6E8A-4147-A177-3AD203B41FA5}">
                      <a16:colId xmlns:a16="http://schemas.microsoft.com/office/drawing/2014/main" val="824989150"/>
                    </a:ext>
                  </a:extLst>
                </a:gridCol>
                <a:gridCol w="834592">
                  <a:extLst>
                    <a:ext uri="{9D8B030D-6E8A-4147-A177-3AD203B41FA5}">
                      <a16:colId xmlns:a16="http://schemas.microsoft.com/office/drawing/2014/main" val="2034395981"/>
                    </a:ext>
                  </a:extLst>
                </a:gridCol>
                <a:gridCol w="549907">
                  <a:extLst>
                    <a:ext uri="{9D8B030D-6E8A-4147-A177-3AD203B41FA5}">
                      <a16:colId xmlns:a16="http://schemas.microsoft.com/office/drawing/2014/main" val="2862123878"/>
                    </a:ext>
                  </a:extLst>
                </a:gridCol>
                <a:gridCol w="5399313">
                  <a:extLst>
                    <a:ext uri="{9D8B030D-6E8A-4147-A177-3AD203B41FA5}">
                      <a16:colId xmlns:a16="http://schemas.microsoft.com/office/drawing/2014/main" val="3013698585"/>
                    </a:ext>
                  </a:extLst>
                </a:gridCol>
              </a:tblGrid>
              <a:tr h="357644">
                <a:tc rowSpan="4">
                  <a:txBody>
                    <a:bodyPr/>
                    <a:lstStyle/>
                    <a:p>
                      <a:pPr fontAlgn="base"/>
                      <a:r>
                        <a:rPr lang="en-GB" sz="1200">
                          <a:solidFill>
                            <a:srgbClr val="231571"/>
                          </a:solidFill>
                          <a:effectLst/>
                        </a:rPr>
                        <a:t>Critically evaluate the challenges faced by learners and how the strategies implemented provide addresses those needs.</a:t>
                      </a:r>
                      <a:endParaRPr lang="en-GB" sz="12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Distinction (70+)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14-19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Very good critical evaluation of the challenges faced by learners and how the strategies implemented provide addresses those needs.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1025333917"/>
                  </a:ext>
                </a:extLst>
              </a:tr>
              <a:tr h="357644">
                <a:tc vMerge="1">
                  <a:txBody>
                    <a:bodyPr/>
                    <a:lstStyle/>
                    <a:p>
                      <a:endParaRPr lang="en-GB"/>
                    </a:p>
                  </a:txBody>
                  <a:tcPr/>
                </a:tc>
                <a:tc>
                  <a:txBody>
                    <a:bodyPr/>
                    <a:lstStyle/>
                    <a:p>
                      <a:pPr fontAlgn="base"/>
                      <a:r>
                        <a:rPr lang="en-GB" sz="1100">
                          <a:solidFill>
                            <a:srgbClr val="231571"/>
                          </a:solidFill>
                          <a:effectLst/>
                        </a:rPr>
                        <a:t>Merit (60+)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12-13</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Good critical evaluation of the challenges faced by learners and how the strategies implemented provide addresses those needs.</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3555535754"/>
                  </a:ext>
                </a:extLst>
              </a:tr>
              <a:tr h="357644">
                <a:tc vMerge="1">
                  <a:txBody>
                    <a:bodyPr/>
                    <a:lstStyle/>
                    <a:p>
                      <a:endParaRPr lang="en-GB"/>
                    </a:p>
                  </a:txBody>
                  <a:tcPr/>
                </a:tc>
                <a:tc>
                  <a:txBody>
                    <a:bodyPr/>
                    <a:lstStyle/>
                    <a:p>
                      <a:pPr fontAlgn="base"/>
                      <a:r>
                        <a:rPr lang="en-GB" sz="1100">
                          <a:solidFill>
                            <a:srgbClr val="231571"/>
                          </a:solidFill>
                          <a:effectLst/>
                        </a:rPr>
                        <a:t>Pass (50+)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10-11</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Some critical evaluation of the challenges faced by learners and how the strategies implemented provide addresses those needs.</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2757077679"/>
                  </a:ext>
                </a:extLst>
              </a:tr>
              <a:tr h="357644">
                <a:tc vMerge="1">
                  <a:txBody>
                    <a:bodyPr/>
                    <a:lstStyle/>
                    <a:p>
                      <a:endParaRPr lang="en-GB"/>
                    </a:p>
                  </a:txBody>
                  <a:tcPr/>
                </a:tc>
                <a:tc>
                  <a:txBody>
                    <a:bodyPr/>
                    <a:lstStyle/>
                    <a:p>
                      <a:pPr fontAlgn="base"/>
                      <a:r>
                        <a:rPr lang="en-GB" sz="1100">
                          <a:solidFill>
                            <a:srgbClr val="231571"/>
                          </a:solidFill>
                          <a:effectLst/>
                        </a:rPr>
                        <a:t>Fail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 0-9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No/Limited critical evaluation of the challenges faced by learners and how the strategies implemented provide addresses those needs.</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59943768"/>
                  </a:ext>
                </a:extLst>
              </a:tr>
              <a:tr h="357644">
                <a:tc rowSpan="4">
                  <a:txBody>
                    <a:bodyPr/>
                    <a:lstStyle/>
                    <a:p>
                      <a:pPr fontAlgn="base"/>
                      <a:r>
                        <a:rPr lang="en-GB" sz="1200">
                          <a:solidFill>
                            <a:srgbClr val="231571"/>
                          </a:solidFill>
                          <a:effectLst/>
                        </a:rPr>
                        <a:t>Critically explore the application of the identified strategies in a wider context, for example in working collaboratively with others.</a:t>
                      </a:r>
                      <a:endParaRPr lang="en-GB" sz="12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Distinction (70+)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14-19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Very good critical exploration of the application of the identified strategies in a wider context, for example in working collaboratively with others. </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678729095"/>
                  </a:ext>
                </a:extLst>
              </a:tr>
              <a:tr h="357644">
                <a:tc vMerge="1">
                  <a:txBody>
                    <a:bodyPr/>
                    <a:lstStyle/>
                    <a:p>
                      <a:endParaRPr lang="en-GB"/>
                    </a:p>
                  </a:txBody>
                  <a:tcPr/>
                </a:tc>
                <a:tc>
                  <a:txBody>
                    <a:bodyPr/>
                    <a:lstStyle/>
                    <a:p>
                      <a:pPr fontAlgn="base"/>
                      <a:r>
                        <a:rPr lang="en-GB" sz="1100">
                          <a:solidFill>
                            <a:srgbClr val="231571"/>
                          </a:solidFill>
                          <a:effectLst/>
                        </a:rPr>
                        <a:t>Merit (60+)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12-13</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Good critical exploration of the application of the identified strategies in a wider context, for example in working collaboratively with others.</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117399494"/>
                  </a:ext>
                </a:extLst>
              </a:tr>
              <a:tr h="357644">
                <a:tc vMerge="1">
                  <a:txBody>
                    <a:bodyPr/>
                    <a:lstStyle/>
                    <a:p>
                      <a:endParaRPr lang="en-GB"/>
                    </a:p>
                  </a:txBody>
                  <a:tcPr/>
                </a:tc>
                <a:tc>
                  <a:txBody>
                    <a:bodyPr/>
                    <a:lstStyle/>
                    <a:p>
                      <a:pPr fontAlgn="base"/>
                      <a:r>
                        <a:rPr lang="en-GB" sz="1100">
                          <a:solidFill>
                            <a:srgbClr val="231571"/>
                          </a:solidFill>
                          <a:effectLst/>
                        </a:rPr>
                        <a:t>Pass (50+)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10-11</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Some critical exploration of the application of the identified strategies in a wider context, for example in working collaboratively with others.</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1776413732"/>
                  </a:ext>
                </a:extLst>
              </a:tr>
              <a:tr h="357644">
                <a:tc vMerge="1">
                  <a:txBody>
                    <a:bodyPr/>
                    <a:lstStyle/>
                    <a:p>
                      <a:endParaRPr lang="en-GB"/>
                    </a:p>
                  </a:txBody>
                  <a:tcPr/>
                </a:tc>
                <a:tc>
                  <a:txBody>
                    <a:bodyPr/>
                    <a:lstStyle/>
                    <a:p>
                      <a:pPr fontAlgn="base"/>
                      <a:r>
                        <a:rPr lang="en-GB" sz="1100">
                          <a:solidFill>
                            <a:srgbClr val="231571"/>
                          </a:solidFill>
                          <a:effectLst/>
                        </a:rPr>
                        <a:t>Fail</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0-9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No/Limited critical exploration of the application of the identified strategies in a wider context, for example in working collaboratively with others.</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3217468983"/>
                  </a:ext>
                </a:extLst>
              </a:tr>
              <a:tr h="298037">
                <a:tc rowSpan="4">
                  <a:txBody>
                    <a:bodyPr/>
                    <a:lstStyle/>
                    <a:p>
                      <a:pPr fontAlgn="base"/>
                      <a:r>
                        <a:rPr lang="en-GB" sz="1200">
                          <a:solidFill>
                            <a:srgbClr val="231571"/>
                          </a:solidFill>
                          <a:effectLst/>
                        </a:rPr>
                        <a:t>Critical evaluation of strategies and their implementation framed using an identified reflective theory. How can you challenge current practice and influence change?</a:t>
                      </a:r>
                      <a:endParaRPr lang="en-GB" sz="12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Distinction (70+)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14-19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Very good critical evaluation of strategies and their implementation framed using an identified reflective theory.</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54057229"/>
                  </a:ext>
                </a:extLst>
              </a:tr>
              <a:tr h="238429">
                <a:tc vMerge="1">
                  <a:txBody>
                    <a:bodyPr/>
                    <a:lstStyle/>
                    <a:p>
                      <a:endParaRPr lang="en-GB"/>
                    </a:p>
                  </a:txBody>
                  <a:tcPr/>
                </a:tc>
                <a:tc>
                  <a:txBody>
                    <a:bodyPr/>
                    <a:lstStyle/>
                    <a:p>
                      <a:pPr fontAlgn="base"/>
                      <a:r>
                        <a:rPr lang="en-GB" sz="1100">
                          <a:solidFill>
                            <a:srgbClr val="231571"/>
                          </a:solidFill>
                          <a:effectLst/>
                        </a:rPr>
                        <a:t>Merit (60+)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12-13</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Good critical evaluation of strategies and their implementation framed using an identified reflective theory.</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3164398205"/>
                  </a:ext>
                </a:extLst>
              </a:tr>
              <a:tr h="238429">
                <a:tc vMerge="1">
                  <a:txBody>
                    <a:bodyPr/>
                    <a:lstStyle/>
                    <a:p>
                      <a:endParaRPr lang="en-GB"/>
                    </a:p>
                  </a:txBody>
                  <a:tcPr/>
                </a:tc>
                <a:tc>
                  <a:txBody>
                    <a:bodyPr/>
                    <a:lstStyle/>
                    <a:p>
                      <a:pPr fontAlgn="base"/>
                      <a:r>
                        <a:rPr lang="en-GB" sz="1100">
                          <a:solidFill>
                            <a:srgbClr val="231571"/>
                          </a:solidFill>
                          <a:effectLst/>
                        </a:rPr>
                        <a:t>Pass (50+)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10-11</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Some critical evaluation of strategies and their implementation framed using an identified reflective theory.</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4292322228"/>
                  </a:ext>
                </a:extLst>
              </a:tr>
              <a:tr h="238429">
                <a:tc vMerge="1">
                  <a:txBody>
                    <a:bodyPr/>
                    <a:lstStyle/>
                    <a:p>
                      <a:endParaRPr lang="en-GB"/>
                    </a:p>
                  </a:txBody>
                  <a:tcPr/>
                </a:tc>
                <a:tc>
                  <a:txBody>
                    <a:bodyPr/>
                    <a:lstStyle/>
                    <a:p>
                      <a:pPr fontAlgn="base"/>
                      <a:r>
                        <a:rPr lang="en-GB" sz="1100">
                          <a:solidFill>
                            <a:srgbClr val="231571"/>
                          </a:solidFill>
                          <a:effectLst/>
                        </a:rPr>
                        <a:t>Fail</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0-9</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000">
                          <a:solidFill>
                            <a:srgbClr val="231571"/>
                          </a:solidFill>
                          <a:effectLst/>
                        </a:rPr>
                        <a:t>No/Limited critical evaluation of strategies and their implementation framed using an identified reflective theory.</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3967385603"/>
                  </a:ext>
                </a:extLst>
              </a:tr>
              <a:tr h="476859">
                <a:tc>
                  <a:txBody>
                    <a:bodyPr/>
                    <a:lstStyle/>
                    <a:p>
                      <a:pPr fontAlgn="base"/>
                      <a:r>
                        <a:rPr lang="en-GB" sz="1200" dirty="0">
                          <a:solidFill>
                            <a:srgbClr val="231571"/>
                          </a:solidFill>
                          <a:effectLst/>
                        </a:rPr>
                        <a:t>Referencing</a:t>
                      </a:r>
                      <a:endParaRPr lang="en-GB" sz="1200" dirty="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Distinction (70+)</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pPr fontAlgn="base"/>
                      <a:r>
                        <a:rPr lang="en-GB" sz="1100">
                          <a:solidFill>
                            <a:srgbClr val="231571"/>
                          </a:solidFill>
                          <a:effectLst/>
                        </a:rPr>
                        <a:t>5</a:t>
                      </a:r>
                      <a:endParaRPr lang="en-GB" sz="1600">
                        <a:solidFill>
                          <a:srgbClr val="23157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7058" marR="67058" marT="0" marB="0">
                    <a:solidFill>
                      <a:srgbClr val="FFFFCC"/>
                    </a:solidFill>
                  </a:tcPr>
                </a:tc>
                <a:tc>
                  <a:txBody>
                    <a:bodyPr/>
                    <a:lstStyle/>
                    <a:p>
                      <a:r>
                        <a:rPr lang="en-GB" sz="1000" dirty="0">
                          <a:solidFill>
                            <a:srgbClr val="231571"/>
                          </a:solidFill>
                          <a:effectLst/>
                        </a:rPr>
                        <a:t>Harvard referencing is excellent and used correctly and consistently throughout the assignment to acknowledge sources clearly. Sources are listed completely, clearly and correctly in the bibliography / reference list.</a:t>
                      </a:r>
                      <a:endParaRPr lang="en-GB" sz="1600" dirty="0">
                        <a:solidFill>
                          <a:srgbClr val="23157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058" marR="67058" marT="0" marB="0">
                    <a:solidFill>
                      <a:srgbClr val="FFFFCC"/>
                    </a:solidFill>
                  </a:tcPr>
                </a:tc>
                <a:extLst>
                  <a:ext uri="{0D108BD9-81ED-4DB2-BD59-A6C34878D82A}">
                    <a16:rowId xmlns:a16="http://schemas.microsoft.com/office/drawing/2014/main" val="400210017"/>
                  </a:ext>
                </a:extLst>
              </a:tr>
            </a:tbl>
          </a:graphicData>
        </a:graphic>
      </p:graphicFrame>
    </p:spTree>
    <p:extLst>
      <p:ext uri="{BB962C8B-B14F-4D97-AF65-F5344CB8AC3E}">
        <p14:creationId xmlns:p14="http://schemas.microsoft.com/office/powerpoint/2010/main" val="3498359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FA5B-A4D4-8B6D-866E-28B73C897CA8}"/>
              </a:ext>
            </a:extLst>
          </p:cNvPr>
          <p:cNvSpPr>
            <a:spLocks noGrp="1"/>
          </p:cNvSpPr>
          <p:nvPr>
            <p:ph type="title"/>
          </p:nvPr>
        </p:nvSpPr>
        <p:spPr>
          <a:xfrm>
            <a:off x="127907" y="190955"/>
            <a:ext cx="7886700" cy="1325563"/>
          </a:xfrm>
        </p:spPr>
        <p:txBody>
          <a:bodyPr>
            <a:normAutofit/>
          </a:bodyPr>
          <a:lstStyle/>
          <a:p>
            <a:r>
              <a:rPr lang="en-GB" sz="3600" b="1" dirty="0">
                <a:solidFill>
                  <a:srgbClr val="231571"/>
                </a:solidFill>
                <a:latin typeface="+mn-lt"/>
              </a:rPr>
              <a:t>Assignment examples on </a:t>
            </a:r>
            <a:r>
              <a:rPr lang="en-GB" sz="3600" b="1" dirty="0" err="1">
                <a:solidFill>
                  <a:srgbClr val="231571"/>
                </a:solidFill>
                <a:latin typeface="+mn-lt"/>
              </a:rPr>
              <a:t>PebblePad</a:t>
            </a:r>
            <a:r>
              <a:rPr lang="en-GB" sz="3600" b="1" dirty="0">
                <a:solidFill>
                  <a:srgbClr val="231571"/>
                </a:solidFill>
                <a:latin typeface="+mn-lt"/>
              </a:rPr>
              <a:t> / </a:t>
            </a:r>
            <a:r>
              <a:rPr lang="en-GB" sz="3600" b="1" dirty="0" err="1">
                <a:solidFill>
                  <a:srgbClr val="231571"/>
                </a:solidFill>
                <a:latin typeface="+mn-lt"/>
              </a:rPr>
              <a:t>Enghreifftiau</a:t>
            </a:r>
            <a:r>
              <a:rPr lang="en-GB" sz="3600" b="1" dirty="0">
                <a:solidFill>
                  <a:srgbClr val="231571"/>
                </a:solidFill>
                <a:latin typeface="+mn-lt"/>
              </a:rPr>
              <a:t> </a:t>
            </a:r>
            <a:r>
              <a:rPr lang="en-GB" sz="3600" b="1" dirty="0" err="1">
                <a:solidFill>
                  <a:srgbClr val="231571"/>
                </a:solidFill>
                <a:latin typeface="+mn-lt"/>
              </a:rPr>
              <a:t>aseiniad</a:t>
            </a:r>
            <a:r>
              <a:rPr lang="en-GB" sz="3600" b="1" dirty="0">
                <a:solidFill>
                  <a:srgbClr val="231571"/>
                </a:solidFill>
                <a:latin typeface="+mn-lt"/>
              </a:rPr>
              <a:t> </a:t>
            </a:r>
            <a:r>
              <a:rPr lang="en-GB" sz="3600" b="1" dirty="0" err="1">
                <a:solidFill>
                  <a:srgbClr val="231571"/>
                </a:solidFill>
                <a:latin typeface="+mn-lt"/>
              </a:rPr>
              <a:t>ar</a:t>
            </a:r>
            <a:r>
              <a:rPr lang="en-GB" sz="3600" b="1" dirty="0">
                <a:solidFill>
                  <a:srgbClr val="231571"/>
                </a:solidFill>
                <a:latin typeface="+mn-lt"/>
              </a:rPr>
              <a:t> </a:t>
            </a:r>
            <a:r>
              <a:rPr lang="en-GB" sz="3600" b="1" dirty="0" err="1">
                <a:solidFill>
                  <a:srgbClr val="231571"/>
                </a:solidFill>
                <a:latin typeface="+mn-lt"/>
              </a:rPr>
              <a:t>PebblePad</a:t>
            </a:r>
            <a:endParaRPr lang="en-GB" sz="3600" b="1" dirty="0">
              <a:solidFill>
                <a:srgbClr val="231571"/>
              </a:solidFill>
              <a:latin typeface="+mn-lt"/>
            </a:endParaRPr>
          </a:p>
        </p:txBody>
      </p:sp>
      <p:pic>
        <p:nvPicPr>
          <p:cNvPr id="4" name="Content Placeholder 3">
            <a:extLst>
              <a:ext uri="{FF2B5EF4-FFF2-40B4-BE49-F238E27FC236}">
                <a16:creationId xmlns:a16="http://schemas.microsoft.com/office/drawing/2014/main" id="{2987ED75-F92F-3120-DACD-913978366307}"/>
              </a:ext>
            </a:extLst>
          </p:cNvPr>
          <p:cNvPicPr>
            <a:picLocks noGrp="1" noChangeAspect="1"/>
          </p:cNvPicPr>
          <p:nvPr>
            <p:ph idx="1"/>
          </p:nvPr>
        </p:nvPicPr>
        <p:blipFill rotWithShape="1">
          <a:blip r:embed="rId2"/>
          <a:srcRect l="7653" t="21759" r="15374" b="40966"/>
          <a:stretch/>
        </p:blipFill>
        <p:spPr>
          <a:xfrm>
            <a:off x="228600" y="1516518"/>
            <a:ext cx="8697686" cy="1325563"/>
          </a:xfrm>
          <a:prstGeom prst="rect">
            <a:avLst/>
          </a:prstGeom>
        </p:spPr>
      </p:pic>
      <p:pic>
        <p:nvPicPr>
          <p:cNvPr id="5" name="Picture 4">
            <a:extLst>
              <a:ext uri="{FF2B5EF4-FFF2-40B4-BE49-F238E27FC236}">
                <a16:creationId xmlns:a16="http://schemas.microsoft.com/office/drawing/2014/main" id="{F1285CD8-8784-B087-CADE-2D3F0E91FEA2}"/>
              </a:ext>
            </a:extLst>
          </p:cNvPr>
          <p:cNvPicPr>
            <a:picLocks noChangeAspect="1"/>
          </p:cNvPicPr>
          <p:nvPr/>
        </p:nvPicPr>
        <p:blipFill rotWithShape="1">
          <a:blip r:embed="rId3"/>
          <a:srcRect l="16071" t="34127" r="20238" b="46825"/>
          <a:stretch/>
        </p:blipFill>
        <p:spPr>
          <a:xfrm>
            <a:off x="223157" y="3036204"/>
            <a:ext cx="8697685" cy="979716"/>
          </a:xfrm>
          <a:prstGeom prst="rect">
            <a:avLst/>
          </a:prstGeom>
        </p:spPr>
      </p:pic>
      <p:pic>
        <p:nvPicPr>
          <p:cNvPr id="6" name="Picture 5">
            <a:extLst>
              <a:ext uri="{FF2B5EF4-FFF2-40B4-BE49-F238E27FC236}">
                <a16:creationId xmlns:a16="http://schemas.microsoft.com/office/drawing/2014/main" id="{DD762D62-65C6-EBF6-3B87-B1C65E42DC75}"/>
              </a:ext>
            </a:extLst>
          </p:cNvPr>
          <p:cNvPicPr>
            <a:picLocks noChangeAspect="1"/>
          </p:cNvPicPr>
          <p:nvPr/>
        </p:nvPicPr>
        <p:blipFill rotWithShape="1">
          <a:blip r:embed="rId4"/>
          <a:srcRect l="16071" t="46516" r="20000" b="19101"/>
          <a:stretch/>
        </p:blipFill>
        <p:spPr>
          <a:xfrm>
            <a:off x="223157" y="4210043"/>
            <a:ext cx="8697684" cy="1768474"/>
          </a:xfrm>
          <a:prstGeom prst="rect">
            <a:avLst/>
          </a:prstGeom>
        </p:spPr>
      </p:pic>
    </p:spTree>
    <p:extLst>
      <p:ext uri="{BB962C8B-B14F-4D97-AF65-F5344CB8AC3E}">
        <p14:creationId xmlns:p14="http://schemas.microsoft.com/office/powerpoint/2010/main" val="3257515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D5CE5-F2DA-8515-6F3A-312AE3955365}"/>
              </a:ext>
            </a:extLst>
          </p:cNvPr>
          <p:cNvSpPr>
            <a:spLocks noGrp="1"/>
          </p:cNvSpPr>
          <p:nvPr>
            <p:ph type="title"/>
          </p:nvPr>
        </p:nvSpPr>
        <p:spPr>
          <a:xfrm>
            <a:off x="141514" y="190954"/>
            <a:ext cx="7064829" cy="1325563"/>
          </a:xfrm>
        </p:spPr>
        <p:txBody>
          <a:bodyPr/>
          <a:lstStyle/>
          <a:p>
            <a:pPr algn="ctr"/>
            <a:r>
              <a:rPr lang="en-GB" b="1" dirty="0">
                <a:solidFill>
                  <a:srgbClr val="231571"/>
                </a:solidFill>
                <a:latin typeface="+mn-lt"/>
              </a:rPr>
              <a:t>Module Feedback / </a:t>
            </a:r>
            <a:r>
              <a:rPr lang="en-GB" b="1" dirty="0" err="1">
                <a:solidFill>
                  <a:srgbClr val="231571"/>
                </a:solidFill>
                <a:latin typeface="+mn-lt"/>
              </a:rPr>
              <a:t>Adborth</a:t>
            </a:r>
            <a:r>
              <a:rPr lang="en-GB" b="1" dirty="0">
                <a:solidFill>
                  <a:srgbClr val="231571"/>
                </a:solidFill>
                <a:latin typeface="+mn-lt"/>
              </a:rPr>
              <a:t> y </a:t>
            </a:r>
            <a:r>
              <a:rPr lang="en-GB" b="1" dirty="0" err="1">
                <a:solidFill>
                  <a:srgbClr val="231571"/>
                </a:solidFill>
                <a:latin typeface="+mn-lt"/>
              </a:rPr>
              <a:t>modiwl</a:t>
            </a:r>
            <a:endParaRPr lang="en-GB" b="1" dirty="0">
              <a:solidFill>
                <a:srgbClr val="231571"/>
              </a:solidFill>
              <a:latin typeface="+mn-lt"/>
            </a:endParaRPr>
          </a:p>
        </p:txBody>
      </p:sp>
      <p:sp>
        <p:nvSpPr>
          <p:cNvPr id="3" name="Content Placeholder 2">
            <a:extLst>
              <a:ext uri="{FF2B5EF4-FFF2-40B4-BE49-F238E27FC236}">
                <a16:creationId xmlns:a16="http://schemas.microsoft.com/office/drawing/2014/main" id="{8E295C54-3647-3DC3-4B7B-0AFAB3687F96}"/>
              </a:ext>
            </a:extLst>
          </p:cNvPr>
          <p:cNvSpPr>
            <a:spLocks noGrp="1"/>
          </p:cNvSpPr>
          <p:nvPr>
            <p:ph idx="1"/>
          </p:nvPr>
        </p:nvSpPr>
        <p:spPr>
          <a:xfrm>
            <a:off x="141514" y="1545999"/>
            <a:ext cx="7886700" cy="4351338"/>
          </a:xfrm>
        </p:spPr>
        <p:txBody>
          <a:bodyPr/>
          <a:lstStyle/>
          <a:p>
            <a:pPr marL="342900" lvl="0" indent="-342900">
              <a:buFont typeface="Symbol" panose="05050102010706020507" pitchFamily="18" charset="2"/>
              <a:buChar char=""/>
            </a:pPr>
            <a:r>
              <a:rPr lang="en-GB" sz="2400" b="1" dirty="0">
                <a:solidFill>
                  <a:srgbClr val="231571"/>
                </a:solidFill>
                <a:effectLst/>
                <a:latin typeface="Calibri" panose="020F0502020204030204" pitchFamily="34" charset="0"/>
                <a:ea typeface="Times New Roman" panose="02020603050405020304" pitchFamily="18" charset="0"/>
              </a:rPr>
              <a:t>Inclusive Classroom Practice (English)</a:t>
            </a:r>
            <a:endParaRPr lang="en-GB" sz="2400" b="1" dirty="0">
              <a:solidFill>
                <a:srgbClr val="231571"/>
              </a:solidFill>
              <a:effectLst/>
              <a:latin typeface="Calibri" panose="020F0502020204030204" pitchFamily="34" charset="0"/>
              <a:ea typeface="Calibri" panose="020F0502020204030204" pitchFamily="34" charset="0"/>
            </a:endParaRPr>
          </a:p>
          <a:p>
            <a:pPr marL="742950" lvl="1" indent="-285750">
              <a:buFont typeface="Courier New" panose="02070309020205020404" pitchFamily="49" charset="0"/>
              <a:buChar char="o"/>
            </a:pPr>
            <a:r>
              <a:rPr lang="en-GB" b="1" dirty="0">
                <a:solidFill>
                  <a:srgbClr val="231571"/>
                </a:solidFill>
                <a:effectLst/>
                <a:latin typeface="Calibri" panose="020F0502020204030204" pitchFamily="34" charset="0"/>
                <a:ea typeface="Times New Roman" panose="02020603050405020304" pitchFamily="18" charset="0"/>
              </a:rPr>
              <a:t>Student link: </a:t>
            </a:r>
            <a:r>
              <a:rPr lang="en-GB" u="sng" dirty="0">
                <a:solidFill>
                  <a:srgbClr val="0563C1"/>
                </a:solidFill>
                <a:effectLst/>
                <a:latin typeface="Calibri" panose="020F0502020204030204" pitchFamily="34" charset="0"/>
                <a:ea typeface="Times New Roman" panose="02020603050405020304" pitchFamily="18" charset="0"/>
                <a:hlinkClick r:id="rId2"/>
              </a:rPr>
              <a:t>https://forms.office.com/Pages/ResponsePage.aspx?id=2Hi6C01P2U2bWu4SGxFu_r4A1aTCFw9JmRB50EBju49URDdIVjdGTjJaMlJZS1A1QVQ2OEUzOE5MMy4u</a:t>
            </a:r>
            <a:endParaRPr lang="en-GB" dirty="0">
              <a:effectLst/>
              <a:latin typeface="Calibri" panose="020F0502020204030204" pitchFamily="34" charset="0"/>
              <a:ea typeface="Calibri" panose="020F0502020204030204" pitchFamily="34" charset="0"/>
            </a:endParaRPr>
          </a:p>
          <a:p>
            <a:pPr marL="0" indent="0">
              <a:buNone/>
            </a:pPr>
            <a:endParaRPr lang="en-GB" sz="24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cy-GB" sz="2400" b="1" dirty="0">
                <a:solidFill>
                  <a:srgbClr val="231571"/>
                </a:solidFill>
                <a:effectLst/>
                <a:latin typeface="Calibri" panose="020F0502020204030204" pitchFamily="34" charset="0"/>
                <a:ea typeface="Times New Roman" panose="02020603050405020304" pitchFamily="18" charset="0"/>
              </a:rPr>
              <a:t>Ymarfer Cynhwysol yn yr Ystafell Ddosbarth</a:t>
            </a:r>
            <a:r>
              <a:rPr lang="en-GB" sz="2400" b="1" dirty="0">
                <a:solidFill>
                  <a:srgbClr val="231571"/>
                </a:solidFill>
                <a:effectLst/>
                <a:latin typeface="Calibri" panose="020F0502020204030204" pitchFamily="34" charset="0"/>
                <a:ea typeface="Times New Roman" panose="02020603050405020304" pitchFamily="18" charset="0"/>
              </a:rPr>
              <a:t> (Cymraeg)</a:t>
            </a:r>
            <a:endParaRPr lang="en-GB" sz="2400" b="1" dirty="0">
              <a:solidFill>
                <a:srgbClr val="231571"/>
              </a:solidFill>
              <a:effectLst/>
              <a:latin typeface="Calibri" panose="020F0502020204030204" pitchFamily="34" charset="0"/>
              <a:ea typeface="Calibri" panose="020F0502020204030204" pitchFamily="34" charset="0"/>
            </a:endParaRPr>
          </a:p>
          <a:p>
            <a:pPr marL="742950" lvl="1" indent="-285750">
              <a:buFont typeface="Courier New" panose="02070309020205020404" pitchFamily="49" charset="0"/>
              <a:buChar char="o"/>
            </a:pPr>
            <a:r>
              <a:rPr lang="en-GB" b="1" dirty="0" err="1">
                <a:solidFill>
                  <a:srgbClr val="231571"/>
                </a:solidFill>
                <a:effectLst/>
                <a:latin typeface="Calibri" panose="020F0502020204030204" pitchFamily="34" charset="0"/>
                <a:ea typeface="Times New Roman" panose="02020603050405020304" pitchFamily="18" charset="0"/>
              </a:rPr>
              <a:t>Cyswllt</a:t>
            </a:r>
            <a:r>
              <a:rPr lang="en-GB" b="1" dirty="0">
                <a:solidFill>
                  <a:srgbClr val="231571"/>
                </a:solidFill>
                <a:effectLst/>
                <a:latin typeface="Calibri" panose="020F0502020204030204" pitchFamily="34" charset="0"/>
                <a:ea typeface="Times New Roman" panose="02020603050405020304" pitchFamily="18" charset="0"/>
              </a:rPr>
              <a:t> </a:t>
            </a:r>
            <a:r>
              <a:rPr lang="en-GB" b="1" dirty="0" err="1">
                <a:solidFill>
                  <a:srgbClr val="231571"/>
                </a:solidFill>
                <a:effectLst/>
                <a:latin typeface="Calibri" panose="020F0502020204030204" pitchFamily="34" charset="0"/>
                <a:ea typeface="Times New Roman" panose="02020603050405020304" pitchFamily="18" charset="0"/>
              </a:rPr>
              <a:t>myfyriwr</a:t>
            </a:r>
            <a:r>
              <a:rPr lang="en-GB" b="1" dirty="0">
                <a:solidFill>
                  <a:srgbClr val="231571"/>
                </a:solidFill>
                <a:effectLst/>
                <a:latin typeface="Calibri" panose="020F0502020204030204" pitchFamily="34" charset="0"/>
                <a:ea typeface="Times New Roman" panose="02020603050405020304" pitchFamily="18" charset="0"/>
              </a:rPr>
              <a:t>: </a:t>
            </a:r>
            <a:r>
              <a:rPr lang="en-GB" u="sng" dirty="0">
                <a:solidFill>
                  <a:srgbClr val="0563C1"/>
                </a:solidFill>
                <a:effectLst/>
                <a:latin typeface="Calibri" panose="020F0502020204030204" pitchFamily="34" charset="0"/>
                <a:ea typeface="Times New Roman" panose="02020603050405020304" pitchFamily="18" charset="0"/>
                <a:hlinkClick r:id="rId3"/>
              </a:rPr>
              <a:t>https://forms.office.com/Pages/ResponsePage.aspx?id=2Hi6C01P2U2bWu4SGxFu_r4A1aTCFw9JmRB50EBju49UN0JCSVNPUVJYNTZEQTVMSkhGNlM0OUJDSi4u</a:t>
            </a:r>
            <a:endParaRPr lang="en-GB"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361989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2485016"/>
            <a:ext cx="4754046" cy="4195483"/>
          </a:xfrm>
        </p:spPr>
        <p:txBody>
          <a:bodyPr>
            <a:normAutofit fontScale="90000"/>
          </a:bodyPr>
          <a:lstStyle/>
          <a:p>
            <a:pPr algn="l"/>
            <a:r>
              <a:rPr lang="en-US" b="1" dirty="0" err="1">
                <a:solidFill>
                  <a:srgbClr val="FFFFCC"/>
                </a:solidFill>
                <a:latin typeface="Helvetica" pitchFamily="2" charset="0"/>
              </a:rPr>
              <a:t>Unrhyw</a:t>
            </a:r>
            <a:r>
              <a:rPr lang="en-US" b="1" dirty="0">
                <a:solidFill>
                  <a:srgbClr val="FFFFCC"/>
                </a:solidFill>
                <a:latin typeface="Helvetica" pitchFamily="2" charset="0"/>
              </a:rPr>
              <a:t> </a:t>
            </a:r>
            <a:r>
              <a:rPr lang="en-US" b="1" dirty="0" err="1">
                <a:solidFill>
                  <a:srgbClr val="FFFFCC"/>
                </a:solidFill>
                <a:latin typeface="Helvetica" pitchFamily="2" charset="0"/>
              </a:rPr>
              <a:t>gwestiynau</a:t>
            </a:r>
            <a:r>
              <a:rPr lang="en-US" b="1" dirty="0">
                <a:solidFill>
                  <a:srgbClr val="FFFFCC"/>
                </a:solidFill>
                <a:latin typeface="Helvetica" pitchFamily="2" charset="0"/>
              </a:rPr>
              <a:t>?</a:t>
            </a:r>
            <a:br>
              <a:rPr lang="en-US" b="1" dirty="0">
                <a:solidFill>
                  <a:schemeClr val="bg1"/>
                </a:solidFill>
                <a:latin typeface="Helvetica" pitchFamily="2" charset="0"/>
              </a:rPr>
            </a:br>
            <a:r>
              <a:rPr lang="en-US" b="1" dirty="0">
                <a:solidFill>
                  <a:schemeClr val="bg1"/>
                </a:solidFill>
                <a:latin typeface="Helvetica" pitchFamily="2" charset="0"/>
              </a:rPr>
              <a:t>Any questions?</a:t>
            </a: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pic>
        <p:nvPicPr>
          <p:cNvPr id="3" name="Picture 2"/>
          <p:cNvPicPr>
            <a:picLocks noChangeAspect="1"/>
          </p:cNvPicPr>
          <p:nvPr/>
        </p:nvPicPr>
        <p:blipFill>
          <a:blip r:embed="rId5"/>
          <a:stretch>
            <a:fillRect/>
          </a:stretch>
        </p:blipFill>
        <p:spPr>
          <a:xfrm>
            <a:off x="714697" y="367204"/>
            <a:ext cx="3554276" cy="1784053"/>
          </a:xfrm>
          <a:prstGeom prst="rect">
            <a:avLst/>
          </a:prstGeom>
        </p:spPr>
      </p:pic>
    </p:spTree>
    <p:extLst>
      <p:ext uri="{BB962C8B-B14F-4D97-AF65-F5344CB8AC3E}">
        <p14:creationId xmlns:p14="http://schemas.microsoft.com/office/powerpoint/2010/main" val="3756082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4A5A227C2F964693B24DA9CE826876" ma:contentTypeVersion="11" ma:contentTypeDescription="Create a new document." ma:contentTypeScope="" ma:versionID="9609d185099f6fc6d1a8bf76742d946e">
  <xsd:schema xmlns:xsd="http://www.w3.org/2001/XMLSchema" xmlns:xs="http://www.w3.org/2001/XMLSchema" xmlns:p="http://schemas.microsoft.com/office/2006/metadata/properties" xmlns:ns2="93ccea8c-6fbd-4098-b3a5-3c3972dde4ed" xmlns:ns3="d4d81240-7ef0-4456-9b7e-24f25f0d5b94" targetNamespace="http://schemas.microsoft.com/office/2006/metadata/properties" ma:root="true" ma:fieldsID="615c85f67d577695c1e89e821affbeca" ns2:_="" ns3:_="">
    <xsd:import namespace="93ccea8c-6fbd-4098-b3a5-3c3972dde4ed"/>
    <xsd:import namespace="d4d81240-7ef0-4456-9b7e-24f25f0d5b9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ea8c-6fbd-4098-b3a5-3c3972dde4e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4d81240-7ef0-4456-9b7e-24f25f0d5b94"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140D045-E46F-47CA-B3D6-66DEB9EE0D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ccea8c-6fbd-4098-b3a5-3c3972dde4ed"/>
    <ds:schemaRef ds:uri="d4d81240-7ef0-4456-9b7e-24f25f0d5b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E536C0-CB8F-4E4C-8BC1-62089C6B7AF3}">
  <ds:schemaRefs>
    <ds:schemaRef ds:uri="http://schemas.microsoft.com/sharepoint/v3/contenttype/forms"/>
  </ds:schemaRefs>
</ds:datastoreItem>
</file>

<file path=customXml/itemProps3.xml><?xml version="1.0" encoding="utf-8"?>
<ds:datastoreItem xmlns:ds="http://schemas.openxmlformats.org/officeDocument/2006/customXml" ds:itemID="{D0276D73-970E-4A56-A708-6A725F7E3619}">
  <ds:schemaRefs>
    <ds:schemaRef ds:uri="http://purl.org/dc/elements/1.1/"/>
    <ds:schemaRef ds:uri="http://schemas.microsoft.com/office/2006/metadata/properties"/>
    <ds:schemaRef ds:uri="93ccea8c-6fbd-4098-b3a5-3c3972dde4ed"/>
    <ds:schemaRef ds:uri="http://schemas.microsoft.com/office/infopath/2007/PartnerControls"/>
    <ds:schemaRef ds:uri="http://schemas.microsoft.com/office/2006/documentManagement/types"/>
    <ds:schemaRef ds:uri="http://purl.org/dc/terms/"/>
    <ds:schemaRef ds:uri="http://purl.org/dc/dcmitype/"/>
    <ds:schemaRef ds:uri="http://schemas.openxmlformats.org/package/2006/metadata/core-properties"/>
    <ds:schemaRef ds:uri="d4d81240-7ef0-4456-9b7e-24f25f0d5b9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2319</TotalTime>
  <Words>3764</Words>
  <Application>Microsoft Office PowerPoint</Application>
  <PresentationFormat>On-screen Show (4:3)</PresentationFormat>
  <Paragraphs>255</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Calibri Light</vt:lpstr>
      <vt:lpstr>Courier New</vt:lpstr>
      <vt:lpstr>Helvetica</vt:lpstr>
      <vt:lpstr>Symbol</vt:lpstr>
      <vt:lpstr>Times New Roman</vt:lpstr>
      <vt:lpstr>Office Theme</vt:lpstr>
      <vt:lpstr>Ymarfer Cynhwysol  yn y Dosbarth (Asesiad) Inclusive Classroom Practice (Assessment) </vt:lpstr>
      <vt:lpstr>Dydd Sadwrn / Saturday 19.11.22</vt:lpstr>
      <vt:lpstr>Holi’r Arbenigwr / Ask the Expert</vt:lpstr>
      <vt:lpstr>What is the assessment / Beth yw yr asesiad?</vt:lpstr>
      <vt:lpstr>PowerPoint Presentation</vt:lpstr>
      <vt:lpstr>PowerPoint Presentation</vt:lpstr>
      <vt:lpstr>PowerPoint Presentation</vt:lpstr>
      <vt:lpstr>PowerPoint Presentation</vt:lpstr>
      <vt:lpstr>PowerPoint Presentation</vt:lpstr>
      <vt:lpstr>PowerPoint Presentation</vt:lpstr>
      <vt:lpstr>Inclusive Classroom Practice Marking Rubric</vt:lpstr>
      <vt:lpstr>Inclusive Classroom Practice Marking Rubric</vt:lpstr>
      <vt:lpstr>Assignment examples on PebblePad / Enghreifftiau aseiniad ar PebblePad</vt:lpstr>
      <vt:lpstr>Module Feedback / Adborth y modiwl</vt:lpstr>
      <vt:lpstr>Unrhyw gwestiynau?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Dai Thomas</cp:lastModifiedBy>
  <cp:revision>742</cp:revision>
  <dcterms:created xsi:type="dcterms:W3CDTF">2021-06-18T14:15:35Z</dcterms:created>
  <dcterms:modified xsi:type="dcterms:W3CDTF">2022-11-18T10:58:54Z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0x010100E14A5A227C2F964693B24DA9CE826876</vt:lpwstr>
  </property>
</Properties>
</file>