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87" r:id="rId3"/>
    <p:sldId id="257" r:id="rId4"/>
    <p:sldId id="258" r:id="rId5"/>
    <p:sldId id="259" r:id="rId6"/>
    <p:sldId id="260" r:id="rId7"/>
    <p:sldId id="261" r:id="rId8"/>
    <p:sldId id="288" r:id="rId9"/>
    <p:sldId id="263" r:id="rId10"/>
    <p:sldId id="264" r:id="rId11"/>
    <p:sldId id="265" r:id="rId12"/>
    <p:sldId id="266" r:id="rId13"/>
    <p:sldId id="267" r:id="rId14"/>
    <p:sldId id="273" r:id="rId15"/>
    <p:sldId id="275" r:id="rId16"/>
    <p:sldId id="276" r:id="rId17"/>
    <p:sldId id="277" r:id="rId18"/>
    <p:sldId id="278" r:id="rId19"/>
    <p:sldId id="279" r:id="rId20"/>
    <p:sldId id="280" r:id="rId21"/>
    <p:sldId id="281" r:id="rId22"/>
    <p:sldId id="282" r:id="rId23"/>
    <p:sldId id="284" r:id="rId24"/>
    <p:sldId id="285" r:id="rId25"/>
    <p:sldId id="289" r:id="rId26"/>
    <p:sldId id="297" r:id="rId27"/>
    <p:sldId id="298" r:id="rId28"/>
    <p:sldId id="299" r:id="rId29"/>
    <p:sldId id="268" r:id="rId30"/>
    <p:sldId id="269" r:id="rId31"/>
    <p:sldId id="270" r:id="rId32"/>
    <p:sldId id="271" r:id="rId33"/>
    <p:sldId id="272" r:id="rId34"/>
    <p:sldId id="301" r:id="rId35"/>
    <p:sldId id="302" r:id="rId36"/>
    <p:sldId id="304" r:id="rId37"/>
    <p:sldId id="274" r:id="rId38"/>
    <p:sldId id="303" r:id="rId39"/>
    <p:sldId id="292" r:id="rId40"/>
    <p:sldId id="293" r:id="rId41"/>
    <p:sldId id="305" r:id="rId42"/>
    <p:sldId id="30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18" autoAdjust="0"/>
    <p:restoredTop sz="94660"/>
  </p:normalViewPr>
  <p:slideViewPr>
    <p:cSldViewPr snapToGrid="0">
      <p:cViewPr varScale="1">
        <p:scale>
          <a:sx n="157" d="100"/>
          <a:sy n="157" d="100"/>
        </p:scale>
        <p:origin x="46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60220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78426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3755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30355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37618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893143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54747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1114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1099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50367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197933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1888658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335360" y="6525344"/>
            <a:ext cx="1294837" cy="218522"/>
          </a:xfrm>
          <a:prstGeom prst="rect">
            <a:avLst/>
          </a:prstGeom>
        </p:spPr>
        <p:txBody>
          <a:bodyPr/>
          <a:lstStyle/>
          <a:p>
            <a:fld id="{9C64F3F4-CE19-49F8-9EF4-FF4EE52031C2}" type="datetimeFigureOut">
              <a:rPr lang="en-GB" smtClean="0"/>
              <a:t>17/01/2022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10608501" y="6380973"/>
            <a:ext cx="973899"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602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41332306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86961822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 Id="rId4" Type="http://schemas.openxmlformats.org/officeDocument/2006/relationships/hyperlink" Target="http://superuser.com/questions/155038/harvard-referencing-in-word-2007"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lgn="ctr">
              <a:buNone/>
            </a:pPr>
            <a:endParaRPr lang="en-GB" sz="3600" b="1" dirty="0">
              <a:solidFill>
                <a:schemeClr val="bg1"/>
              </a:solidFill>
            </a:endParaRPr>
          </a:p>
          <a:p>
            <a:pPr marL="0" indent="0" algn="ctr">
              <a:buNone/>
            </a:pPr>
            <a:endParaRPr lang="en-GB" sz="3600" b="1" dirty="0">
              <a:solidFill>
                <a:schemeClr val="bg1"/>
              </a:solidFill>
            </a:endParaRPr>
          </a:p>
          <a:p>
            <a:pPr marL="0" indent="0" algn="ctr">
              <a:buNone/>
            </a:pPr>
            <a:r>
              <a:rPr lang="en-GB" sz="3600" b="1" dirty="0">
                <a:solidFill>
                  <a:schemeClr val="bg1"/>
                </a:solidFill>
              </a:rPr>
              <a:t>Academic writing skills</a:t>
            </a:r>
          </a:p>
          <a:p>
            <a:pPr marL="0" indent="0" algn="ctr">
              <a:buNone/>
            </a:pPr>
            <a:r>
              <a:rPr lang="en-GB" sz="3600" b="1" dirty="0">
                <a:solidFill>
                  <a:schemeClr val="bg1"/>
                </a:solidFill>
              </a:rPr>
              <a:t>18.01.22 </a:t>
            </a:r>
          </a:p>
          <a:p>
            <a:pPr marL="0" indent="0" algn="ctr">
              <a:buNone/>
            </a:pPr>
            <a:endParaRPr lang="en-GB" sz="3600" b="1" dirty="0">
              <a:solidFill>
                <a:schemeClr val="bg1"/>
              </a:solidFill>
            </a:endParaRPr>
          </a:p>
          <a:p>
            <a:pPr marL="0" indent="0" algn="ctr">
              <a:buNone/>
            </a:pPr>
            <a:endParaRPr lang="en-GB" sz="3600" dirty="0">
              <a:solidFill>
                <a:schemeClr val="bg1"/>
              </a:solidFill>
            </a:endParaRPr>
          </a:p>
        </p:txBody>
      </p:sp>
    </p:spTree>
    <p:extLst>
      <p:ext uri="{BB962C8B-B14F-4D97-AF65-F5344CB8AC3E}">
        <p14:creationId xmlns:p14="http://schemas.microsoft.com/office/powerpoint/2010/main" val="417854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Session aims - </a:t>
            </a:r>
            <a:br>
              <a:rPr lang="en-GB" dirty="0"/>
            </a:br>
            <a:br>
              <a:rPr lang="en-GB" dirty="0"/>
            </a:br>
            <a:br>
              <a:rPr lang="en-GB" dirty="0"/>
            </a:br>
            <a:br>
              <a:rPr lang="en-GB" dirty="0"/>
            </a:br>
            <a:r>
              <a:rPr lang="en-GB" b="1" dirty="0"/>
              <a:t>Part one – Paraphrasing</a:t>
            </a:r>
            <a:br>
              <a:rPr lang="en-GB" b="1" dirty="0"/>
            </a:br>
            <a:r>
              <a:rPr lang="en-GB" b="1" dirty="0"/>
              <a:t>Part two – Summarising </a:t>
            </a:r>
            <a:br>
              <a:rPr lang="en-GB" b="1" dirty="0"/>
            </a:br>
            <a:r>
              <a:rPr lang="en-GB" b="1" dirty="0"/>
              <a:t>Part three – Harvard Referencing</a:t>
            </a:r>
            <a:br>
              <a:rPr lang="en-GB" b="1" dirty="0"/>
            </a:br>
            <a:r>
              <a:rPr lang="en-GB" b="1" dirty="0"/>
              <a:t>Part four – Credible Sources</a:t>
            </a:r>
            <a:br>
              <a:rPr lang="en-GB" dirty="0"/>
            </a:br>
            <a:br>
              <a:rPr lang="en-GB" dirty="0"/>
            </a:br>
            <a:r>
              <a:rPr lang="en-GB" dirty="0"/>
              <a:t>   </a:t>
            </a:r>
            <a:r>
              <a:rPr lang="en-GB" b="1" dirty="0"/>
              <a:t> </a:t>
            </a:r>
            <a:br>
              <a:rPr lang="en-GB" b="1" dirty="0"/>
            </a:br>
            <a:r>
              <a:rPr lang="en-GB" b="1" dirty="0"/>
              <a:t>   </a:t>
            </a: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paraphrasing?</a:t>
            </a:r>
            <a:endParaRPr lang="en-GB" dirty="0"/>
          </a:p>
        </p:txBody>
      </p:sp>
      <p:sp>
        <p:nvSpPr>
          <p:cNvPr id="3" name="Content Placeholder 2"/>
          <p:cNvSpPr>
            <a:spLocks noGrp="1"/>
          </p:cNvSpPr>
          <p:nvPr>
            <p:ph idx="1"/>
          </p:nvPr>
        </p:nvSpPr>
        <p:spPr/>
        <p:txBody>
          <a:bodyPr>
            <a:normAutofit/>
          </a:bodyPr>
          <a:lstStyle/>
          <a:p>
            <a:r>
              <a:rPr lang="en-GB" dirty="0"/>
              <a:t>When writing academic assignments, you will need to strengthen your arguments by referring to (and evaluating) the ideas of other writers and scholars in the field. </a:t>
            </a:r>
          </a:p>
          <a:p>
            <a:pPr marL="0" indent="0">
              <a:buNone/>
            </a:pPr>
            <a:endParaRPr lang="en-GB" dirty="0"/>
          </a:p>
          <a:p>
            <a:r>
              <a:rPr lang="en-GB" dirty="0"/>
              <a:t>It is best to </a:t>
            </a:r>
            <a:r>
              <a:rPr lang="en-GB" b="1" dirty="0"/>
              <a:t>put their ideas in your own words </a:t>
            </a:r>
            <a:r>
              <a:rPr lang="en-GB" dirty="0"/>
              <a:t>to show you have understood them. </a:t>
            </a:r>
          </a:p>
          <a:p>
            <a:pPr marL="0" indent="0">
              <a:buNone/>
            </a:pPr>
            <a:endParaRPr lang="en-GB" dirty="0"/>
          </a:p>
          <a:p>
            <a:r>
              <a:rPr lang="en-GB" dirty="0"/>
              <a:t>Doing this effectively and respectfully is an important part of good academic practice.</a:t>
            </a:r>
          </a:p>
          <a:p>
            <a:pPr algn="just"/>
            <a:endParaRPr lang="en-GB" dirty="0"/>
          </a:p>
          <a:p>
            <a:pPr marL="0" indent="0">
              <a:buNone/>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lstStyle/>
          <a:p>
            <a:r>
              <a:rPr lang="en-GB" dirty="0"/>
              <a:t>Reading at university usually leads to writing: for example, an essay, notes for a seminar, or ideas for a presentation. </a:t>
            </a:r>
          </a:p>
          <a:p>
            <a:r>
              <a:rPr lang="en-GB" dirty="0"/>
              <a:t>This is really a process of turning reading into ‘your own words’. </a:t>
            </a:r>
          </a:p>
          <a:p>
            <a:r>
              <a:rPr lang="en-GB" dirty="0"/>
              <a:t>The two main ways of doing this are paraphrasing and summarising.</a:t>
            </a:r>
          </a:p>
          <a:p>
            <a:pPr marL="0" indent="0">
              <a:buNone/>
            </a:pPr>
            <a:endParaRPr lang="en-GB" dirty="0"/>
          </a:p>
        </p:txBody>
      </p:sp>
    </p:spTree>
    <p:extLst>
      <p:ext uri="{BB962C8B-B14F-4D97-AF65-F5344CB8AC3E}">
        <p14:creationId xmlns:p14="http://schemas.microsoft.com/office/powerpoint/2010/main" val="75258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Turning reading into writing</a:t>
            </a:r>
          </a:p>
        </p:txBody>
      </p:sp>
      <p:sp>
        <p:nvSpPr>
          <p:cNvPr id="3" name="Content Placeholder 2"/>
          <p:cNvSpPr>
            <a:spLocks noGrp="1"/>
          </p:cNvSpPr>
          <p:nvPr>
            <p:ph idx="1"/>
          </p:nvPr>
        </p:nvSpPr>
        <p:spPr/>
        <p:txBody>
          <a:bodyPr>
            <a:normAutofit/>
          </a:bodyPr>
          <a:lstStyle/>
          <a:p>
            <a:pPr marL="0" indent="0">
              <a:buNone/>
            </a:pPr>
            <a:r>
              <a:rPr lang="en-GB" sz="4000" dirty="0"/>
              <a:t>1.Inputs – reading material</a:t>
            </a:r>
          </a:p>
          <a:p>
            <a:pPr marL="0" indent="0">
              <a:buNone/>
            </a:pPr>
            <a:endParaRPr lang="en-GB" sz="4000" dirty="0"/>
          </a:p>
          <a:p>
            <a:pPr marL="0" indent="0">
              <a:buNone/>
            </a:pPr>
            <a:r>
              <a:rPr lang="en-GB" sz="4000" dirty="0"/>
              <a:t>2.Transformation process – reading, thinking, writing</a:t>
            </a:r>
          </a:p>
          <a:p>
            <a:pPr marL="0" indent="0">
              <a:buNone/>
            </a:pPr>
            <a:endParaRPr lang="en-GB" sz="4000" dirty="0"/>
          </a:p>
          <a:p>
            <a:pPr marL="0" indent="0">
              <a:buNone/>
            </a:pPr>
            <a:r>
              <a:rPr lang="en-GB" sz="4000" dirty="0"/>
              <a:t>3.Outputs – notes, summary, assignment</a:t>
            </a:r>
          </a:p>
        </p:txBody>
      </p:sp>
      <p:cxnSp>
        <p:nvCxnSpPr>
          <p:cNvPr id="5" name="Straight Arrow Connector 4"/>
          <p:cNvCxnSpPr/>
          <p:nvPr/>
        </p:nvCxnSpPr>
        <p:spPr>
          <a:xfrm>
            <a:off x="5026430" y="2348880"/>
            <a:ext cx="0" cy="648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5015880" y="4149080"/>
            <a:ext cx="0" cy="648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8132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Don’t over-quote!</a:t>
            </a:r>
          </a:p>
        </p:txBody>
      </p:sp>
      <p:sp>
        <p:nvSpPr>
          <p:cNvPr id="3" name="Content Placeholder 2"/>
          <p:cNvSpPr>
            <a:spLocks noGrp="1"/>
          </p:cNvSpPr>
          <p:nvPr>
            <p:ph idx="1"/>
          </p:nvPr>
        </p:nvSpPr>
        <p:spPr/>
        <p:txBody>
          <a:bodyPr/>
          <a:lstStyle/>
          <a:p>
            <a:pPr marL="0" indent="0">
              <a:buNone/>
            </a:pPr>
            <a:r>
              <a:rPr lang="en-GB" dirty="0"/>
              <a:t>You can use some quotations in assignments, but it is generally better to paraphrase or summarise the ideas from other writers’ work.</a:t>
            </a:r>
          </a:p>
          <a:p>
            <a:pPr marL="0" indent="0">
              <a:buNone/>
            </a:pPr>
            <a:endParaRPr lang="en-GB" dirty="0"/>
          </a:p>
        </p:txBody>
      </p:sp>
    </p:spTree>
    <p:extLst>
      <p:ext uri="{BB962C8B-B14F-4D97-AF65-F5344CB8AC3E}">
        <p14:creationId xmlns:p14="http://schemas.microsoft.com/office/powerpoint/2010/main" val="2510460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Paraphrasing and summarising</a:t>
            </a:r>
          </a:p>
        </p:txBody>
      </p:sp>
      <p:sp>
        <p:nvSpPr>
          <p:cNvPr id="3" name="Content Placeholder 2"/>
          <p:cNvSpPr>
            <a:spLocks noGrp="1"/>
          </p:cNvSpPr>
          <p:nvPr>
            <p:ph idx="1"/>
          </p:nvPr>
        </p:nvSpPr>
        <p:spPr>
          <a:xfrm>
            <a:off x="2121523" y="1027906"/>
            <a:ext cx="7886700" cy="4351338"/>
          </a:xfrm>
        </p:spPr>
        <p:txBody>
          <a:bodyPr/>
          <a:lstStyle/>
          <a:p>
            <a:pPr marL="0" indent="0">
              <a:buNone/>
            </a:pPr>
            <a:r>
              <a:rPr lang="en-GB" sz="2400" b="1" dirty="0"/>
              <a:t>Paraphrase</a:t>
            </a:r>
            <a:r>
              <a:rPr lang="en-GB" sz="2400" dirty="0"/>
              <a:t>: your understanding of the source </a:t>
            </a:r>
            <a:r>
              <a:rPr lang="en-GB" sz="2400" b="1" dirty="0"/>
              <a:t>in your own words </a:t>
            </a:r>
            <a:r>
              <a:rPr lang="en-GB" sz="2400" dirty="0"/>
              <a:t>(no page number needed in Harvard Referencing). It is usually about the same length as the original.</a:t>
            </a:r>
          </a:p>
          <a:p>
            <a:pPr marL="0" indent="0">
              <a:buNone/>
            </a:pPr>
            <a:r>
              <a:rPr lang="en-GB" sz="2400" dirty="0"/>
              <a:t>Example: </a:t>
            </a:r>
            <a:r>
              <a:rPr lang="en-GB" sz="2400" dirty="0">
                <a:solidFill>
                  <a:srgbClr val="FF0000"/>
                </a:solidFill>
              </a:rPr>
              <a:t>Smith (2010) highlights that £3.7 million is saved on heating by the Council from changing to biofuel sustainable energy.</a:t>
            </a:r>
          </a:p>
          <a:p>
            <a:pPr marL="0" indent="0">
              <a:buNone/>
            </a:pPr>
            <a:r>
              <a:rPr lang="en-GB" sz="2400" b="1" dirty="0"/>
              <a:t>Summary</a:t>
            </a:r>
            <a:r>
              <a:rPr lang="en-GB" sz="2400" dirty="0"/>
              <a:t>: this is the </a:t>
            </a:r>
            <a:r>
              <a:rPr lang="en-GB" sz="2400" b="1" dirty="0"/>
              <a:t>overall understanding of the key idea</a:t>
            </a:r>
            <a:r>
              <a:rPr lang="en-GB" sz="2400" dirty="0"/>
              <a:t>, from a page, a couple of pages or a chapter and is shorter than the original.</a:t>
            </a:r>
          </a:p>
          <a:p>
            <a:pPr marL="0" indent="0">
              <a:buNone/>
            </a:pPr>
            <a:r>
              <a:rPr lang="en-GB" sz="2400" dirty="0"/>
              <a:t>Example: </a:t>
            </a:r>
            <a:r>
              <a:rPr lang="en-GB" sz="2400" dirty="0">
                <a:solidFill>
                  <a:srgbClr val="FF0000"/>
                </a:solidFill>
              </a:rPr>
              <a:t>Smith (2010) suggests that the Council could save millions of pounds on heating from changing to sustainable energy. </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214347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Key steps to effective paraphrasing</a:t>
            </a:r>
          </a:p>
        </p:txBody>
      </p:sp>
      <p:sp>
        <p:nvSpPr>
          <p:cNvPr id="3" name="Content Placeholder 2"/>
          <p:cNvSpPr>
            <a:spLocks noGrp="1"/>
          </p:cNvSpPr>
          <p:nvPr>
            <p:ph idx="1"/>
          </p:nvPr>
        </p:nvSpPr>
        <p:spPr/>
        <p:txBody>
          <a:bodyPr>
            <a:normAutofit/>
          </a:bodyPr>
          <a:lstStyle/>
          <a:p>
            <a:pPr marL="0" indent="0">
              <a:buNone/>
            </a:pPr>
            <a:r>
              <a:rPr lang="en-GB" dirty="0"/>
              <a:t>1.Highlight important words / key terms (words that cannot be changed)</a:t>
            </a:r>
          </a:p>
          <a:p>
            <a:pPr marL="0" indent="0">
              <a:buNone/>
            </a:pPr>
            <a:r>
              <a:rPr lang="en-GB" dirty="0"/>
              <a:t>2.Find synonyms / alternative words for high frequency words</a:t>
            </a:r>
          </a:p>
          <a:p>
            <a:pPr marL="0" indent="0">
              <a:buNone/>
            </a:pPr>
            <a:r>
              <a:rPr lang="en-GB" dirty="0"/>
              <a:t>3.Change grammar: active to passive, nouns to verbs, adjectives to adverbs, word order</a:t>
            </a:r>
          </a:p>
          <a:p>
            <a:pPr marL="0" indent="0">
              <a:buNone/>
            </a:pPr>
            <a:r>
              <a:rPr lang="en-GB" dirty="0"/>
              <a:t>4.Check meaning</a:t>
            </a:r>
          </a:p>
          <a:p>
            <a:endParaRPr lang="en-GB" dirty="0"/>
          </a:p>
        </p:txBody>
      </p:sp>
    </p:spTree>
    <p:extLst>
      <p:ext uri="{BB962C8B-B14F-4D97-AF65-F5344CB8AC3E}">
        <p14:creationId xmlns:p14="http://schemas.microsoft.com/office/powerpoint/2010/main" val="1709659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Example</a:t>
            </a:r>
          </a:p>
        </p:txBody>
      </p:sp>
      <p:sp>
        <p:nvSpPr>
          <p:cNvPr id="3" name="Content Placeholder 2"/>
          <p:cNvSpPr>
            <a:spLocks noGrp="1"/>
          </p:cNvSpPr>
          <p:nvPr>
            <p:ph idx="1"/>
          </p:nvPr>
        </p:nvSpPr>
        <p:spPr/>
        <p:txBody>
          <a:bodyPr>
            <a:normAutofit/>
          </a:bodyPr>
          <a:lstStyle/>
          <a:p>
            <a:r>
              <a:rPr lang="en-GB" dirty="0"/>
              <a:t>Original Sentence: ‘Memory is the capacity for storing and retrieving information’ (Smith, 2017, p.21).</a:t>
            </a:r>
          </a:p>
          <a:p>
            <a:pPr marL="0" indent="0">
              <a:buNone/>
            </a:pPr>
            <a:endParaRPr lang="en-GB" dirty="0"/>
          </a:p>
          <a:p>
            <a:pPr marL="0" indent="0">
              <a:buNone/>
            </a:pPr>
            <a:r>
              <a:rPr lang="en-GB" dirty="0"/>
              <a:t>1. Choose key words that can not be changed </a:t>
            </a:r>
          </a:p>
          <a:p>
            <a:pPr marL="0" indent="0">
              <a:buNone/>
            </a:pPr>
            <a:r>
              <a:rPr lang="en-GB" b="1" dirty="0"/>
              <a:t>Memory </a:t>
            </a:r>
            <a:r>
              <a:rPr lang="en-GB" dirty="0"/>
              <a:t>has the capacity for storing and retrieving </a:t>
            </a:r>
            <a:r>
              <a:rPr lang="en-GB" b="1" dirty="0"/>
              <a:t>information</a:t>
            </a:r>
            <a:r>
              <a:rPr lang="en-GB" dirty="0"/>
              <a:t> (Smith, 2017, p.21)</a:t>
            </a:r>
          </a:p>
          <a:p>
            <a:endParaRPr lang="en-GB" dirty="0"/>
          </a:p>
        </p:txBody>
      </p:sp>
    </p:spTree>
    <p:extLst>
      <p:ext uri="{BB962C8B-B14F-4D97-AF65-F5344CB8AC3E}">
        <p14:creationId xmlns:p14="http://schemas.microsoft.com/office/powerpoint/2010/main" val="818773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003232" cy="1143000"/>
          </a:xfrm>
        </p:spPr>
        <p:txBody>
          <a:bodyPr>
            <a:noAutofit/>
          </a:bodyPr>
          <a:lstStyle/>
          <a:p>
            <a:pPr algn="l"/>
            <a:br>
              <a:rPr lang="en-GB" sz="3200" dirty="0"/>
            </a:br>
            <a:r>
              <a:rPr lang="en-GB" sz="3200" dirty="0"/>
              <a:t>Example continued…..</a:t>
            </a:r>
            <a:br>
              <a:rPr lang="en-GB" sz="3200" dirty="0"/>
            </a:br>
            <a:endParaRPr lang="en-GB" sz="3200" dirty="0"/>
          </a:p>
        </p:txBody>
      </p:sp>
      <p:sp>
        <p:nvSpPr>
          <p:cNvPr id="3" name="Content Placeholder 2"/>
          <p:cNvSpPr>
            <a:spLocks noGrp="1"/>
          </p:cNvSpPr>
          <p:nvPr>
            <p:ph idx="1"/>
          </p:nvPr>
        </p:nvSpPr>
        <p:spPr>
          <a:xfrm>
            <a:off x="1981200" y="1600201"/>
            <a:ext cx="8229600" cy="4099596"/>
          </a:xfrm>
        </p:spPr>
        <p:txBody>
          <a:bodyPr/>
          <a:lstStyle/>
          <a:p>
            <a:pPr marL="0" indent="0">
              <a:buNone/>
            </a:pPr>
            <a:r>
              <a:rPr lang="en-GB" sz="2400" dirty="0"/>
              <a:t>2. Find Synonyms for the other words</a:t>
            </a:r>
          </a:p>
          <a:p>
            <a:pPr marL="0" indent="0">
              <a:buNone/>
            </a:pPr>
            <a:endParaRPr lang="en-GB" sz="2400" dirty="0"/>
          </a:p>
          <a:p>
            <a:pPr marL="0" indent="0">
              <a:buNone/>
            </a:pPr>
            <a:r>
              <a:rPr lang="en-GB" sz="2400" dirty="0"/>
              <a:t>Memory is the capacity for storing and retrieving information.</a:t>
            </a:r>
          </a:p>
          <a:p>
            <a:pPr marL="0" indent="0">
              <a:buNone/>
            </a:pPr>
            <a:r>
              <a:rPr lang="en-GB" sz="2400" dirty="0"/>
              <a:t>Use Word synonyms or thesaurus or do a Google search for synonyms:</a:t>
            </a:r>
          </a:p>
          <a:p>
            <a:pPr marL="0" indent="0">
              <a:buNone/>
            </a:pPr>
            <a:endParaRPr lang="en-GB" dirty="0"/>
          </a:p>
        </p:txBody>
      </p:sp>
      <p:pic>
        <p:nvPicPr>
          <p:cNvPr id="4" name="Picture 3"/>
          <p:cNvPicPr>
            <a:picLocks noChangeAspect="1"/>
          </p:cNvPicPr>
          <p:nvPr/>
        </p:nvPicPr>
        <p:blipFill>
          <a:blip r:embed="rId2"/>
          <a:stretch>
            <a:fillRect/>
          </a:stretch>
        </p:blipFill>
        <p:spPr>
          <a:xfrm>
            <a:off x="4007769" y="3717033"/>
            <a:ext cx="5913405" cy="1982764"/>
          </a:xfrm>
          <a:prstGeom prst="rect">
            <a:avLst/>
          </a:prstGeom>
        </p:spPr>
      </p:pic>
    </p:spTree>
    <p:extLst>
      <p:ext uri="{BB962C8B-B14F-4D97-AF65-F5344CB8AC3E}">
        <p14:creationId xmlns:p14="http://schemas.microsoft.com/office/powerpoint/2010/main" val="4148121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continued….</a:t>
            </a:r>
          </a:p>
        </p:txBody>
      </p:sp>
      <p:sp>
        <p:nvSpPr>
          <p:cNvPr id="3" name="Content Placeholder 2"/>
          <p:cNvSpPr>
            <a:spLocks noGrp="1"/>
          </p:cNvSpPr>
          <p:nvPr>
            <p:ph idx="1"/>
          </p:nvPr>
        </p:nvSpPr>
        <p:spPr/>
        <p:txBody>
          <a:bodyPr/>
          <a:lstStyle/>
          <a:p>
            <a:pPr marL="0" indent="0">
              <a:buNone/>
            </a:pPr>
            <a:r>
              <a:rPr lang="en-GB" dirty="0"/>
              <a:t>3. Choose the words that are similar in meaning or change the form (storing to storage)</a:t>
            </a:r>
          </a:p>
          <a:p>
            <a:endParaRPr lang="en-GB" dirty="0"/>
          </a:p>
          <a:p>
            <a:pPr marL="0" indent="0">
              <a:buNone/>
            </a:pPr>
            <a:r>
              <a:rPr lang="en-GB" dirty="0"/>
              <a:t>Memory is the facility for storage and recovering data. </a:t>
            </a:r>
          </a:p>
          <a:p>
            <a:pPr marL="0" indent="0">
              <a:buNone/>
            </a:pPr>
            <a:r>
              <a:rPr lang="en-GB" dirty="0"/>
              <a:t>[paraphrased sentence is </a:t>
            </a:r>
            <a:r>
              <a:rPr lang="en-GB" b="1" dirty="0"/>
              <a:t>acceptable</a:t>
            </a:r>
            <a:r>
              <a:rPr lang="en-GB" dirty="0"/>
              <a:t>]</a:t>
            </a:r>
          </a:p>
        </p:txBody>
      </p:sp>
    </p:spTree>
    <p:extLst>
      <p:ext uri="{BB962C8B-B14F-4D97-AF65-F5344CB8AC3E}">
        <p14:creationId xmlns:p14="http://schemas.microsoft.com/office/powerpoint/2010/main" val="995815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continued…</a:t>
            </a:r>
          </a:p>
        </p:txBody>
      </p:sp>
      <p:sp>
        <p:nvSpPr>
          <p:cNvPr id="3" name="Content Placeholder 2"/>
          <p:cNvSpPr>
            <a:spLocks noGrp="1"/>
          </p:cNvSpPr>
          <p:nvPr>
            <p:ph idx="1"/>
          </p:nvPr>
        </p:nvSpPr>
        <p:spPr/>
        <p:txBody>
          <a:bodyPr/>
          <a:lstStyle/>
          <a:p>
            <a:pPr marL="0" indent="0">
              <a:buNone/>
            </a:pPr>
            <a:r>
              <a:rPr lang="en-GB" dirty="0"/>
              <a:t>4. Change the grammar, word forms and structure</a:t>
            </a:r>
          </a:p>
          <a:p>
            <a:pPr marL="0" indent="0">
              <a:buNone/>
            </a:pPr>
            <a:endParaRPr lang="en-GB" dirty="0"/>
          </a:p>
          <a:p>
            <a:pPr marL="0" indent="0">
              <a:buNone/>
            </a:pPr>
            <a:r>
              <a:rPr lang="en-GB" dirty="0"/>
              <a:t>Data recovery and storage are facilitated in the memory. </a:t>
            </a:r>
          </a:p>
          <a:p>
            <a:pPr marL="0" indent="0">
              <a:buNone/>
            </a:pPr>
            <a:r>
              <a:rPr lang="en-GB" dirty="0"/>
              <a:t>[paraphrased sentence is </a:t>
            </a:r>
            <a:r>
              <a:rPr lang="en-GB" b="1" dirty="0"/>
              <a:t>good</a:t>
            </a:r>
            <a:r>
              <a:rPr lang="en-GB" dirty="0"/>
              <a:t>]</a:t>
            </a:r>
          </a:p>
          <a:p>
            <a:pPr marL="0" indent="0">
              <a:buNone/>
            </a:pPr>
            <a:endParaRPr lang="en-GB" dirty="0"/>
          </a:p>
        </p:txBody>
      </p:sp>
    </p:spTree>
    <p:extLst>
      <p:ext uri="{BB962C8B-B14F-4D97-AF65-F5344CB8AC3E}">
        <p14:creationId xmlns:p14="http://schemas.microsoft.com/office/powerpoint/2010/main" val="1696443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Which is the best paraphrase?</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Past epidemics and the long-term impact of diseases have been among the most potent forces shaping the current global distribution of population and cultures.</a:t>
            </a:r>
          </a:p>
          <a:p>
            <a:endParaRPr lang="en-GB" dirty="0"/>
          </a:p>
          <a:p>
            <a:pPr marL="0" indent="0">
              <a:buNone/>
            </a:pPr>
            <a:r>
              <a:rPr lang="en-GB" dirty="0"/>
              <a:t>a) As a consequence of global distribution, people live in different parts of the world.</a:t>
            </a:r>
          </a:p>
          <a:p>
            <a:pPr marL="514350" indent="-514350">
              <a:buAutoNum type="alphaLcParenR"/>
            </a:pPr>
            <a:endParaRPr lang="en-GB" dirty="0"/>
          </a:p>
          <a:p>
            <a:pPr marL="0" indent="0">
              <a:buNone/>
            </a:pPr>
            <a:r>
              <a:rPr lang="en-GB" dirty="0"/>
              <a:t>b) Because disease has affected many people in the world, their numbers are fewer.</a:t>
            </a:r>
          </a:p>
          <a:p>
            <a:pPr marL="0" indent="0">
              <a:buNone/>
            </a:pPr>
            <a:endParaRPr lang="en-GB" dirty="0"/>
          </a:p>
          <a:p>
            <a:pPr marL="0" indent="0">
              <a:buNone/>
            </a:pPr>
            <a:r>
              <a:rPr lang="en-GB" dirty="0"/>
              <a:t>c) The effects of disease around the globe have resulted in changes to where people live.</a:t>
            </a:r>
          </a:p>
          <a:p>
            <a:pPr marL="0" indent="0">
              <a:buNone/>
            </a:pPr>
            <a:endParaRPr lang="en-GB" dirty="0"/>
          </a:p>
        </p:txBody>
      </p:sp>
    </p:spTree>
    <p:extLst>
      <p:ext uri="{BB962C8B-B14F-4D97-AF65-F5344CB8AC3E}">
        <p14:creationId xmlns:p14="http://schemas.microsoft.com/office/powerpoint/2010/main" val="40372976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pPr marL="0" indent="0">
              <a:buNone/>
            </a:pPr>
            <a:r>
              <a:rPr lang="en-GB" dirty="0"/>
              <a:t>Past epidemics and the long-term impact of diseases have been among the most potent forces shaping the current global distribution of population and cultures.</a:t>
            </a:r>
          </a:p>
          <a:p>
            <a:pPr marL="0" indent="0">
              <a:buNone/>
            </a:pPr>
            <a:endParaRPr lang="en-GB" dirty="0"/>
          </a:p>
          <a:p>
            <a:pPr marL="0" indent="0">
              <a:buNone/>
            </a:pPr>
            <a:r>
              <a:rPr lang="en-GB" dirty="0"/>
              <a:t>Best paraphrase is (c): The effects of disease around the globe have resulted in changes to where people live.</a:t>
            </a:r>
          </a:p>
          <a:p>
            <a:pPr marL="0" indent="0">
              <a:buNone/>
            </a:pPr>
            <a:endParaRPr lang="en-GB" dirty="0"/>
          </a:p>
          <a:p>
            <a:pPr marL="0" indent="0">
              <a:buNone/>
            </a:pPr>
            <a:r>
              <a:rPr lang="en-GB" dirty="0"/>
              <a:t>This is because the original sentence says that disease has been </a:t>
            </a:r>
            <a:r>
              <a:rPr lang="en-GB" b="1" dirty="0"/>
              <a:t>one of the most potent forces shaping …distribution of population</a:t>
            </a:r>
            <a:r>
              <a:rPr lang="en-GB" dirty="0"/>
              <a:t>. This makes a cause–effect connection between disease and where people live.</a:t>
            </a:r>
          </a:p>
          <a:p>
            <a:pPr marL="0" indent="0">
              <a:buNone/>
            </a:pPr>
            <a:endParaRPr lang="en-GB" dirty="0"/>
          </a:p>
        </p:txBody>
      </p:sp>
    </p:spTree>
    <p:extLst>
      <p:ext uri="{BB962C8B-B14F-4D97-AF65-F5344CB8AC3E}">
        <p14:creationId xmlns:p14="http://schemas.microsoft.com/office/powerpoint/2010/main" val="3586533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on paraphrasing?</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806816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Part two - summarising</a:t>
            </a:r>
          </a:p>
        </p:txBody>
      </p:sp>
      <p:sp>
        <p:nvSpPr>
          <p:cNvPr id="3" name="Content Placeholder 2"/>
          <p:cNvSpPr>
            <a:spLocks noGrp="1"/>
          </p:cNvSpPr>
          <p:nvPr>
            <p:ph idx="1"/>
          </p:nvPr>
        </p:nvSpPr>
        <p:spPr/>
        <p:txBody>
          <a:bodyPr>
            <a:normAutofit/>
          </a:bodyPr>
          <a:lstStyle/>
          <a:p>
            <a:r>
              <a:rPr lang="en-GB" dirty="0"/>
              <a:t>In academic writing you often have to summarise part of a book or journal article. </a:t>
            </a:r>
          </a:p>
          <a:p>
            <a:r>
              <a:rPr lang="en-GB" dirty="0"/>
              <a:t>It is one of three ways of using another writer's work in your own words (the other two being quotation and paraphrase, as we have already seen). To summarise, you need to paraphrase.</a:t>
            </a:r>
          </a:p>
          <a:p>
            <a:r>
              <a:rPr lang="en-GB" dirty="0"/>
              <a:t>Your summary may be just one or two sentences, to explain the main idea of the article or compare it with another text, or it might be much longer, up to 50% of the original. </a:t>
            </a:r>
          </a:p>
          <a:p>
            <a:pPr marL="0" indent="0">
              <a:buNone/>
            </a:pPr>
            <a:endParaRPr lang="en-GB" dirty="0"/>
          </a:p>
        </p:txBody>
      </p:sp>
    </p:spTree>
    <p:extLst>
      <p:ext uri="{BB962C8B-B14F-4D97-AF65-F5344CB8AC3E}">
        <p14:creationId xmlns:p14="http://schemas.microsoft.com/office/powerpoint/2010/main" val="3698273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Steps to summarising</a:t>
            </a:r>
          </a:p>
        </p:txBody>
      </p:sp>
      <p:sp>
        <p:nvSpPr>
          <p:cNvPr id="3" name="Content Placeholder 2"/>
          <p:cNvSpPr>
            <a:spLocks noGrp="1"/>
          </p:cNvSpPr>
          <p:nvPr>
            <p:ph idx="1"/>
          </p:nvPr>
        </p:nvSpPr>
        <p:spPr>
          <a:xfrm>
            <a:off x="1981200" y="1196753"/>
            <a:ext cx="8229600" cy="4320481"/>
          </a:xfrm>
        </p:spPr>
        <p:txBody>
          <a:bodyPr>
            <a:normAutofit fontScale="85000" lnSpcReduction="20000"/>
          </a:bodyPr>
          <a:lstStyle/>
          <a:p>
            <a:r>
              <a:rPr lang="en-GB" sz="4200" dirty="0"/>
              <a:t>You cannot just read a text and produce a summary. You will likely miss many of the main points, and include unnecessary detail. You may also fail to paraphrase appropriately, leading to a charge of plagiarism. </a:t>
            </a:r>
          </a:p>
          <a:p>
            <a:pPr marL="0" indent="0">
              <a:buNone/>
            </a:pPr>
            <a:endParaRPr lang="en-GB" sz="4200" dirty="0"/>
          </a:p>
          <a:p>
            <a:r>
              <a:rPr lang="en-GB" sz="4200" dirty="0"/>
              <a:t>In order to write an effective summary, you need to follow certain steps.</a:t>
            </a:r>
          </a:p>
          <a:p>
            <a:pPr marL="0" indent="0">
              <a:buNone/>
            </a:pPr>
            <a:r>
              <a:rPr lang="en-GB" dirty="0"/>
              <a:t> </a:t>
            </a:r>
          </a:p>
          <a:p>
            <a:pPr marL="0" indent="0">
              <a:buNone/>
            </a:pPr>
            <a:endParaRPr lang="en-GB" sz="3800" dirty="0"/>
          </a:p>
        </p:txBody>
      </p:sp>
    </p:spTree>
    <p:extLst>
      <p:ext uri="{BB962C8B-B14F-4D97-AF65-F5344CB8AC3E}">
        <p14:creationId xmlns:p14="http://schemas.microsoft.com/office/powerpoint/2010/main" val="3530897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5 steps to summarising</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1) Skim</a:t>
            </a:r>
            <a:r>
              <a:rPr lang="en-GB" dirty="0"/>
              <a:t> the text, paying special attention to any headings or subheadings.</a:t>
            </a:r>
          </a:p>
          <a:p>
            <a:pPr marL="0" indent="0">
              <a:buNone/>
            </a:pPr>
            <a:r>
              <a:rPr lang="en-GB" b="1" dirty="0"/>
              <a:t>2) </a:t>
            </a:r>
            <a:r>
              <a:rPr lang="en-GB" dirty="0"/>
              <a:t>Read the text again more carefully, </a:t>
            </a:r>
            <a:r>
              <a:rPr lang="en-GB" b="1" dirty="0"/>
              <a:t>underlining</a:t>
            </a:r>
            <a:r>
              <a:rPr lang="en-GB" dirty="0"/>
              <a:t>/</a:t>
            </a:r>
            <a:r>
              <a:rPr lang="en-GB" b="1" dirty="0"/>
              <a:t>highlighting</a:t>
            </a:r>
            <a:r>
              <a:rPr lang="en-GB" dirty="0"/>
              <a:t> important information. Check any unknown words needed to understand the main points.</a:t>
            </a:r>
          </a:p>
          <a:p>
            <a:pPr marL="0" indent="0">
              <a:buNone/>
            </a:pPr>
            <a:r>
              <a:rPr lang="en-GB" b="1" dirty="0"/>
              <a:t>3) Make notes </a:t>
            </a:r>
            <a:r>
              <a:rPr lang="en-GB" dirty="0"/>
              <a:t>of the main points and supporting points (not supporting examples or details). Remember to </a:t>
            </a:r>
            <a:r>
              <a:rPr lang="en-GB" b="1" dirty="0"/>
              <a:t>use your own words </a:t>
            </a:r>
            <a:r>
              <a:rPr lang="en-GB" dirty="0"/>
              <a:t>so that you can paraphrase and avoid plagiarism.</a:t>
            </a:r>
          </a:p>
          <a:p>
            <a:pPr marL="0" indent="0">
              <a:buNone/>
            </a:pPr>
            <a:r>
              <a:rPr lang="en-GB" b="1" dirty="0"/>
              <a:t>4) Write</a:t>
            </a:r>
            <a:r>
              <a:rPr lang="en-GB" dirty="0"/>
              <a:t> the summary using your notes. Make sure you do not add anything which does not appear in the original (e.g. your own comments).</a:t>
            </a:r>
          </a:p>
          <a:p>
            <a:pPr marL="0" indent="0">
              <a:buNone/>
            </a:pPr>
            <a:r>
              <a:rPr lang="en-GB" b="1" dirty="0"/>
              <a:t>5)</a:t>
            </a:r>
            <a:r>
              <a:rPr lang="en-GB" dirty="0"/>
              <a:t> </a:t>
            </a:r>
            <a:r>
              <a:rPr lang="en-GB" b="1" dirty="0"/>
              <a:t>Check</a:t>
            </a:r>
            <a:r>
              <a:rPr lang="en-GB" dirty="0"/>
              <a:t> the summary to make sure you have covered all the main points. Make sure you have included a </a:t>
            </a:r>
            <a:r>
              <a:rPr lang="en-GB" b="1" dirty="0"/>
              <a:t>reference</a:t>
            </a:r>
            <a:r>
              <a:rPr lang="en-GB" dirty="0"/>
              <a:t> to the source.</a:t>
            </a:r>
          </a:p>
        </p:txBody>
      </p:sp>
    </p:spTree>
    <p:extLst>
      <p:ext uri="{BB962C8B-B14F-4D97-AF65-F5344CB8AC3E}">
        <p14:creationId xmlns:p14="http://schemas.microsoft.com/office/powerpoint/2010/main" val="3069734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Language to use</a:t>
            </a:r>
          </a:p>
        </p:txBody>
      </p:sp>
      <p:sp>
        <p:nvSpPr>
          <p:cNvPr id="3" name="Content Placeholder 2"/>
          <p:cNvSpPr>
            <a:spLocks noGrp="1"/>
          </p:cNvSpPr>
          <p:nvPr>
            <p:ph idx="1"/>
          </p:nvPr>
        </p:nvSpPr>
        <p:spPr/>
        <p:txBody>
          <a:bodyPr>
            <a:normAutofit/>
          </a:bodyPr>
          <a:lstStyle/>
          <a:p>
            <a:pPr marL="0" indent="0">
              <a:buNone/>
            </a:pPr>
            <a:r>
              <a:rPr lang="en-GB" dirty="0"/>
              <a:t>Although most of the language in the summary will depend on the content, there are some formulaic phrases which can be used in a summary to help to make it clearer. </a:t>
            </a:r>
          </a:p>
          <a:p>
            <a:pPr marL="0" indent="0">
              <a:buNone/>
            </a:pPr>
            <a:r>
              <a:rPr lang="en-GB" dirty="0"/>
              <a:t>These can be divided into three types: </a:t>
            </a:r>
          </a:p>
          <a:p>
            <a:pPr marL="0" indent="0">
              <a:buNone/>
            </a:pPr>
            <a:r>
              <a:rPr lang="en-GB" dirty="0"/>
              <a:t>1) the frame, which begins the summary; </a:t>
            </a:r>
          </a:p>
          <a:p>
            <a:pPr marL="0" indent="0">
              <a:buNone/>
            </a:pPr>
            <a:r>
              <a:rPr lang="en-GB" dirty="0"/>
              <a:t>2) reminder phrases, which are used throughout the summary; </a:t>
            </a:r>
          </a:p>
          <a:p>
            <a:pPr marL="0" indent="0">
              <a:buNone/>
            </a:pPr>
            <a:r>
              <a:rPr lang="en-GB" dirty="0"/>
              <a:t>3) and transition signals, which are used in certain parts of the summary.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1469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frame</a:t>
            </a:r>
          </a:p>
        </p:txBody>
      </p:sp>
      <p:sp>
        <p:nvSpPr>
          <p:cNvPr id="3" name="Content Placeholder 2"/>
          <p:cNvSpPr>
            <a:spLocks noGrp="1"/>
          </p:cNvSpPr>
          <p:nvPr>
            <p:ph idx="1"/>
          </p:nvPr>
        </p:nvSpPr>
        <p:spPr/>
        <p:txBody>
          <a:bodyPr>
            <a:normAutofit fontScale="85000" lnSpcReduction="20000"/>
          </a:bodyPr>
          <a:lstStyle/>
          <a:p>
            <a:r>
              <a:rPr lang="en-GB" dirty="0"/>
              <a:t>The frame is the main idea of the article. This is usually included in the first sentence, with a reference to the author (through a citation) and the main idea or argument of the text.</a:t>
            </a:r>
          </a:p>
          <a:p>
            <a:pPr marL="0" indent="0">
              <a:buNone/>
            </a:pPr>
            <a:r>
              <a:rPr lang="en-GB" dirty="0"/>
              <a:t> </a:t>
            </a:r>
          </a:p>
          <a:p>
            <a:r>
              <a:rPr lang="en-GB" dirty="0"/>
              <a:t>You will also need to use a reporting verb.</a:t>
            </a:r>
          </a:p>
          <a:p>
            <a:pPr marL="0" indent="0">
              <a:buNone/>
            </a:pPr>
            <a:r>
              <a:rPr lang="en-GB" dirty="0"/>
              <a:t> </a:t>
            </a:r>
          </a:p>
          <a:p>
            <a:r>
              <a:rPr lang="en-GB" dirty="0"/>
              <a:t>Some examples of frames are shown below, for an article titled "The Global Warming Crisis" by F. Brown, published in 2014. These use the Harvard style of referencing.</a:t>
            </a:r>
          </a:p>
          <a:p>
            <a:pPr marL="0" indent="0">
              <a:buNone/>
            </a:pPr>
            <a:r>
              <a:rPr lang="en-GB" dirty="0"/>
              <a:t> </a:t>
            </a:r>
          </a:p>
          <a:p>
            <a:pPr lvl="1">
              <a:buFont typeface="Wingdings" panose="05000000000000000000" pitchFamily="2" charset="2"/>
              <a:buChar char="Ø"/>
            </a:pPr>
            <a:r>
              <a:rPr lang="en-GB" dirty="0"/>
              <a:t>According to Brown (2014), ...</a:t>
            </a:r>
          </a:p>
          <a:p>
            <a:pPr lvl="1">
              <a:buFont typeface="Wingdings" panose="05000000000000000000" pitchFamily="2" charset="2"/>
              <a:buChar char="Ø"/>
            </a:pPr>
            <a:r>
              <a:rPr lang="en-GB" dirty="0"/>
              <a:t>Brown's (2014) article on global warming discusses...</a:t>
            </a:r>
          </a:p>
          <a:p>
            <a:pPr lvl="1">
              <a:buFont typeface="Wingdings" panose="05000000000000000000" pitchFamily="2" charset="2"/>
              <a:buChar char="Ø"/>
            </a:pPr>
            <a:r>
              <a:rPr lang="en-GB" dirty="0"/>
              <a:t>Brown (2014), in his article "The Global Warming Crisis", argues that...</a:t>
            </a:r>
          </a:p>
          <a:p>
            <a:pPr marL="0" indent="0">
              <a:buNone/>
            </a:pPr>
            <a:endParaRPr lang="en-GB" dirty="0"/>
          </a:p>
        </p:txBody>
      </p:sp>
    </p:spTree>
    <p:extLst>
      <p:ext uri="{BB962C8B-B14F-4D97-AF65-F5344CB8AC3E}">
        <p14:creationId xmlns:p14="http://schemas.microsoft.com/office/powerpoint/2010/main" val="2523227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Reminder phrases</a:t>
            </a:r>
          </a:p>
        </p:txBody>
      </p:sp>
      <p:sp>
        <p:nvSpPr>
          <p:cNvPr id="3" name="Content Placeholder 2"/>
          <p:cNvSpPr>
            <a:spLocks noGrp="1"/>
          </p:cNvSpPr>
          <p:nvPr>
            <p:ph idx="1"/>
          </p:nvPr>
        </p:nvSpPr>
        <p:spPr>
          <a:xfrm>
            <a:off x="1981200" y="1124745"/>
            <a:ext cx="8229600" cy="4392489"/>
          </a:xfrm>
        </p:spPr>
        <p:txBody>
          <a:bodyPr>
            <a:normAutofit fontScale="47500" lnSpcReduction="20000"/>
          </a:bodyPr>
          <a:lstStyle/>
          <a:p>
            <a:r>
              <a:rPr lang="en-GB" sz="4200" dirty="0"/>
              <a:t>It is useful to remind the reader, especially in a longer summary, that you are summarising another text.</a:t>
            </a:r>
          </a:p>
          <a:p>
            <a:pPr marL="0" indent="0">
              <a:buNone/>
            </a:pPr>
            <a:r>
              <a:rPr lang="en-GB" sz="4200" dirty="0"/>
              <a:t> </a:t>
            </a:r>
          </a:p>
          <a:p>
            <a:r>
              <a:rPr lang="en-GB" sz="4200" dirty="0"/>
              <a:t>This is done by using reminder phrases such as the ones shown below.</a:t>
            </a:r>
          </a:p>
          <a:p>
            <a:pPr marL="0" indent="0">
              <a:buNone/>
            </a:pPr>
            <a:r>
              <a:rPr lang="en-GB" sz="4200" dirty="0"/>
              <a:t> </a:t>
            </a:r>
          </a:p>
          <a:p>
            <a:r>
              <a:rPr lang="en-GB" sz="4200" dirty="0"/>
              <a:t>Using these also helps to avoid plagiarism, as these phrases include a citation, therefore making clear that the ideas are not your own (a mistake many students make is to just include a reference at the beginning, but if the summary is long, this is not enough).</a:t>
            </a:r>
          </a:p>
          <a:p>
            <a:pPr marL="0" indent="0">
              <a:buNone/>
            </a:pPr>
            <a:endParaRPr lang="en-GB" dirty="0"/>
          </a:p>
          <a:p>
            <a:pPr>
              <a:buFont typeface="Wingdings" panose="05000000000000000000" pitchFamily="2" charset="2"/>
              <a:buChar char="Ø"/>
            </a:pPr>
            <a:r>
              <a:rPr lang="en-GB" sz="3800" dirty="0"/>
              <a:t>The author goes on to say that...</a:t>
            </a:r>
          </a:p>
          <a:p>
            <a:pPr>
              <a:buFont typeface="Wingdings" panose="05000000000000000000" pitchFamily="2" charset="2"/>
              <a:buChar char="Ø"/>
            </a:pPr>
            <a:r>
              <a:rPr lang="en-GB" sz="3800" dirty="0"/>
              <a:t>The article further states that...</a:t>
            </a:r>
          </a:p>
          <a:p>
            <a:pPr>
              <a:buFont typeface="Wingdings" panose="05000000000000000000" pitchFamily="2" charset="2"/>
              <a:buChar char="Ø"/>
            </a:pPr>
            <a:r>
              <a:rPr lang="en-GB" sz="3800" dirty="0"/>
              <a:t>The author further states that...</a:t>
            </a:r>
          </a:p>
          <a:p>
            <a:pPr>
              <a:buFont typeface="Wingdings" panose="05000000000000000000" pitchFamily="2" charset="2"/>
              <a:buChar char="Ø"/>
            </a:pPr>
            <a:r>
              <a:rPr lang="en-GB" sz="3800" dirty="0"/>
              <a:t>Brown (2019) also states/ maintains/ argues/ believes that...</a:t>
            </a:r>
          </a:p>
          <a:p>
            <a:pPr>
              <a:buFont typeface="Wingdings" panose="05000000000000000000" pitchFamily="2" charset="2"/>
              <a:buChar char="Ø"/>
            </a:pPr>
            <a:r>
              <a:rPr lang="en-GB" sz="3800" dirty="0"/>
              <a:t>Brown (2019) concludes that...</a:t>
            </a:r>
          </a:p>
          <a:p>
            <a:pPr marL="0" indent="0">
              <a:buNone/>
            </a:pPr>
            <a:endParaRPr lang="en-GB" dirty="0"/>
          </a:p>
        </p:txBody>
      </p:sp>
    </p:spTree>
    <p:extLst>
      <p:ext uri="{BB962C8B-B14F-4D97-AF65-F5344CB8AC3E}">
        <p14:creationId xmlns:p14="http://schemas.microsoft.com/office/powerpoint/2010/main" val="1878482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a:t>
            </a:r>
          </a:p>
        </p:txBody>
      </p:sp>
      <p:sp>
        <p:nvSpPr>
          <p:cNvPr id="3" name="Content Placeholder 2"/>
          <p:cNvSpPr>
            <a:spLocks noGrp="1"/>
          </p:cNvSpPr>
          <p:nvPr>
            <p:ph idx="1"/>
          </p:nvPr>
        </p:nvSpPr>
        <p:spPr/>
        <p:txBody>
          <a:bodyPr/>
          <a:lstStyle/>
          <a:p>
            <a:pPr marL="0" indent="0">
              <a:buNone/>
            </a:pPr>
            <a:r>
              <a:rPr lang="en-GB" dirty="0"/>
              <a:t>Don’t forget to check that your summary makes sense and captures the key points from your reading.</a:t>
            </a:r>
          </a:p>
        </p:txBody>
      </p:sp>
    </p:spTree>
    <p:extLst>
      <p:ext uri="{BB962C8B-B14F-4D97-AF65-F5344CB8AC3E}">
        <p14:creationId xmlns:p14="http://schemas.microsoft.com/office/powerpoint/2010/main" val="183119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on summarising?</a:t>
            </a:r>
          </a:p>
        </p:txBody>
      </p:sp>
      <p:sp>
        <p:nvSpPr>
          <p:cNvPr id="3" name="Content Placeholder 2"/>
          <p:cNvSpPr>
            <a:spLocks noGrp="1"/>
          </p:cNvSpPr>
          <p:nvPr>
            <p:ph idx="1"/>
          </p:nvPr>
        </p:nvSpPr>
        <p:spPr>
          <a:xfrm>
            <a:off x="2152650" y="1825625"/>
            <a:ext cx="8299656" cy="4351338"/>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20144824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D8267-7B6E-4509-8729-0030F5D3BC5C}"/>
              </a:ext>
            </a:extLst>
          </p:cNvPr>
          <p:cNvSpPr>
            <a:spLocks noGrp="1"/>
          </p:cNvSpPr>
          <p:nvPr>
            <p:ph type="title"/>
          </p:nvPr>
        </p:nvSpPr>
        <p:spPr/>
        <p:txBody>
          <a:bodyPr/>
          <a:lstStyle/>
          <a:p>
            <a:r>
              <a:rPr lang="en-GB" dirty="0"/>
              <a:t>Part three – referencing </a:t>
            </a:r>
          </a:p>
        </p:txBody>
      </p:sp>
      <p:sp>
        <p:nvSpPr>
          <p:cNvPr id="3" name="Content Placeholder 2">
            <a:extLst>
              <a:ext uri="{FF2B5EF4-FFF2-40B4-BE49-F238E27FC236}">
                <a16:creationId xmlns:a16="http://schemas.microsoft.com/office/drawing/2014/main" id="{E3FC1B90-CF54-4067-9A20-5EBB2AD265C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477742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Why do you need to reference correctly?</a:t>
            </a:r>
          </a:p>
        </p:txBody>
      </p:sp>
      <p:sp>
        <p:nvSpPr>
          <p:cNvPr id="3" name="Content Placeholder 2"/>
          <p:cNvSpPr>
            <a:spLocks noGrp="1"/>
          </p:cNvSpPr>
          <p:nvPr>
            <p:ph idx="1"/>
          </p:nvPr>
        </p:nvSpPr>
        <p:spPr/>
        <p:txBody>
          <a:bodyPr/>
          <a:lstStyle/>
          <a:p>
            <a:r>
              <a:rPr lang="en-GB" dirty="0"/>
              <a:t>To avoid </a:t>
            </a:r>
            <a:r>
              <a:rPr lang="en-GB" b="1" dirty="0"/>
              <a:t>plagiarism</a:t>
            </a:r>
            <a:r>
              <a:rPr lang="en-GB" dirty="0"/>
              <a:t> by acknowledging you are using the ideas and work of other people.</a:t>
            </a:r>
          </a:p>
          <a:p>
            <a:pPr lvl="1"/>
            <a:r>
              <a:rPr lang="en-GB" dirty="0"/>
              <a:t>Remember, if you plagiarise you will get into trouble with the university/professionally (by damaging your employer’s reputation)</a:t>
            </a:r>
          </a:p>
          <a:p>
            <a:r>
              <a:rPr lang="en-GB" dirty="0"/>
              <a:t>To let the reader know </a:t>
            </a:r>
            <a:r>
              <a:rPr lang="en-GB" b="1" dirty="0"/>
              <a:t>where</a:t>
            </a:r>
            <a:r>
              <a:rPr lang="en-GB" dirty="0"/>
              <a:t> you got the information from.</a:t>
            </a:r>
          </a:p>
          <a:p>
            <a:r>
              <a:rPr lang="en-GB" dirty="0"/>
              <a:t>To impress your lecturer by showing how much </a:t>
            </a:r>
            <a:r>
              <a:rPr lang="en-GB" b="1" dirty="0"/>
              <a:t>information</a:t>
            </a:r>
            <a:r>
              <a:rPr lang="en-GB" dirty="0"/>
              <a:t> you have gathered for your assignment!</a:t>
            </a:r>
          </a:p>
        </p:txBody>
      </p:sp>
    </p:spTree>
    <p:extLst>
      <p:ext uri="{BB962C8B-B14F-4D97-AF65-F5344CB8AC3E}">
        <p14:creationId xmlns:p14="http://schemas.microsoft.com/office/powerpoint/2010/main" val="20324588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Citations</a:t>
            </a:r>
          </a:p>
        </p:txBody>
      </p:sp>
      <p:sp>
        <p:nvSpPr>
          <p:cNvPr id="3" name="Content Placeholder 2"/>
          <p:cNvSpPr>
            <a:spLocks noGrp="1"/>
          </p:cNvSpPr>
          <p:nvPr>
            <p:ph idx="1"/>
          </p:nvPr>
        </p:nvSpPr>
        <p:spPr/>
        <p:txBody>
          <a:bodyPr>
            <a:normAutofit/>
          </a:bodyPr>
          <a:lstStyle/>
          <a:p>
            <a:pPr algn="just"/>
            <a:r>
              <a:rPr lang="en-GB" dirty="0"/>
              <a:t>The </a:t>
            </a:r>
            <a:r>
              <a:rPr lang="en-GB" b="1" dirty="0"/>
              <a:t>purpose</a:t>
            </a:r>
            <a:r>
              <a:rPr lang="en-GB" dirty="0"/>
              <a:t> of </a:t>
            </a:r>
            <a:r>
              <a:rPr lang="en-GB" b="1" dirty="0"/>
              <a:t>citations </a:t>
            </a:r>
            <a:r>
              <a:rPr lang="en-GB" dirty="0"/>
              <a:t>is to provide basic information about your sources </a:t>
            </a:r>
            <a:r>
              <a:rPr lang="en-GB" b="1" dirty="0"/>
              <a:t>within</a:t>
            </a:r>
            <a:r>
              <a:rPr lang="en-GB" dirty="0"/>
              <a:t> your text (essay, report, etc.).</a:t>
            </a:r>
          </a:p>
          <a:p>
            <a:pPr marL="0" indent="0" algn="just">
              <a:buNone/>
            </a:pPr>
            <a:endParaRPr lang="es-ES" dirty="0"/>
          </a:p>
          <a:p>
            <a:pPr algn="just"/>
            <a:r>
              <a:rPr lang="es-ES" dirty="0" err="1"/>
              <a:t>They</a:t>
            </a:r>
            <a:r>
              <a:rPr lang="es-ES" dirty="0"/>
              <a:t> are </a:t>
            </a:r>
            <a:r>
              <a:rPr lang="es-ES" dirty="0" err="1"/>
              <a:t>presented</a:t>
            </a:r>
            <a:r>
              <a:rPr lang="es-ES" dirty="0"/>
              <a:t> in </a:t>
            </a:r>
            <a:r>
              <a:rPr lang="es-ES" b="1" dirty="0" err="1"/>
              <a:t>brackets</a:t>
            </a:r>
            <a:r>
              <a:rPr lang="es-ES" dirty="0"/>
              <a:t>.</a:t>
            </a:r>
          </a:p>
          <a:p>
            <a:pPr algn="just"/>
            <a:endParaRPr lang="es-ES" dirty="0"/>
          </a:p>
          <a:p>
            <a:pPr algn="just"/>
            <a:r>
              <a:rPr lang="es-ES" dirty="0" err="1"/>
              <a:t>They</a:t>
            </a:r>
            <a:r>
              <a:rPr lang="es-ES" dirty="0"/>
              <a:t> are </a:t>
            </a:r>
            <a:r>
              <a:rPr lang="es-ES" dirty="0" err="1"/>
              <a:t>included</a:t>
            </a:r>
            <a:r>
              <a:rPr lang="es-ES" dirty="0"/>
              <a:t> in </a:t>
            </a:r>
            <a:r>
              <a:rPr lang="es-ES" dirty="0" err="1"/>
              <a:t>the</a:t>
            </a:r>
            <a:r>
              <a:rPr lang="es-ES" dirty="0"/>
              <a:t> </a:t>
            </a:r>
            <a:r>
              <a:rPr lang="es-ES" dirty="0" err="1"/>
              <a:t>sentence</a:t>
            </a:r>
            <a:r>
              <a:rPr lang="es-ES" dirty="0"/>
              <a:t>/</a:t>
            </a:r>
            <a:r>
              <a:rPr lang="es-ES" dirty="0" err="1"/>
              <a:t>paragraph</a:t>
            </a:r>
            <a:r>
              <a:rPr lang="es-ES" dirty="0"/>
              <a:t> </a:t>
            </a:r>
            <a:r>
              <a:rPr lang="es-ES" dirty="0" err="1"/>
              <a:t>where</a:t>
            </a:r>
            <a:r>
              <a:rPr lang="es-ES" dirty="0"/>
              <a:t> </a:t>
            </a:r>
            <a:r>
              <a:rPr lang="es-ES" dirty="0" err="1"/>
              <a:t>you</a:t>
            </a:r>
            <a:r>
              <a:rPr lang="es-ES" dirty="0"/>
              <a:t> </a:t>
            </a:r>
            <a:r>
              <a:rPr lang="es-ES" dirty="0" err="1"/>
              <a:t>present</a:t>
            </a:r>
            <a:r>
              <a:rPr lang="es-ES" dirty="0"/>
              <a:t> </a:t>
            </a:r>
            <a:r>
              <a:rPr lang="es-ES" dirty="0" err="1"/>
              <a:t>the</a:t>
            </a:r>
            <a:r>
              <a:rPr lang="es-ES" dirty="0"/>
              <a:t> </a:t>
            </a:r>
            <a:r>
              <a:rPr lang="es-ES" dirty="0" err="1"/>
              <a:t>information</a:t>
            </a:r>
            <a:r>
              <a:rPr lang="es-ES" dirty="0"/>
              <a:t> </a:t>
            </a:r>
            <a:r>
              <a:rPr lang="es-ES" dirty="0" err="1"/>
              <a:t>which</a:t>
            </a:r>
            <a:r>
              <a:rPr lang="es-ES" dirty="0"/>
              <a:t> </a:t>
            </a:r>
            <a:r>
              <a:rPr lang="es-ES" dirty="0" err="1"/>
              <a:t>is</a:t>
            </a:r>
            <a:r>
              <a:rPr lang="es-ES" dirty="0"/>
              <a:t> </a:t>
            </a:r>
            <a:r>
              <a:rPr lang="es-ES" dirty="0" err="1"/>
              <a:t>not</a:t>
            </a:r>
            <a:r>
              <a:rPr lang="es-ES" dirty="0"/>
              <a:t> </a:t>
            </a:r>
            <a:r>
              <a:rPr lang="es-ES" dirty="0" err="1"/>
              <a:t>your</a:t>
            </a:r>
            <a:r>
              <a:rPr lang="es-ES" dirty="0"/>
              <a:t> </a:t>
            </a:r>
            <a:r>
              <a:rPr lang="es-ES" dirty="0" err="1"/>
              <a:t>own</a:t>
            </a:r>
            <a:r>
              <a:rPr lang="es-ES" dirty="0"/>
              <a:t>.</a:t>
            </a:r>
            <a:endParaRPr lang="en-GB" dirty="0"/>
          </a:p>
          <a:p>
            <a:pPr marL="0" indent="0">
              <a:buNone/>
            </a:pPr>
            <a:endParaRPr lang="en-GB" dirty="0"/>
          </a:p>
        </p:txBody>
      </p:sp>
    </p:spTree>
    <p:extLst>
      <p:ext uri="{BB962C8B-B14F-4D97-AF65-F5344CB8AC3E}">
        <p14:creationId xmlns:p14="http://schemas.microsoft.com/office/powerpoint/2010/main" val="1617614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24538" y="980728"/>
            <a:ext cx="8229600" cy="3917032"/>
          </a:xfrm>
        </p:spPr>
        <p:txBody>
          <a:bodyPr>
            <a:normAutofit fontScale="25000" lnSpcReduction="20000"/>
          </a:bodyPr>
          <a:lstStyle/>
          <a:p>
            <a:pPr marL="0" indent="0" algn="just">
              <a:buNone/>
            </a:pPr>
            <a:r>
              <a:rPr lang="en-GB" sz="11200" b="1" dirty="0"/>
              <a:t>Citations</a:t>
            </a:r>
            <a:r>
              <a:rPr lang="en-GB" sz="11200" dirty="0"/>
              <a:t> </a:t>
            </a:r>
            <a:r>
              <a:rPr lang="en-GB" sz="11200" i="1" dirty="0"/>
              <a:t>normally</a:t>
            </a:r>
            <a:r>
              <a:rPr lang="en-GB" sz="11200" dirty="0"/>
              <a:t> include 3 elements:</a:t>
            </a:r>
          </a:p>
          <a:p>
            <a:pPr marL="571500" indent="-571500">
              <a:lnSpc>
                <a:spcPct val="150000"/>
              </a:lnSpc>
              <a:buFont typeface="Wingdings" panose="05000000000000000000" pitchFamily="2" charset="2"/>
              <a:buChar char="Ø"/>
            </a:pPr>
            <a:r>
              <a:rPr lang="en-GB" sz="11200" dirty="0"/>
              <a:t>Author’s surname</a:t>
            </a:r>
          </a:p>
          <a:p>
            <a:pPr marL="571500" indent="-571500">
              <a:lnSpc>
                <a:spcPct val="150000"/>
              </a:lnSpc>
              <a:buFont typeface="Wingdings" panose="05000000000000000000" pitchFamily="2" charset="2"/>
              <a:buChar char="Ø"/>
            </a:pPr>
            <a:r>
              <a:rPr lang="en-GB" sz="11200" dirty="0"/>
              <a:t>Year of publication</a:t>
            </a:r>
          </a:p>
          <a:p>
            <a:pPr marL="571500" indent="-571500">
              <a:lnSpc>
                <a:spcPct val="150000"/>
              </a:lnSpc>
              <a:buFont typeface="Wingdings" panose="05000000000000000000" pitchFamily="2" charset="2"/>
              <a:buChar char="Ø"/>
            </a:pPr>
            <a:r>
              <a:rPr lang="en-GB" sz="11200" dirty="0"/>
              <a:t>Page number(s)  if you use a direct quote.</a:t>
            </a:r>
          </a:p>
          <a:p>
            <a:pPr marL="0" indent="0">
              <a:lnSpc>
                <a:spcPct val="150000"/>
              </a:lnSpc>
              <a:buNone/>
            </a:pPr>
            <a:endParaRPr lang="en-GB" sz="7200" dirty="0">
              <a:solidFill>
                <a:srgbClr val="FF0000"/>
              </a:solidFill>
            </a:endParaRPr>
          </a:p>
          <a:p>
            <a:pPr marL="0" indent="0">
              <a:lnSpc>
                <a:spcPct val="150000"/>
              </a:lnSpc>
              <a:buNone/>
            </a:pPr>
            <a:r>
              <a:rPr lang="en-GB" sz="7200" dirty="0">
                <a:solidFill>
                  <a:srgbClr val="FF0000"/>
                </a:solidFill>
              </a:rPr>
              <a:t>These are the basic “ingredients” of a citation.</a:t>
            </a:r>
          </a:p>
          <a:p>
            <a:pPr marL="0" indent="0">
              <a:lnSpc>
                <a:spcPct val="150000"/>
              </a:lnSpc>
              <a:buNone/>
            </a:pPr>
            <a:r>
              <a:rPr lang="en-GB" sz="7200" dirty="0">
                <a:solidFill>
                  <a:srgbClr val="FF0000"/>
                </a:solidFill>
              </a:rPr>
              <a:t>In some cases, this “recipe” might require some adjustments, but for now let’s focus on the three basic ingredients. </a:t>
            </a:r>
          </a:p>
          <a:p>
            <a:pPr marL="0" indent="0">
              <a:lnSpc>
                <a:spcPct val="150000"/>
              </a:lnSpc>
              <a:buNone/>
            </a:pPr>
            <a:r>
              <a:rPr lang="en-GB" sz="6000" dirty="0">
                <a:solidFill>
                  <a:srgbClr val="FF0000"/>
                </a:solidFill>
              </a:rPr>
              <a:t> </a:t>
            </a:r>
          </a:p>
          <a:p>
            <a:pPr marL="0" indent="0">
              <a:lnSpc>
                <a:spcPct val="150000"/>
              </a:lnSpc>
              <a:buNone/>
            </a:pPr>
            <a:endParaRPr lang="en-GB" sz="6000" dirty="0"/>
          </a:p>
        </p:txBody>
      </p:sp>
    </p:spTree>
    <p:extLst>
      <p:ext uri="{BB962C8B-B14F-4D97-AF65-F5344CB8AC3E}">
        <p14:creationId xmlns:p14="http://schemas.microsoft.com/office/powerpoint/2010/main" val="5698649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3552" y="1268760"/>
            <a:ext cx="8229600" cy="3917032"/>
          </a:xfrm>
        </p:spPr>
        <p:txBody>
          <a:bodyPr>
            <a:normAutofit fontScale="62500" lnSpcReduction="20000"/>
          </a:bodyPr>
          <a:lstStyle/>
          <a:p>
            <a:pPr marL="0" indent="0">
              <a:buNone/>
            </a:pPr>
            <a:r>
              <a:rPr lang="en-GB" sz="4000" dirty="0"/>
              <a:t>Williams (2009) argues that while the web can be a highly valuable source of information it is crucial to evaluate the information you uncover.</a:t>
            </a:r>
          </a:p>
          <a:p>
            <a:pPr marL="0" indent="0">
              <a:buNone/>
            </a:pPr>
            <a:r>
              <a:rPr lang="en-GB" sz="4000" dirty="0">
                <a:solidFill>
                  <a:srgbClr val="FF0000"/>
                </a:solidFill>
              </a:rPr>
              <a:t>If you use the author’s surname in your sentence, just include year of publication (and page number if you use a quotation) in brackets. </a:t>
            </a:r>
          </a:p>
          <a:p>
            <a:pPr marL="0" indent="0">
              <a:buNone/>
            </a:pPr>
            <a:endParaRPr lang="en-GB" sz="4000" dirty="0"/>
          </a:p>
          <a:p>
            <a:pPr marL="0" indent="0">
              <a:buNone/>
            </a:pPr>
            <a:r>
              <a:rPr lang="en-GB" sz="4000" dirty="0"/>
              <a:t>It has been suggested that while the web can be an invaluable source of information, the user needs to assess its value (Williams, 2009).</a:t>
            </a:r>
          </a:p>
          <a:p>
            <a:pPr marL="0" indent="0">
              <a:buNone/>
            </a:pPr>
            <a:r>
              <a:rPr lang="en-GB" sz="4000" dirty="0">
                <a:solidFill>
                  <a:srgbClr val="FF0000"/>
                </a:solidFill>
              </a:rPr>
              <a:t>If you don’t use the author’s surname in the sentence, then include it in brackets as well.</a:t>
            </a:r>
          </a:p>
          <a:p>
            <a:pPr marL="0" indent="0">
              <a:buNone/>
            </a:pPr>
            <a:endParaRPr lang="en-GB" dirty="0"/>
          </a:p>
        </p:txBody>
      </p:sp>
      <p:sp>
        <p:nvSpPr>
          <p:cNvPr id="4" name="TextBox 3">
            <a:extLst>
              <a:ext uri="{FF2B5EF4-FFF2-40B4-BE49-F238E27FC236}">
                <a16:creationId xmlns:a16="http://schemas.microsoft.com/office/drawing/2014/main" id="{2C093FF2-AB6B-418B-AEF4-A663CB20B074}"/>
              </a:ext>
            </a:extLst>
          </p:cNvPr>
          <p:cNvSpPr txBox="1"/>
          <p:nvPr/>
        </p:nvSpPr>
        <p:spPr>
          <a:xfrm>
            <a:off x="445008" y="275582"/>
            <a:ext cx="6096000" cy="369332"/>
          </a:xfrm>
          <a:prstGeom prst="rect">
            <a:avLst/>
          </a:prstGeom>
          <a:noFill/>
        </p:spPr>
        <p:txBody>
          <a:bodyPr wrap="square">
            <a:spAutoFit/>
          </a:bodyPr>
          <a:lstStyle/>
          <a:p>
            <a:r>
              <a:rPr lang="en-GB" dirty="0"/>
              <a:t>Have a look at these basic examples of citations.</a:t>
            </a:r>
          </a:p>
        </p:txBody>
      </p:sp>
    </p:spTree>
    <p:extLst>
      <p:ext uri="{BB962C8B-B14F-4D97-AF65-F5344CB8AC3E}">
        <p14:creationId xmlns:p14="http://schemas.microsoft.com/office/powerpoint/2010/main" val="23487514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3552" y="980728"/>
            <a:ext cx="8229600" cy="3917032"/>
          </a:xfrm>
        </p:spPr>
        <p:txBody>
          <a:bodyPr>
            <a:normAutofit fontScale="62500" lnSpcReduction="20000"/>
          </a:bodyPr>
          <a:lstStyle/>
          <a:p>
            <a:pPr marL="0" indent="0">
              <a:buNone/>
            </a:pPr>
            <a:r>
              <a:rPr lang="en-GB" dirty="0"/>
              <a:t>Williams (2009, p.17) states that a “critical approach to reading starts before you have read anything.”</a:t>
            </a:r>
          </a:p>
          <a:p>
            <a:pPr marL="0" indent="0">
              <a:buNone/>
            </a:pPr>
            <a:endParaRPr lang="en-GB" dirty="0"/>
          </a:p>
          <a:p>
            <a:pPr marL="0" indent="0">
              <a:buNone/>
            </a:pPr>
            <a:r>
              <a:rPr lang="en-GB" dirty="0"/>
              <a:t>It has been stated that approaching reading critically begins before we have actually read anything (Williams, 2009).</a:t>
            </a:r>
          </a:p>
          <a:p>
            <a:pPr marL="0" indent="0">
              <a:buNone/>
            </a:pPr>
            <a:endParaRPr lang="en-GB" dirty="0"/>
          </a:p>
          <a:p>
            <a:pPr marL="0" indent="0">
              <a:buNone/>
            </a:pPr>
            <a:r>
              <a:rPr lang="en-GB" dirty="0"/>
              <a:t>Williams (2009) argues that students need to engage critically with their reading and writing.</a:t>
            </a:r>
          </a:p>
          <a:p>
            <a:pPr marL="0" indent="0" algn="just">
              <a:buNone/>
            </a:pPr>
            <a:endParaRPr lang="en-GB" dirty="0"/>
          </a:p>
          <a:p>
            <a:pPr marL="0" indent="0" algn="just">
              <a:buNone/>
            </a:pPr>
            <a:r>
              <a:rPr lang="en-GB" dirty="0">
                <a:solidFill>
                  <a:srgbClr val="FF0000"/>
                </a:solidFill>
              </a:rPr>
              <a:t>You need a citation regardless of whether you are</a:t>
            </a:r>
          </a:p>
          <a:p>
            <a:pPr algn="just">
              <a:buFont typeface="Wingdings" panose="05000000000000000000" pitchFamily="2" charset="2"/>
              <a:buChar char="§"/>
            </a:pPr>
            <a:r>
              <a:rPr lang="en-GB" dirty="0">
                <a:solidFill>
                  <a:srgbClr val="FF0000"/>
                </a:solidFill>
              </a:rPr>
              <a:t>quoting (first example), or</a:t>
            </a:r>
          </a:p>
          <a:p>
            <a:pPr algn="just">
              <a:buFont typeface="Wingdings" panose="05000000000000000000" pitchFamily="2" charset="2"/>
              <a:buChar char="§"/>
            </a:pPr>
            <a:r>
              <a:rPr lang="en-GB" dirty="0">
                <a:solidFill>
                  <a:srgbClr val="FF0000"/>
                </a:solidFill>
              </a:rPr>
              <a:t>paraphrasing (second example) or </a:t>
            </a:r>
          </a:p>
          <a:p>
            <a:pPr algn="just">
              <a:buFont typeface="Wingdings" panose="05000000000000000000" pitchFamily="2" charset="2"/>
              <a:buChar char="§"/>
            </a:pPr>
            <a:r>
              <a:rPr lang="en-GB" dirty="0">
                <a:solidFill>
                  <a:srgbClr val="FF0000"/>
                </a:solidFill>
              </a:rPr>
              <a:t>summarising (third example).</a:t>
            </a:r>
          </a:p>
          <a:p>
            <a:pPr marL="0" indent="0" algn="just">
              <a:buNone/>
            </a:pPr>
            <a:endParaRPr lang="en-GB" dirty="0"/>
          </a:p>
          <a:p>
            <a:pPr algn="just"/>
            <a:endParaRPr lang="en-GB" dirty="0"/>
          </a:p>
          <a:p>
            <a:pPr marL="0" indent="0">
              <a:buNone/>
            </a:pPr>
            <a:endParaRPr lang="en-GB" dirty="0"/>
          </a:p>
        </p:txBody>
      </p:sp>
    </p:spTree>
    <p:extLst>
      <p:ext uri="{BB962C8B-B14F-4D97-AF65-F5344CB8AC3E}">
        <p14:creationId xmlns:p14="http://schemas.microsoft.com/office/powerpoint/2010/main" val="18650934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908720"/>
            <a:ext cx="8229600" cy="3917032"/>
          </a:xfrm>
        </p:spPr>
        <p:txBody>
          <a:bodyPr/>
          <a:lstStyle/>
          <a:p>
            <a:pPr marL="0" indent="0" algn="just">
              <a:buNone/>
            </a:pPr>
            <a:r>
              <a:rPr lang="en-GB" dirty="0"/>
              <a:t>Sometimes the basic “recipe” of a citation (author’s surname, year of publication, page number) will vary slightly.</a:t>
            </a:r>
          </a:p>
          <a:p>
            <a:pPr algn="just"/>
            <a:endParaRPr lang="en-GB" dirty="0"/>
          </a:p>
          <a:p>
            <a:pPr marL="0" indent="0" algn="just">
              <a:buNone/>
            </a:pPr>
            <a:r>
              <a:rPr lang="en-GB" dirty="0"/>
              <a:t>For example… </a:t>
            </a:r>
          </a:p>
          <a:p>
            <a:pPr marL="0" indent="0">
              <a:buNone/>
            </a:pPr>
            <a:endParaRPr lang="en-GB" dirty="0"/>
          </a:p>
        </p:txBody>
      </p:sp>
    </p:spTree>
    <p:extLst>
      <p:ext uri="{BB962C8B-B14F-4D97-AF65-F5344CB8AC3E}">
        <p14:creationId xmlns:p14="http://schemas.microsoft.com/office/powerpoint/2010/main" val="2724858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524000" y="260351"/>
            <a:ext cx="9144000" cy="5661025"/>
          </a:xfrm>
          <a:prstGeom prst="rect">
            <a:avLst/>
          </a:prstGeom>
        </p:spPr>
        <p:txBody>
          <a:bodyPr>
            <a:normAutofit/>
          </a:bodyPr>
          <a:lstStyle/>
          <a:p>
            <a:pPr marL="0" indent="0">
              <a:buNone/>
            </a:pPr>
            <a:r>
              <a:rPr lang="en-GB" dirty="0">
                <a:solidFill>
                  <a:srgbClr val="FF0000"/>
                </a:solidFill>
              </a:rPr>
              <a:t>Does your source have two or three authors? Include the surnames of </a:t>
            </a:r>
            <a:r>
              <a:rPr lang="en-GB" b="1" dirty="0">
                <a:solidFill>
                  <a:srgbClr val="FF0000"/>
                </a:solidFill>
              </a:rPr>
              <a:t>all</a:t>
            </a:r>
            <a:r>
              <a:rPr lang="en-GB" dirty="0">
                <a:solidFill>
                  <a:srgbClr val="FF0000"/>
                </a:solidFill>
              </a:rPr>
              <a:t> the authors.</a:t>
            </a:r>
          </a:p>
          <a:p>
            <a:pPr marL="0" indent="0">
              <a:buNone/>
            </a:pPr>
            <a:r>
              <a:rPr lang="en-GB" dirty="0"/>
              <a:t>It is recommended to use quotations sparingly and for a specific purpose (Wilson and Kenny, 2007).</a:t>
            </a:r>
          </a:p>
          <a:p>
            <a:pPr marL="0" indent="0">
              <a:buNone/>
            </a:pPr>
            <a:r>
              <a:rPr lang="en-GB" dirty="0">
                <a:solidFill>
                  <a:srgbClr val="FF0000"/>
                </a:solidFill>
              </a:rPr>
              <a:t>Does your source have more than three authors? Write the surname of the first author and then </a:t>
            </a:r>
            <a:r>
              <a:rPr lang="en-GB" i="1" dirty="0">
                <a:solidFill>
                  <a:srgbClr val="FF0000"/>
                </a:solidFill>
              </a:rPr>
              <a:t>et al. </a:t>
            </a:r>
            <a:r>
              <a:rPr lang="en-GB" dirty="0">
                <a:solidFill>
                  <a:srgbClr val="FF0000"/>
                </a:solidFill>
              </a:rPr>
              <a:t>(in italics).</a:t>
            </a:r>
          </a:p>
          <a:p>
            <a:pPr marL="0" indent="0">
              <a:buNone/>
            </a:pPr>
            <a:r>
              <a:rPr lang="en-GB" dirty="0"/>
              <a:t>Williams </a:t>
            </a:r>
            <a:r>
              <a:rPr lang="en-GB" i="1" dirty="0"/>
              <a:t>et al. </a:t>
            </a:r>
            <a:r>
              <a:rPr lang="en-GB" dirty="0"/>
              <a:t>(2008) have identified time management as the skill employers value the most.</a:t>
            </a:r>
            <a:endParaRPr lang="en-GB" i="1" dirty="0">
              <a:solidFill>
                <a:srgbClr val="FF0000"/>
              </a:solidFill>
            </a:endParaRPr>
          </a:p>
          <a:p>
            <a:pPr marL="0" indent="0">
              <a:buNone/>
            </a:pPr>
            <a:r>
              <a:rPr lang="en-GB" dirty="0">
                <a:solidFill>
                  <a:srgbClr val="FF0000"/>
                </a:solidFill>
              </a:rPr>
              <a:t>(</a:t>
            </a:r>
            <a:r>
              <a:rPr lang="en-GB" i="1" dirty="0">
                <a:solidFill>
                  <a:srgbClr val="FF0000"/>
                </a:solidFill>
              </a:rPr>
              <a:t>et al. </a:t>
            </a:r>
            <a:r>
              <a:rPr lang="en-GB" dirty="0">
                <a:solidFill>
                  <a:srgbClr val="FF0000"/>
                </a:solidFill>
              </a:rPr>
              <a:t>means “and others”)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6456782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0" y="19211"/>
            <a:ext cx="9144000" cy="1815882"/>
          </a:xfrm>
          <a:prstGeom prst="rect">
            <a:avLst/>
          </a:prstGeom>
        </p:spPr>
        <p:txBody>
          <a:bodyPr wrap="square">
            <a:spAutoFit/>
          </a:bodyPr>
          <a:lstStyle/>
          <a:p>
            <a:r>
              <a:rPr lang="en-GB" sz="2800" dirty="0">
                <a:solidFill>
                  <a:srgbClr val="FF0000"/>
                </a:solidFill>
              </a:rPr>
              <a:t>Are you using a source with no named person as author (e.g. newspaper, webpage or a company document)?</a:t>
            </a:r>
          </a:p>
          <a:p>
            <a:r>
              <a:rPr lang="en-GB" sz="2800" dirty="0">
                <a:solidFill>
                  <a:srgbClr val="FF0000"/>
                </a:solidFill>
              </a:rPr>
              <a:t>Write the title of the newspaper/website/company name instead. </a:t>
            </a:r>
          </a:p>
        </p:txBody>
      </p:sp>
      <p:sp>
        <p:nvSpPr>
          <p:cNvPr id="5" name="Rectangle 4"/>
          <p:cNvSpPr/>
          <p:nvPr/>
        </p:nvSpPr>
        <p:spPr>
          <a:xfrm>
            <a:off x="1524000" y="1833067"/>
            <a:ext cx="9144000" cy="3539430"/>
          </a:xfrm>
          <a:prstGeom prst="rect">
            <a:avLst/>
          </a:prstGeom>
        </p:spPr>
        <p:txBody>
          <a:bodyPr wrap="square">
            <a:spAutoFit/>
          </a:bodyPr>
          <a:lstStyle/>
          <a:p>
            <a:pPr algn="just"/>
            <a:r>
              <a:rPr lang="en-GB" sz="2800" dirty="0"/>
              <a:t>It has been reported that “strong growth in emerging markets” has boosted Vodafone’s profits (The Week, 2016, p.34).</a:t>
            </a:r>
          </a:p>
          <a:p>
            <a:pPr algn="just"/>
            <a:endParaRPr lang="en-GB" sz="2800" dirty="0"/>
          </a:p>
          <a:p>
            <a:pPr algn="just"/>
            <a:r>
              <a:rPr lang="en-GB" sz="2800" dirty="0"/>
              <a:t>For the second time, Apple has partnered with WWF to protect the planet generating more than $8 million (Apple, 2016).</a:t>
            </a:r>
          </a:p>
          <a:p>
            <a:pPr algn="just"/>
            <a:endParaRPr lang="en-GB" sz="2800" dirty="0"/>
          </a:p>
        </p:txBody>
      </p:sp>
      <p:sp>
        <p:nvSpPr>
          <p:cNvPr id="6" name="Rectangle 5"/>
          <p:cNvSpPr/>
          <p:nvPr/>
        </p:nvSpPr>
        <p:spPr>
          <a:xfrm>
            <a:off x="1524000" y="5301208"/>
            <a:ext cx="9144000" cy="369332"/>
          </a:xfrm>
          <a:prstGeom prst="rect">
            <a:avLst/>
          </a:prstGeom>
        </p:spPr>
        <p:txBody>
          <a:bodyPr wrap="square">
            <a:spAutoFit/>
          </a:bodyPr>
          <a:lstStyle/>
          <a:p>
            <a:r>
              <a:rPr lang="en-GB" b="1" dirty="0">
                <a:solidFill>
                  <a:srgbClr val="FF0000"/>
                </a:solidFill>
              </a:rPr>
              <a:t>Remember NOT to write the web address in the citation, just the website name.</a:t>
            </a:r>
          </a:p>
        </p:txBody>
      </p:sp>
    </p:spTree>
    <p:extLst>
      <p:ext uri="{BB962C8B-B14F-4D97-AF65-F5344CB8AC3E}">
        <p14:creationId xmlns:p14="http://schemas.microsoft.com/office/powerpoint/2010/main" val="2209980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980728"/>
            <a:ext cx="8229600" cy="3917032"/>
          </a:xfrm>
        </p:spPr>
        <p:txBody>
          <a:bodyPr/>
          <a:lstStyle/>
          <a:p>
            <a:pPr marL="0" indent="0">
              <a:buNone/>
            </a:pPr>
            <a:r>
              <a:rPr lang="en-GB" dirty="0">
                <a:solidFill>
                  <a:srgbClr val="FF0000"/>
                </a:solidFill>
              </a:rPr>
              <a:t>Is your source one chapter of an edited book? Use the surname(s) of the author(s) of the chapter you have used.</a:t>
            </a:r>
          </a:p>
          <a:p>
            <a:pPr marL="0" indent="0">
              <a:buNone/>
            </a:pPr>
            <a:r>
              <a:rPr lang="en-GB" dirty="0"/>
              <a:t>The higher education sector has recently undertaken job evaluation processes in order to develop a single pay scale (Thompson and Ryan, 2010).</a:t>
            </a:r>
          </a:p>
          <a:p>
            <a:pPr algn="just"/>
            <a:endParaRPr lang="en-GB" b="1" dirty="0"/>
          </a:p>
          <a:p>
            <a:pPr marL="0" indent="0">
              <a:buNone/>
            </a:pPr>
            <a:endParaRPr lang="en-GB" dirty="0"/>
          </a:p>
        </p:txBody>
      </p:sp>
    </p:spTree>
    <p:extLst>
      <p:ext uri="{BB962C8B-B14F-4D97-AF65-F5344CB8AC3E}">
        <p14:creationId xmlns:p14="http://schemas.microsoft.com/office/powerpoint/2010/main" val="9626069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836712"/>
            <a:ext cx="8229600" cy="3917032"/>
          </a:xfrm>
        </p:spPr>
        <p:txBody>
          <a:bodyPr>
            <a:normAutofit lnSpcReduction="10000"/>
          </a:bodyPr>
          <a:lstStyle/>
          <a:p>
            <a:pPr marL="0" indent="0">
              <a:buNone/>
            </a:pPr>
            <a:r>
              <a:rPr lang="en-GB" dirty="0">
                <a:solidFill>
                  <a:srgbClr val="FF0000"/>
                </a:solidFill>
              </a:rPr>
              <a:t>Is your source an author cited in another author’s work? Include the following information: </a:t>
            </a:r>
            <a:r>
              <a:rPr lang="en-GB" u="sng" dirty="0">
                <a:solidFill>
                  <a:srgbClr val="FF0000"/>
                </a:solidFill>
              </a:rPr>
              <a:t>cited</a:t>
            </a:r>
            <a:r>
              <a:rPr lang="en-GB" dirty="0">
                <a:solidFill>
                  <a:srgbClr val="FF0000"/>
                </a:solidFill>
              </a:rPr>
              <a:t> author, year of </a:t>
            </a:r>
            <a:r>
              <a:rPr lang="en-GB" u="sng" dirty="0">
                <a:solidFill>
                  <a:srgbClr val="FF0000"/>
                </a:solidFill>
              </a:rPr>
              <a:t>cited</a:t>
            </a:r>
            <a:r>
              <a:rPr lang="en-GB" dirty="0">
                <a:solidFill>
                  <a:srgbClr val="FF0000"/>
                </a:solidFill>
              </a:rPr>
              <a:t> source, </a:t>
            </a:r>
            <a:r>
              <a:rPr lang="en-GB" i="1" dirty="0">
                <a:solidFill>
                  <a:srgbClr val="FF0000"/>
                </a:solidFill>
              </a:rPr>
              <a:t>cited in,</a:t>
            </a:r>
            <a:r>
              <a:rPr lang="en-GB" dirty="0">
                <a:solidFill>
                  <a:srgbClr val="FF0000"/>
                </a:solidFill>
              </a:rPr>
              <a:t> author and year of source, page number.</a:t>
            </a:r>
          </a:p>
          <a:p>
            <a:pPr marL="0" indent="0">
              <a:buNone/>
            </a:pPr>
            <a:r>
              <a:rPr lang="en-GB" dirty="0"/>
              <a:t>“… students will use sources inappropriately before they use them appropriately” (</a:t>
            </a:r>
            <a:r>
              <a:rPr lang="en-GB" dirty="0" err="1"/>
              <a:t>Pecorari</a:t>
            </a:r>
            <a:r>
              <a:rPr lang="en-GB" dirty="0"/>
              <a:t>, 2003, cited in Davis and Carroll, 2009, p.59).</a:t>
            </a:r>
          </a:p>
          <a:p>
            <a:pPr marL="0" indent="0">
              <a:buNone/>
            </a:pPr>
            <a:endParaRPr lang="en-GB" dirty="0"/>
          </a:p>
          <a:p>
            <a:pPr marL="0" indent="0">
              <a:buNone/>
            </a:pPr>
            <a:r>
              <a:rPr lang="en-GB" i="1" dirty="0"/>
              <a:t>(This is referred to as secondary referencing )</a:t>
            </a:r>
          </a:p>
          <a:p>
            <a:pPr marL="0" indent="0">
              <a:buNone/>
            </a:pPr>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4988891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5D3AC-656F-4E09-BCB0-B179E5237384}"/>
              </a:ext>
            </a:extLst>
          </p:cNvPr>
          <p:cNvSpPr>
            <a:spLocks noGrp="1"/>
          </p:cNvSpPr>
          <p:nvPr>
            <p:ph type="title"/>
          </p:nvPr>
        </p:nvSpPr>
        <p:spPr/>
        <p:txBody>
          <a:bodyPr/>
          <a:lstStyle/>
          <a:p>
            <a:r>
              <a:rPr lang="en-GB" dirty="0"/>
              <a:t>Websites; </a:t>
            </a:r>
          </a:p>
        </p:txBody>
      </p:sp>
      <p:sp>
        <p:nvSpPr>
          <p:cNvPr id="3" name="Content Placeholder 2">
            <a:extLst>
              <a:ext uri="{FF2B5EF4-FFF2-40B4-BE49-F238E27FC236}">
                <a16:creationId xmlns:a16="http://schemas.microsoft.com/office/drawing/2014/main" id="{A11628D0-1230-48EE-9D05-CC1666AD0A57}"/>
              </a:ext>
            </a:extLst>
          </p:cNvPr>
          <p:cNvSpPr>
            <a:spLocks noGrp="1"/>
          </p:cNvSpPr>
          <p:nvPr>
            <p:ph idx="1"/>
          </p:nvPr>
        </p:nvSpPr>
        <p:spPr>
          <a:xfrm>
            <a:off x="437943" y="1431562"/>
            <a:ext cx="10515600" cy="4351338"/>
          </a:xfrm>
        </p:spPr>
        <p:txBody>
          <a:bodyPr/>
          <a:lstStyle/>
          <a:p>
            <a:r>
              <a:rPr lang="en-GB" b="1" dirty="0">
                <a:solidFill>
                  <a:srgbClr val="FF0000"/>
                </a:solidFill>
              </a:rPr>
              <a:t>Do not  </a:t>
            </a:r>
            <a:r>
              <a:rPr lang="en-GB" dirty="0"/>
              <a:t>use a blue hyperlink in assignment </a:t>
            </a:r>
          </a:p>
          <a:p>
            <a:r>
              <a:rPr lang="en-GB" dirty="0"/>
              <a:t>Author’s surname/organisation (year of publication)</a:t>
            </a:r>
            <a:r>
              <a:rPr lang="en-GB" dirty="0">
                <a:solidFill>
                  <a:schemeClr val="bg2">
                    <a:lumMod val="10000"/>
                  </a:schemeClr>
                </a:solidFill>
              </a:rPr>
              <a:t> </a:t>
            </a:r>
          </a:p>
          <a:p>
            <a:pPr marL="0" indent="0">
              <a:buNone/>
            </a:pPr>
            <a:r>
              <a:rPr lang="en-GB" dirty="0">
                <a:solidFill>
                  <a:schemeClr val="bg2">
                    <a:lumMod val="10000"/>
                  </a:schemeClr>
                </a:solidFill>
              </a:rPr>
              <a:t>EG - </a:t>
            </a:r>
          </a:p>
          <a:p>
            <a:pPr marL="0" indent="0">
              <a:buNone/>
            </a:pPr>
            <a:r>
              <a:rPr lang="en-GB" u="sng" dirty="0"/>
              <a:t>In-text citation;</a:t>
            </a:r>
          </a:p>
          <a:p>
            <a:r>
              <a:rPr lang="en-GB" dirty="0"/>
              <a:t>McCormack (2016) was a useful source of information. </a:t>
            </a:r>
          </a:p>
          <a:p>
            <a:pPr marL="0" indent="0">
              <a:buNone/>
            </a:pPr>
            <a:r>
              <a:rPr lang="en-GB" u="sng" dirty="0"/>
              <a:t>Reference list;</a:t>
            </a:r>
          </a:p>
          <a:p>
            <a:r>
              <a:rPr lang="en-GB" dirty="0"/>
              <a:t>McCormack, E.F. (2016) Dog breed characteristics. Available at: http://www.dogbreedchar.co.uk/ (Accessed: 19 March 2017)</a:t>
            </a:r>
            <a:endParaRPr lang="en-GB" b="1" dirty="0">
              <a:solidFill>
                <a:srgbClr val="FF0000"/>
              </a:solidFill>
              <a:hlinkClick r:id="rId2"/>
            </a:endParaRPr>
          </a:p>
          <a:p>
            <a:pPr marL="0" indent="0">
              <a:buNone/>
            </a:pPr>
            <a:endParaRPr lang="en-GB" b="1" dirty="0">
              <a:solidFill>
                <a:srgbClr val="FF0000"/>
              </a:solidFill>
            </a:endParaRPr>
          </a:p>
          <a:p>
            <a:endParaRPr lang="en-GB" b="1" dirty="0">
              <a:solidFill>
                <a:srgbClr val="FF0000"/>
              </a:solidFill>
            </a:endParaRPr>
          </a:p>
          <a:p>
            <a:endParaRPr lang="en-GB" b="1" dirty="0">
              <a:solidFill>
                <a:srgbClr val="FF0000"/>
              </a:solidFill>
            </a:endParaRPr>
          </a:p>
        </p:txBody>
      </p:sp>
      <p:pic>
        <p:nvPicPr>
          <p:cNvPr id="5" name="Picture 4" descr="Graphical user interface, text, application, email&#10;&#10;Description automatically generated">
            <a:extLst>
              <a:ext uri="{FF2B5EF4-FFF2-40B4-BE49-F238E27FC236}">
                <a16:creationId xmlns:a16="http://schemas.microsoft.com/office/drawing/2014/main" id="{39F69791-B0D6-4D7D-A31D-E70568F0E2D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658365" y="267959"/>
            <a:ext cx="3095692" cy="2327206"/>
          </a:xfrm>
          <a:prstGeom prst="rect">
            <a:avLst/>
          </a:prstGeom>
        </p:spPr>
      </p:pic>
      <p:sp>
        <p:nvSpPr>
          <p:cNvPr id="6" name="TextBox 5">
            <a:extLst>
              <a:ext uri="{FF2B5EF4-FFF2-40B4-BE49-F238E27FC236}">
                <a16:creationId xmlns:a16="http://schemas.microsoft.com/office/drawing/2014/main" id="{18666CDE-BD3B-49DC-B72F-50D6C1835A97}"/>
              </a:ext>
            </a:extLst>
          </p:cNvPr>
          <p:cNvSpPr txBox="1"/>
          <p:nvPr/>
        </p:nvSpPr>
        <p:spPr>
          <a:xfrm>
            <a:off x="9190383" y="5994445"/>
            <a:ext cx="2563674" cy="230832"/>
          </a:xfrm>
          <a:prstGeom prst="rect">
            <a:avLst/>
          </a:prstGeom>
          <a:noFill/>
        </p:spPr>
        <p:txBody>
          <a:bodyPr wrap="square" rtlCol="0">
            <a:spAutoFit/>
          </a:bodyPr>
          <a:lstStyle/>
          <a:p>
            <a:endParaRPr lang="en-GB" sz="900" dirty="0"/>
          </a:p>
        </p:txBody>
      </p:sp>
    </p:spTree>
    <p:extLst>
      <p:ext uri="{BB962C8B-B14F-4D97-AF65-F5344CB8AC3E}">
        <p14:creationId xmlns:p14="http://schemas.microsoft.com/office/powerpoint/2010/main" val="40866257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908720"/>
            <a:ext cx="8229600" cy="3917032"/>
          </a:xfrm>
        </p:spPr>
        <p:txBody>
          <a:bodyPr>
            <a:normAutofit/>
          </a:bodyPr>
          <a:lstStyle/>
          <a:p>
            <a:pPr marL="0" indent="0" algn="just">
              <a:buNone/>
            </a:pPr>
            <a:r>
              <a:rPr lang="es-ES" dirty="0" err="1"/>
              <a:t>Remember</a:t>
            </a:r>
            <a:r>
              <a:rPr lang="es-ES" dirty="0"/>
              <a:t> to </a:t>
            </a:r>
            <a:r>
              <a:rPr lang="es-ES" dirty="0" err="1"/>
              <a:t>include</a:t>
            </a:r>
            <a:r>
              <a:rPr lang="es-ES" dirty="0"/>
              <a:t> </a:t>
            </a:r>
            <a:r>
              <a:rPr lang="es-ES" dirty="0" err="1"/>
              <a:t>citations</a:t>
            </a:r>
            <a:r>
              <a:rPr lang="es-ES" dirty="0"/>
              <a:t> in </a:t>
            </a:r>
            <a:r>
              <a:rPr lang="es-ES" dirty="0" err="1"/>
              <a:t>your</a:t>
            </a:r>
            <a:r>
              <a:rPr lang="es-ES" dirty="0"/>
              <a:t> </a:t>
            </a:r>
            <a:r>
              <a:rPr lang="es-ES" dirty="0" err="1"/>
              <a:t>work</a:t>
            </a:r>
            <a:endParaRPr lang="es-ES" dirty="0"/>
          </a:p>
          <a:p>
            <a:pPr algn="just"/>
            <a:endParaRPr lang="es-ES" dirty="0"/>
          </a:p>
          <a:p>
            <a:pPr marL="571500" indent="-571500" algn="just">
              <a:buFont typeface="Wingdings" panose="05000000000000000000" pitchFamily="2" charset="2"/>
              <a:buChar char="Ø"/>
            </a:pPr>
            <a:r>
              <a:rPr lang="es-ES" dirty="0" err="1"/>
              <a:t>every</a:t>
            </a:r>
            <a:r>
              <a:rPr lang="es-ES" dirty="0"/>
              <a:t> time </a:t>
            </a:r>
            <a:r>
              <a:rPr lang="es-ES" dirty="0" err="1"/>
              <a:t>you</a:t>
            </a:r>
            <a:r>
              <a:rPr lang="es-ES" dirty="0"/>
              <a:t> use </a:t>
            </a:r>
            <a:r>
              <a:rPr lang="es-ES" dirty="0" err="1"/>
              <a:t>information</a:t>
            </a:r>
            <a:r>
              <a:rPr lang="es-ES" dirty="0"/>
              <a:t> </a:t>
            </a:r>
            <a:r>
              <a:rPr lang="es-ES" dirty="0" err="1"/>
              <a:t>or</a:t>
            </a:r>
            <a:r>
              <a:rPr lang="es-ES" dirty="0"/>
              <a:t> ideas </a:t>
            </a:r>
            <a:r>
              <a:rPr lang="es-ES" dirty="0" err="1"/>
              <a:t>which</a:t>
            </a:r>
            <a:r>
              <a:rPr lang="es-ES" dirty="0"/>
              <a:t> are </a:t>
            </a:r>
            <a:r>
              <a:rPr lang="es-ES" b="1" dirty="0" err="1"/>
              <a:t>not</a:t>
            </a:r>
            <a:r>
              <a:rPr lang="es-ES" b="1" dirty="0"/>
              <a:t> </a:t>
            </a:r>
            <a:r>
              <a:rPr lang="es-ES" b="1" dirty="0" err="1"/>
              <a:t>your</a:t>
            </a:r>
            <a:r>
              <a:rPr lang="es-ES" b="1" dirty="0"/>
              <a:t> </a:t>
            </a:r>
            <a:r>
              <a:rPr lang="es-ES" b="1" dirty="0" err="1"/>
              <a:t>own</a:t>
            </a:r>
            <a:endParaRPr lang="es-ES" dirty="0"/>
          </a:p>
          <a:p>
            <a:pPr algn="just"/>
            <a:endParaRPr lang="es-ES" dirty="0"/>
          </a:p>
          <a:p>
            <a:pPr marL="571500" indent="-571500" algn="just">
              <a:buFont typeface="Wingdings" panose="05000000000000000000" pitchFamily="2" charset="2"/>
              <a:buChar char="Ø"/>
            </a:pPr>
            <a:r>
              <a:rPr lang="es-ES" dirty="0"/>
              <a:t>and </a:t>
            </a:r>
            <a:r>
              <a:rPr lang="es-ES" dirty="0" err="1"/>
              <a:t>regardless</a:t>
            </a:r>
            <a:r>
              <a:rPr lang="es-ES" dirty="0"/>
              <a:t> of </a:t>
            </a:r>
            <a:r>
              <a:rPr lang="es-ES" dirty="0" err="1"/>
              <a:t>whether</a:t>
            </a:r>
            <a:r>
              <a:rPr lang="es-ES" dirty="0"/>
              <a:t> </a:t>
            </a:r>
            <a:r>
              <a:rPr lang="es-ES" dirty="0" err="1"/>
              <a:t>you</a:t>
            </a:r>
            <a:r>
              <a:rPr lang="es-ES" dirty="0"/>
              <a:t> </a:t>
            </a:r>
            <a:r>
              <a:rPr lang="es-ES" b="1" dirty="0" err="1"/>
              <a:t>quote</a:t>
            </a:r>
            <a:r>
              <a:rPr lang="es-ES" dirty="0"/>
              <a:t>, </a:t>
            </a:r>
            <a:r>
              <a:rPr lang="es-ES" b="1" dirty="0" err="1"/>
              <a:t>paraphrase</a:t>
            </a:r>
            <a:r>
              <a:rPr lang="es-ES" dirty="0"/>
              <a:t> </a:t>
            </a:r>
            <a:r>
              <a:rPr lang="es-ES" dirty="0" err="1"/>
              <a:t>or</a:t>
            </a:r>
            <a:r>
              <a:rPr lang="es-ES" dirty="0"/>
              <a:t> </a:t>
            </a:r>
            <a:r>
              <a:rPr lang="es-ES" b="1" dirty="0" err="1"/>
              <a:t>summarise</a:t>
            </a:r>
            <a:r>
              <a:rPr lang="es-ES" dirty="0"/>
              <a:t>.</a:t>
            </a:r>
          </a:p>
          <a:p>
            <a:pPr algn="just"/>
            <a:endParaRPr lang="es-ES" dirty="0"/>
          </a:p>
          <a:p>
            <a:pPr marL="0" indent="0">
              <a:buNone/>
            </a:pPr>
            <a:endParaRPr lang="en-GB" dirty="0"/>
          </a:p>
        </p:txBody>
      </p:sp>
    </p:spTree>
    <p:extLst>
      <p:ext uri="{BB962C8B-B14F-4D97-AF65-F5344CB8AC3E}">
        <p14:creationId xmlns:p14="http://schemas.microsoft.com/office/powerpoint/2010/main" val="37888945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19736" y="2132857"/>
            <a:ext cx="4978896" cy="748679"/>
          </a:xfrm>
        </p:spPr>
        <p:txBody>
          <a:bodyPr>
            <a:normAutofit/>
          </a:bodyPr>
          <a:lstStyle/>
          <a:p>
            <a:pPr marL="0" indent="0">
              <a:buNone/>
            </a:pPr>
            <a:r>
              <a:rPr lang="en-GB" dirty="0"/>
              <a:t>Any questions on citations?</a:t>
            </a:r>
          </a:p>
        </p:txBody>
      </p:sp>
    </p:spTree>
    <p:extLst>
      <p:ext uri="{BB962C8B-B14F-4D97-AF65-F5344CB8AC3E}">
        <p14:creationId xmlns:p14="http://schemas.microsoft.com/office/powerpoint/2010/main" val="7260407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to:</a:t>
            </a:r>
          </a:p>
        </p:txBody>
      </p:sp>
      <p:sp>
        <p:nvSpPr>
          <p:cNvPr id="3" name="Content Placeholder 2"/>
          <p:cNvSpPr>
            <a:spLocks noGrp="1"/>
          </p:cNvSpPr>
          <p:nvPr>
            <p:ph idx="1"/>
          </p:nvPr>
        </p:nvSpPr>
        <p:spPr>
          <a:xfrm>
            <a:off x="1981200" y="1600201"/>
            <a:ext cx="8579296" cy="3917032"/>
          </a:xfrm>
        </p:spPr>
        <p:txBody>
          <a:bodyPr>
            <a:normAutofit fontScale="92500" lnSpcReduction="10000"/>
          </a:bodyPr>
          <a:lstStyle/>
          <a:p>
            <a:pPr marL="571500" indent="-571500">
              <a:buFont typeface="Wingdings" panose="05000000000000000000" pitchFamily="2" charset="2"/>
              <a:buChar char="Ø"/>
            </a:pPr>
            <a:r>
              <a:rPr lang="es-ES" b="1" dirty="0" err="1"/>
              <a:t>collect</a:t>
            </a:r>
            <a:r>
              <a:rPr lang="es-ES" dirty="0"/>
              <a:t> </a:t>
            </a:r>
            <a:r>
              <a:rPr lang="es-ES" b="1" dirty="0" err="1"/>
              <a:t>information</a:t>
            </a:r>
            <a:r>
              <a:rPr lang="es-ES" b="1" dirty="0"/>
              <a:t> </a:t>
            </a:r>
            <a:r>
              <a:rPr lang="es-ES" dirty="0" err="1"/>
              <a:t>about</a:t>
            </a:r>
            <a:r>
              <a:rPr lang="es-ES" dirty="0"/>
              <a:t> </a:t>
            </a:r>
            <a:r>
              <a:rPr lang="es-ES" dirty="0" err="1"/>
              <a:t>the</a:t>
            </a:r>
            <a:r>
              <a:rPr lang="es-ES" dirty="0"/>
              <a:t> </a:t>
            </a:r>
            <a:r>
              <a:rPr lang="es-ES" dirty="0" err="1"/>
              <a:t>sources</a:t>
            </a:r>
            <a:r>
              <a:rPr lang="es-ES" dirty="0"/>
              <a:t> </a:t>
            </a:r>
            <a:r>
              <a:rPr lang="es-ES" b="1" dirty="0"/>
              <a:t>as</a:t>
            </a:r>
            <a:r>
              <a:rPr lang="es-ES" dirty="0"/>
              <a:t> </a:t>
            </a:r>
            <a:r>
              <a:rPr lang="es-ES" dirty="0" err="1"/>
              <a:t>you</a:t>
            </a:r>
            <a:r>
              <a:rPr lang="es-ES" dirty="0"/>
              <a:t> use </a:t>
            </a:r>
            <a:r>
              <a:rPr lang="es-ES" dirty="0" err="1"/>
              <a:t>them</a:t>
            </a:r>
            <a:endParaRPr lang="es-ES" dirty="0"/>
          </a:p>
          <a:p>
            <a:endParaRPr lang="en-GB" dirty="0"/>
          </a:p>
          <a:p>
            <a:pPr marL="571500" indent="-571500">
              <a:buFont typeface="Wingdings" panose="05000000000000000000" pitchFamily="2" charset="2"/>
              <a:buChar char="Ø"/>
            </a:pPr>
            <a:r>
              <a:rPr lang="es-ES" dirty="0" err="1"/>
              <a:t>make</a:t>
            </a:r>
            <a:r>
              <a:rPr lang="es-ES" dirty="0"/>
              <a:t> </a:t>
            </a:r>
            <a:r>
              <a:rPr lang="es-ES" dirty="0" err="1"/>
              <a:t>sure</a:t>
            </a:r>
            <a:r>
              <a:rPr lang="es-ES" dirty="0"/>
              <a:t> </a:t>
            </a:r>
            <a:r>
              <a:rPr lang="es-ES" dirty="0" err="1"/>
              <a:t>all</a:t>
            </a:r>
            <a:r>
              <a:rPr lang="es-ES" dirty="0"/>
              <a:t> </a:t>
            </a:r>
            <a:r>
              <a:rPr lang="es-ES" dirty="0" err="1"/>
              <a:t>citations</a:t>
            </a:r>
            <a:r>
              <a:rPr lang="es-ES" b="1" dirty="0"/>
              <a:t> </a:t>
            </a:r>
            <a:r>
              <a:rPr lang="es-ES" dirty="0" err="1"/>
              <a:t>have</a:t>
            </a:r>
            <a:r>
              <a:rPr lang="es-ES" dirty="0"/>
              <a:t> a </a:t>
            </a:r>
            <a:r>
              <a:rPr lang="es-ES" b="1" dirty="0" err="1"/>
              <a:t>corresponding</a:t>
            </a:r>
            <a:r>
              <a:rPr lang="es-ES" b="1" dirty="0"/>
              <a:t> </a:t>
            </a:r>
            <a:r>
              <a:rPr lang="es-ES" b="1" dirty="0" err="1"/>
              <a:t>reference</a:t>
            </a:r>
            <a:r>
              <a:rPr lang="es-ES" b="1" dirty="0"/>
              <a:t> </a:t>
            </a:r>
            <a:r>
              <a:rPr lang="es-ES" dirty="0"/>
              <a:t>in </a:t>
            </a:r>
            <a:r>
              <a:rPr lang="es-ES" dirty="0" err="1"/>
              <a:t>the</a:t>
            </a:r>
            <a:r>
              <a:rPr lang="es-ES" dirty="0"/>
              <a:t> </a:t>
            </a:r>
            <a:r>
              <a:rPr lang="es-ES" dirty="0" err="1"/>
              <a:t>reference</a:t>
            </a:r>
            <a:r>
              <a:rPr lang="es-ES" dirty="0"/>
              <a:t> </a:t>
            </a:r>
            <a:r>
              <a:rPr lang="es-ES" dirty="0" err="1"/>
              <a:t>list</a:t>
            </a:r>
            <a:endParaRPr lang="es-ES" dirty="0"/>
          </a:p>
          <a:p>
            <a:pPr marL="571500" indent="-571500">
              <a:buFont typeface="Wingdings" panose="05000000000000000000" pitchFamily="2" charset="2"/>
              <a:buChar char="Ø"/>
            </a:pPr>
            <a:endParaRPr lang="es-ES" dirty="0"/>
          </a:p>
          <a:p>
            <a:pPr marL="571500" indent="-571500">
              <a:buFont typeface="Wingdings" panose="05000000000000000000" pitchFamily="2" charset="2"/>
              <a:buChar char="Ø"/>
            </a:pPr>
            <a:r>
              <a:rPr lang="es-ES" dirty="0" err="1"/>
              <a:t>write</a:t>
            </a:r>
            <a:r>
              <a:rPr lang="es-ES" dirty="0"/>
              <a:t> </a:t>
            </a:r>
            <a:r>
              <a:rPr lang="es-ES" dirty="0" err="1"/>
              <a:t>your</a:t>
            </a:r>
            <a:r>
              <a:rPr lang="es-ES" dirty="0"/>
              <a:t> </a:t>
            </a:r>
            <a:r>
              <a:rPr lang="es-ES" dirty="0" err="1"/>
              <a:t>references</a:t>
            </a:r>
            <a:r>
              <a:rPr lang="es-ES" dirty="0"/>
              <a:t> in </a:t>
            </a:r>
            <a:r>
              <a:rPr lang="es-ES" b="1" dirty="0" err="1"/>
              <a:t>alphabetical</a:t>
            </a:r>
            <a:r>
              <a:rPr lang="es-ES" dirty="0"/>
              <a:t> </a:t>
            </a:r>
            <a:r>
              <a:rPr lang="es-ES" dirty="0" err="1"/>
              <a:t>order</a:t>
            </a:r>
            <a:r>
              <a:rPr lang="es-ES" dirty="0"/>
              <a:t> </a:t>
            </a:r>
            <a:r>
              <a:rPr lang="es-ES" dirty="0" err="1"/>
              <a:t>by</a:t>
            </a:r>
            <a:r>
              <a:rPr lang="es-ES" dirty="0"/>
              <a:t> </a:t>
            </a:r>
            <a:r>
              <a:rPr lang="es-ES" dirty="0" err="1"/>
              <a:t>author</a:t>
            </a:r>
            <a:r>
              <a:rPr lang="es-ES" dirty="0"/>
              <a:t> </a:t>
            </a:r>
            <a:r>
              <a:rPr lang="es-ES" dirty="0" err="1"/>
              <a:t>surname</a:t>
            </a:r>
            <a:endParaRPr lang="es-ES" dirty="0"/>
          </a:p>
          <a:p>
            <a:pPr marL="571500" indent="-571500">
              <a:buFont typeface="Wingdings" panose="05000000000000000000" pitchFamily="2" charset="2"/>
              <a:buChar char="Ø"/>
            </a:pPr>
            <a:r>
              <a:rPr lang="es-ES" dirty="0" err="1"/>
              <a:t>If</a:t>
            </a:r>
            <a:r>
              <a:rPr lang="es-ES" dirty="0"/>
              <a:t> in </a:t>
            </a:r>
            <a:r>
              <a:rPr lang="es-ES" dirty="0" err="1"/>
              <a:t>doubt</a:t>
            </a:r>
            <a:r>
              <a:rPr lang="es-ES" dirty="0"/>
              <a:t> </a:t>
            </a:r>
            <a:r>
              <a:rPr lang="es-ES" dirty="0" err="1"/>
              <a:t>always</a:t>
            </a:r>
            <a:r>
              <a:rPr lang="es-ES" dirty="0"/>
              <a:t> </a:t>
            </a:r>
            <a:r>
              <a:rPr lang="es-ES" dirty="0" err="1"/>
              <a:t>check</a:t>
            </a:r>
            <a:r>
              <a:rPr lang="es-ES" dirty="0"/>
              <a:t> - </a:t>
            </a:r>
            <a:r>
              <a:rPr lang="en-GB" dirty="0">
                <a:hlinkClick r:id="rId2"/>
              </a:rPr>
              <a:t>Harvard-eng_v.1.2.pdf (uwtsd.ac.uk)</a:t>
            </a:r>
            <a:endParaRPr lang="es-ES" dirty="0"/>
          </a:p>
          <a:p>
            <a:endParaRPr lang="en-GB" dirty="0"/>
          </a:p>
        </p:txBody>
      </p:sp>
    </p:spTree>
    <p:extLst>
      <p:ext uri="{BB962C8B-B14F-4D97-AF65-F5344CB8AC3E}">
        <p14:creationId xmlns:p14="http://schemas.microsoft.com/office/powerpoint/2010/main" val="25349863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60" y="548680"/>
            <a:ext cx="8229600" cy="1143000"/>
          </a:xfrm>
        </p:spPr>
        <p:txBody>
          <a:bodyPr/>
          <a:lstStyle/>
          <a:p>
            <a:r>
              <a:rPr lang="en-GB" dirty="0"/>
              <a:t>Any questions?</a:t>
            </a:r>
            <a:br>
              <a:rPr lang="en-GB" dirty="0"/>
            </a:br>
            <a:br>
              <a:rPr lang="en-GB" dirty="0"/>
            </a:br>
            <a:br>
              <a:rPr lang="en-GB" dirty="0"/>
            </a:br>
            <a:br>
              <a:rPr lang="en-GB" dirty="0"/>
            </a:br>
            <a:br>
              <a:rPr lang="en-GB" dirty="0"/>
            </a:br>
            <a:br>
              <a:rPr lang="en-GB" dirty="0"/>
            </a:br>
            <a:endParaRPr lang="en-GB" sz="2800" dirty="0"/>
          </a:p>
        </p:txBody>
      </p:sp>
    </p:spTree>
    <p:extLst>
      <p:ext uri="{BB962C8B-B14F-4D97-AF65-F5344CB8AC3E}">
        <p14:creationId xmlns:p14="http://schemas.microsoft.com/office/powerpoint/2010/main" val="2174657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CBCA2-9089-4AEC-8217-BDC2BB9C63ED}"/>
              </a:ext>
            </a:extLst>
          </p:cNvPr>
          <p:cNvSpPr>
            <a:spLocks noGrp="1"/>
          </p:cNvSpPr>
          <p:nvPr>
            <p:ph type="title"/>
          </p:nvPr>
        </p:nvSpPr>
        <p:spPr/>
        <p:txBody>
          <a:bodyPr/>
          <a:lstStyle/>
          <a:p>
            <a:r>
              <a:rPr lang="en-GB" dirty="0"/>
              <a:t>Part 4; Credible sources </a:t>
            </a:r>
          </a:p>
        </p:txBody>
      </p:sp>
      <p:sp>
        <p:nvSpPr>
          <p:cNvPr id="3" name="Content Placeholder 2">
            <a:extLst>
              <a:ext uri="{FF2B5EF4-FFF2-40B4-BE49-F238E27FC236}">
                <a16:creationId xmlns:a16="http://schemas.microsoft.com/office/drawing/2014/main" id="{98C66CBC-98A7-4ADE-A978-2163AF577263}"/>
              </a:ext>
            </a:extLst>
          </p:cNvPr>
          <p:cNvSpPr>
            <a:spLocks noGrp="1"/>
          </p:cNvSpPr>
          <p:nvPr>
            <p:ph sz="half" idx="1"/>
          </p:nvPr>
        </p:nvSpPr>
        <p:spPr>
          <a:xfrm>
            <a:off x="499872" y="3008979"/>
            <a:ext cx="4927600" cy="2824893"/>
          </a:xfrm>
        </p:spPr>
        <p:txBody>
          <a:bodyPr/>
          <a:lstStyle/>
          <a:p>
            <a:pPr algn="l" fontAlgn="base"/>
            <a:r>
              <a:rPr lang="en-GB" sz="1800" b="1" i="0" dirty="0">
                <a:solidFill>
                  <a:srgbClr val="464646"/>
                </a:solidFill>
                <a:effectLst/>
                <a:latin typeface="Open Sans" panose="020B0606030504020204" pitchFamily="34" charset="0"/>
              </a:rPr>
              <a:t>What sources can be considered as credible?</a:t>
            </a:r>
          </a:p>
          <a:p>
            <a:pPr algn="l" fontAlgn="base">
              <a:buFont typeface="Arial" panose="020B0604020202020204" pitchFamily="34" charset="0"/>
              <a:buChar char="•"/>
            </a:pPr>
            <a:r>
              <a:rPr lang="en-GB" sz="1400" b="0" i="0" dirty="0">
                <a:solidFill>
                  <a:srgbClr val="636363"/>
                </a:solidFill>
                <a:effectLst/>
                <a:latin typeface="Open Sans" panose="020B0606030504020204" pitchFamily="34" charset="0"/>
              </a:rPr>
              <a:t>materials published within last 10 years;</a:t>
            </a:r>
          </a:p>
          <a:p>
            <a:pPr algn="l" fontAlgn="base">
              <a:buFont typeface="Arial" panose="020B0604020202020204" pitchFamily="34" charset="0"/>
              <a:buChar char="•"/>
            </a:pPr>
            <a:r>
              <a:rPr lang="en-GB" sz="1400" b="0" i="0" dirty="0">
                <a:solidFill>
                  <a:srgbClr val="636363"/>
                </a:solidFill>
                <a:effectLst/>
                <a:latin typeface="Open Sans" panose="020B0606030504020204" pitchFamily="34" charset="0"/>
              </a:rPr>
              <a:t>research articles written by respected and well-known authors;</a:t>
            </a:r>
          </a:p>
          <a:p>
            <a:pPr algn="l" fontAlgn="base">
              <a:buFont typeface="Arial" panose="020B0604020202020204" pitchFamily="34" charset="0"/>
              <a:buChar char="•"/>
            </a:pPr>
            <a:r>
              <a:rPr lang="en-GB" sz="1400" b="0" i="0" dirty="0">
                <a:solidFill>
                  <a:srgbClr val="636363"/>
                </a:solidFill>
                <a:effectLst/>
                <a:latin typeface="Open Sans" panose="020B0606030504020204" pitchFamily="34" charset="0"/>
              </a:rPr>
              <a:t>websites registered by government and educational institutions (.gov, .</a:t>
            </a:r>
            <a:r>
              <a:rPr lang="en-GB" sz="1400" b="0" i="0" dirty="0" err="1">
                <a:solidFill>
                  <a:srgbClr val="636363"/>
                </a:solidFill>
                <a:effectLst/>
                <a:latin typeface="Open Sans" panose="020B0606030504020204" pitchFamily="34" charset="0"/>
              </a:rPr>
              <a:t>edu</a:t>
            </a:r>
            <a:r>
              <a:rPr lang="en-GB" sz="1400" b="0" i="0" dirty="0">
                <a:solidFill>
                  <a:srgbClr val="636363"/>
                </a:solidFill>
                <a:effectLst/>
                <a:latin typeface="Open Sans" panose="020B0606030504020204" pitchFamily="34" charset="0"/>
              </a:rPr>
              <a:t>, .ac);</a:t>
            </a:r>
          </a:p>
          <a:p>
            <a:pPr algn="l" fontAlgn="base">
              <a:buFont typeface="Arial" panose="020B0604020202020204" pitchFamily="34" charset="0"/>
              <a:buChar char="•"/>
            </a:pPr>
            <a:r>
              <a:rPr lang="en-GB" sz="1400" b="0" i="0" dirty="0">
                <a:solidFill>
                  <a:srgbClr val="636363"/>
                </a:solidFill>
                <a:effectLst/>
                <a:latin typeface="Open Sans" panose="020B0606030504020204" pitchFamily="34" charset="0"/>
              </a:rPr>
              <a:t>academic databases (i.e. Academic Search Premier or JSTOR);</a:t>
            </a:r>
          </a:p>
          <a:p>
            <a:pPr algn="l" fontAlgn="base">
              <a:buFont typeface="Arial" panose="020B0604020202020204" pitchFamily="34" charset="0"/>
              <a:buChar char="•"/>
            </a:pPr>
            <a:r>
              <a:rPr lang="en-GB" sz="1400" b="0" i="0" dirty="0">
                <a:solidFill>
                  <a:srgbClr val="636363"/>
                </a:solidFill>
                <a:effectLst/>
                <a:latin typeface="Open Sans" panose="020B0606030504020204" pitchFamily="34" charset="0"/>
              </a:rPr>
              <a:t>materials from Google Scholar.</a:t>
            </a:r>
          </a:p>
          <a:p>
            <a:endParaRPr lang="en-GB" dirty="0"/>
          </a:p>
        </p:txBody>
      </p:sp>
      <p:sp>
        <p:nvSpPr>
          <p:cNvPr id="4" name="Content Placeholder 3">
            <a:extLst>
              <a:ext uri="{FF2B5EF4-FFF2-40B4-BE49-F238E27FC236}">
                <a16:creationId xmlns:a16="http://schemas.microsoft.com/office/drawing/2014/main" id="{73F016AD-15EC-456C-8CDD-A38461ACACC1}"/>
              </a:ext>
            </a:extLst>
          </p:cNvPr>
          <p:cNvSpPr>
            <a:spLocks noGrp="1"/>
          </p:cNvSpPr>
          <p:nvPr>
            <p:ph sz="half" idx="2"/>
          </p:nvPr>
        </p:nvSpPr>
        <p:spPr>
          <a:xfrm>
            <a:off x="6377432" y="3047755"/>
            <a:ext cx="4927600" cy="2654205"/>
          </a:xfrm>
        </p:spPr>
        <p:txBody>
          <a:bodyPr/>
          <a:lstStyle/>
          <a:p>
            <a:pPr fontAlgn="base"/>
            <a:r>
              <a:rPr lang="en-GB" sz="1800" b="1" dirty="0">
                <a:solidFill>
                  <a:srgbClr val="464646"/>
                </a:solidFill>
                <a:latin typeface="Open Sans" panose="020B0606030504020204" pitchFamily="34" charset="0"/>
              </a:rPr>
              <a:t>What sources should be avoided?</a:t>
            </a:r>
          </a:p>
          <a:p>
            <a:pPr fontAlgn="base"/>
            <a:r>
              <a:rPr lang="en-GB" sz="1600" dirty="0">
                <a:solidFill>
                  <a:srgbClr val="636363"/>
                </a:solidFill>
                <a:latin typeface="Open Sans" panose="020B0606030504020204" pitchFamily="34" charset="0"/>
              </a:rPr>
              <a:t>out-of-date materials (published over 10 years ago) (unless it’s a theory e.g. Maslow);</a:t>
            </a:r>
          </a:p>
          <a:p>
            <a:pPr fontAlgn="base"/>
            <a:r>
              <a:rPr lang="en-GB" sz="1600" dirty="0">
                <a:solidFill>
                  <a:srgbClr val="636363"/>
                </a:solidFill>
                <a:latin typeface="Open Sans" panose="020B0606030504020204" pitchFamily="34" charset="0"/>
              </a:rPr>
              <a:t>posts from social networks (i.e. Facebook);</a:t>
            </a:r>
          </a:p>
          <a:p>
            <a:pPr fontAlgn="base"/>
            <a:r>
              <a:rPr lang="en-GB" sz="1600" dirty="0">
                <a:solidFill>
                  <a:srgbClr val="636363"/>
                </a:solidFill>
                <a:latin typeface="Open Sans" panose="020B0606030504020204" pitchFamily="34" charset="0"/>
              </a:rPr>
              <a:t>blogs;</a:t>
            </a:r>
          </a:p>
          <a:p>
            <a:pPr fontAlgn="base"/>
            <a:r>
              <a:rPr lang="en-GB" sz="1600" dirty="0">
                <a:solidFill>
                  <a:srgbClr val="636363"/>
                </a:solidFill>
                <a:latin typeface="Open Sans" panose="020B0606030504020204" pitchFamily="34" charset="0"/>
              </a:rPr>
              <a:t>research articles without citations;</a:t>
            </a:r>
          </a:p>
          <a:p>
            <a:pPr fontAlgn="base"/>
            <a:r>
              <a:rPr lang="en-GB" sz="1600" dirty="0">
                <a:solidFill>
                  <a:srgbClr val="636363"/>
                </a:solidFill>
                <a:latin typeface="Open Sans" panose="020B0606030504020204" pitchFamily="34" charset="0"/>
              </a:rPr>
              <a:t>A general web-search e.g. websites ending in .com, .org, </a:t>
            </a:r>
            <a:r>
              <a:rPr lang="en-GB" sz="1600" dirty="0" err="1">
                <a:solidFill>
                  <a:srgbClr val="636363"/>
                </a:solidFill>
                <a:latin typeface="Open Sans" panose="020B0606030504020204" pitchFamily="34" charset="0"/>
              </a:rPr>
              <a:t>.net</a:t>
            </a:r>
            <a:r>
              <a:rPr lang="en-GB" sz="1600" dirty="0">
                <a:solidFill>
                  <a:srgbClr val="636363"/>
                </a:solidFill>
                <a:latin typeface="Open Sans" panose="020B0606030504020204" pitchFamily="34" charset="0"/>
              </a:rPr>
              <a:t> etc.</a:t>
            </a:r>
          </a:p>
          <a:p>
            <a:endParaRPr lang="en-GB" dirty="0"/>
          </a:p>
        </p:txBody>
      </p:sp>
      <p:sp>
        <p:nvSpPr>
          <p:cNvPr id="6" name="TextBox 5">
            <a:extLst>
              <a:ext uri="{FF2B5EF4-FFF2-40B4-BE49-F238E27FC236}">
                <a16:creationId xmlns:a16="http://schemas.microsoft.com/office/drawing/2014/main" id="{51903218-B646-4874-84B8-9F8F8B951F4C}"/>
              </a:ext>
            </a:extLst>
          </p:cNvPr>
          <p:cNvSpPr txBox="1"/>
          <p:nvPr/>
        </p:nvSpPr>
        <p:spPr>
          <a:xfrm>
            <a:off x="664464" y="1229024"/>
            <a:ext cx="9912096" cy="1200329"/>
          </a:xfrm>
          <a:prstGeom prst="rect">
            <a:avLst/>
          </a:prstGeom>
          <a:noFill/>
        </p:spPr>
        <p:txBody>
          <a:bodyPr wrap="square">
            <a:spAutoFit/>
          </a:bodyPr>
          <a:lstStyle/>
          <a:p>
            <a:r>
              <a:rPr lang="en-GB" dirty="0"/>
              <a:t>Why use a “credible source”? </a:t>
            </a:r>
          </a:p>
          <a:p>
            <a:r>
              <a:rPr lang="en-GB" dirty="0"/>
              <a:t>Unreliable sources don’t always contain true, accurate, and up-to-date information.</a:t>
            </a:r>
          </a:p>
          <a:p>
            <a:endParaRPr lang="en-GB" dirty="0"/>
          </a:p>
          <a:p>
            <a:endParaRPr lang="en-GB" dirty="0"/>
          </a:p>
        </p:txBody>
      </p:sp>
    </p:spTree>
    <p:extLst>
      <p:ext uri="{BB962C8B-B14F-4D97-AF65-F5344CB8AC3E}">
        <p14:creationId xmlns:p14="http://schemas.microsoft.com/office/powerpoint/2010/main" val="22957779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2E227-F4F5-456C-8661-90168026C1D7}"/>
              </a:ext>
            </a:extLst>
          </p:cNvPr>
          <p:cNvSpPr>
            <a:spLocks noGrp="1"/>
          </p:cNvSpPr>
          <p:nvPr>
            <p:ph type="title"/>
          </p:nvPr>
        </p:nvSpPr>
        <p:spPr/>
        <p:txBody>
          <a:bodyPr/>
          <a:lstStyle/>
          <a:p>
            <a:r>
              <a:rPr lang="en-GB" b="1" dirty="0">
                <a:solidFill>
                  <a:srgbClr val="464646"/>
                </a:solidFill>
                <a:latin typeface="Open Sans" panose="020B0606030504020204" pitchFamily="34" charset="0"/>
              </a:rPr>
              <a:t>How do I know if a source is reliable or not?</a:t>
            </a:r>
            <a:br>
              <a:rPr lang="en-GB" b="1" dirty="0">
                <a:solidFill>
                  <a:srgbClr val="464646"/>
                </a:solidFill>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81EEF807-A809-423F-93B2-95DC571747B0}"/>
              </a:ext>
            </a:extLst>
          </p:cNvPr>
          <p:cNvSpPr>
            <a:spLocks noGrp="1"/>
          </p:cNvSpPr>
          <p:nvPr>
            <p:ph idx="1"/>
          </p:nvPr>
        </p:nvSpPr>
        <p:spPr>
          <a:xfrm>
            <a:off x="655320" y="1550224"/>
            <a:ext cx="10515600" cy="3881312"/>
          </a:xfrm>
        </p:spPr>
        <p:txBody>
          <a:bodyPr/>
          <a:lstStyle/>
          <a:p>
            <a:pPr marL="342900" indent="-342900" algn="just" fontAlgn="base">
              <a:buAutoNum type="arabicPeriod"/>
            </a:pPr>
            <a:r>
              <a:rPr lang="en-GB" sz="1400" b="0" i="1" dirty="0">
                <a:solidFill>
                  <a:srgbClr val="434343"/>
                </a:solidFill>
                <a:effectLst/>
                <a:latin typeface="Open Sans" panose="020B0606030504020204" pitchFamily="34" charset="0"/>
              </a:rPr>
              <a:t>Who is the author? </a:t>
            </a:r>
          </a:p>
          <a:p>
            <a:pPr marL="0" indent="0" algn="just" fontAlgn="base">
              <a:buNone/>
            </a:pPr>
            <a:r>
              <a:rPr lang="en-GB" sz="1400" b="0" i="0" dirty="0">
                <a:solidFill>
                  <a:srgbClr val="464646"/>
                </a:solidFill>
                <a:effectLst/>
                <a:latin typeface="Open Sans" panose="020B0606030504020204" pitchFamily="34" charset="0"/>
              </a:rPr>
              <a:t>Reliable sources are always written by well-known and respected authors</a:t>
            </a:r>
          </a:p>
          <a:p>
            <a:pPr marL="0" indent="0" algn="just" fontAlgn="base">
              <a:buNone/>
            </a:pPr>
            <a:r>
              <a:rPr lang="en-GB" sz="1400" b="0" i="1" dirty="0">
                <a:solidFill>
                  <a:srgbClr val="434343"/>
                </a:solidFill>
                <a:effectLst/>
                <a:latin typeface="Open Sans" panose="020B0606030504020204" pitchFamily="34" charset="0"/>
              </a:rPr>
              <a:t>2. When was the material published? </a:t>
            </a:r>
          </a:p>
          <a:p>
            <a:pPr algn="just" fontAlgn="base"/>
            <a:r>
              <a:rPr lang="en-GB" sz="1400" b="0" i="0" dirty="0">
                <a:solidFill>
                  <a:srgbClr val="464646"/>
                </a:solidFill>
                <a:effectLst/>
                <a:latin typeface="Open Sans" panose="020B0606030504020204" pitchFamily="34" charset="0"/>
              </a:rPr>
              <a:t>Generally, books published in 1990s contain outdated information. (10 year rule).</a:t>
            </a:r>
          </a:p>
          <a:p>
            <a:pPr marL="0" indent="0" algn="just" fontAlgn="base">
              <a:buNone/>
            </a:pPr>
            <a:r>
              <a:rPr lang="en-GB" sz="1400" b="0" i="1" dirty="0">
                <a:solidFill>
                  <a:srgbClr val="464646"/>
                </a:solidFill>
                <a:effectLst/>
                <a:latin typeface="Open Sans" panose="020B0606030504020204" pitchFamily="34" charset="0"/>
              </a:rPr>
              <a:t>3. What is the purpose of a source?</a:t>
            </a:r>
            <a:endParaRPr lang="en-GB" sz="1400" b="0" i="0" dirty="0">
              <a:solidFill>
                <a:srgbClr val="464646"/>
              </a:solidFill>
              <a:effectLst/>
              <a:latin typeface="Open Sans" panose="020B0606030504020204" pitchFamily="34" charset="0"/>
            </a:endParaRPr>
          </a:p>
          <a:p>
            <a:pPr algn="just" fontAlgn="base"/>
            <a:r>
              <a:rPr lang="en-GB" sz="1400" b="0" i="0" dirty="0">
                <a:solidFill>
                  <a:srgbClr val="464646"/>
                </a:solidFill>
                <a:effectLst/>
                <a:latin typeface="Open Sans" panose="020B0606030504020204" pitchFamily="34" charset="0"/>
              </a:rPr>
              <a:t>evaluate to see if it is unbiased information </a:t>
            </a:r>
          </a:p>
          <a:p>
            <a:pPr marL="0" indent="0" algn="just" fontAlgn="base">
              <a:buNone/>
            </a:pPr>
            <a:r>
              <a:rPr lang="en-GB" sz="1400" b="0" i="1" dirty="0">
                <a:solidFill>
                  <a:srgbClr val="464646"/>
                </a:solidFill>
                <a:effectLst/>
                <a:latin typeface="Open Sans" panose="020B0606030504020204" pitchFamily="34" charset="0"/>
              </a:rPr>
              <a:t>4. How is this source proved?</a:t>
            </a:r>
            <a:endParaRPr lang="en-GB" sz="1400" b="0" i="0" dirty="0">
              <a:solidFill>
                <a:srgbClr val="464646"/>
              </a:solidFill>
              <a:effectLst/>
              <a:latin typeface="Open Sans" panose="020B0606030504020204" pitchFamily="34" charset="0"/>
            </a:endParaRPr>
          </a:p>
          <a:p>
            <a:pPr algn="just" fontAlgn="base"/>
            <a:r>
              <a:rPr lang="en-GB" sz="1400" b="0" i="0" dirty="0">
                <a:solidFill>
                  <a:srgbClr val="464646"/>
                </a:solidFill>
                <a:effectLst/>
                <a:latin typeface="Open Sans" panose="020B0606030504020204" pitchFamily="34" charset="0"/>
              </a:rPr>
              <a:t>Try to avoid sources that don’t have references or evidence to prove its point of view.</a:t>
            </a:r>
            <a:r>
              <a:rPr lang="en-GB" sz="1400" b="0" i="1" dirty="0">
                <a:solidFill>
                  <a:srgbClr val="464646"/>
                </a:solidFill>
                <a:effectLst/>
                <a:latin typeface="Open Sans" panose="020B0606030504020204" pitchFamily="34" charset="0"/>
              </a:rPr>
              <a:t> </a:t>
            </a:r>
            <a:r>
              <a:rPr lang="en-GB" sz="1400" b="0" i="0" dirty="0">
                <a:solidFill>
                  <a:srgbClr val="464646"/>
                </a:solidFill>
                <a:effectLst/>
                <a:latin typeface="Open Sans" panose="020B0606030504020204" pitchFamily="34" charset="0"/>
              </a:rPr>
              <a:t>Always make sure, if the source provides support to the given claims.</a:t>
            </a:r>
          </a:p>
          <a:p>
            <a:pPr marL="0" indent="0" algn="just" fontAlgn="base">
              <a:buNone/>
            </a:pPr>
            <a:r>
              <a:rPr lang="en-GB" sz="1400" b="0" i="1" dirty="0">
                <a:solidFill>
                  <a:srgbClr val="464646"/>
                </a:solidFill>
                <a:effectLst/>
                <a:latin typeface="Open Sans" panose="020B0606030504020204" pitchFamily="34" charset="0"/>
              </a:rPr>
              <a:t>5. What type of audience is this source aimed at?</a:t>
            </a:r>
            <a:endParaRPr lang="en-GB" sz="1400" b="0" i="0" dirty="0">
              <a:solidFill>
                <a:srgbClr val="464646"/>
              </a:solidFill>
              <a:effectLst/>
              <a:latin typeface="Open Sans" panose="020B0606030504020204" pitchFamily="34" charset="0"/>
            </a:endParaRPr>
          </a:p>
          <a:p>
            <a:pPr algn="just" fontAlgn="base"/>
            <a:r>
              <a:rPr lang="en-GB" sz="1400" b="0" i="0" dirty="0">
                <a:solidFill>
                  <a:srgbClr val="464646"/>
                </a:solidFill>
                <a:effectLst/>
                <a:latin typeface="Open Sans" panose="020B0606030504020204" pitchFamily="34" charset="0"/>
              </a:rPr>
              <a:t>For example, as credible sources,  if you are writing for an academic audience, they will definitely prefer peer-reviewed journals and scholarly papers.</a:t>
            </a:r>
          </a:p>
          <a:p>
            <a:endParaRPr lang="en-GB" sz="1400" dirty="0"/>
          </a:p>
        </p:txBody>
      </p:sp>
    </p:spTree>
    <p:extLst>
      <p:ext uri="{BB962C8B-B14F-4D97-AF65-F5344CB8AC3E}">
        <p14:creationId xmlns:p14="http://schemas.microsoft.com/office/powerpoint/2010/main" val="1147918161"/>
      </p:ext>
    </p:extLst>
  </p:cSld>
  <p:clrMapOvr>
    <a:masterClrMapping/>
  </p:clrMapOvr>
</p:sld>
</file>

<file path=ppt/theme/theme1.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2556</Words>
  <Application>Microsoft Office PowerPoint</Application>
  <PresentationFormat>Widescreen</PresentationFormat>
  <Paragraphs>224</Paragraphs>
  <Slides>41</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Arial</vt:lpstr>
      <vt:lpstr>Calibri</vt:lpstr>
      <vt:lpstr>Calibri Light</vt:lpstr>
      <vt:lpstr>Open Sans</vt:lpstr>
      <vt:lpstr>Wingdings</vt:lpstr>
      <vt:lpstr>Text 1</vt:lpstr>
      <vt:lpstr>Title Slide 3</vt:lpstr>
      <vt:lpstr>PowerPoint Presentation</vt:lpstr>
      <vt:lpstr>Session aims -     Part one – Paraphrasing Part two – Summarising  Part three – Harvard Referencing Part four – Credible Sources          </vt:lpstr>
      <vt:lpstr>What is paraphrasing?</vt:lpstr>
      <vt:lpstr>Introduction</vt:lpstr>
      <vt:lpstr>Turning reading into writing</vt:lpstr>
      <vt:lpstr>Don’t over-quote!</vt:lpstr>
      <vt:lpstr>Paraphrasing and summarising</vt:lpstr>
      <vt:lpstr>Key steps to effective paraphrasing</vt:lpstr>
      <vt:lpstr>Example</vt:lpstr>
      <vt:lpstr> Example continued….. </vt:lpstr>
      <vt:lpstr>Example continued….</vt:lpstr>
      <vt:lpstr>Example continued…</vt:lpstr>
      <vt:lpstr>Which is the best paraphrase?</vt:lpstr>
      <vt:lpstr>PowerPoint Presentation</vt:lpstr>
      <vt:lpstr>Any questions on paraphrasing?</vt:lpstr>
      <vt:lpstr>Part two - summarising</vt:lpstr>
      <vt:lpstr>Steps to summarising</vt:lpstr>
      <vt:lpstr>5 steps to summarising</vt:lpstr>
      <vt:lpstr>Language to use</vt:lpstr>
      <vt:lpstr>The frame</vt:lpstr>
      <vt:lpstr>Reminder phrases</vt:lpstr>
      <vt:lpstr>Finally</vt:lpstr>
      <vt:lpstr>Any questions on summarising?</vt:lpstr>
      <vt:lpstr>Part three – referencing </vt:lpstr>
      <vt:lpstr>Why do you need to reference correctly?</vt:lpstr>
      <vt:lpstr>Citations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Websites; </vt:lpstr>
      <vt:lpstr>PowerPoint Presentation</vt:lpstr>
      <vt:lpstr>PowerPoint Presentation</vt:lpstr>
      <vt:lpstr>Remember to:</vt:lpstr>
      <vt:lpstr>Any questions?      </vt:lpstr>
      <vt:lpstr>Part 4; Credible sources </vt:lpstr>
      <vt:lpstr>How do I know if a source is reliable or not?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Evans (Institute of Management and Health)</dc:creator>
  <cp:lastModifiedBy>Helen Evans (Institute of Management and Health)</cp:lastModifiedBy>
  <cp:revision>5</cp:revision>
  <dcterms:created xsi:type="dcterms:W3CDTF">2022-01-17T15:06:26Z</dcterms:created>
  <dcterms:modified xsi:type="dcterms:W3CDTF">2022-01-17T17:42:31Z</dcterms:modified>
</cp:coreProperties>
</file>