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 id="2147483708" r:id="rId3"/>
    <p:sldMasterId id="2147483720" r:id="rId4"/>
  </p:sldMasterIdLst>
  <p:notesMasterIdLst>
    <p:notesMasterId r:id="rId29"/>
  </p:notesMasterIdLst>
  <p:sldIdLst>
    <p:sldId id="256" r:id="rId5"/>
    <p:sldId id="266" r:id="rId6"/>
    <p:sldId id="257" r:id="rId7"/>
    <p:sldId id="295" r:id="rId8"/>
    <p:sldId id="288" r:id="rId9"/>
    <p:sldId id="269" r:id="rId10"/>
    <p:sldId id="270" r:id="rId11"/>
    <p:sldId id="271" r:id="rId12"/>
    <p:sldId id="294" r:id="rId13"/>
    <p:sldId id="272" r:id="rId14"/>
    <p:sldId id="273" r:id="rId15"/>
    <p:sldId id="277" r:id="rId16"/>
    <p:sldId id="296" r:id="rId17"/>
    <p:sldId id="276" r:id="rId18"/>
    <p:sldId id="293" r:id="rId19"/>
    <p:sldId id="297" r:id="rId20"/>
    <p:sldId id="283" r:id="rId21"/>
    <p:sldId id="284" r:id="rId22"/>
    <p:sldId id="292" r:id="rId23"/>
    <p:sldId id="291" r:id="rId24"/>
    <p:sldId id="298" r:id="rId25"/>
    <p:sldId id="285" r:id="rId26"/>
    <p:sldId id="286" r:id="rId27"/>
    <p:sldId id="287" r:id="rId28"/>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818" autoAdjust="0"/>
  </p:normalViewPr>
  <p:slideViewPr>
    <p:cSldViewPr snapToGrid="0" snapToObjects="1">
      <p:cViewPr varScale="1">
        <p:scale>
          <a:sx n="81" d="100"/>
          <a:sy n="81" d="100"/>
        </p:scale>
        <p:origin x="786"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8298CB02-22ED-E84B-B943-0D573E81AF36}" type="datetimeFigureOut">
              <a:rPr lang="en-US" smtClean="0"/>
              <a:pPr/>
              <a:t>11/6/2017</a:t>
            </a:fld>
            <a:endParaRPr lang="en-US"/>
          </a:p>
        </p:txBody>
      </p:sp>
      <p:sp>
        <p:nvSpPr>
          <p:cNvPr id="4" name="Slide Image Placeholder 3"/>
          <p:cNvSpPr>
            <a:spLocks noGrp="1" noRot="1" noChangeAspect="1"/>
          </p:cNvSpPr>
          <p:nvPr>
            <p:ph type="sldImg" idx="2"/>
          </p:nvPr>
        </p:nvSpPr>
        <p:spPr>
          <a:xfrm>
            <a:off x="895350" y="731838"/>
            <a:ext cx="4878388" cy="36576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F6C2D03F-3102-9447-B771-F38B0444EFBF}" type="slidenum">
              <a:rPr lang="en-US" smtClean="0"/>
              <a:pPr/>
              <a:t>‹#›</a:t>
            </a:fld>
            <a:endParaRPr lang="en-US"/>
          </a:p>
        </p:txBody>
      </p:sp>
    </p:spTree>
    <p:extLst>
      <p:ext uri="{BB962C8B-B14F-4D97-AF65-F5344CB8AC3E}">
        <p14:creationId xmlns:p14="http://schemas.microsoft.com/office/powerpoint/2010/main" val="157331695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1</a:t>
            </a:fld>
            <a:endParaRPr lang="en-US"/>
          </a:p>
        </p:txBody>
      </p:sp>
    </p:spTree>
    <p:extLst>
      <p:ext uri="{BB962C8B-B14F-4D97-AF65-F5344CB8AC3E}">
        <p14:creationId xmlns:p14="http://schemas.microsoft.com/office/powerpoint/2010/main" val="19831294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solidFill>
                  <a:prstClr val="black"/>
                </a:solidFill>
              </a:rPr>
              <a:pPr/>
              <a:t>2</a:t>
            </a:fld>
            <a:endParaRPr lang="en-US">
              <a:solidFill>
                <a:prstClr val="black"/>
              </a:solidFill>
            </a:endParaRPr>
          </a:p>
        </p:txBody>
      </p:sp>
    </p:spTree>
    <p:extLst>
      <p:ext uri="{BB962C8B-B14F-4D97-AF65-F5344CB8AC3E}">
        <p14:creationId xmlns:p14="http://schemas.microsoft.com/office/powerpoint/2010/main" val="24414965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normAutofit/>
          </a:bodyPr>
          <a:lstStyle/>
          <a:p>
            <a:endParaRPr lang="en-US" dirty="0" smtClean="0"/>
          </a:p>
        </p:txBody>
      </p:sp>
      <p:sp>
        <p:nvSpPr>
          <p:cNvPr id="4" name="Slide Number Placeholder 3"/>
          <p:cNvSpPr>
            <a:spLocks noGrp="1"/>
          </p:cNvSpPr>
          <p:nvPr>
            <p:ph type="sldNum" sz="quarter" idx="10"/>
          </p:nvPr>
        </p:nvSpPr>
        <p:spPr/>
        <p:txBody>
          <a:bodyPr/>
          <a:lstStyle/>
          <a:p>
            <a:fld id="{F6C2D03F-3102-9447-B771-F38B0444EFBF}" type="slidenum">
              <a:rPr lang="en-US" smtClean="0"/>
              <a:pPr/>
              <a:t>3</a:t>
            </a:fld>
            <a:endParaRPr lang="en-US"/>
          </a:p>
        </p:txBody>
      </p:sp>
    </p:spTree>
    <p:extLst>
      <p:ext uri="{BB962C8B-B14F-4D97-AF65-F5344CB8AC3E}">
        <p14:creationId xmlns:p14="http://schemas.microsoft.com/office/powerpoint/2010/main" val="6717132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normAutofit/>
          </a:bodyPr>
          <a:lstStyle/>
          <a:p>
            <a:endParaRPr lang="en-US" dirty="0" smtClean="0"/>
          </a:p>
        </p:txBody>
      </p:sp>
      <p:sp>
        <p:nvSpPr>
          <p:cNvPr id="4" name="Slide Number Placeholder 3"/>
          <p:cNvSpPr>
            <a:spLocks noGrp="1"/>
          </p:cNvSpPr>
          <p:nvPr>
            <p:ph type="sldNum" sz="quarter" idx="10"/>
          </p:nvPr>
        </p:nvSpPr>
        <p:spPr/>
        <p:txBody>
          <a:bodyPr/>
          <a:lstStyle/>
          <a:p>
            <a:fld id="{F6C2D03F-3102-9447-B771-F38B0444EFBF}" type="slidenum">
              <a:rPr lang="en-US" smtClean="0"/>
              <a:pPr/>
              <a:t>4</a:t>
            </a:fld>
            <a:endParaRPr lang="en-US"/>
          </a:p>
        </p:txBody>
      </p:sp>
    </p:spTree>
    <p:extLst>
      <p:ext uri="{BB962C8B-B14F-4D97-AF65-F5344CB8AC3E}">
        <p14:creationId xmlns:p14="http://schemas.microsoft.com/office/powerpoint/2010/main" val="2347035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5</a:t>
            </a:fld>
            <a:endParaRPr lang="en-US"/>
          </a:p>
        </p:txBody>
      </p:sp>
    </p:spTree>
    <p:extLst>
      <p:ext uri="{BB962C8B-B14F-4D97-AF65-F5344CB8AC3E}">
        <p14:creationId xmlns:p14="http://schemas.microsoft.com/office/powerpoint/2010/main" val="2396774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baseline="0" dirty="0" err="1" smtClean="0"/>
              <a:t>Eu</a:t>
            </a:r>
            <a:r>
              <a:rPr lang="en-GB" baseline="0" dirty="0" smtClean="0"/>
              <a:t> </a:t>
            </a:r>
            <a:r>
              <a:rPr lang="en-GB" baseline="0" dirty="0" err="1" smtClean="0"/>
              <a:t>hatgoffa</a:t>
            </a:r>
            <a:r>
              <a:rPr lang="en-GB" baseline="0" dirty="0" smtClean="0"/>
              <a:t> </a:t>
            </a:r>
            <a:r>
              <a:rPr lang="en-GB" baseline="0" dirty="0" err="1" smtClean="0"/>
              <a:t>o’r</a:t>
            </a:r>
            <a:r>
              <a:rPr lang="en-GB" baseline="0" dirty="0" smtClean="0"/>
              <a:t> </a:t>
            </a:r>
            <a:r>
              <a:rPr lang="en-GB" baseline="0" dirty="0" err="1" smtClean="0"/>
              <a:t>meini</a:t>
            </a:r>
            <a:r>
              <a:rPr lang="en-GB" baseline="0" dirty="0" smtClean="0"/>
              <a:t> </a:t>
            </a:r>
            <a:r>
              <a:rPr lang="en-GB" baseline="0" dirty="0" err="1" smtClean="0"/>
              <a:t>prawf</a:t>
            </a:r>
            <a:r>
              <a:rPr lang="en-GB" baseline="0" dirty="0" smtClean="0"/>
              <a:t> </a:t>
            </a:r>
            <a:r>
              <a:rPr lang="en-GB" baseline="0" dirty="0" err="1" smtClean="0"/>
              <a:t>asesu</a:t>
            </a:r>
            <a:r>
              <a:rPr lang="en-GB" baseline="0" dirty="0" smtClean="0"/>
              <a:t> </a:t>
            </a:r>
            <a:r>
              <a:rPr lang="en-GB" baseline="0" dirty="0" err="1" smtClean="0"/>
              <a:t>ar</a:t>
            </a:r>
            <a:r>
              <a:rPr lang="en-GB" baseline="0" dirty="0" smtClean="0"/>
              <a:t> </a:t>
            </a:r>
            <a:r>
              <a:rPr lang="en-GB" baseline="0" dirty="0" err="1" smtClean="0"/>
              <a:t>gyfer</a:t>
            </a:r>
            <a:r>
              <a:rPr lang="en-GB" baseline="0" dirty="0" smtClean="0"/>
              <a:t> </a:t>
            </a:r>
            <a:r>
              <a:rPr lang="en-GB" baseline="0" dirty="0" err="1" smtClean="0"/>
              <a:t>yr</a:t>
            </a:r>
            <a:r>
              <a:rPr lang="en-GB" baseline="0" dirty="0" smtClean="0"/>
              <a:t> </a:t>
            </a:r>
            <a:r>
              <a:rPr lang="en-GB" baseline="0" dirty="0" err="1" smtClean="0"/>
              <a:t>aseiniad</a:t>
            </a:r>
            <a:r>
              <a:rPr lang="en-GB" baseline="0" dirty="0" smtClean="0"/>
              <a:t> </a:t>
            </a:r>
            <a:r>
              <a:rPr lang="en-GB" baseline="0" dirty="0" err="1" smtClean="0"/>
              <a:t>yma</a:t>
            </a:r>
            <a:r>
              <a:rPr lang="en-GB" baseline="0" dirty="0" smtClean="0"/>
              <a:t>, </a:t>
            </a:r>
            <a:r>
              <a:rPr lang="en-GB" baseline="0" dirty="0" err="1" smtClean="0"/>
              <a:t>sydd</a:t>
            </a:r>
            <a:r>
              <a:rPr lang="en-GB" baseline="0" dirty="0" smtClean="0"/>
              <a:t> </a:t>
            </a:r>
            <a:r>
              <a:rPr lang="en-GB" baseline="0" dirty="0" err="1" smtClean="0"/>
              <a:t>hefyd</a:t>
            </a:r>
            <a:r>
              <a:rPr lang="en-GB" baseline="0" dirty="0" smtClean="0"/>
              <a:t> </a:t>
            </a:r>
            <a:r>
              <a:rPr lang="en-GB" baseline="0" dirty="0" err="1" smtClean="0"/>
              <a:t>ar</a:t>
            </a:r>
            <a:r>
              <a:rPr lang="en-GB" baseline="0" dirty="0" smtClean="0"/>
              <a:t> </a:t>
            </a:r>
            <a:r>
              <a:rPr lang="en-GB" baseline="0" dirty="0" err="1" smtClean="0"/>
              <a:t>gael</a:t>
            </a:r>
            <a:r>
              <a:rPr lang="en-GB" baseline="0" dirty="0" smtClean="0"/>
              <a:t> </a:t>
            </a:r>
            <a:r>
              <a:rPr lang="en-GB" baseline="0" dirty="0" err="1" smtClean="0"/>
              <a:t>ar</a:t>
            </a:r>
            <a:r>
              <a:rPr lang="en-GB" baseline="0" dirty="0" smtClean="0"/>
              <a:t> Moodle. </a:t>
            </a:r>
          </a:p>
          <a:p>
            <a:pPr marL="0" marR="0" indent="0" algn="l" defTabSz="457200" rtl="0" eaLnBrk="1" fontAlgn="auto" latinLnBrk="0" hangingPunct="1">
              <a:lnSpc>
                <a:spcPct val="100000"/>
              </a:lnSpc>
              <a:spcBef>
                <a:spcPts val="0"/>
              </a:spcBef>
              <a:spcAft>
                <a:spcPts val="0"/>
              </a:spcAft>
              <a:buClrTx/>
              <a:buSzTx/>
              <a:buFontTx/>
              <a:buNone/>
              <a:tabLst/>
              <a:defRPr/>
            </a:pPr>
            <a:endParaRPr lang="en-GB" baseline="0"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GB" dirty="0" smtClean="0"/>
              <a:t>Reminder of common assessment and marking criteria for the assignment, this is also available on Moodle</a:t>
            </a:r>
            <a:r>
              <a:rPr lang="en-GB" baseline="0" dirty="0" smtClean="0"/>
              <a:t>.</a:t>
            </a:r>
            <a:endParaRPr lang="en-GB" dirty="0" smtClean="0"/>
          </a:p>
          <a:p>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6</a:t>
            </a:fld>
            <a:endParaRPr lang="en-US"/>
          </a:p>
        </p:txBody>
      </p:sp>
    </p:spTree>
    <p:extLst>
      <p:ext uri="{BB962C8B-B14F-4D97-AF65-F5344CB8AC3E}">
        <p14:creationId xmlns:p14="http://schemas.microsoft.com/office/powerpoint/2010/main" val="5312934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lstStyle/>
          <a:p>
            <a:r>
              <a:rPr lang="en-GB" dirty="0" err="1" smtClean="0"/>
              <a:t>Adolygu</a:t>
            </a:r>
            <a:r>
              <a:rPr lang="en-GB" dirty="0" smtClean="0"/>
              <a:t> </a:t>
            </a:r>
            <a:r>
              <a:rPr lang="en-GB" dirty="0" err="1" smtClean="0"/>
              <a:t>gofynion</a:t>
            </a:r>
            <a:r>
              <a:rPr lang="en-GB" dirty="0" smtClean="0"/>
              <a:t> </a:t>
            </a:r>
            <a:r>
              <a:rPr lang="en-GB" dirty="0" err="1" smtClean="0"/>
              <a:t>cwricwlaidd</a:t>
            </a:r>
            <a:r>
              <a:rPr lang="en-GB" dirty="0" smtClean="0"/>
              <a:t>.</a:t>
            </a:r>
          </a:p>
          <a:p>
            <a:endParaRPr lang="en-GB" dirty="0" smtClean="0"/>
          </a:p>
          <a:p>
            <a:r>
              <a:rPr lang="en-GB" dirty="0" smtClean="0"/>
              <a:t>Re-cap on the curriculum requirements</a:t>
            </a:r>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7</a:t>
            </a:fld>
            <a:endParaRPr lang="en-US"/>
          </a:p>
        </p:txBody>
      </p:sp>
    </p:spTree>
    <p:extLst>
      <p:ext uri="{BB962C8B-B14F-4D97-AF65-F5344CB8AC3E}">
        <p14:creationId xmlns:p14="http://schemas.microsoft.com/office/powerpoint/2010/main" val="11928230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lstStyle/>
          <a:p>
            <a:r>
              <a:rPr lang="en-GB" sz="1200" b="0" i="0" u="none" strike="noStrike" kern="1200" baseline="0" dirty="0" err="1" smtClean="0">
                <a:solidFill>
                  <a:schemeClr val="tx1"/>
                </a:solidFill>
                <a:latin typeface="+mn-lt"/>
                <a:ea typeface="+mn-ea"/>
                <a:cs typeface="+mn-cs"/>
              </a:rPr>
              <a:t>Eu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hatgoffa</a:t>
            </a:r>
            <a:r>
              <a:rPr lang="en-GB" sz="1200" b="0" i="0" u="none" strike="noStrike" kern="1200" baseline="0" dirty="0" smtClean="0">
                <a:solidFill>
                  <a:schemeClr val="tx1"/>
                </a:solidFill>
                <a:latin typeface="+mn-lt"/>
                <a:ea typeface="+mn-ea"/>
                <a:cs typeface="+mn-cs"/>
              </a:rPr>
              <a:t> o </a:t>
            </a:r>
            <a:r>
              <a:rPr lang="en-GB" sz="1200" b="0" i="0" u="none" strike="noStrike" kern="1200" baseline="0" dirty="0" err="1" smtClean="0">
                <a:solidFill>
                  <a:schemeClr val="tx1"/>
                </a:solidFill>
                <a:latin typeface="+mn-lt"/>
                <a:ea typeface="+mn-ea"/>
                <a:cs typeface="+mn-cs"/>
              </a:rPr>
              <a:t>adroddiadau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Estyn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perthnasol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angen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iddynt</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gyfeirio</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atynt</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aseiniad</a:t>
            </a:r>
            <a:r>
              <a:rPr lang="en-GB" sz="1200" b="0"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Reminder of Estyn reports we looked at, remember to make reference to these in assignment.</a:t>
            </a:r>
          </a:p>
          <a:p>
            <a:endParaRPr lang="en-GB" sz="1200" b="0" i="0" u="none" strike="noStrike" kern="1200" baseline="0" dirty="0" smtClean="0">
              <a:solidFill>
                <a:schemeClr val="tx1"/>
              </a:solidFill>
              <a:latin typeface="+mn-lt"/>
              <a:ea typeface="+mn-ea"/>
              <a:cs typeface="+mn-cs"/>
            </a:endParaRPr>
          </a:p>
          <a:p>
            <a:r>
              <a:rPr lang="cy-GB" dirty="0" smtClean="0"/>
              <a:t>Mae adroddiadau Estyn ers sawl blwyddyn wedi nodi bod llai o arfer da wrth ddysgu Cymraeg fel ail iaith o'i gymharu â phynciau eraill.</a:t>
            </a:r>
            <a:br>
              <a:rPr lang="cy-GB" dirty="0" smtClean="0"/>
            </a:br>
            <a:r>
              <a:rPr lang="cy-GB" dirty="0" smtClean="0"/>
              <a:t>Y prif reswm a roddir ar gyfer hyn yng Nghyfnod Allweddol 2 yw </a:t>
            </a:r>
            <a:r>
              <a:rPr lang="cy-GB" b="1" dirty="0" smtClean="0"/>
              <a:t>nad yw athrawon yn ddigon hyderus ac yn brin o'r wybodaeth i addysgu'r Gymraeg i lefel briodol.</a:t>
            </a:r>
            <a:endParaRPr lang="en-GB" sz="1200" b="1" i="0" u="none" strike="noStrike" kern="1200" baseline="0" dirty="0" smtClean="0">
              <a:solidFill>
                <a:schemeClr val="tx1"/>
              </a:solidFill>
              <a:latin typeface="+mn-lt"/>
              <a:ea typeface="+mn-ea"/>
              <a:cs typeface="+mn-cs"/>
            </a:endParaRPr>
          </a:p>
          <a:p>
            <a:endParaRPr lang="en-GB" sz="1200" b="1"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Estyn reports for several years have indicated that there is less good practice in the learning of Welsh as a second language compared with other subjects.</a:t>
            </a:r>
          </a:p>
          <a:p>
            <a:r>
              <a:rPr lang="en-GB" sz="1200" b="0" i="0" u="none" strike="noStrike" kern="1200" baseline="0" dirty="0" smtClean="0">
                <a:solidFill>
                  <a:schemeClr val="tx1"/>
                </a:solidFill>
                <a:latin typeface="+mn-lt"/>
                <a:ea typeface="+mn-ea"/>
                <a:cs typeface="+mn-cs"/>
              </a:rPr>
              <a:t>The main reason given for this at Key Stage 2 is </a:t>
            </a:r>
            <a:r>
              <a:rPr lang="en-GB" sz="1200" b="1" i="0" u="none" strike="noStrike" kern="1200" baseline="0" dirty="0" smtClean="0">
                <a:solidFill>
                  <a:schemeClr val="tx1"/>
                </a:solidFill>
                <a:latin typeface="+mn-lt"/>
                <a:ea typeface="+mn-ea"/>
                <a:cs typeface="+mn-cs"/>
              </a:rPr>
              <a:t>that teachers are not confident enough and lack the knowledge to teach Welsh to an appropriate level. </a:t>
            </a:r>
          </a:p>
          <a:p>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8</a:t>
            </a:fld>
            <a:endParaRPr lang="en-US"/>
          </a:p>
        </p:txBody>
      </p:sp>
    </p:spTree>
    <p:extLst>
      <p:ext uri="{BB962C8B-B14F-4D97-AF65-F5344CB8AC3E}">
        <p14:creationId xmlns:p14="http://schemas.microsoft.com/office/powerpoint/2010/main" val="21002041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Mae cynyddu nifer y siaradwyr Cymraeg a nifer y bobl sy'n defnyddio'r Gymraeg yn eu bywydau bob dydd yn flaenoriaethau ar gyfer Llywodraeth Cymru.</a:t>
            </a:r>
            <a:br>
              <a:rPr lang="cy-GB" dirty="0" smtClean="0"/>
            </a:br>
            <a:r>
              <a:rPr lang="cy-GB" dirty="0" smtClean="0"/>
              <a:t/>
            </a:r>
            <a:br>
              <a:rPr lang="cy-GB" dirty="0" smtClean="0"/>
            </a:br>
            <a:r>
              <a:rPr lang="cy-GB" dirty="0" smtClean="0"/>
              <a:t>Nod</a:t>
            </a:r>
            <a:r>
              <a:rPr lang="cy-GB" baseline="0" dirty="0" smtClean="0"/>
              <a:t> y</a:t>
            </a:r>
            <a:r>
              <a:rPr lang="cy-GB" dirty="0" smtClean="0"/>
              <a:t> canllaw hwn (Hydref 2017) yw rhoi arweiniad i arolygwyr ar gyfer arfarnu canlyniadau a darpariaeth yn yr iaith Gymraeg.</a:t>
            </a:r>
            <a:endParaRPr lang="en-GB" dirty="0" smtClean="0"/>
          </a:p>
          <a:p>
            <a:endParaRPr lang="en-GB" dirty="0" smtClean="0"/>
          </a:p>
          <a:p>
            <a:endParaRPr lang="en-GB" dirty="0" smtClean="0"/>
          </a:p>
          <a:p>
            <a:r>
              <a:rPr lang="en-GB" dirty="0" smtClean="0"/>
              <a:t>Increasing</a:t>
            </a:r>
            <a:r>
              <a:rPr lang="en-GB" baseline="0" dirty="0" smtClean="0"/>
              <a:t> the number of Welsh speakers and the number of people who use the Welsh language in their daily lives are priorities for the Welsh Government.</a:t>
            </a:r>
          </a:p>
          <a:p>
            <a:endParaRPr lang="en-GB" baseline="0" dirty="0" smtClean="0"/>
          </a:p>
          <a:p>
            <a:r>
              <a:rPr lang="en-GB" baseline="0" dirty="0" smtClean="0"/>
              <a:t>This guidance (Autumn 2017) is to provide guidance to inspectors for evaluating outcomes and provision in the Welsh language.</a:t>
            </a:r>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solidFill>
                  <a:prstClr val="black"/>
                </a:solidFill>
              </a:rPr>
              <a:pPr/>
              <a:t>9</a:t>
            </a:fld>
            <a:endParaRPr lang="en-US">
              <a:solidFill>
                <a:prstClr val="black"/>
              </a:solidFill>
            </a:endParaRPr>
          </a:p>
        </p:txBody>
      </p:sp>
    </p:spTree>
    <p:extLst>
      <p:ext uri="{BB962C8B-B14F-4D97-AF65-F5344CB8AC3E}">
        <p14:creationId xmlns:p14="http://schemas.microsoft.com/office/powerpoint/2010/main" val="8347118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normAutofit fontScale="55000" lnSpcReduction="20000"/>
          </a:bodyPr>
          <a:lstStyle/>
          <a:p>
            <a:pPr rtl="0"/>
            <a:r>
              <a:rPr lang="cy-GB" dirty="0" smtClean="0">
                <a:effectLst/>
              </a:rPr>
              <a:t>Beth</a:t>
            </a:r>
            <a:r>
              <a:rPr lang="cy-GB" baseline="0" dirty="0" smtClean="0">
                <a:effectLst/>
              </a:rPr>
              <a:t> ydych chi’n </a:t>
            </a:r>
            <a:r>
              <a:rPr lang="cy-GB" dirty="0" smtClean="0">
                <a:effectLst/>
              </a:rPr>
              <a:t>ei gofio am yr adroddiad hwn?</a:t>
            </a:r>
            <a:r>
              <a:rPr lang="cy-GB" baseline="0" dirty="0" smtClean="0">
                <a:effectLst/>
              </a:rPr>
              <a:t> </a:t>
            </a:r>
            <a:r>
              <a:rPr lang="cy-GB" dirty="0" smtClean="0">
                <a:effectLst/>
              </a:rPr>
              <a:t>Trafodwch fesul grwp. (Noder nid yw’r cyfeithiad yn</a:t>
            </a:r>
            <a:r>
              <a:rPr lang="cy-GB" baseline="0" dirty="0" smtClean="0">
                <a:effectLst/>
              </a:rPr>
              <a:t> llwytho ar wefan ‘Dysgu Cymru)</a:t>
            </a:r>
            <a:endParaRPr lang="cy-GB" dirty="0" smtClean="0">
              <a:effectLst/>
            </a:endParaRPr>
          </a:p>
          <a:p>
            <a:pPr rtl="0"/>
            <a:r>
              <a:rPr lang="cy-GB" dirty="0" smtClean="0">
                <a:effectLst/>
              </a:rPr>
              <a:t/>
            </a:r>
            <a:br>
              <a:rPr lang="cy-GB" dirty="0" smtClean="0">
                <a:effectLst/>
              </a:rPr>
            </a:br>
            <a:r>
              <a:rPr lang="cy-GB" dirty="0" smtClean="0">
                <a:effectLst/>
              </a:rPr>
              <a:t>Ar 17 Gorffennaf 2012 - cyhoeddodd y Gweinidog dros Addysg a Sgiliau y byddai'n sefydlu Grŵp i adolygu Cymraeg ail iaith yng Nghyfnodau Allweddol 3 a 4 a chyhoeddwyd Cylch Gorchwyl ar gyfer y gwaith a dechreuodd y gwaith ym mis Hydref 2012.</a:t>
            </a:r>
            <a:r>
              <a:rPr lang="cy-GB" baseline="0" dirty="0" smtClean="0">
                <a:effectLst/>
              </a:rPr>
              <a:t>  </a:t>
            </a:r>
            <a:r>
              <a:rPr lang="cy-GB" dirty="0" smtClean="0">
                <a:effectLst/>
              </a:rPr>
              <a:t>Casglodd y Grŵp dystiolaeth gan ystod o sefydliadau ac unigolion gan gynnwys athrawon, disgyblion ac arbenigwyr</a:t>
            </a:r>
            <a:r>
              <a:rPr lang="cy-GB" baseline="0" dirty="0" smtClean="0">
                <a:effectLst/>
              </a:rPr>
              <a:t> addysg </a:t>
            </a:r>
            <a:r>
              <a:rPr lang="cy-GB" dirty="0" smtClean="0">
                <a:effectLst/>
              </a:rPr>
              <a:t>Cymraeg ail iaith. Gwahoddodd y Grŵp dystiolaeth hefyd gan sefydliadau â diddordeb yn y maes.</a:t>
            </a:r>
            <a:br>
              <a:rPr lang="cy-GB" dirty="0" smtClean="0">
                <a:effectLst/>
              </a:rPr>
            </a:br>
            <a:r>
              <a:rPr lang="cy-GB" dirty="0" smtClean="0">
                <a:effectLst/>
              </a:rPr>
              <a:t>Dwysaodd</a:t>
            </a:r>
            <a:r>
              <a:rPr lang="cy-GB" baseline="0" dirty="0" smtClean="0">
                <a:effectLst/>
              </a:rPr>
              <a:t> g</a:t>
            </a:r>
            <a:r>
              <a:rPr lang="cy-GB" dirty="0" smtClean="0">
                <a:effectLst/>
              </a:rPr>
              <a:t>waith y Grwp ar ôl canlyniadau'r Cyfrifiad 2011.</a:t>
            </a:r>
            <a:r>
              <a:rPr lang="cy-GB" baseline="0" dirty="0" smtClean="0">
                <a:effectLst/>
              </a:rPr>
              <a:t> </a:t>
            </a:r>
            <a:r>
              <a:rPr lang="cy-GB" dirty="0" smtClean="0">
                <a:effectLst/>
              </a:rPr>
              <a:t>Rhwng 2001 a 2011, cafwyd gostyngiad yn nifer a chyfran y bobl 3 oed a throsodd oedd</a:t>
            </a:r>
            <a:r>
              <a:rPr lang="cy-GB" baseline="0" dirty="0" smtClean="0">
                <a:effectLst/>
              </a:rPr>
              <a:t> yn</a:t>
            </a:r>
            <a:r>
              <a:rPr lang="cy-GB" dirty="0" smtClean="0">
                <a:effectLst/>
              </a:rPr>
              <a:t> gallu siarad Cymraeg yng Nghymru. Y rheswm</a:t>
            </a:r>
            <a:r>
              <a:rPr lang="cy-GB" baseline="0" dirty="0" smtClean="0">
                <a:effectLst/>
              </a:rPr>
              <a:t> am hyn oedd </a:t>
            </a:r>
            <a:r>
              <a:rPr lang="cy-GB" dirty="0" smtClean="0">
                <a:effectLst/>
              </a:rPr>
              <a:t>newidiadau demograffig yn y boblogaeth, ymfudiad a newid yn sgiliau pobl rhwng y ddau Gyfrifiad. Er gwaethaf cynnydd yn niferoedd</a:t>
            </a:r>
            <a:r>
              <a:rPr lang="cy-GB" baseline="0" dirty="0" smtClean="0">
                <a:effectLst/>
              </a:rPr>
              <a:t> </a:t>
            </a:r>
            <a:r>
              <a:rPr lang="cy-GB" dirty="0" smtClean="0">
                <a:effectLst/>
              </a:rPr>
              <a:t>y boblogaeth, gostyngodd nifer y siaradwyr Cymraeg o 582,000 yn 2001 i 562,000 yn 2011. Roedd gwahaniaethau rhwng 2001 a 2011 yn amrywio yn ōl grŵp oedran -gyda chynnydd sylweddol ar gyfer plant iau (3-4 oed), cynnydd bach i oedolion 20-44 oed, a gostyngiad ar gyfer grwpiau oedran eraill.</a:t>
            </a:r>
            <a:br>
              <a:rPr lang="cy-GB" dirty="0" smtClean="0">
                <a:effectLst/>
              </a:rPr>
            </a:br>
            <a:r>
              <a:rPr lang="cy-GB" dirty="0" smtClean="0">
                <a:effectLst/>
              </a:rPr>
              <a:t/>
            </a:r>
            <a:br>
              <a:rPr lang="cy-GB" dirty="0" smtClean="0">
                <a:effectLst/>
              </a:rPr>
            </a:br>
            <a:r>
              <a:rPr lang="cy-GB" dirty="0" smtClean="0">
                <a:effectLst/>
              </a:rPr>
              <a:t>Mae'r canlyniadau hyn yn cynnig her i addysg Gymraeg ail iaith i sicrhau fod mwy o blant sy'n dysgu Cymraeg fel ail iaith yn datblygu eu medrau yn ddigonol fel eu bod yn ddigon hyderus i ddefnyddio, ac i ddangos eu gallu i ddefnyddio'r iaith ar ôl gadael yr ysgol.</a:t>
            </a:r>
            <a:br>
              <a:rPr lang="cy-GB" dirty="0" smtClean="0">
                <a:effectLst/>
              </a:rPr>
            </a:br>
            <a:r>
              <a:rPr lang="cy-GB" dirty="0" smtClean="0">
                <a:effectLst/>
              </a:rPr>
              <a:t/>
            </a:r>
            <a:br>
              <a:rPr lang="cy-GB" dirty="0" smtClean="0">
                <a:effectLst/>
              </a:rPr>
            </a:br>
            <a:r>
              <a:rPr lang="cy-GB" b="1" dirty="0" smtClean="0">
                <a:effectLst/>
              </a:rPr>
              <a:t>Rhagair gan yr Athro Sioned Davies (Cadeirydd, Grŵp Adolygu Cymraeg Ail Iaith) Medi 2013</a:t>
            </a:r>
            <a:br>
              <a:rPr lang="cy-GB" b="1" dirty="0" smtClean="0">
                <a:effectLst/>
              </a:rPr>
            </a:br>
            <a:r>
              <a:rPr lang="cy-GB" dirty="0" smtClean="0">
                <a:effectLst/>
              </a:rPr>
              <a:t>Mae'n anochel yr unfed awr ar ddeg ar gyfer Cymraeg ail iaith.</a:t>
            </a:r>
            <a:br>
              <a:rPr lang="cy-GB" dirty="0" smtClean="0">
                <a:effectLst/>
              </a:rPr>
            </a:br>
            <a:r>
              <a:rPr lang="cy-GB" dirty="0" smtClean="0">
                <a:effectLst/>
              </a:rPr>
              <a:t>Er bod llawer o athrawon gwych yn gweithio yn y maes, ac mae rhai enghreifftiau unigol o addysgu enghreifftiol,</a:t>
            </a:r>
            <a:r>
              <a:rPr lang="cy-GB" baseline="0" dirty="0" smtClean="0">
                <a:effectLst/>
              </a:rPr>
              <a:t> </a:t>
            </a:r>
            <a:r>
              <a:rPr lang="cy-GB" dirty="0" smtClean="0">
                <a:effectLst/>
              </a:rPr>
              <a:t>mae adroddiadau Estyn yn dangos bod y safon gyffredinol wedi gostwng yn flynyddol; mewn gwirionedd, mae lefelau cyrhaeddiad disgyblion yn is nag mewn unrhyw bwnc arall.</a:t>
            </a:r>
            <a:br>
              <a:rPr lang="cy-GB" dirty="0" smtClean="0">
                <a:effectLst/>
              </a:rPr>
            </a:br>
            <a:r>
              <a:rPr lang="cy-GB" dirty="0" smtClean="0">
                <a:effectLst/>
              </a:rPr>
              <a:t>Petai hyn wedi'i ddweud o Mathemateg, neu Saesneg, byddai chwyldro yn sicr yn sicr.</a:t>
            </a:r>
            <a:br>
              <a:rPr lang="cy-GB" dirty="0" smtClean="0">
                <a:effectLst/>
              </a:rPr>
            </a:br>
            <a:r>
              <a:rPr lang="cy-GB" dirty="0" smtClean="0">
                <a:effectLst/>
              </a:rPr>
              <a:t>Ond mae cyrhaeddiad isel mewn Cymraeg ail iaith wedi'i dderbyn fel y norm.</a:t>
            </a:r>
            <a:br>
              <a:rPr lang="cy-GB" dirty="0" smtClean="0">
                <a:effectLst/>
              </a:rPr>
            </a:br>
            <a:r>
              <a:rPr lang="cy-GB" dirty="0" smtClean="0">
                <a:effectLst/>
              </a:rPr>
              <a:t>Os ydym yn ddifrifol ynglŷn â datblygu siaradwyr Cymraeg, ac am weld y Gymraeg yn ffynnu, mae angen </a:t>
            </a:r>
            <a:r>
              <a:rPr lang="cy-GB" b="1" dirty="0" smtClean="0">
                <a:effectLst/>
              </a:rPr>
              <a:t>newid cyfeiriad yn frys cyn iddo fod yn rhy hwyr</a:t>
            </a:r>
            <a:r>
              <a:rPr lang="cy-GB" dirty="0" smtClean="0">
                <a:effectLst/>
              </a:rPr>
              <a:t>.</a:t>
            </a:r>
          </a:p>
          <a:p>
            <a:pPr rtl="0"/>
            <a:endParaRPr lang="cy-GB" dirty="0" smtClean="0">
              <a:effectLst/>
            </a:endParaRPr>
          </a:p>
          <a:p>
            <a:pPr rtl="0"/>
            <a:r>
              <a:rPr lang="cy-GB" dirty="0" smtClean="0">
                <a:effectLst/>
              </a:rPr>
              <a:t>What do they remember about this report? Discuss in groups. On 17 July 2012 - the then Minister for Education and Skills announced that he would establish the Group to review Welsh second language at Key Stages 3 and 4 and Terms of Reference were published for the work and work began in October 2012. The Group gathered evidence from a range of institutions and individuals including teachers, pupils and experts in Welsh second language education. The Group also invited evidence from organisations with an interest in the field. The Group’s work has intensified following the results of the 2011 Census. Between 2001 and 2011, there was a decrease in the number and proportion of people aged 3 and over able to speak Welsh in Wales. The decrease was due to demographic changes in the population, migration and to changes in people’s skills between the two Censuses. Despite an increase in the size of the population, the number of Welsh speakers fell from 582,000 in 2001 to 562,000 in 2011. Differences between 2001 and 2011 varied by age group – with considerable increases for younger children (aged 3-4), a slight increase for adults aged 20-44, and decreases for other age groups. These results presented Welsh second language education with a challenge to ensure that more children learning Welsh as a second language develop their skills sufficiently so that they are confident enough to use, and indicate their ability to use, the language after leaving school. </a:t>
            </a:r>
          </a:p>
          <a:p>
            <a:pPr rtl="0"/>
            <a:r>
              <a:rPr lang="cy-GB" b="1" dirty="0" smtClean="0">
                <a:effectLst/>
              </a:rPr>
              <a:t>Foreword by Professor Sioned Davies (Chair, Welsh Second Language Review Group) September 2013</a:t>
            </a:r>
          </a:p>
          <a:p>
            <a:pPr rtl="0"/>
            <a:r>
              <a:rPr lang="cy-GB" dirty="0" smtClean="0">
                <a:effectLst/>
              </a:rPr>
              <a:t>It is undeniably the eleventh hour for Welsh second language. Although there are many wonderful teachers working in the field, and some individual examples of exemplary teaching, Estyn reports show that the overall standard has fallen annually; in fact, pupil attainment levels are lower than in any other subject. Had this been said of Mathematics, or English, a revolution would undoubtedly have ensued. But low attainment in Welsh second language has been accepted as the norm. If we are serious about developing Welsh speakers, and about seeing the Welsh language thrive, a change of direction is urgently </a:t>
            </a:r>
            <a:r>
              <a:rPr lang="cy-GB" b="1" dirty="0" smtClean="0">
                <a:effectLst/>
              </a:rPr>
              <a:t>required before it is too late</a:t>
            </a:r>
            <a:r>
              <a:rPr lang="cy-GB" dirty="0" smtClean="0">
                <a:effectLst/>
              </a:rPr>
              <a:t>.</a:t>
            </a:r>
          </a:p>
          <a:p>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10</a:t>
            </a:fld>
            <a:endParaRPr lang="en-US"/>
          </a:p>
        </p:txBody>
      </p:sp>
    </p:spTree>
    <p:extLst>
      <p:ext uri="{BB962C8B-B14F-4D97-AF65-F5344CB8AC3E}">
        <p14:creationId xmlns:p14="http://schemas.microsoft.com/office/powerpoint/2010/main" val="24666677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lstStyle/>
          <a:p>
            <a:r>
              <a:rPr lang="cy-GB" dirty="0" smtClean="0"/>
              <a:t>Beth mae Donaldson yn ei ddweud am addysgu Cymraeg?</a:t>
            </a:r>
            <a:br>
              <a:rPr lang="cy-GB" dirty="0" smtClean="0"/>
            </a:br>
            <a:r>
              <a:rPr lang="cy-GB" dirty="0" smtClean="0"/>
              <a:t/>
            </a:r>
            <a:br>
              <a:rPr lang="cy-GB" dirty="0" smtClean="0"/>
            </a:br>
            <a:r>
              <a:rPr lang="cy-GB" dirty="0" smtClean="0"/>
              <a:t>Byddai’n ddefnyddiol i ail-ymweld â'r dogfennau hyn cyn cwblhau eich aseiniadau. Adolygwch</a:t>
            </a:r>
            <a:r>
              <a:rPr lang="cy-GB" baseline="0" dirty="0" smtClean="0"/>
              <a:t> </a:t>
            </a:r>
            <a:r>
              <a:rPr lang="cy-GB" dirty="0" smtClean="0"/>
              <a:t>gwaith Blwyddyn 1.</a:t>
            </a:r>
            <a:endParaRPr lang="en-GB" dirty="0" smtClean="0"/>
          </a:p>
          <a:p>
            <a:endParaRPr lang="en-GB" dirty="0" smtClean="0"/>
          </a:p>
          <a:p>
            <a:r>
              <a:rPr lang="en-GB" dirty="0" smtClean="0"/>
              <a:t>What does Donaldson</a:t>
            </a:r>
            <a:r>
              <a:rPr lang="en-GB" baseline="0" dirty="0" smtClean="0"/>
              <a:t> say about the teaching of Welsh?</a:t>
            </a:r>
          </a:p>
          <a:p>
            <a:endParaRPr lang="en-GB" baseline="0" dirty="0" smtClean="0"/>
          </a:p>
          <a:p>
            <a:r>
              <a:rPr lang="en-GB" baseline="0" dirty="0" smtClean="0"/>
              <a:t>Useful to re-visit these documents before completing their assignments. Suggest having another look at the work covered in Year 1.</a:t>
            </a:r>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11</a:t>
            </a:fld>
            <a:endParaRPr lang="en-US"/>
          </a:p>
        </p:txBody>
      </p:sp>
    </p:spTree>
    <p:extLst>
      <p:ext uri="{BB962C8B-B14F-4D97-AF65-F5344CB8AC3E}">
        <p14:creationId xmlns:p14="http://schemas.microsoft.com/office/powerpoint/2010/main" val="11319093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Noam Chomsky believes that children are born with an inherited ability to learn any human language. He claims that certain linguistic structures which children use so accurately must be already imprinted on the child’s mind. Chomsky believes that every child has a ‘language acquisition device’ or LAD which encodes the major principles of a language and its grammatical structures into the child’s brain. Children have then only to learn new vocabulary and apply the syntactic structures from the LAD to form sentences. Chomsky points out that a child could not possibly learn a language through imitation alone because the language spoken around them is highly irregular – adult’s speech is often broken up and even sometimes ungrammatical. Chomsky’s theory applies to all languages as they all contain nouns, verbs, consonants and vowels and children appear to be ‘hard-wired’ to acquire the grammar. Every language is extremely complex, often with subtle distinctions which even native speakers are unaware of. However, all children, regardless of their intellectual ability, become fluent in their native language within five or six years.</a:t>
            </a:r>
          </a:p>
          <a:p>
            <a:pPr marL="0" marR="0" indent="0" algn="l" defTabSz="4572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r>
              <a:rPr lang="en-GB" sz="1200" u="sng" kern="1200" dirty="0" smtClean="0">
                <a:solidFill>
                  <a:schemeClr val="tx1"/>
                </a:solidFill>
                <a:latin typeface="+mn-lt"/>
                <a:ea typeface="+mn-ea"/>
                <a:cs typeface="+mn-cs"/>
              </a:rPr>
              <a:t>Evidence to support Chomsky’s theory</a:t>
            </a:r>
            <a:endParaRPr lang="en-GB"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Children learning to speak never make grammatical errors such as getting their subjects, verbs and objects in the wrong order.</a:t>
            </a:r>
          </a:p>
          <a:p>
            <a:pPr lvl="0"/>
            <a:r>
              <a:rPr lang="en-GB" sz="1200" kern="1200" dirty="0" smtClean="0">
                <a:solidFill>
                  <a:schemeClr val="tx1"/>
                </a:solidFill>
                <a:latin typeface="+mn-lt"/>
                <a:ea typeface="+mn-ea"/>
                <a:cs typeface="+mn-cs"/>
              </a:rPr>
              <a:t>If an adult deliberately said a grammatically incorrect sentence, the child would notice.</a:t>
            </a:r>
          </a:p>
          <a:p>
            <a:pPr lvl="0"/>
            <a:r>
              <a:rPr lang="en-GB" sz="1200" kern="1200" dirty="0" smtClean="0">
                <a:solidFill>
                  <a:schemeClr val="tx1"/>
                </a:solidFill>
                <a:latin typeface="+mn-lt"/>
                <a:ea typeface="+mn-ea"/>
                <a:cs typeface="+mn-cs"/>
              </a:rPr>
              <a:t>Children often say things that are ungrammatical such as ‘mama ball’, which they cannot have learnt passively.</a:t>
            </a:r>
          </a:p>
          <a:p>
            <a:pPr lvl="0"/>
            <a:r>
              <a:rPr lang="en-GB" sz="1200" kern="1200" dirty="0" smtClean="0">
                <a:solidFill>
                  <a:schemeClr val="tx1"/>
                </a:solidFill>
                <a:latin typeface="+mn-lt"/>
                <a:ea typeface="+mn-ea"/>
                <a:cs typeface="+mn-cs"/>
              </a:rPr>
              <a:t>Mistakes such as ‘I </a:t>
            </a:r>
            <a:r>
              <a:rPr lang="en-GB" sz="1200" kern="1200" dirty="0" err="1" smtClean="0">
                <a:solidFill>
                  <a:schemeClr val="tx1"/>
                </a:solidFill>
                <a:latin typeface="+mn-lt"/>
                <a:ea typeface="+mn-ea"/>
                <a:cs typeface="+mn-cs"/>
              </a:rPr>
              <a:t>drawed</a:t>
            </a:r>
            <a:r>
              <a:rPr lang="en-GB" sz="1200" kern="1200" dirty="0" smtClean="0">
                <a:solidFill>
                  <a:schemeClr val="tx1"/>
                </a:solidFill>
                <a:latin typeface="+mn-lt"/>
                <a:ea typeface="+mn-ea"/>
                <a:cs typeface="+mn-cs"/>
              </a:rPr>
              <a:t>’ instead of ‘I drew’ show they are not learning through imitation alone.</a:t>
            </a:r>
          </a:p>
          <a:p>
            <a:pPr lvl="0"/>
            <a:r>
              <a:rPr lang="en-GB" sz="1200" kern="1200" dirty="0" smtClean="0">
                <a:solidFill>
                  <a:schemeClr val="tx1"/>
                </a:solidFill>
                <a:latin typeface="+mn-lt"/>
                <a:ea typeface="+mn-ea"/>
                <a:cs typeface="+mn-cs"/>
              </a:rPr>
              <a:t>Chomsky used the sentence ‘colourless green ideas sleep furiously’, which is grammatical although it doesn’t make sense, to prove his theory: he said it shows that sentences can be grammatical without having any meaning, that we can tell the difference between a grammatical and an ungrammatical sentence without ever having heard the sentence before, and that we can produce and understand brand new sentences that no one has ever said before.</a:t>
            </a:r>
          </a:p>
          <a:p>
            <a:r>
              <a:rPr lang="en-GB" sz="1200" u="sng" kern="1200" dirty="0" smtClean="0">
                <a:solidFill>
                  <a:schemeClr val="tx1"/>
                </a:solidFill>
                <a:latin typeface="+mn-lt"/>
                <a:ea typeface="+mn-ea"/>
                <a:cs typeface="+mn-cs"/>
              </a:rPr>
              <a:t>Evidence against Chomsky’s theory</a:t>
            </a:r>
            <a:endParaRPr lang="en-GB"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Critics of Chomsky’s theory say that although it is clear that children don’t learn language through imitation alone, this does not prove that they must have an LAD  – language learning could merely be through general learning and understanding abilities and interactions with other people.</a:t>
            </a:r>
          </a:p>
          <a:p>
            <a:pPr marL="0" marR="0" indent="0" algn="l" defTabSz="4572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13</a:t>
            </a:fld>
            <a:endParaRPr lang="en-US"/>
          </a:p>
        </p:txBody>
      </p:sp>
    </p:spTree>
    <p:extLst>
      <p:ext uri="{BB962C8B-B14F-4D97-AF65-F5344CB8AC3E}">
        <p14:creationId xmlns:p14="http://schemas.microsoft.com/office/powerpoint/2010/main" val="29276108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normAutofit fontScale="40000" lnSpcReduction="20000"/>
          </a:bodyPr>
          <a:lstStyle/>
          <a:p>
            <a:r>
              <a:rPr lang="cy-GB" dirty="0" smtClean="0"/>
              <a:t>Mae yna sawl math o addysg ddwyieithog. Gellir disgrifio addysg ddwyieithog yn nhermau eu canlyniadau ieithyddol fel y gwelir yn Nheipoleg Addysg Ddwyieithog Baker</a:t>
            </a:r>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endParaRPr lang="en-GB" dirty="0" smtClean="0"/>
          </a:p>
          <a:p>
            <a:r>
              <a:rPr lang="cy-GB" dirty="0" smtClean="0"/>
              <a:t>Trochi - Mae </a:t>
            </a:r>
            <a:r>
              <a:rPr lang="cy-GB" b="1" dirty="0" smtClean="0"/>
              <a:t>trochi iaith</a:t>
            </a:r>
            <a:r>
              <a:rPr lang="cy-GB" dirty="0" smtClean="0"/>
              <a:t>, neu'n syml </a:t>
            </a:r>
            <a:r>
              <a:rPr lang="cy-GB" b="1" dirty="0" smtClean="0"/>
              <a:t>trochi</a:t>
            </a:r>
            <a:r>
              <a:rPr lang="cy-GB" dirty="0" smtClean="0"/>
              <a:t>, yn ddull o addysgu ail iaith lle ail iaith y dysgwyr (L2) yw cyfrwng y</a:t>
            </a:r>
            <a:r>
              <a:rPr lang="cy-GB" baseline="0" dirty="0" smtClean="0"/>
              <a:t> </a:t>
            </a:r>
            <a:r>
              <a:rPr lang="cy-GB" dirty="0" smtClean="0"/>
              <a:t>dosbarth</a:t>
            </a:r>
            <a:r>
              <a:rPr lang="cy-GB" baseline="0" dirty="0" smtClean="0"/>
              <a:t> h.y. Yr addysgu. </a:t>
            </a:r>
            <a:r>
              <a:rPr lang="cy-GB" dirty="0" smtClean="0"/>
              <a:t> Drwy'r dull hwn, mae dysgwyr yn astudio pynciaumegis mathemateg, gwyddoniaeth ac astudiaethau cymdeithasol, yn eu hail</a:t>
            </a:r>
            <a:r>
              <a:rPr lang="cy-GB" baseline="0" dirty="0" smtClean="0"/>
              <a:t> iaith (L2)</a:t>
            </a:r>
            <a:r>
              <a:rPr lang="cy-GB" dirty="0" smtClean="0"/>
              <a:t>. Prif bwrpas y dull hwn yw meithrin dwyieithrwydd, mewn geiriau eraill, i ddatblygu cymhwysedd cyfathrebu neu hyfedredd iaith dysgwyr yn eu hail</a:t>
            </a:r>
            <a:r>
              <a:rPr lang="cy-GB" baseline="0" dirty="0" smtClean="0"/>
              <a:t> iaith</a:t>
            </a:r>
            <a:r>
              <a:rPr lang="cy-GB" dirty="0" smtClean="0"/>
              <a:t> yn ogystal â'u hiaith gyntaf neu frodorol (L1).</a:t>
            </a:r>
            <a:br>
              <a:rPr lang="cy-GB" dirty="0" smtClean="0"/>
            </a:br>
            <a:r>
              <a:rPr lang="cy-GB" dirty="0" smtClean="0"/>
              <a:t>Mae myfyrwyr trochi cynnar yn</a:t>
            </a:r>
            <a:r>
              <a:rPr lang="cy-GB" baseline="0" dirty="0" smtClean="0"/>
              <a:t> ‘llusgo tu ol’ i’w </a:t>
            </a:r>
            <a:r>
              <a:rPr lang="cy-GB" dirty="0" smtClean="0"/>
              <a:t>cyfoedion uniaith</a:t>
            </a:r>
            <a:r>
              <a:rPr lang="cy-GB" baseline="0" dirty="0" smtClean="0"/>
              <a:t> o ran sgiliau </a:t>
            </a:r>
            <a:r>
              <a:rPr lang="cy-GB" dirty="0" smtClean="0"/>
              <a:t>darllen, sillafu ac atalnodi "am y blynyddoedd cyntaf yn unig". Fodd bynnag, ar ôl y blynyddoedd cyntaf, mae'r myfyrwyr trochi yn dal i fyny gyda'u cyfoedion.</a:t>
            </a:r>
            <a:br>
              <a:rPr lang="cy-GB" dirty="0" smtClean="0"/>
            </a:br>
            <a:endParaRPr lang="en-GB" dirty="0" smtClean="0"/>
          </a:p>
          <a:p>
            <a:r>
              <a:rPr lang="en-GB" i="1" dirty="0" smtClean="0"/>
              <a:t>Immersion - </a:t>
            </a:r>
            <a:r>
              <a:rPr lang="en-GB" b="1" i="1" dirty="0" smtClean="0">
                <a:effectLst/>
              </a:rPr>
              <a:t>Language immersion</a:t>
            </a:r>
            <a:r>
              <a:rPr lang="en-GB" i="1" dirty="0" smtClean="0">
                <a:effectLst/>
              </a:rPr>
              <a:t>, or simply </a:t>
            </a:r>
            <a:r>
              <a:rPr lang="en-GB" b="1" i="1" dirty="0" smtClean="0">
                <a:effectLst/>
              </a:rPr>
              <a:t>immersion</a:t>
            </a:r>
            <a:r>
              <a:rPr lang="en-GB" i="1" dirty="0" smtClean="0">
                <a:effectLst/>
              </a:rPr>
              <a:t>, is a method of teaching a second language in which the learners’ second language (L2) is the medium of classroom instruction. Through this method, learners study school subjects, such as math, science, and social studies, in their L2. The main purpose of this method is to foster bilingualism, in other words, to develop learners' communicative competence or language proficiency in their L2 in addition to their first or native language (L1).</a:t>
            </a:r>
            <a:endParaRPr lang="en-GB" i="1" dirty="0" smtClean="0"/>
          </a:p>
          <a:p>
            <a:pPr rtl="0"/>
            <a:r>
              <a:rPr lang="en-GB" i="1" dirty="0" smtClean="0">
                <a:effectLst/>
              </a:rPr>
              <a:t>Early immersion students "lag behind" their monolingual peers in literacy (reading, spelling, and punctuation) "for the first few years only". However, after the first few years, the immersion students catch up with their peers.</a:t>
            </a:r>
          </a:p>
          <a:p>
            <a:pPr rtl="0"/>
            <a:endParaRPr lang="en-GB" dirty="0" smtClean="0">
              <a:effectLst/>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cy-GB" dirty="0" smtClean="0"/>
              <a:t>Nid </a:t>
            </a:r>
            <a:r>
              <a:rPr lang="cy-GB" dirty="0" smtClean="0"/>
              <a:t>oes gan raglenni trochi unrhyw effeithiau negyddol ar sgiliau llafar yn yr iaith gyntaf.</a:t>
            </a:r>
            <a:br>
              <a:rPr lang="cy-GB" dirty="0" smtClean="0"/>
            </a:br>
            <a:r>
              <a:rPr lang="cy-GB" dirty="0" smtClean="0"/>
              <a:t>Mae myfyrwyr trochi cynnar yn ennill hyfedredd bron-frodorol mewn sgiliau deallusol goddefol (gwrando a siarad) yn</a:t>
            </a:r>
            <a:r>
              <a:rPr lang="cy-GB" baseline="0" dirty="0" smtClean="0"/>
              <a:t> eu</a:t>
            </a:r>
            <a:r>
              <a:rPr lang="cy-GB" dirty="0" smtClean="0"/>
              <a:t> hail iaith erbyn 11 oed, ond nid ydynt yn cyrraedd yr un lefel mewn darllen ac ysgrifennu oherwydd bod ganddynt ddigon o iaith i gyfathrebu â’u hathrawon. Hefyd, os ydynt yn cyfathrebu'n unig gyda'u hathrawon, nid ydynt yn dysgu'r sgiliau i gynnal sgyrsiau dydd i ddydd.</a:t>
            </a:r>
            <a:endParaRPr lang="en-GB" dirty="0" smtClean="0"/>
          </a:p>
          <a:p>
            <a:pPr rtl="0"/>
            <a:endParaRPr lang="en-GB" dirty="0" smtClean="0">
              <a:effectLst/>
            </a:endParaRPr>
          </a:p>
          <a:p>
            <a:pPr rtl="0"/>
            <a:r>
              <a:rPr lang="en-GB" i="1" dirty="0" smtClean="0">
                <a:effectLst/>
              </a:rPr>
              <a:t>Immersion programs have no negative effects on spoken skills in the first language.</a:t>
            </a:r>
          </a:p>
          <a:p>
            <a:pPr rtl="0"/>
            <a:r>
              <a:rPr lang="en-GB" i="1" dirty="0" smtClean="0">
                <a:effectLst/>
              </a:rPr>
              <a:t>Early immersion students acquire almost-native-like proficiency in passive skill (listening and speaking) comprehension of the second language by the age of 11, but they don't reach the same level in reading and writing because they have enough level to communicate with their teachers. Also, if they communicate only with their teachers, they don't learn the skills to hold day-to-day conversations.</a:t>
            </a:r>
          </a:p>
          <a:p>
            <a:endParaRPr lang="en-GB" i="1" dirty="0" smtClean="0"/>
          </a:p>
          <a:p>
            <a:r>
              <a:rPr lang="cy-GB" dirty="0" smtClean="0"/>
              <a:t>Iaith dreftadaeth</a:t>
            </a:r>
            <a:r>
              <a:rPr lang="cy-GB" baseline="0" dirty="0" smtClean="0"/>
              <a:t> </a:t>
            </a:r>
            <a:r>
              <a:rPr lang="cy-GB" dirty="0" smtClean="0"/>
              <a:t>-Heritage language = Yr iaith y mae rhywun yn ei ystyried yn iaith frodorol, cartref, hynafol. Mae hyn yn cwmpasu ieithoedd cynhenid ​​(ee Cymraeg yng Nghymru) ac ieithoedd mewnfudwyr (e.e. Sbaeneg yn yr Unol Daleithiau). "Iaith dreftadaeth" yw'r term a ddefnyddir i ddisgrifio iaith y mae lleiafrifoedd ieithyddol yn ei siarad yn bennaf. Mae ieithoedd treftadaeth yn cynnwys ieithoedd cynhenid ​​sydd mewn perygl yn aml yn ogystal ag ieithoedd y byd a siaredir yn aml mewn llawer o ranbarthau eraill o'r byd. Rhoddir y dreftadaeth label i iaith sy'n seiliedig yn bennaf ar </a:t>
            </a:r>
            <a:r>
              <a:rPr lang="cy-GB" b="1" dirty="0" smtClean="0"/>
              <a:t>statws cymdeithasol ei siaradwyr </a:t>
            </a:r>
            <a:r>
              <a:rPr lang="cy-GB" dirty="0" smtClean="0"/>
              <a:t>ac nid o anghenraid ar unrhyw eiddo ieithyddol. Felly, er bod Sbaeneg fel arfer yn dod yn ail yn nhermau siaradwyr brodorol ledled y byd ac mae ganddi statws swyddogol mewn nifer o wledydd, fe'i hystyrir yn iaith dreftadaeth yn yr Unol Daleithiau</a:t>
            </a:r>
            <a:r>
              <a:rPr lang="cy-GB" baseline="0" dirty="0" smtClean="0"/>
              <a:t> lle Saesneg yw’r iaith bennaf yno</a:t>
            </a:r>
            <a:r>
              <a:rPr lang="cy-GB" dirty="0" smtClean="0"/>
              <a:t>. Gall siaradwyr yr un iaith dreftadaeth a chaiff</a:t>
            </a:r>
            <a:r>
              <a:rPr lang="cy-GB" baseline="0" dirty="0" smtClean="0"/>
              <a:t> eu magu</a:t>
            </a:r>
            <a:r>
              <a:rPr lang="cy-GB" dirty="0" smtClean="0"/>
              <a:t> yn yr un gymuned amrywio'n sylweddol o ran eu gallu ieithyddol ond fe’u diffinir</a:t>
            </a:r>
            <a:r>
              <a:rPr lang="cy-GB" baseline="0" dirty="0" smtClean="0"/>
              <a:t> fel</a:t>
            </a:r>
            <a:r>
              <a:rPr lang="cy-GB" dirty="0" smtClean="0"/>
              <a:t> ‘siaradwyr treftadaeth</a:t>
            </a:r>
            <a:r>
              <a:rPr lang="cy-GB" baseline="0" dirty="0" smtClean="0"/>
              <a:t>’ yn yr un modd</a:t>
            </a:r>
            <a:r>
              <a:rPr lang="cy-GB" dirty="0" smtClean="0"/>
              <a:t>. Gall rhai siaradwyr treftadaeth fod yn hynod fedrus yn yr iaith</a:t>
            </a:r>
            <a:r>
              <a:rPr lang="cy-GB" baseline="0" dirty="0" smtClean="0"/>
              <a:t> </a:t>
            </a:r>
            <a:r>
              <a:rPr lang="cy-GB" dirty="0" smtClean="0"/>
              <a:t>tra gall siaradwyr treftadaeth eraill ddeall yr iaith ond methu</a:t>
            </a:r>
            <a:r>
              <a:rPr lang="cy-GB" baseline="0" dirty="0" smtClean="0"/>
              <a:t> a’i siarad.</a:t>
            </a:r>
            <a:r>
              <a:rPr lang="cy-GB" dirty="0" smtClean="0"/>
              <a:t> Efallai bydd unigolion eraill sydd</a:t>
            </a:r>
            <a:r>
              <a:rPr lang="cy-GB" baseline="0" dirty="0" smtClean="0"/>
              <a:t> </a:t>
            </a:r>
            <a:r>
              <a:rPr lang="cy-GB" dirty="0" smtClean="0"/>
              <a:t>â chysylltiad diwylliannol ynn unig ag iaith leiafrifol ond nad ydynt yn ei siarad,  yn ystyried yr</a:t>
            </a:r>
            <a:r>
              <a:rPr lang="cy-GB" baseline="0" dirty="0" smtClean="0"/>
              <a:t> iaith </a:t>
            </a:r>
            <a:r>
              <a:rPr lang="cy-GB" dirty="0" smtClean="0"/>
              <a:t>yn iaith dreftadaeth</a:t>
            </a:r>
            <a:r>
              <a:rPr lang="cy-GB" baseline="0" dirty="0" smtClean="0"/>
              <a:t> iddynt. </a:t>
            </a:r>
          </a:p>
          <a:p>
            <a:endParaRPr lang="en-GB" dirty="0" smtClean="0"/>
          </a:p>
          <a:p>
            <a:r>
              <a:rPr lang="en-GB" dirty="0" smtClean="0"/>
              <a:t>Maintenance/heritage –Heritage language = The language a person regards as their native, home, ancestral language. This covers indigenous languages (e.g. Welsh in Wales) and in-migrant languages (e.g. Spanish in the United States). </a:t>
            </a:r>
            <a:r>
              <a:rPr lang="en-GB" dirty="0" smtClean="0">
                <a:effectLst/>
              </a:rPr>
              <a:t>"Heritage language" is the term used to describe a language which is predominantly spoken by linguistic minorities. Heritage languages include indigenous languages that are often endangered as well as world languages that are commonly spoken in many other regions of the world.</a:t>
            </a:r>
            <a:r>
              <a:rPr lang="en-GB" baseline="0" dirty="0" smtClean="0">
                <a:effectLst/>
              </a:rPr>
              <a:t> </a:t>
            </a:r>
            <a:r>
              <a:rPr lang="en-GB" dirty="0" smtClean="0">
                <a:effectLst/>
              </a:rPr>
              <a:t>The label </a:t>
            </a:r>
            <a:r>
              <a:rPr lang="en-GB" i="1" dirty="0" smtClean="0">
                <a:effectLst/>
              </a:rPr>
              <a:t>heritage</a:t>
            </a:r>
            <a:r>
              <a:rPr lang="en-GB" dirty="0" smtClean="0">
                <a:effectLst/>
              </a:rPr>
              <a:t> is given to a language based principally on the social status of its speakers and not necessarily on any linguistic property. Thus, while Spanish typically comes in second in terms of native speakers worldwide and has official status in a number of countries, it is considered a heritage language in the English-dominant United States. Speakers of the same heritage language raised in the same community may differ significantly in terms of their language abilities, yet be considered heritage speakers under this definition. Some heritage speakers may be highly proficient in the language, possessing several registers, while other heritage speakers may be able to understand the language but not produce it. Other individuals that simply have a cultural connection with a minority language but do not speak it may consider it to be their heritage language.</a:t>
            </a:r>
            <a:endParaRPr lang="en-GB" dirty="0" smtClean="0"/>
          </a:p>
          <a:p>
            <a:endParaRPr lang="en-GB" dirty="0" smtClean="0"/>
          </a:p>
          <a:p>
            <a:endParaRPr lang="en-GB" dirty="0" smtClean="0"/>
          </a:p>
          <a:p>
            <a:r>
              <a:rPr lang="cy-GB" dirty="0" smtClean="0"/>
              <a:t>Dwy ffordd / </a:t>
            </a:r>
            <a:r>
              <a:rPr lang="cy-GB" b="1" dirty="0" smtClean="0"/>
              <a:t>iaith ddeuol </a:t>
            </a:r>
            <a:r>
              <a:rPr lang="cy-GB" dirty="0" smtClean="0"/>
              <a:t>- Mae iaith ddeuol yn fath o addysg lle mae myfyrwyr yn dysgu llythrennedd a chynnwys mewn dwy iaith. Mae'r mwyafrif o raglenni dwyieithog yn yr Unol Daleithiau yn addysgu yn Saesneg a Sbaeneg, er bod nifer cynyddol o raglenni'n defnyddio iaith gymdeithasol heblaw Sbaeneg, megis Arabaidd, Tsieineaidd, Ffrangeg, Hawaiian, Siapan, neu Corea. Mae rhaglenni iaith ddeuol yn defnyddio'r iaith bartner am o leiaf hanner y diwrnod hyfforddi yn y blynyddoedd elfennol. Mewn trochi dwy ffordd mae poblogaeth y myfyrwyr yn cynnwys siaradwyr dwy neu fwy o ieithoedd. Yn ddelfrydol, mae hanner y dosbarth yn cynnwys siaradwyr brodorol y brif iaith yn yr ardal (e.e., Saesneg yn yr Unol Daleithiau) a'r hanner arall yr iaith darged (e.e., Sbaeneg). Rhennir amser dosbarth yn hanner ac fe'i haddysgir mewn</a:t>
            </a:r>
            <a:r>
              <a:rPr lang="cy-GB" baseline="0" dirty="0" smtClean="0"/>
              <a:t> iaith gryfaf a’r iaith darged</a:t>
            </a:r>
            <a:r>
              <a:rPr lang="cy-GB" dirty="0" smtClean="0"/>
              <a:t>. Fel hyn mae myfyrwyr yn annog ac yn addysgu ei gilydd, ac yn y pen draw bydd pob un yn dod yn ddwyieithog. Mae'r nodau'n debyg i'r rhai sy'n cael eu trochi'n rhannol. Gallai cymarebau gwahanol yr iaith darged i'r iaith frodorol ddigwydd.</a:t>
            </a:r>
          </a:p>
          <a:p>
            <a:endParaRPr lang="cy-GB" dirty="0" smtClean="0"/>
          </a:p>
          <a:p>
            <a:r>
              <a:rPr lang="en-GB" dirty="0" smtClean="0"/>
              <a:t>Two way/Dual language - </a:t>
            </a:r>
            <a:r>
              <a:rPr lang="en-GB" b="1" dirty="0" smtClean="0">
                <a:effectLst/>
              </a:rPr>
              <a:t>Dual language</a:t>
            </a:r>
            <a:r>
              <a:rPr lang="en-GB" dirty="0" smtClean="0">
                <a:effectLst/>
              </a:rPr>
              <a:t> is a form of education in which students are taught literacy and content in two languages. The majority of dual language programs in the United States teach in English and Spanish, although increasing numbers of programs use a partner language other than Spanish, such as Arabic, Chinese, French, Hawaiian, Japanese, or Korean. Dual language programs use the partner language for at least half of the instructional day in the elementary years.</a:t>
            </a:r>
            <a:r>
              <a:rPr lang="en-GB" dirty="0" smtClean="0"/>
              <a:t> </a:t>
            </a:r>
            <a:r>
              <a:rPr lang="en-GB" dirty="0" smtClean="0">
                <a:effectLst/>
              </a:rPr>
              <a:t>In </a:t>
            </a:r>
            <a:r>
              <a:rPr lang="en-GB" i="1" dirty="0" smtClean="0">
                <a:effectLst/>
              </a:rPr>
              <a:t>two-way immersion</a:t>
            </a:r>
            <a:r>
              <a:rPr lang="en-GB" i="0" baseline="0" dirty="0" smtClean="0">
                <a:effectLst/>
              </a:rPr>
              <a:t> </a:t>
            </a:r>
            <a:r>
              <a:rPr lang="en-GB" dirty="0" smtClean="0">
                <a:effectLst/>
              </a:rPr>
              <a:t>the student population consists of speakers of two or more languages. Ideally speaking, half of the class is made up of native speakers of the major language in the area (e.g., English in the U.S.) and the other half is of the target language (e.g., Spanish). Class time is split in half and taught in the major and target languages. This way students encourage and teach each other, and eventually all become bilingual. The goals are similar to those of partial immersion. Different ratios of the target language to the native language may occur.</a:t>
            </a:r>
            <a:endParaRPr lang="en-GB" dirty="0" smtClean="0"/>
          </a:p>
          <a:p>
            <a:endParaRPr lang="en-GB" sz="1200" b="0" i="0" u="none" strike="noStrike" kern="1200" baseline="0" dirty="0" smtClean="0">
              <a:solidFill>
                <a:schemeClr val="tx1"/>
              </a:solidFill>
              <a:latin typeface="+mn-lt"/>
              <a:ea typeface="+mn-ea"/>
              <a:cs typeface="+mn-cs"/>
            </a:endParaRPr>
          </a:p>
          <a:p>
            <a:endParaRPr lang="en-GB" sz="1200" b="0" kern="1200" dirty="0" smtClean="0">
              <a:solidFill>
                <a:schemeClr val="tx1"/>
              </a:solidFill>
              <a:effectLst/>
              <a:latin typeface="+mn-lt"/>
              <a:ea typeface="+mn-ea"/>
              <a:cs typeface="+mn-cs"/>
            </a:endParaRPr>
          </a:p>
          <a:p>
            <a:r>
              <a:rPr lang="en-GB" sz="1200" b="1" kern="1200" dirty="0" err="1" smtClean="0">
                <a:solidFill>
                  <a:schemeClr val="tx1"/>
                </a:solidFill>
                <a:effectLst/>
                <a:latin typeface="+mn-lt"/>
                <a:ea typeface="+mn-ea"/>
                <a:cs typeface="+mn-cs"/>
              </a:rPr>
              <a:t>Prif</a:t>
            </a:r>
            <a:r>
              <a:rPr lang="en-GB" sz="1200" b="1" kern="1200" dirty="0" smtClean="0">
                <a:solidFill>
                  <a:schemeClr val="tx1"/>
                </a:solidFill>
                <a:effectLst/>
                <a:latin typeface="+mn-lt"/>
                <a:ea typeface="+mn-ea"/>
                <a:cs typeface="+mn-cs"/>
              </a:rPr>
              <a:t> </a:t>
            </a:r>
            <a:r>
              <a:rPr lang="en-GB" sz="1200" b="1" kern="1200" dirty="0" err="1" smtClean="0">
                <a:solidFill>
                  <a:schemeClr val="tx1"/>
                </a:solidFill>
                <a:effectLst/>
                <a:latin typeface="+mn-lt"/>
                <a:ea typeface="+mn-ea"/>
                <a:cs typeface="+mn-cs"/>
              </a:rPr>
              <a:t>ffrwd</a:t>
            </a:r>
            <a:r>
              <a:rPr lang="en-GB" sz="1200" b="1" kern="1200" dirty="0" smtClean="0">
                <a:solidFill>
                  <a:schemeClr val="tx1"/>
                </a:solidFill>
                <a:effectLst/>
                <a:latin typeface="+mn-lt"/>
                <a:ea typeface="+mn-ea"/>
                <a:cs typeface="+mn-cs"/>
              </a:rPr>
              <a:t> </a:t>
            </a:r>
            <a:r>
              <a:rPr lang="en-GB" sz="1200" b="0" kern="1200" dirty="0" smtClean="0">
                <a:solidFill>
                  <a:schemeClr val="tx1"/>
                </a:solidFill>
                <a:effectLst/>
                <a:latin typeface="+mn-lt"/>
                <a:ea typeface="+mn-ea"/>
                <a:cs typeface="+mn-cs"/>
              </a:rPr>
              <a:t>(</a:t>
            </a:r>
            <a:r>
              <a:rPr lang="en-GB" sz="1200" b="0" kern="1200" dirty="0" err="1" smtClean="0">
                <a:solidFill>
                  <a:schemeClr val="tx1"/>
                </a:solidFill>
                <a:effectLst/>
                <a:latin typeface="+mn-lt"/>
                <a:ea typeface="+mn-ea"/>
                <a:cs typeface="+mn-cs"/>
              </a:rPr>
              <a:t>gydag</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Addysgu</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Iaith</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Dramor</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Cyfeirir</a:t>
            </a:r>
            <a:r>
              <a:rPr lang="en-GB" sz="1200" b="0" kern="1200" dirty="0" smtClean="0">
                <a:solidFill>
                  <a:schemeClr val="tx1"/>
                </a:solidFill>
                <a:effectLst/>
                <a:latin typeface="+mn-lt"/>
                <a:ea typeface="+mn-ea"/>
                <a:cs typeface="+mn-cs"/>
              </a:rPr>
              <a:t> at y math </a:t>
            </a:r>
            <a:r>
              <a:rPr lang="en-GB" sz="1200" b="0" kern="1200" dirty="0" err="1" smtClean="0">
                <a:solidFill>
                  <a:schemeClr val="tx1"/>
                </a:solidFill>
                <a:effectLst/>
                <a:latin typeface="+mn-lt"/>
                <a:ea typeface="+mn-ea"/>
                <a:cs typeface="+mn-cs"/>
              </a:rPr>
              <a:t>hwn</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weithiau</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fel</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rhaglen</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iaith</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fwydo</a:t>
            </a:r>
            <a:r>
              <a:rPr lang="en-GB" sz="1200" b="0" kern="1200" dirty="0" smtClean="0">
                <a:solidFill>
                  <a:schemeClr val="tx1"/>
                </a:solidFill>
                <a:effectLst/>
                <a:latin typeface="+mn-lt"/>
                <a:ea typeface="+mn-ea"/>
                <a:cs typeface="+mn-cs"/>
              </a:rPr>
              <a:t> drip' - </a:t>
            </a:r>
            <a:r>
              <a:rPr lang="en-GB" sz="1200" b="0" kern="1200" dirty="0" err="1" smtClean="0">
                <a:solidFill>
                  <a:schemeClr val="tx1"/>
                </a:solidFill>
                <a:effectLst/>
                <a:latin typeface="+mn-lt"/>
                <a:ea typeface="+mn-ea"/>
                <a:cs typeface="+mn-cs"/>
              </a:rPr>
              <a:t>sy'n</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amlygu'r</a:t>
            </a:r>
            <a:r>
              <a:rPr lang="en-GB" sz="1200" b="0" kern="1200" dirty="0" smtClean="0">
                <a:solidFill>
                  <a:schemeClr val="tx1"/>
                </a:solidFill>
                <a:effectLst/>
                <a:latin typeface="+mn-lt"/>
                <a:ea typeface="+mn-ea"/>
                <a:cs typeface="+mn-cs"/>
              </a:rPr>
              <a:t> math o </a:t>
            </a:r>
            <a:r>
              <a:rPr lang="en-GB" sz="1200" b="0" kern="1200" dirty="0" err="1" smtClean="0">
                <a:solidFill>
                  <a:schemeClr val="tx1"/>
                </a:solidFill>
                <a:effectLst/>
                <a:latin typeface="+mn-lt"/>
                <a:ea typeface="+mn-ea"/>
                <a:cs typeface="+mn-cs"/>
              </a:rPr>
              <a:t>elfen</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iaith</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mewn</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addysg</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prif</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ffrwd</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gyda</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gwersi</a:t>
            </a:r>
            <a:r>
              <a:rPr lang="en-GB" sz="1200" b="0" kern="1200" dirty="0" smtClean="0">
                <a:solidFill>
                  <a:schemeClr val="tx1"/>
                </a:solidFill>
                <a:effectLst/>
                <a:latin typeface="+mn-lt"/>
                <a:ea typeface="+mn-ea"/>
                <a:cs typeface="+mn-cs"/>
              </a:rPr>
              <a:t> o ½ </a:t>
            </a:r>
            <a:r>
              <a:rPr lang="en-GB" sz="1200" b="0" kern="1200" dirty="0" err="1" smtClean="0">
                <a:solidFill>
                  <a:schemeClr val="tx1"/>
                </a:solidFill>
                <a:effectLst/>
                <a:latin typeface="+mn-lt"/>
                <a:ea typeface="+mn-ea"/>
                <a:cs typeface="+mn-cs"/>
              </a:rPr>
              <a:t>awr</a:t>
            </a:r>
            <a:r>
              <a:rPr lang="en-GB" sz="1200" b="0" kern="1200" dirty="0" smtClean="0">
                <a:solidFill>
                  <a:schemeClr val="tx1"/>
                </a:solidFill>
                <a:effectLst/>
                <a:latin typeface="+mn-lt"/>
                <a:ea typeface="+mn-ea"/>
                <a:cs typeface="+mn-cs"/>
              </a:rPr>
              <a:t> y </a:t>
            </a:r>
            <a:r>
              <a:rPr lang="en-GB" sz="1200" b="0" kern="1200" dirty="0" err="1" smtClean="0">
                <a:solidFill>
                  <a:schemeClr val="tx1"/>
                </a:solidFill>
                <a:effectLst/>
                <a:latin typeface="+mn-lt"/>
                <a:ea typeface="+mn-ea"/>
                <a:cs typeface="+mn-cs"/>
              </a:rPr>
              <a:t>dydd</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yn</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yr</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Iaith</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Dramor</a:t>
            </a:r>
            <a:r>
              <a:rPr lang="en-GB" sz="1200" b="0" kern="1200" dirty="0" smtClean="0">
                <a:solidFill>
                  <a:schemeClr val="tx1"/>
                </a:solidFill>
                <a:effectLst/>
                <a:latin typeface="+mn-lt"/>
                <a:ea typeface="+mn-ea"/>
                <a:cs typeface="+mn-cs"/>
              </a:rPr>
              <a:t> / Ail </a:t>
            </a:r>
            <a:r>
              <a:rPr lang="en-GB" sz="1200" b="0" kern="1200" dirty="0" err="1" smtClean="0">
                <a:solidFill>
                  <a:schemeClr val="tx1"/>
                </a:solidFill>
                <a:effectLst/>
                <a:latin typeface="+mn-lt"/>
                <a:ea typeface="+mn-ea"/>
                <a:cs typeface="+mn-cs"/>
              </a:rPr>
              <a:t>Iaith</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Disgrifir</a:t>
            </a:r>
            <a:r>
              <a:rPr lang="en-GB" sz="1200" b="0" kern="1200" dirty="0" smtClean="0">
                <a:solidFill>
                  <a:schemeClr val="tx1"/>
                </a:solidFill>
                <a:effectLst/>
                <a:latin typeface="+mn-lt"/>
                <a:ea typeface="+mn-ea"/>
                <a:cs typeface="+mn-cs"/>
              </a:rPr>
              <a:t> nod / </a:t>
            </a:r>
            <a:r>
              <a:rPr lang="en-GB" sz="1200" b="0" kern="1200" dirty="0" err="1" smtClean="0">
                <a:solidFill>
                  <a:schemeClr val="tx1"/>
                </a:solidFill>
                <a:effectLst/>
                <a:latin typeface="+mn-lt"/>
                <a:ea typeface="+mn-ea"/>
                <a:cs typeface="+mn-cs"/>
              </a:rPr>
              <a:t>canlyniad</a:t>
            </a:r>
            <a:r>
              <a:rPr lang="en-GB" sz="1200" b="0" kern="1200" dirty="0" smtClean="0">
                <a:solidFill>
                  <a:schemeClr val="tx1"/>
                </a:solidFill>
                <a:effectLst/>
                <a:latin typeface="+mn-lt"/>
                <a:ea typeface="+mn-ea"/>
                <a:cs typeface="+mn-cs"/>
              </a:rPr>
              <a:t> y </a:t>
            </a:r>
            <a:r>
              <a:rPr lang="en-GB" sz="1200" b="0" kern="1200" dirty="0" err="1" smtClean="0">
                <a:solidFill>
                  <a:schemeClr val="tx1"/>
                </a:solidFill>
                <a:effectLst/>
                <a:latin typeface="+mn-lt"/>
                <a:ea typeface="+mn-ea"/>
                <a:cs typeface="+mn-cs"/>
              </a:rPr>
              <a:t>rhaglen</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fel</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anaml</a:t>
            </a:r>
            <a:r>
              <a:rPr lang="en-GB" sz="1200" b="0" kern="1200" dirty="0" smtClean="0">
                <a:solidFill>
                  <a:schemeClr val="tx1"/>
                </a:solidFill>
                <a:effectLst/>
                <a:latin typeface="+mn-lt"/>
                <a:ea typeface="+mn-ea"/>
                <a:cs typeface="+mn-cs"/>
              </a:rPr>
              <a:t> y </a:t>
            </a:r>
            <a:r>
              <a:rPr lang="en-GB" sz="1200" b="0" kern="1200" dirty="0" err="1" smtClean="0">
                <a:solidFill>
                  <a:schemeClr val="tx1"/>
                </a:solidFill>
                <a:effectLst/>
                <a:latin typeface="+mn-lt"/>
                <a:ea typeface="+mn-ea"/>
                <a:cs typeface="+mn-cs"/>
              </a:rPr>
              <a:t>mae'n</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ei</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gynhyrchu</a:t>
            </a:r>
            <a:r>
              <a:rPr lang="en-GB" sz="1200" b="0" kern="1200" dirty="0" smtClean="0">
                <a:solidFill>
                  <a:schemeClr val="tx1"/>
                </a:solidFill>
                <a:effectLst/>
                <a:latin typeface="+mn-lt"/>
                <a:ea typeface="+mn-ea"/>
                <a:cs typeface="+mn-cs"/>
              </a:rPr>
              <a:t> plant </a:t>
            </a:r>
            <a:r>
              <a:rPr lang="en-GB" sz="1200" b="0" kern="1200" dirty="0" err="1" smtClean="0">
                <a:solidFill>
                  <a:schemeClr val="tx1"/>
                </a:solidFill>
                <a:effectLst/>
                <a:latin typeface="+mn-lt"/>
                <a:ea typeface="+mn-ea"/>
                <a:cs typeface="+mn-cs"/>
              </a:rPr>
              <a:t>sy'n</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ddwyieithog</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yn</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swyddogol</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Gwybodaeth</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gyfyngedig</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iawn</a:t>
            </a:r>
            <a:r>
              <a:rPr lang="en-GB" sz="1200" b="0" kern="1200" dirty="0" smtClean="0">
                <a:solidFill>
                  <a:schemeClr val="tx1"/>
                </a:solidFill>
                <a:effectLst/>
                <a:latin typeface="+mn-lt"/>
                <a:ea typeface="+mn-ea"/>
                <a:cs typeface="+mn-cs"/>
              </a:rPr>
              <a:t> o </a:t>
            </a:r>
            <a:r>
              <a:rPr lang="en-GB" sz="1200" b="0" kern="1200" dirty="0" err="1" smtClean="0">
                <a:solidFill>
                  <a:schemeClr val="tx1"/>
                </a:solidFill>
                <a:effectLst/>
                <a:latin typeface="+mn-lt"/>
                <a:ea typeface="+mn-ea"/>
                <a:cs typeface="+mn-cs"/>
              </a:rPr>
              <a:t>dramor</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iaith</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yn</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tueddu</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i</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fod</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yn</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ganlyniad</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nodweddiadol</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màs</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yr</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iaith</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mwyafrif</a:t>
            </a:r>
            <a:r>
              <a:rPr lang="en-GB" sz="1200" b="0" kern="1200" dirty="0" smtClean="0">
                <a:solidFill>
                  <a:schemeClr val="tx1"/>
                </a:solidFill>
                <a:effectLst/>
                <a:latin typeface="+mn-lt"/>
                <a:ea typeface="+mn-ea"/>
                <a:cs typeface="+mn-cs"/>
              </a:rPr>
              <a:t>.</a:t>
            </a:r>
          </a:p>
          <a:p>
            <a:endParaRPr lang="en-GB" sz="1200" b="0" kern="1200" dirty="0" smtClean="0">
              <a:solidFill>
                <a:schemeClr val="tx1"/>
              </a:solidFill>
              <a:effectLst/>
              <a:latin typeface="+mn-lt"/>
              <a:ea typeface="+mn-ea"/>
              <a:cs typeface="+mn-cs"/>
            </a:endParaRPr>
          </a:p>
          <a:p>
            <a:r>
              <a:rPr lang="en-GB" sz="1200" b="1" i="0" u="none" strike="noStrike" kern="1200" baseline="0" dirty="0" smtClean="0">
                <a:solidFill>
                  <a:schemeClr val="tx1"/>
                </a:solidFill>
                <a:latin typeface="+mn-lt"/>
                <a:ea typeface="+mn-ea"/>
                <a:cs typeface="+mn-cs"/>
              </a:rPr>
              <a:t>Mainstream (with Foreign Language Teaching)</a:t>
            </a:r>
          </a:p>
          <a:p>
            <a:r>
              <a:rPr lang="en-GB" sz="1200" b="0" i="0" u="none" strike="noStrike" kern="1200" baseline="0" dirty="0" smtClean="0">
                <a:solidFill>
                  <a:schemeClr val="tx1"/>
                </a:solidFill>
                <a:latin typeface="+mn-lt"/>
                <a:ea typeface="+mn-ea"/>
                <a:cs typeface="+mn-cs"/>
              </a:rPr>
              <a:t>This type is sometimes referred to as a ‘drip-feed’ language programme −which highlights the kind of language element in mainstream schooling with</a:t>
            </a:r>
          </a:p>
          <a:p>
            <a:r>
              <a:rPr lang="en-GB" sz="1200" b="0" i="0" u="none" strike="noStrike" kern="1200" baseline="0" dirty="0" smtClean="0">
                <a:solidFill>
                  <a:schemeClr val="tx1"/>
                </a:solidFill>
                <a:latin typeface="+mn-lt"/>
                <a:ea typeface="+mn-ea"/>
                <a:cs typeface="+mn-cs"/>
              </a:rPr>
              <a:t>lessons of ½ hour per day in the Foreign Language/Second Language. The aim/outcome of the programme is described as: rarely produces</a:t>
            </a:r>
          </a:p>
          <a:p>
            <a:r>
              <a:rPr lang="en-GB" sz="1200" b="0" i="0" u="none" strike="noStrike" kern="1200" baseline="0" dirty="0" smtClean="0">
                <a:solidFill>
                  <a:schemeClr val="tx1"/>
                </a:solidFill>
                <a:latin typeface="+mn-lt"/>
                <a:ea typeface="+mn-ea"/>
                <a:cs typeface="+mn-cs"/>
              </a:rPr>
              <a:t>functionally bilingual children. A very limited knowledge of a foreign language tends to be the typical outcome for the mass of the language majority.</a:t>
            </a:r>
          </a:p>
          <a:p>
            <a:endParaRPr lang="en-GB" sz="1200" b="0" kern="1200" dirty="0" smtClean="0">
              <a:solidFill>
                <a:schemeClr val="tx1"/>
              </a:solidFill>
              <a:effectLst/>
              <a:latin typeface="+mn-lt"/>
              <a:ea typeface="+mn-ea"/>
              <a:cs typeface="+mn-cs"/>
            </a:endParaRPr>
          </a:p>
          <a:p>
            <a:endParaRPr lang="en-GB" dirty="0" smtClean="0"/>
          </a:p>
        </p:txBody>
      </p:sp>
      <p:sp>
        <p:nvSpPr>
          <p:cNvPr id="4" name="Slide Number Placeholder 3"/>
          <p:cNvSpPr>
            <a:spLocks noGrp="1"/>
          </p:cNvSpPr>
          <p:nvPr>
            <p:ph type="sldNum" sz="quarter" idx="10"/>
          </p:nvPr>
        </p:nvSpPr>
        <p:spPr/>
        <p:txBody>
          <a:bodyPr/>
          <a:lstStyle/>
          <a:p>
            <a:fld id="{8D8B99D7-03FC-4649-AE87-E5028ECD77E2}"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42877866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UNESCO have a classification system to show how ‘in trouble’ a language is – 5 sections</a:t>
            </a:r>
          </a:p>
          <a:p>
            <a:endParaRPr lang="en-GB" dirty="0" smtClean="0"/>
          </a:p>
          <a:p>
            <a:r>
              <a:rPr lang="en-GB" dirty="0" smtClean="0"/>
              <a:t>2539</a:t>
            </a:r>
            <a:r>
              <a:rPr lang="en-GB" baseline="0" dirty="0" smtClean="0"/>
              <a:t> languages on the list</a:t>
            </a:r>
          </a:p>
          <a:p>
            <a:endParaRPr lang="en-GB" baseline="0" dirty="0" smtClean="0"/>
          </a:p>
          <a:p>
            <a:r>
              <a:rPr lang="en-GB" baseline="0" dirty="0" smtClean="0"/>
              <a:t>Welsh – classified as ‘vulnerable’ – 750,000 speakers</a:t>
            </a:r>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16</a:t>
            </a:fld>
            <a:endParaRPr lang="en-US"/>
          </a:p>
        </p:txBody>
      </p:sp>
    </p:spTree>
    <p:extLst>
      <p:ext uri="{BB962C8B-B14F-4D97-AF65-F5344CB8AC3E}">
        <p14:creationId xmlns:p14="http://schemas.microsoft.com/office/powerpoint/2010/main" val="6362804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normAutofit/>
          </a:bodyPr>
          <a:lstStyle/>
          <a:p>
            <a:r>
              <a:rPr lang="en-GB" dirty="0" smtClean="0">
                <a:effectLst/>
              </a:rPr>
              <a:t>Additive bilingualism - the first language continues to be developed and the first culture to be valued while the second language is added</a:t>
            </a:r>
          </a:p>
          <a:p>
            <a:endParaRPr lang="en-GB" dirty="0" smtClean="0">
              <a:effectLst/>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effectLst/>
              </a:rPr>
              <a:t>Subtractive bilingualism - the second language is added at the expense of the first language and culture, which diminish as a consequence. </a:t>
            </a:r>
            <a:r>
              <a:rPr lang="en-GB" sz="1200" kern="1200" dirty="0" smtClean="0">
                <a:solidFill>
                  <a:schemeClr val="tx1"/>
                </a:solidFill>
                <a:latin typeface="+mn-lt"/>
                <a:ea typeface="+mn-ea"/>
                <a:cs typeface="+mn-cs"/>
              </a:rPr>
              <a:t>The second language replaces the first language. This is commonly found in children who emigrate to a foreign country when they are young, especially in cases of orphans who are deprived of their first language input.</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6C2D03F-3102-9447-B771-F38B0444EFBF}" type="slidenum">
              <a:rPr lang="en-US" smtClean="0">
                <a:solidFill>
                  <a:prstClr val="black"/>
                </a:solidFill>
              </a:rPr>
              <a:pPr/>
              <a:t>17</a:t>
            </a:fld>
            <a:endParaRPr lang="en-US">
              <a:solidFill>
                <a:prstClr val="black"/>
              </a:solidFill>
            </a:endParaRPr>
          </a:p>
        </p:txBody>
      </p:sp>
    </p:spTree>
    <p:extLst>
      <p:ext uri="{BB962C8B-B14F-4D97-AF65-F5344CB8AC3E}">
        <p14:creationId xmlns:p14="http://schemas.microsoft.com/office/powerpoint/2010/main" val="24414965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Garcia has added these two models of bilingualism to the additive-subtractive types.  </a:t>
            </a:r>
          </a:p>
          <a:p>
            <a:r>
              <a:rPr lang="en-GB" dirty="0" smtClean="0"/>
              <a:t>Read: https://ofeliagarciadotorg.files.wordpress.com/2011/02/education-multilingualism-translanguaging-21st-century.pdf for information.</a:t>
            </a:r>
          </a:p>
          <a:p>
            <a:r>
              <a:rPr lang="en-GB" sz="1200" b="1" u="sng" kern="1200" dirty="0" smtClean="0">
                <a:solidFill>
                  <a:schemeClr val="tx1"/>
                </a:solidFill>
                <a:effectLst/>
                <a:latin typeface="+mn-lt"/>
                <a:ea typeface="+mn-ea"/>
                <a:cs typeface="+mn-cs"/>
              </a:rPr>
              <a:t>Dynamic and Recursive Bilingualism</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Garcia (2009) has recently introduced the terms dynamic and recursive bilingualism.  According to Garcia (2009), although the aim of an additive context is to achieve ‘bilingualism’, both languages are measured according to ‘monolingual’ standards only.  Pupils in an additive context are expected to reach native proficiency in both languages and, therefore, bilingualism in this context can be described as a double </a:t>
            </a:r>
            <a:r>
              <a:rPr lang="en-GB" sz="1200" kern="1200" dirty="0" err="1" smtClean="0">
                <a:solidFill>
                  <a:schemeClr val="tx1"/>
                </a:solidFill>
                <a:effectLst/>
                <a:latin typeface="+mn-lt"/>
                <a:ea typeface="+mn-ea"/>
                <a:cs typeface="+mn-cs"/>
              </a:rPr>
              <a:t>monolingualism</a:t>
            </a:r>
            <a:r>
              <a:rPr lang="en-GB" sz="1200" kern="1200" dirty="0" smtClean="0">
                <a:solidFill>
                  <a:schemeClr val="tx1"/>
                </a:solidFill>
                <a:effectLst/>
                <a:latin typeface="+mn-lt"/>
                <a:ea typeface="+mn-ea"/>
                <a:cs typeface="+mn-cs"/>
              </a:rPr>
              <a:t>.  As a result, Garcia argues that (2009) the terms additive and subtractive do not manage to represent the linguistic complexity of the 21st century</a:t>
            </a:r>
            <a:r>
              <a:rPr lang="en-GB" sz="1200" kern="1200" dirty="0" smtClean="0">
                <a:solidFill>
                  <a:schemeClr val="tx1"/>
                </a:solidFill>
                <a:effectLst/>
                <a:latin typeface="+mn-lt"/>
                <a:ea typeface="+mn-ea"/>
                <a:cs typeface="+mn-cs"/>
              </a:rPr>
              <a:t>.</a:t>
            </a:r>
          </a:p>
          <a:p>
            <a:endParaRPr lang="en-GB" sz="1200" kern="1200" dirty="0" smtClean="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mn-lt"/>
                <a:ea typeface="+mn-ea"/>
                <a:cs typeface="+mn-cs"/>
              </a:rPr>
              <a:t>Dynamic bilingualism refers to the ability to communicate in several languages</a:t>
            </a:r>
            <a:r>
              <a:rPr lang="en-GB" sz="1200" kern="1200" dirty="0" smtClean="0">
                <a:solidFill>
                  <a:schemeClr val="tx1"/>
                </a:solidFill>
                <a:effectLst/>
                <a:latin typeface="+mn-lt"/>
                <a:ea typeface="+mn-ea"/>
                <a:cs typeface="+mn-cs"/>
              </a:rPr>
              <a:t> as in the case of multilingual continents such as Asia and Africa.  Consequently, speakers are allowed to move between languages ​​as a legitimate medium of communication.  The term </a:t>
            </a:r>
            <a:r>
              <a:rPr lang="en-GB" sz="1200" kern="1200" dirty="0" err="1" smtClean="0">
                <a:solidFill>
                  <a:schemeClr val="tx1"/>
                </a:solidFill>
                <a:effectLst/>
                <a:latin typeface="+mn-lt"/>
                <a:ea typeface="+mn-ea"/>
                <a:cs typeface="+mn-cs"/>
              </a:rPr>
              <a:t>translanguaging</a:t>
            </a:r>
            <a:r>
              <a:rPr lang="en-GB" sz="1200" kern="1200" dirty="0" smtClean="0">
                <a:solidFill>
                  <a:schemeClr val="tx1"/>
                </a:solidFill>
                <a:effectLst/>
                <a:latin typeface="+mn-lt"/>
                <a:ea typeface="+mn-ea"/>
                <a:cs typeface="+mn-cs"/>
              </a:rPr>
              <a:t> is widely used to describe this practice. </a:t>
            </a:r>
            <a:endParaRPr lang="en-GB" dirty="0" smtClean="0"/>
          </a:p>
          <a:p>
            <a:endParaRPr lang="en-GB"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Recursive bilingualism refers to the revival of a language</a:t>
            </a:r>
            <a:r>
              <a:rPr lang="en-GB" sz="1200" kern="1200" dirty="0" smtClean="0">
                <a:solidFill>
                  <a:schemeClr val="tx1"/>
                </a:solidFill>
                <a:effectLst/>
                <a:latin typeface="+mn-lt"/>
                <a:ea typeface="+mn-ea"/>
                <a:cs typeface="+mn-cs"/>
              </a:rPr>
              <a:t> based on a language that already exists in society to varying degrees.  It describes language revival following a language shift.  Garcia discusses immersion schools in Kura </a:t>
            </a:r>
            <a:r>
              <a:rPr lang="en-GB" sz="1200" kern="1200" dirty="0" err="1" smtClean="0">
                <a:solidFill>
                  <a:schemeClr val="tx1"/>
                </a:solidFill>
                <a:effectLst/>
                <a:latin typeface="+mn-lt"/>
                <a:ea typeface="+mn-ea"/>
                <a:cs typeface="+mn-cs"/>
              </a:rPr>
              <a:t>Kaupapa</a:t>
            </a:r>
            <a:r>
              <a:rPr lang="en-GB" sz="1200" kern="1200" dirty="0" smtClean="0">
                <a:solidFill>
                  <a:schemeClr val="tx1"/>
                </a:solidFill>
                <a:effectLst/>
                <a:latin typeface="+mn-lt"/>
                <a:ea typeface="+mn-ea"/>
                <a:cs typeface="+mn-cs"/>
              </a:rPr>
              <a:t>, </a:t>
            </a:r>
            <a:r>
              <a:rPr lang="en-GB" sz="1200" b="1" kern="1200" dirty="0" smtClean="0">
                <a:solidFill>
                  <a:schemeClr val="tx1"/>
                </a:solidFill>
                <a:effectLst/>
                <a:latin typeface="+mn-lt"/>
                <a:ea typeface="+mn-ea"/>
                <a:cs typeface="+mn-cs"/>
              </a:rPr>
              <a:t>New Zealand and Maori </a:t>
            </a:r>
            <a:r>
              <a:rPr lang="en-GB" sz="1200" kern="1200" dirty="0" smtClean="0">
                <a:solidFill>
                  <a:schemeClr val="tx1"/>
                </a:solidFill>
                <a:effectLst/>
                <a:latin typeface="+mn-lt"/>
                <a:ea typeface="+mn-ea"/>
                <a:cs typeface="+mn-cs"/>
              </a:rPr>
              <a:t>immersion programs Kula </a:t>
            </a:r>
            <a:r>
              <a:rPr lang="en-GB" sz="1200" kern="1200" dirty="0" err="1" smtClean="0">
                <a:solidFill>
                  <a:schemeClr val="tx1"/>
                </a:solidFill>
                <a:effectLst/>
                <a:latin typeface="+mn-lt"/>
                <a:ea typeface="+mn-ea"/>
                <a:cs typeface="+mn-cs"/>
              </a:rPr>
              <a:t>Kaiapuni</a:t>
            </a:r>
            <a:r>
              <a:rPr lang="en-GB" sz="1200" kern="1200" dirty="0" smtClean="0">
                <a:solidFill>
                  <a:schemeClr val="tx1"/>
                </a:solidFill>
                <a:effectLst/>
                <a:latin typeface="+mn-lt"/>
                <a:ea typeface="+mn-ea"/>
                <a:cs typeface="+mn-cs"/>
              </a:rPr>
              <a:t> Hawai'i as examples of recursive bilingual education based on native communities who have suffered language loss as a result of language shift due to political oppression. </a:t>
            </a:r>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18</a:t>
            </a:fld>
            <a:endParaRPr lang="en-US"/>
          </a:p>
        </p:txBody>
      </p:sp>
    </p:spTree>
    <p:extLst>
      <p:ext uri="{BB962C8B-B14F-4D97-AF65-F5344CB8AC3E}">
        <p14:creationId xmlns:p14="http://schemas.microsoft.com/office/powerpoint/2010/main" val="12811536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t>Simultaneous</a:t>
            </a:r>
            <a:r>
              <a:rPr lang="en-GB" dirty="0" smtClean="0"/>
              <a:t> - These children generally reach linguistic milestones at the same time as their monolingual peers</a:t>
            </a:r>
          </a:p>
          <a:p>
            <a:endParaRPr lang="en-GB" dirty="0" smtClean="0"/>
          </a:p>
          <a:p>
            <a:r>
              <a:rPr lang="en-GB" b="1" dirty="0" smtClean="0"/>
              <a:t>Sequential</a:t>
            </a:r>
            <a:r>
              <a:rPr lang="en-GB" baseline="0" dirty="0" smtClean="0"/>
              <a:t> - </a:t>
            </a:r>
            <a:r>
              <a:rPr lang="en-GB" dirty="0" smtClean="0"/>
              <a:t>Children who do not learn two languages from infancy</a:t>
            </a:r>
            <a:r>
              <a:rPr lang="en-GB" dirty="0" smtClean="0"/>
              <a:t>.</a:t>
            </a:r>
          </a:p>
          <a:p>
            <a:endParaRPr lang="en-GB" dirty="0" smtClean="0"/>
          </a:p>
          <a:p>
            <a:pPr rtl="0"/>
            <a:r>
              <a:rPr lang="en-GB" dirty="0" smtClean="0"/>
              <a:t>People often assume that a sequential bilingual's first language is their most proficient language, but this is not always the case. Over time and experience, a child's second language may become his or her strongest. This is especially likely to happen if a child's first language is a minority language spoken at home, and the child's second language is the majority language learned at school or in the community before the age of five.</a:t>
            </a:r>
          </a:p>
          <a:p>
            <a:pPr rtl="0"/>
            <a:endParaRPr lang="en-GB" dirty="0" smtClean="0"/>
          </a:p>
        </p:txBody>
      </p:sp>
      <p:sp>
        <p:nvSpPr>
          <p:cNvPr id="4" name="Slide Number Placeholder 3"/>
          <p:cNvSpPr>
            <a:spLocks noGrp="1"/>
          </p:cNvSpPr>
          <p:nvPr>
            <p:ph type="sldNum" sz="quarter" idx="10"/>
          </p:nvPr>
        </p:nvSpPr>
        <p:spPr/>
        <p:txBody>
          <a:bodyPr/>
          <a:lstStyle/>
          <a:p>
            <a:fld id="{F6C2D03F-3102-9447-B771-F38B0444EFBF}" type="slidenum">
              <a:rPr lang="en-US" smtClean="0">
                <a:solidFill>
                  <a:prstClr val="black"/>
                </a:solidFill>
              </a:rPr>
              <a:pPr/>
              <a:t>19</a:t>
            </a:fld>
            <a:endParaRPr lang="en-US">
              <a:solidFill>
                <a:prstClr val="black"/>
              </a:solidFill>
            </a:endParaRPr>
          </a:p>
        </p:txBody>
      </p:sp>
    </p:spTree>
    <p:extLst>
      <p:ext uri="{BB962C8B-B14F-4D97-AF65-F5344CB8AC3E}">
        <p14:creationId xmlns:p14="http://schemas.microsoft.com/office/powerpoint/2010/main" val="1728731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endParaRPr lang="en-GB" dirty="0" smtClean="0"/>
          </a:p>
        </p:txBody>
      </p:sp>
      <p:sp>
        <p:nvSpPr>
          <p:cNvPr id="4" name="Slide Number Placeholder 3"/>
          <p:cNvSpPr>
            <a:spLocks noGrp="1"/>
          </p:cNvSpPr>
          <p:nvPr>
            <p:ph type="sldNum" sz="quarter" idx="10"/>
          </p:nvPr>
        </p:nvSpPr>
        <p:spPr/>
        <p:txBody>
          <a:bodyPr/>
          <a:lstStyle/>
          <a:p>
            <a:fld id="{F6C2D03F-3102-9447-B771-F38B0444EFBF}" type="slidenum">
              <a:rPr lang="en-US" smtClean="0">
                <a:solidFill>
                  <a:prstClr val="black"/>
                </a:solidFill>
              </a:rPr>
              <a:pPr/>
              <a:t>20</a:t>
            </a:fld>
            <a:endParaRPr lang="en-US">
              <a:solidFill>
                <a:prstClr val="black"/>
              </a:solidFill>
            </a:endParaRPr>
          </a:p>
        </p:txBody>
      </p:sp>
    </p:spTree>
    <p:extLst>
      <p:ext uri="{BB962C8B-B14F-4D97-AF65-F5344CB8AC3E}">
        <p14:creationId xmlns:p14="http://schemas.microsoft.com/office/powerpoint/2010/main" val="14963752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smtClean="0"/>
              <a:t>Second-language acquisition</a:t>
            </a:r>
            <a:r>
              <a:rPr lang="en-GB" dirty="0" smtClean="0"/>
              <a:t> (</a:t>
            </a:r>
            <a:r>
              <a:rPr lang="en-GB" b="1" dirty="0" smtClean="0"/>
              <a:t>SLA</a:t>
            </a:r>
            <a:r>
              <a:rPr lang="en-GB" dirty="0" smtClean="0"/>
              <a:t>), </a:t>
            </a:r>
            <a:r>
              <a:rPr lang="en-GB" b="1" dirty="0" smtClean="0"/>
              <a:t>second-language learning</a:t>
            </a:r>
            <a:r>
              <a:rPr lang="en-GB" dirty="0" smtClean="0"/>
              <a:t>, or </a:t>
            </a:r>
            <a:r>
              <a:rPr lang="en-GB" b="1" dirty="0" smtClean="0"/>
              <a:t>L2</a:t>
            </a:r>
            <a:r>
              <a:rPr lang="en-GB" dirty="0" smtClean="0"/>
              <a:t> (</a:t>
            </a:r>
            <a:r>
              <a:rPr lang="en-GB" b="1" dirty="0" smtClean="0"/>
              <a:t>language 2</a:t>
            </a:r>
            <a:r>
              <a:rPr lang="en-GB" dirty="0" smtClean="0"/>
              <a:t>) </a:t>
            </a:r>
            <a:r>
              <a:rPr lang="en-GB" b="1" dirty="0" smtClean="0"/>
              <a:t>acquisition</a:t>
            </a:r>
            <a:r>
              <a:rPr lang="en-GB" dirty="0" smtClean="0"/>
              <a:t>, is the process by which people learn a second language. Second-language acquisition is also the scientific discipline devoted to studying that process. The field of second-language acquisition is a </a:t>
            </a:r>
            <a:r>
              <a:rPr lang="en-GB" dirty="0" err="1" smtClean="0"/>
              <a:t>subdiscipline</a:t>
            </a:r>
            <a:r>
              <a:rPr lang="en-GB" dirty="0" smtClean="0"/>
              <a:t> of applied linguistics, but also receives research attention from a variety of other disciplines, such as psychology and education.</a:t>
            </a:r>
          </a:p>
          <a:p>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21</a:t>
            </a:fld>
            <a:endParaRPr lang="en-US"/>
          </a:p>
        </p:txBody>
      </p:sp>
    </p:spTree>
    <p:extLst>
      <p:ext uri="{BB962C8B-B14F-4D97-AF65-F5344CB8AC3E}">
        <p14:creationId xmlns:p14="http://schemas.microsoft.com/office/powerpoint/2010/main" val="19689435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http://gov.wales/docs/dcells/publications/150203-defining-schools-welsh-medium-en.pdf</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22</a:t>
            </a:fld>
            <a:endParaRPr lang="en-US"/>
          </a:p>
        </p:txBody>
      </p:sp>
    </p:spTree>
    <p:extLst>
      <p:ext uri="{BB962C8B-B14F-4D97-AF65-F5344CB8AC3E}">
        <p14:creationId xmlns:p14="http://schemas.microsoft.com/office/powerpoint/2010/main" val="11088624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1" u="sng" kern="1200" dirty="0" smtClean="0">
                <a:solidFill>
                  <a:schemeClr val="tx1"/>
                </a:solidFill>
                <a:effectLst/>
                <a:latin typeface="+mn-lt"/>
                <a:ea typeface="+mn-ea"/>
                <a:cs typeface="+mn-cs"/>
              </a:rPr>
              <a:t>Types of Bilingual Education in Wales</a:t>
            </a:r>
          </a:p>
          <a:p>
            <a:r>
              <a:rPr lang="en-GB" sz="1200" kern="1200" dirty="0" smtClean="0">
                <a:solidFill>
                  <a:schemeClr val="tx1"/>
                </a:solidFill>
                <a:effectLst/>
                <a:latin typeface="+mn-lt"/>
                <a:ea typeface="+mn-ea"/>
                <a:cs typeface="+mn-cs"/>
              </a:rPr>
              <a:t>Here in Wales, a range of Welsh-medium provision is offered and outlined in the document </a:t>
            </a:r>
            <a:r>
              <a:rPr lang="en-GB" sz="1200" i="1" kern="1200" dirty="0" smtClean="0">
                <a:solidFill>
                  <a:schemeClr val="tx1"/>
                </a:solidFill>
                <a:effectLst/>
                <a:latin typeface="+mn-lt"/>
                <a:ea typeface="+mn-ea"/>
                <a:cs typeface="+mn-cs"/>
              </a:rPr>
              <a:t>Defining schools according to Welsh medium provision</a:t>
            </a:r>
            <a:r>
              <a:rPr lang="en-GB" sz="1200" kern="1200" dirty="0" smtClean="0">
                <a:solidFill>
                  <a:schemeClr val="tx1"/>
                </a:solidFill>
                <a:effectLst/>
                <a:latin typeface="+mn-lt"/>
                <a:ea typeface="+mn-ea"/>
                <a:cs typeface="+mn-cs"/>
              </a:rPr>
              <a:t> (Welsh Government, 2007).  Whilst the provision may be varied in terms of the percentage of school subjects taught through the medium of Welsh or English, it could be argued that Welsh medium education in Wales can be characterised as:</a:t>
            </a:r>
          </a:p>
          <a:p>
            <a:r>
              <a:rPr lang="en-GB" sz="1200" kern="1200" dirty="0" smtClean="0">
                <a:solidFill>
                  <a:schemeClr val="tx1"/>
                </a:solidFill>
                <a:effectLst/>
                <a:latin typeface="+mn-lt"/>
                <a:ea typeface="+mn-ea"/>
                <a:cs typeface="+mn-cs"/>
              </a:rPr>
              <a:t>Maintenance / Heritage</a:t>
            </a:r>
          </a:p>
          <a:p>
            <a:r>
              <a:rPr lang="en-GB" sz="1200" kern="1200" dirty="0" smtClean="0">
                <a:solidFill>
                  <a:schemeClr val="tx1"/>
                </a:solidFill>
                <a:effectLst/>
                <a:latin typeface="+mn-lt"/>
                <a:ea typeface="+mn-ea"/>
                <a:cs typeface="+mn-cs"/>
              </a:rPr>
              <a:t>Immersion </a:t>
            </a:r>
          </a:p>
          <a:p>
            <a:r>
              <a:rPr lang="en-GB" sz="1200" kern="1200" dirty="0" smtClean="0">
                <a:solidFill>
                  <a:schemeClr val="tx1"/>
                </a:solidFill>
                <a:effectLst/>
                <a:latin typeface="+mn-lt"/>
                <a:ea typeface="+mn-ea"/>
                <a:cs typeface="+mn-cs"/>
              </a:rPr>
              <a:t>Mainstream   </a:t>
            </a:r>
          </a:p>
          <a:p>
            <a:endParaRPr lang="en-GB" sz="1200" b="1" u="sng" kern="1200" dirty="0" smtClean="0">
              <a:solidFill>
                <a:schemeClr val="tx1"/>
              </a:solidFill>
              <a:effectLst/>
              <a:latin typeface="+mn-lt"/>
              <a:ea typeface="+mn-ea"/>
              <a:cs typeface="+mn-cs"/>
            </a:endParaRPr>
          </a:p>
          <a:p>
            <a:r>
              <a:rPr lang="en-GB" sz="1200" b="1" u="sng" kern="1200" dirty="0" smtClean="0">
                <a:solidFill>
                  <a:schemeClr val="tx1"/>
                </a:solidFill>
                <a:effectLst/>
                <a:latin typeface="+mn-lt"/>
                <a:ea typeface="+mn-ea"/>
                <a:cs typeface="+mn-cs"/>
              </a:rPr>
              <a:t>Maintenance / Heritage Bilingual Education</a:t>
            </a:r>
          </a:p>
          <a:p>
            <a:r>
              <a:rPr lang="en-GB" sz="1200" kern="1200" dirty="0" smtClean="0">
                <a:solidFill>
                  <a:schemeClr val="tx1"/>
                </a:solidFill>
                <a:effectLst/>
                <a:latin typeface="+mn-lt"/>
                <a:ea typeface="+mn-ea"/>
                <a:cs typeface="+mn-cs"/>
              </a:rPr>
              <a:t>Welsh medium education, since the establishment of the first independent Welsh primary school in Aberystwyth in 1939, was originally intended for native speakers of the language.  However, Welsh medium education can be described as a growing phenomenon with an increasing number of parents choosing Welsh medium education for their children.  Baker (1993) describes the situation as a paradox which is contrary to the decrease in the number of Welsh speakers over the past century according to census data.  Maintenance/heritage bilingual education can be characterized as bilingual education for pupils embarking on Welsh Medium Education from a Welsh speaking family.  Heritage/maintenance bilingual education aims to preserve, maintain and encourage bilingualism and can therefore be described as an additive context.  According to Baker (2011), maintenance/heritage education is a ‘strong’ form of bilingual education resulting in bilingualism. </a:t>
            </a:r>
          </a:p>
          <a:p>
            <a:endParaRPr lang="en-GB" sz="1200" b="1" u="sng" kern="1200" dirty="0" smtClean="0">
              <a:solidFill>
                <a:schemeClr val="tx1"/>
              </a:solidFill>
              <a:effectLst/>
              <a:latin typeface="+mn-lt"/>
              <a:ea typeface="+mn-ea"/>
              <a:cs typeface="+mn-cs"/>
            </a:endParaRPr>
          </a:p>
          <a:p>
            <a:r>
              <a:rPr lang="en-GB" sz="1200" b="1" u="sng" kern="1200" dirty="0" smtClean="0">
                <a:solidFill>
                  <a:schemeClr val="tx1"/>
                </a:solidFill>
                <a:effectLst/>
                <a:latin typeface="+mn-lt"/>
                <a:ea typeface="+mn-ea"/>
                <a:cs typeface="+mn-cs"/>
              </a:rPr>
              <a:t>Immersion Bilingual Education</a:t>
            </a:r>
          </a:p>
          <a:p>
            <a:r>
              <a:rPr lang="en-GB" sz="1200" kern="1200" dirty="0" smtClean="0">
                <a:solidFill>
                  <a:schemeClr val="tx1"/>
                </a:solidFill>
                <a:effectLst/>
                <a:latin typeface="+mn-lt"/>
                <a:ea typeface="+mn-ea"/>
                <a:cs typeface="+mn-cs"/>
              </a:rPr>
              <a:t>In the same way as maintenance/heritage program, Baker (1993, 2006, 2011) refers to immersion education as a 'strong' form of bilingual education with the aim of producing bilingualism.  Immersion children are expected to develop Welsh without any harm to their first language, therefore, immersion education is also regarded as an additive context.  The majority language (English) is taught after the immersion period and is not expected to replace the language of the target language (Welsh) but, rather, to add to it. </a:t>
            </a:r>
            <a:r>
              <a:rPr lang="en-GB" dirty="0" smtClean="0">
                <a:effectLst/>
              </a:rPr>
              <a:t> </a:t>
            </a:r>
          </a:p>
          <a:p>
            <a:endParaRPr lang="en-GB"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The first immersion program was established in Montreal in 1965</a:t>
            </a:r>
            <a:r>
              <a:rPr lang="en-GB" sz="1200" kern="1200" dirty="0" smtClean="0">
                <a:solidFill>
                  <a:schemeClr val="tx1"/>
                </a:solidFill>
                <a:effectLst/>
                <a:latin typeface="+mn-lt"/>
                <a:ea typeface="+mn-ea"/>
                <a:cs typeface="+mn-cs"/>
              </a:rPr>
              <a:t>.  Nations such as the Basque Country, Catalonia, Japan, Australia, Colombia, South Africa, Switzerland, Scotland, Ireland and Wales have all enjoyed success similar to Canada by adjusting their own immersion programs according to their own individual contexts.</a:t>
            </a:r>
          </a:p>
          <a:p>
            <a:r>
              <a:rPr lang="en-GB" sz="1200" kern="1200" dirty="0" smtClean="0">
                <a:solidFill>
                  <a:schemeClr val="tx1"/>
                </a:solidFill>
                <a:effectLst/>
                <a:latin typeface="+mn-lt"/>
                <a:ea typeface="+mn-ea"/>
                <a:cs typeface="+mn-cs"/>
              </a:rPr>
              <a:t> Today, Welsh medium education represents heritage/maintenance bilingual education to one group of children attending Welsh medium schools and immersion bilingual education to those children who come from a non-Welsh speaking background.  However, both cohorts are educated side by side. </a:t>
            </a:r>
          </a:p>
          <a:p>
            <a:endParaRPr lang="en-GB" sz="1200" b="1" u="sng" kern="1200" dirty="0" smtClean="0">
              <a:solidFill>
                <a:schemeClr val="tx1"/>
              </a:solidFill>
              <a:effectLst/>
              <a:latin typeface="+mn-lt"/>
              <a:ea typeface="+mn-ea"/>
              <a:cs typeface="+mn-cs"/>
            </a:endParaRPr>
          </a:p>
          <a:p>
            <a:r>
              <a:rPr lang="en-GB" sz="1200" b="1" u="sng" kern="1200" dirty="0" smtClean="0">
                <a:solidFill>
                  <a:schemeClr val="tx1"/>
                </a:solidFill>
                <a:effectLst/>
                <a:latin typeface="+mn-lt"/>
                <a:ea typeface="+mn-ea"/>
                <a:cs typeface="+mn-cs"/>
              </a:rPr>
              <a:t>Mainstream Bilingual Education</a:t>
            </a:r>
          </a:p>
          <a:p>
            <a:r>
              <a:rPr lang="en-GB" sz="1200" kern="1200" dirty="0" smtClean="0">
                <a:solidFill>
                  <a:schemeClr val="tx1"/>
                </a:solidFill>
                <a:effectLst/>
                <a:latin typeface="+mn-lt"/>
                <a:ea typeface="+mn-ea"/>
                <a:cs typeface="+mn-cs"/>
              </a:rPr>
              <a:t>For those children who attend English medium schools, Welsh is largely taught as a school subject, especially in Key Stages 2, 3 and 4 whereby a slot is allocated in the curriculum to the teaching of Welsh.  It is considered a ‘weak’ type of bilingual education with limited bilingual outcomes.  There are various different approaches used to teach a second language through a mainstream program.  These approaches and methods will be discussed in future lectures.</a:t>
            </a:r>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23</a:t>
            </a:fld>
            <a:endParaRPr lang="en-US"/>
          </a:p>
        </p:txBody>
      </p:sp>
    </p:spTree>
    <p:extLst>
      <p:ext uri="{BB962C8B-B14F-4D97-AF65-F5344CB8AC3E}">
        <p14:creationId xmlns:p14="http://schemas.microsoft.com/office/powerpoint/2010/main" val="33826763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1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grpSp>
        <p:nvGrpSpPr>
          <p:cNvPr id="2" name="Group 1"/>
          <p:cNvGrpSpPr/>
          <p:nvPr/>
        </p:nvGrpSpPr>
        <p:grpSpPr>
          <a:xfrm>
            <a:off x="-3764"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lstStyle>
          <a:p>
            <a:fld id="{36533BB3-2A54-C843-A523-1F25A7C4956E}" type="datetimeFigureOut">
              <a:rPr lang="en-US" smtClean="0"/>
              <a:pPr/>
              <a:t>11/6/2017</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lstStyle>
          <a:p>
            <a:fld id="{84ACFACB-D1FE-2B48-A677-3892B895BEBC}"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pPr/>
              <a:t>11/6/2017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ACFACB-D1FE-2B48-A677-3892B895BEBC}" type="slidenum">
              <a:rPr lang="en-US" smtClean="0"/>
              <a:pPr/>
              <a:t>‹#›</a:t>
            </a:fld>
            <a:endParaRPr lang="en-US"/>
          </a:p>
        </p:txBody>
      </p:sp>
      <p:sp>
        <p:nvSpPr>
          <p:cNvPr id="7" name="Title 6"/>
          <p:cNvSpPr>
            <a:spLocks noGrp="1"/>
          </p:cNvSpPr>
          <p:nvPr>
            <p:ph type="title"/>
          </p:nvPr>
        </p:nvSpPr>
        <p:spPr/>
        <p:txBody>
          <a:bodyPr rtlCol="0"/>
          <a:lstStyle/>
          <a:p>
            <a:r>
              <a:rPr kumimoji="0" lang="en-GB"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p:txBody>
          <a:bodyPr/>
          <a:lstStyle/>
          <a:p>
            <a:fld id="{36533BB3-2A54-C843-A523-1F25A7C4956E}" type="datetimeFigureOut">
              <a:rPr lang="en-US" smtClean="0"/>
              <a:pPr/>
              <a:t>11/6/2017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ACFACB-D1FE-2B48-A677-3892B895BEBC}"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36"/>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Content Placeholder 3"/>
          <p:cNvSpPr>
            <a:spLocks noGrp="1"/>
          </p:cNvSpPr>
          <p:nvPr>
            <p:ph sz="half" idx="2"/>
          </p:nvPr>
        </p:nvSpPr>
        <p:spPr>
          <a:xfrm>
            <a:off x="4648200" y="1481336"/>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p>
            <a:fld id="{36533BB3-2A54-C843-A523-1F25A7C4956E}" type="datetimeFigureOut">
              <a:rPr lang="en-US" smtClean="0"/>
              <a:pPr/>
              <a:t>11/6/2017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ACFACB-D1FE-2B48-A677-3892B895BEBC}" type="slidenum">
              <a:rPr lang="en-US" smtClean="0"/>
              <a:pPr/>
              <a:t>‹#›</a:t>
            </a:fld>
            <a:endParaRPr lang="en-US"/>
          </a:p>
        </p:txBody>
      </p:sp>
      <p:sp>
        <p:nvSpPr>
          <p:cNvPr id="8" name="Title 7"/>
          <p:cNvSpPr>
            <a:spLocks noGrp="1"/>
          </p:cNvSpPr>
          <p:nvPr>
            <p:ph type="title"/>
          </p:nvPr>
        </p:nvSpPr>
        <p:spPr/>
        <p:txBody>
          <a:bodyPr rtlCol="0"/>
          <a:lstStyle/>
          <a:p>
            <a:r>
              <a:rPr kumimoji="0" lang="en-GB"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45031"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5" name="Content Placeholder 4"/>
          <p:cNvSpPr>
            <a:spLocks noGrp="1"/>
          </p:cNvSpPr>
          <p:nvPr>
            <p:ph sz="quarter" idx="2"/>
          </p:nvPr>
        </p:nvSpPr>
        <p:spPr>
          <a:xfrm>
            <a:off x="457200" y="144430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6" name="Content Placeholder 5"/>
          <p:cNvSpPr>
            <a:spLocks noGrp="1"/>
          </p:cNvSpPr>
          <p:nvPr>
            <p:ph sz="quarter" idx="4"/>
          </p:nvPr>
        </p:nvSpPr>
        <p:spPr>
          <a:xfrm>
            <a:off x="4645030" y="144430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7" name="Date Placeholder 6"/>
          <p:cNvSpPr>
            <a:spLocks noGrp="1"/>
          </p:cNvSpPr>
          <p:nvPr>
            <p:ph type="dt" sz="half" idx="10"/>
          </p:nvPr>
        </p:nvSpPr>
        <p:spPr/>
        <p:txBody>
          <a:bodyPr/>
          <a:lstStyle/>
          <a:p>
            <a:fld id="{36533BB3-2A54-C843-A523-1F25A7C4956E}" type="datetimeFigureOut">
              <a:rPr lang="en-US" smtClean="0"/>
              <a:pPr/>
              <a:t>11/6/2017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4ACFACB-D1FE-2B48-A677-3892B895BEBC}"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6533BB3-2A54-C843-A523-1F25A7C4956E}" type="datetimeFigureOut">
              <a:rPr lang="en-US" smtClean="0"/>
              <a:pPr/>
              <a:t>11/6/2017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4ACFACB-D1FE-2B48-A677-3892B895BEBC}" type="slidenum">
              <a:rPr lang="en-US" smtClean="0"/>
              <a:pPr/>
              <a:t>‹#›</a:t>
            </a:fld>
            <a:endParaRPr lang="en-US"/>
          </a:p>
        </p:txBody>
      </p:sp>
      <p:sp>
        <p:nvSpPr>
          <p:cNvPr id="6" name="Title 5"/>
          <p:cNvSpPr>
            <a:spLocks noGrp="1"/>
          </p:cNvSpPr>
          <p:nvPr>
            <p:ph type="title"/>
          </p:nvPr>
        </p:nvSpPr>
        <p:spPr/>
        <p:txBody>
          <a:bodyPr rtlCol="0"/>
          <a:lstStyle/>
          <a:p>
            <a:r>
              <a:rPr kumimoji="0" lang="en-GB"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533BB3-2A54-C843-A523-1F25A7C4956E}" type="datetimeFigureOut">
              <a:rPr lang="en-US" smtClean="0"/>
              <a:pPr/>
              <a:t>11/6/2017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4ACFACB-D1FE-2B48-A677-3892B895BEB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lstStyle>
          <a:p>
            <a:r>
              <a:rPr kumimoji="0" lang="en-GB"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36533BB3-2A54-C843-A523-1F25A7C4956E}" type="datetimeFigureOut">
              <a:rPr lang="en-US" smtClean="0"/>
              <a:pPr/>
              <a:t>11/6/2017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ACFACB-D1FE-2B48-A677-3892B895BEBC}"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lstStyle>
          <a:p>
            <a:r>
              <a:rPr kumimoji="0" lang="en-GB"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lstStyle>
          <a:p>
            <a:fld id="{36533BB3-2A54-C843-A523-1F25A7C4956E}" type="datetimeFigureOut">
              <a:rPr lang="en-US" smtClean="0"/>
              <a:pPr/>
              <a:t>11/6/2017</a:t>
            </a:fld>
            <a:endParaRPr lang="en-US"/>
          </a:p>
        </p:txBody>
      </p:sp>
      <p:sp>
        <p:nvSpPr>
          <p:cNvPr id="6" name="Footer Placeholder 5"/>
          <p:cNvSpPr>
            <a:spLocks noGrp="1"/>
          </p:cNvSpPr>
          <p:nvPr>
            <p:ph type="ftr" sz="quarter" idx="11"/>
          </p:nvPr>
        </p:nvSpPr>
        <p:spPr>
          <a:xfrm>
            <a:off x="4380077" y="6407954"/>
            <a:ext cx="2350681" cy="365125"/>
          </a:xfrm>
        </p:spPr>
        <p:txBody>
          <a:bodyPr/>
          <a:lstStyle>
            <a:lvl1pPr>
              <a:defRPr>
                <a:solidFill>
                  <a:schemeClr val="tx1"/>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84ACFACB-D1FE-2B48-A677-3892B895BEBC}" type="slidenum">
              <a:rPr lang="en-US" smtClean="0"/>
              <a:pPr/>
              <a:t>‹#›</a:t>
            </a:fld>
            <a:endParaRPr lang="en-US"/>
          </a:p>
        </p:txBody>
      </p:sp>
      <p:sp>
        <p:nvSpPr>
          <p:cNvPr id="2" name="Title 1"/>
          <p:cNvSpPr>
            <a:spLocks noGrp="1"/>
          </p:cNvSpPr>
          <p:nvPr>
            <p:ph type="title"/>
          </p:nvPr>
        </p:nvSpPr>
        <p:spPr>
          <a:xfrm>
            <a:off x="228601"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kumimoji="0" lang="en-GB" smtClean="0"/>
              <a:t>Click to edit Master title style</a:t>
            </a:r>
            <a:endParaRPr kumimoji="0" lang="en-US"/>
          </a:p>
        </p:txBody>
      </p:sp>
      <p:sp>
        <p:nvSpPr>
          <p:cNvPr id="8" name="Freeform 7"/>
          <p:cNvSpPr>
            <a:spLocks/>
          </p:cNvSpPr>
          <p:nvPr/>
        </p:nvSpPr>
        <p:spPr bwMode="auto">
          <a:xfrm>
            <a:off x="716441" y="500200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0"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4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1481333"/>
            <a:ext cx="8229600" cy="4386071"/>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pPr/>
              <a:t>11/6/2017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ACFACB-D1FE-2B48-A677-3892B895BEB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50"/>
            <a:ext cx="1777470" cy="5592761"/>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pPr/>
              <a:t>11/6/2017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ACFACB-D1FE-2B48-A677-3892B895BEBC}"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11"/>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11"/>
            <a:ext cx="9144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5" name="Footer Placeholder 4"/>
          <p:cNvSpPr>
            <a:spLocks noGrp="1"/>
          </p:cNvSpPr>
          <p:nvPr>
            <p:ph type="ftr" sz="quarter" idx="11"/>
          </p:nvPr>
        </p:nvSpPr>
        <p:spPr/>
        <p:txBody>
          <a:bodyPr/>
          <a:lstStyle/>
          <a:p>
            <a:endParaRPr lang="en-GB">
              <a:solidFill>
                <a:prstClr val="black">
                  <a:lumMod val="95000"/>
                  <a:lumOff val="5000"/>
                </a:prstClr>
              </a:solidFill>
            </a:endParaRPr>
          </a:p>
        </p:txBody>
      </p:sp>
      <p:sp>
        <p:nvSpPr>
          <p:cNvPr id="6" name="Slide Number Placeholder 5"/>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86656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5" name="Footer Placeholder 4"/>
          <p:cNvSpPr>
            <a:spLocks noGrp="1"/>
          </p:cNvSpPr>
          <p:nvPr>
            <p:ph type="ftr" sz="quarter" idx="11"/>
          </p:nvPr>
        </p:nvSpPr>
        <p:spPr/>
        <p:txBody>
          <a:bodyPr/>
          <a:lstStyle/>
          <a:p>
            <a:endParaRPr lang="en-GB">
              <a:solidFill>
                <a:prstClr val="black">
                  <a:lumMod val="95000"/>
                  <a:lumOff val="5000"/>
                </a:prstClr>
              </a:solidFill>
            </a:endParaRPr>
          </a:p>
        </p:txBody>
      </p:sp>
      <p:sp>
        <p:nvSpPr>
          <p:cNvPr id="6" name="Slide Number Placeholder 5"/>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spTree>
    <p:extLst>
      <p:ext uri="{BB962C8B-B14F-4D97-AF65-F5344CB8AC3E}">
        <p14:creationId xmlns:p14="http://schemas.microsoft.com/office/powerpoint/2010/main" val="26967731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11"/>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11"/>
            <a:ext cx="9144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5" name="Footer Placeholder 4"/>
          <p:cNvSpPr>
            <a:spLocks noGrp="1"/>
          </p:cNvSpPr>
          <p:nvPr>
            <p:ph type="ftr" sz="quarter" idx="11"/>
          </p:nvPr>
        </p:nvSpPr>
        <p:spPr/>
        <p:txBody>
          <a:bodyPr/>
          <a:lstStyle/>
          <a:p>
            <a:endParaRPr lang="en-GB">
              <a:solidFill>
                <a:prstClr val="black">
                  <a:lumMod val="95000"/>
                  <a:lumOff val="5000"/>
                </a:prstClr>
              </a:solidFill>
            </a:endParaRPr>
          </a:p>
        </p:txBody>
      </p:sp>
      <p:sp>
        <p:nvSpPr>
          <p:cNvPr id="6" name="Slide Number Placeholder 5"/>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98357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68095"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6" name="Footer Placeholder 5"/>
          <p:cNvSpPr>
            <a:spLocks noGrp="1"/>
          </p:cNvSpPr>
          <p:nvPr>
            <p:ph type="ftr" sz="quarter" idx="11"/>
          </p:nvPr>
        </p:nvSpPr>
        <p:spPr/>
        <p:txBody>
          <a:bodyPr/>
          <a:lstStyle/>
          <a:p>
            <a:endParaRPr lang="en-GB">
              <a:solidFill>
                <a:prstClr val="black">
                  <a:lumMod val="95000"/>
                  <a:lumOff val="5000"/>
                </a:prstClr>
              </a:solidFill>
            </a:endParaRPr>
          </a:p>
        </p:txBody>
      </p:sp>
      <p:sp>
        <p:nvSpPr>
          <p:cNvPr id="7" name="Slide Number Placeholder 6"/>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spTree>
    <p:extLst>
      <p:ext uri="{BB962C8B-B14F-4D97-AF65-F5344CB8AC3E}">
        <p14:creationId xmlns:p14="http://schemas.microsoft.com/office/powerpoint/2010/main" val="31955183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93166" y="2179636"/>
            <a:ext cx="356616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4493166"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8" name="Footer Placeholder 7"/>
          <p:cNvSpPr>
            <a:spLocks noGrp="1"/>
          </p:cNvSpPr>
          <p:nvPr>
            <p:ph type="ftr" sz="quarter" idx="11"/>
          </p:nvPr>
        </p:nvSpPr>
        <p:spPr/>
        <p:txBody>
          <a:bodyPr/>
          <a:lstStyle/>
          <a:p>
            <a:endParaRPr lang="en-GB">
              <a:solidFill>
                <a:prstClr val="black">
                  <a:lumMod val="95000"/>
                  <a:lumOff val="5000"/>
                </a:prstClr>
              </a:solidFill>
            </a:endParaRPr>
          </a:p>
        </p:txBody>
      </p:sp>
      <p:sp>
        <p:nvSpPr>
          <p:cNvPr id="9" name="Slide Number Placeholder 8"/>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spTree>
    <p:extLst>
      <p:ext uri="{BB962C8B-B14F-4D97-AF65-F5344CB8AC3E}">
        <p14:creationId xmlns:p14="http://schemas.microsoft.com/office/powerpoint/2010/main" val="32616415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4" name="Footer Placeholder 3"/>
          <p:cNvSpPr>
            <a:spLocks noGrp="1"/>
          </p:cNvSpPr>
          <p:nvPr>
            <p:ph type="ftr" sz="quarter" idx="11"/>
          </p:nvPr>
        </p:nvSpPr>
        <p:spPr/>
        <p:txBody>
          <a:bodyPr/>
          <a:lstStyle/>
          <a:p>
            <a:endParaRPr lang="en-GB">
              <a:solidFill>
                <a:prstClr val="black">
                  <a:lumMod val="95000"/>
                  <a:lumOff val="5000"/>
                </a:prstClr>
              </a:solidFill>
            </a:endParaRPr>
          </a:p>
        </p:txBody>
      </p:sp>
      <p:sp>
        <p:nvSpPr>
          <p:cNvPr id="5" name="Slide Number Placeholder 4"/>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spTree>
    <p:extLst>
      <p:ext uri="{BB962C8B-B14F-4D97-AF65-F5344CB8AC3E}">
        <p14:creationId xmlns:p14="http://schemas.microsoft.com/office/powerpoint/2010/main" val="35217103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3" name="Footer Placeholder 2"/>
          <p:cNvSpPr>
            <a:spLocks noGrp="1"/>
          </p:cNvSpPr>
          <p:nvPr>
            <p:ph type="ftr" sz="quarter" idx="11"/>
          </p:nvPr>
        </p:nvSpPr>
        <p:spPr/>
        <p:txBody>
          <a:bodyPr/>
          <a:lstStyle/>
          <a:p>
            <a:endParaRPr lang="en-GB">
              <a:solidFill>
                <a:prstClr val="black">
                  <a:lumMod val="95000"/>
                  <a:lumOff val="5000"/>
                </a:prstClr>
              </a:solidFill>
            </a:endParaRPr>
          </a:p>
        </p:txBody>
      </p:sp>
      <p:sp>
        <p:nvSpPr>
          <p:cNvPr id="4" name="Slide Number Placeholder 3"/>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spTree>
    <p:extLst>
      <p:ext uri="{BB962C8B-B14F-4D97-AF65-F5344CB8AC3E}">
        <p14:creationId xmlns:p14="http://schemas.microsoft.com/office/powerpoint/2010/main" val="16109640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6" name="Footer Placeholder 5"/>
          <p:cNvSpPr>
            <a:spLocks noGrp="1"/>
          </p:cNvSpPr>
          <p:nvPr>
            <p:ph type="ftr" sz="quarter" idx="11"/>
          </p:nvPr>
        </p:nvSpPr>
        <p:spPr/>
        <p:txBody>
          <a:bodyPr/>
          <a:lstStyle/>
          <a:p>
            <a:endParaRPr lang="en-GB">
              <a:solidFill>
                <a:prstClr val="black">
                  <a:lumMod val="95000"/>
                  <a:lumOff val="5000"/>
                </a:prstClr>
              </a:solidFill>
            </a:endParaRPr>
          </a:p>
        </p:txBody>
      </p:sp>
      <p:sp>
        <p:nvSpPr>
          <p:cNvPr id="7" name="Slide Number Placeholder 6"/>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spTree>
    <p:extLst>
      <p:ext uri="{BB962C8B-B14F-4D97-AF65-F5344CB8AC3E}">
        <p14:creationId xmlns:p14="http://schemas.microsoft.com/office/powerpoint/2010/main" val="23499188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6" name="Footer Placeholder 5"/>
          <p:cNvSpPr>
            <a:spLocks noGrp="1"/>
          </p:cNvSpPr>
          <p:nvPr>
            <p:ph type="ftr" sz="quarter" idx="11"/>
          </p:nvPr>
        </p:nvSpPr>
        <p:spPr/>
        <p:txBody>
          <a:bodyPr/>
          <a:lstStyle/>
          <a:p>
            <a:endParaRPr lang="en-GB">
              <a:solidFill>
                <a:prstClr val="black">
                  <a:lumMod val="95000"/>
                  <a:lumOff val="5000"/>
                </a:prstClr>
              </a:solidFill>
            </a:endParaRPr>
          </a:p>
        </p:txBody>
      </p:sp>
      <p:sp>
        <p:nvSpPr>
          <p:cNvPr id="7" name="Slide Number Placeholder 6"/>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71414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5" name="Footer Placeholder 4"/>
          <p:cNvSpPr>
            <a:spLocks noGrp="1"/>
          </p:cNvSpPr>
          <p:nvPr>
            <p:ph type="ftr" sz="quarter" idx="11"/>
          </p:nvPr>
        </p:nvSpPr>
        <p:spPr/>
        <p:txBody>
          <a:bodyPr/>
          <a:lstStyle/>
          <a:p>
            <a:endParaRPr lang="en-GB">
              <a:solidFill>
                <a:prstClr val="black">
                  <a:lumMod val="95000"/>
                  <a:lumOff val="5000"/>
                </a:prstClr>
              </a:solidFill>
            </a:endParaRPr>
          </a:p>
        </p:txBody>
      </p:sp>
      <p:sp>
        <p:nvSpPr>
          <p:cNvPr id="6" name="Slide Number Placeholder 5"/>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spTree>
    <p:extLst>
      <p:ext uri="{BB962C8B-B14F-4D97-AF65-F5344CB8AC3E}">
        <p14:creationId xmlns:p14="http://schemas.microsoft.com/office/powerpoint/2010/main" val="1344456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42952" y="762000"/>
            <a:ext cx="5686425"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5" name="Footer Placeholder 4"/>
          <p:cNvSpPr>
            <a:spLocks noGrp="1"/>
          </p:cNvSpPr>
          <p:nvPr>
            <p:ph type="ftr" sz="quarter" idx="11"/>
          </p:nvPr>
        </p:nvSpPr>
        <p:spPr/>
        <p:txBody>
          <a:bodyPr/>
          <a:lstStyle/>
          <a:p>
            <a:endParaRPr lang="en-GB">
              <a:solidFill>
                <a:prstClr val="black">
                  <a:lumMod val="95000"/>
                  <a:lumOff val="5000"/>
                </a:prstClr>
              </a:solidFill>
            </a:endParaRPr>
          </a:p>
        </p:txBody>
      </p:sp>
      <p:sp>
        <p:nvSpPr>
          <p:cNvPr id="6" name="Slide Number Placeholder 5"/>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81183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Title 8"/>
          <p:cNvSpPr>
            <a:spLocks noGrp="1"/>
          </p:cNvSpPr>
          <p:nvPr>
            <p:ph type="ctrTitle"/>
          </p:nvPr>
        </p:nvSpPr>
        <p:spPr>
          <a:xfrm>
            <a:off x="685800" y="175261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grpSp>
        <p:nvGrpSpPr>
          <p:cNvPr id="2" name="Group 1"/>
          <p:cNvGrpSpPr/>
          <p:nvPr/>
        </p:nvGrpSpPr>
        <p:grpSpPr>
          <a:xfrm>
            <a:off x="-3764"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a:solidFill>
                  <a:prstClr val="white"/>
                </a:solidFill>
              </a:endParaRPr>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lstStyle>
          <a:p>
            <a:fld id="{36533BB3-2A54-C843-A523-1F25A7C4956E}" type="datetimeFigureOut">
              <a:rPr lang="en-US" smtClean="0"/>
              <a:pPr/>
              <a:t>11/6/2017</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lstStyle>
          <a:p>
            <a:endParaRPr lang="en-US">
              <a:solidFill>
                <a:srgbClr val="2DA2BF">
                  <a:tint val="20000"/>
                </a:srgb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lstStyle>
          <a:p>
            <a:fld id="{84ACFACB-D1FE-2B48-A677-3892B895BEBC}" type="slidenum">
              <a:rPr lang="en-US" smtClean="0"/>
              <a:pPr/>
              <a:t>‹#›</a:t>
            </a:fld>
            <a:endParaRPr lang="en-US"/>
          </a:p>
        </p:txBody>
      </p:sp>
    </p:spTree>
    <p:extLst>
      <p:ext uri="{BB962C8B-B14F-4D97-AF65-F5344CB8AC3E}">
        <p14:creationId xmlns:p14="http://schemas.microsoft.com/office/powerpoint/2010/main" val="13114984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
        <p:nvSpPr>
          <p:cNvPr id="7" name="Title 6"/>
          <p:cNvSpPr>
            <a:spLocks noGrp="1"/>
          </p:cNvSpPr>
          <p:nvPr>
            <p:ph type="title"/>
          </p:nvPr>
        </p:nvSpPr>
        <p:spPr/>
        <p:txBody>
          <a:bodyPr rtlCol="0"/>
          <a:lstStyle/>
          <a:p>
            <a:r>
              <a:rPr kumimoji="0" lang="en-GB" smtClean="0"/>
              <a:t>Click to edit Master title style</a:t>
            </a:r>
            <a:endParaRPr kumimoji="0" lang="en-US"/>
          </a:p>
        </p:txBody>
      </p:sp>
    </p:spTree>
    <p:extLst>
      <p:ext uri="{BB962C8B-B14F-4D97-AF65-F5344CB8AC3E}">
        <p14:creationId xmlns:p14="http://schemas.microsoft.com/office/powerpoint/2010/main" val="15008409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p:txBody>
          <a:bodyPr/>
          <a:lstStyle/>
          <a:p>
            <a:fld id="{36533BB3-2A54-C843-A523-1F25A7C4956E}" type="datetimeFigureOut">
              <a:rPr lang="en-US" smtClean="0">
                <a:solidFill>
                  <a:prstClr val="white"/>
                </a:solidFill>
              </a:rPr>
              <a:pPr/>
              <a:t>11/6/2017</a:t>
            </a:fld>
            <a:endParaRPr lang="en-US">
              <a:solidFill>
                <a:prstClr val="white"/>
              </a:solidFill>
            </a:endParaRPr>
          </a:p>
        </p:txBody>
      </p:sp>
      <p:sp>
        <p:nvSpPr>
          <p:cNvPr id="5" name="Footer Placeholder 4"/>
          <p:cNvSpPr>
            <a:spLocks noGrp="1"/>
          </p:cNvSpPr>
          <p:nvPr>
            <p:ph type="ftr" sz="quarter" idx="11"/>
          </p:nvPr>
        </p:nvSpPr>
        <p:spPr/>
        <p:txBody>
          <a:bodyPr/>
          <a:lstStyle/>
          <a:p>
            <a:endParaRPr lang="en-US">
              <a:solidFill>
                <a:prstClr val="white"/>
              </a:solidFill>
            </a:endParaRPr>
          </a:p>
        </p:txBody>
      </p:sp>
      <p:sp>
        <p:nvSpPr>
          <p:cNvPr id="6" name="Slide Number Placeholder 5"/>
          <p:cNvSpPr>
            <a:spLocks noGrp="1"/>
          </p:cNvSpPr>
          <p:nvPr>
            <p:ph type="sldNum" sz="quarter" idx="12"/>
          </p:nvPr>
        </p:nvSpPr>
        <p:spPr/>
        <p:txBody>
          <a:bodyPr/>
          <a:lstStyle/>
          <a:p>
            <a:fld id="{84ACFACB-D1FE-2B48-A677-3892B895BEBC}" type="slidenum">
              <a:rPr lang="en-US" smtClean="0">
                <a:solidFill>
                  <a:prstClr val="white"/>
                </a:solidFill>
              </a:rPr>
              <a:pPr/>
              <a:t>‹#›</a:t>
            </a:fld>
            <a:endParaRPr lang="en-US">
              <a:solidFill>
                <a:prstClr val="white"/>
              </a:solidFill>
            </a:endParaRPr>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Tree>
    <p:extLst>
      <p:ext uri="{BB962C8B-B14F-4D97-AF65-F5344CB8AC3E}">
        <p14:creationId xmlns:p14="http://schemas.microsoft.com/office/powerpoint/2010/main" val="336712227"/>
      </p:ext>
    </p:extLst>
  </p:cSld>
  <p:clrMapOvr>
    <a:overrideClrMapping bg1="dk1" tx1="lt1" bg2="dk2" tx2="lt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36"/>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Content Placeholder 3"/>
          <p:cNvSpPr>
            <a:spLocks noGrp="1"/>
          </p:cNvSpPr>
          <p:nvPr>
            <p:ph sz="half" idx="2"/>
          </p:nvPr>
        </p:nvSpPr>
        <p:spPr>
          <a:xfrm>
            <a:off x="4648200" y="1481336"/>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p>
            <a:fld id="{36533BB3-2A54-C843-A523-1F25A7C4956E}" type="datetimeFigureOut">
              <a:rPr lang="en-US" smtClean="0">
                <a:solidFill>
                  <a:prstClr val="white"/>
                </a:solidFill>
              </a:rPr>
              <a:pPr/>
              <a:t>11/6/2017</a:t>
            </a:fld>
            <a:endParaRPr lang="en-US">
              <a:solidFill>
                <a:prstClr val="white"/>
              </a:solidFill>
            </a:endParaRPr>
          </a:p>
        </p:txBody>
      </p:sp>
      <p:sp>
        <p:nvSpPr>
          <p:cNvPr id="6" name="Footer Placeholder 5"/>
          <p:cNvSpPr>
            <a:spLocks noGrp="1"/>
          </p:cNvSpPr>
          <p:nvPr>
            <p:ph type="ftr" sz="quarter" idx="11"/>
          </p:nvPr>
        </p:nvSpPr>
        <p:spPr/>
        <p:txBody>
          <a:bodyPr/>
          <a:lstStyle/>
          <a:p>
            <a:endParaRPr lang="en-US">
              <a:solidFill>
                <a:prstClr val="white"/>
              </a:solidFill>
            </a:endParaRPr>
          </a:p>
        </p:txBody>
      </p:sp>
      <p:sp>
        <p:nvSpPr>
          <p:cNvPr id="7" name="Slide Number Placeholder 6"/>
          <p:cNvSpPr>
            <a:spLocks noGrp="1"/>
          </p:cNvSpPr>
          <p:nvPr>
            <p:ph type="sldNum" sz="quarter" idx="12"/>
          </p:nvPr>
        </p:nvSpPr>
        <p:spPr/>
        <p:txBody>
          <a:bodyPr/>
          <a:lstStyle/>
          <a:p>
            <a:fld id="{84ACFACB-D1FE-2B48-A677-3892B895BEBC}" type="slidenum">
              <a:rPr lang="en-US" smtClean="0">
                <a:solidFill>
                  <a:prstClr val="white"/>
                </a:solidFill>
              </a:rPr>
              <a:pPr/>
              <a:t>‹#›</a:t>
            </a:fld>
            <a:endParaRPr lang="en-US">
              <a:solidFill>
                <a:prstClr val="white"/>
              </a:solidFill>
            </a:endParaRPr>
          </a:p>
        </p:txBody>
      </p:sp>
      <p:sp>
        <p:nvSpPr>
          <p:cNvPr id="8" name="Title 7"/>
          <p:cNvSpPr>
            <a:spLocks noGrp="1"/>
          </p:cNvSpPr>
          <p:nvPr>
            <p:ph type="title"/>
          </p:nvPr>
        </p:nvSpPr>
        <p:spPr/>
        <p:txBody>
          <a:bodyPr rtlCol="0"/>
          <a:lstStyle/>
          <a:p>
            <a:r>
              <a:rPr kumimoji="0" lang="en-GB" smtClean="0"/>
              <a:t>Click to edit Master title style</a:t>
            </a:r>
            <a:endParaRPr kumimoji="0" lang="en-US"/>
          </a:p>
        </p:txBody>
      </p:sp>
    </p:spTree>
    <p:extLst>
      <p:ext uri="{BB962C8B-B14F-4D97-AF65-F5344CB8AC3E}">
        <p14:creationId xmlns:p14="http://schemas.microsoft.com/office/powerpoint/2010/main" val="1073623935"/>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45031"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5" name="Content Placeholder 4"/>
          <p:cNvSpPr>
            <a:spLocks noGrp="1"/>
          </p:cNvSpPr>
          <p:nvPr>
            <p:ph sz="quarter" idx="2"/>
          </p:nvPr>
        </p:nvSpPr>
        <p:spPr>
          <a:xfrm>
            <a:off x="457200" y="144430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6" name="Content Placeholder 5"/>
          <p:cNvSpPr>
            <a:spLocks noGrp="1"/>
          </p:cNvSpPr>
          <p:nvPr>
            <p:ph sz="quarter" idx="4"/>
          </p:nvPr>
        </p:nvSpPr>
        <p:spPr>
          <a:xfrm>
            <a:off x="4645030" y="144430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7" name="Date Placeholder 6"/>
          <p:cNvSpPr>
            <a:spLocks noGrp="1"/>
          </p:cNvSpPr>
          <p:nvPr>
            <p:ph type="dt" sz="half" idx="10"/>
          </p:nvPr>
        </p:nvSpPr>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8" name="Footer Placeholder 7"/>
          <p:cNvSpPr>
            <a:spLocks noGrp="1"/>
          </p:cNvSpPr>
          <p:nvPr>
            <p:ph type="ftr" sz="quarter" idx="11"/>
          </p:nvPr>
        </p:nvSpPr>
        <p:spPr/>
        <p:txBody>
          <a:bodyPr/>
          <a:lstStyle/>
          <a:p>
            <a:endParaRPr lang="en-US">
              <a:solidFill>
                <a:prstClr val="black"/>
              </a:solidFill>
            </a:endParaRPr>
          </a:p>
        </p:txBody>
      </p:sp>
      <p:sp>
        <p:nvSpPr>
          <p:cNvPr id="9" name="Slide Number Placeholder 8"/>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4221322430"/>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6533BB3-2A54-C843-A523-1F25A7C4956E}" type="datetimeFigureOut">
              <a:rPr lang="en-US" smtClean="0">
                <a:solidFill>
                  <a:prstClr val="white"/>
                </a:solidFill>
              </a:rPr>
              <a:pPr/>
              <a:t>11/6/2017</a:t>
            </a:fld>
            <a:endParaRPr lang="en-US">
              <a:solidFill>
                <a:prstClr val="white"/>
              </a:solidFill>
            </a:endParaRPr>
          </a:p>
        </p:txBody>
      </p:sp>
      <p:sp>
        <p:nvSpPr>
          <p:cNvPr id="4" name="Footer Placeholder 3"/>
          <p:cNvSpPr>
            <a:spLocks noGrp="1"/>
          </p:cNvSpPr>
          <p:nvPr>
            <p:ph type="ftr" sz="quarter" idx="11"/>
          </p:nvPr>
        </p:nvSpPr>
        <p:spPr/>
        <p:txBody>
          <a:bodyPr/>
          <a:lstStyle/>
          <a:p>
            <a:endParaRPr lang="en-US">
              <a:solidFill>
                <a:prstClr val="white"/>
              </a:solidFill>
            </a:endParaRPr>
          </a:p>
        </p:txBody>
      </p:sp>
      <p:sp>
        <p:nvSpPr>
          <p:cNvPr id="5" name="Slide Number Placeholder 4"/>
          <p:cNvSpPr>
            <a:spLocks noGrp="1"/>
          </p:cNvSpPr>
          <p:nvPr>
            <p:ph type="sldNum" sz="quarter" idx="12"/>
          </p:nvPr>
        </p:nvSpPr>
        <p:spPr/>
        <p:txBody>
          <a:bodyPr/>
          <a:lstStyle/>
          <a:p>
            <a:fld id="{84ACFACB-D1FE-2B48-A677-3892B895BEBC}" type="slidenum">
              <a:rPr lang="en-US" smtClean="0">
                <a:solidFill>
                  <a:prstClr val="white"/>
                </a:solidFill>
              </a:rPr>
              <a:pPr/>
              <a:t>‹#›</a:t>
            </a:fld>
            <a:endParaRPr lang="en-US">
              <a:solidFill>
                <a:prstClr val="white"/>
              </a:solidFill>
            </a:endParaRPr>
          </a:p>
        </p:txBody>
      </p:sp>
      <p:sp>
        <p:nvSpPr>
          <p:cNvPr id="6" name="Title 5"/>
          <p:cNvSpPr>
            <a:spLocks noGrp="1"/>
          </p:cNvSpPr>
          <p:nvPr>
            <p:ph type="title"/>
          </p:nvPr>
        </p:nvSpPr>
        <p:spPr/>
        <p:txBody>
          <a:bodyPr rtlCol="0"/>
          <a:lstStyle/>
          <a:p>
            <a:r>
              <a:rPr kumimoji="0" lang="en-GB" smtClean="0"/>
              <a:t>Click to edit Master title style</a:t>
            </a:r>
            <a:endParaRPr kumimoji="0" lang="en-US"/>
          </a:p>
        </p:txBody>
      </p:sp>
    </p:spTree>
    <p:extLst>
      <p:ext uri="{BB962C8B-B14F-4D97-AF65-F5344CB8AC3E}">
        <p14:creationId xmlns:p14="http://schemas.microsoft.com/office/powerpoint/2010/main" val="244670270"/>
      </p:ext>
    </p:extLst>
  </p:cSld>
  <p:clrMapOvr>
    <a:overrideClrMapping bg1="dk1" tx1="lt1" bg2="dk2" tx2="lt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3" name="Footer Placeholder 2"/>
          <p:cNvSpPr>
            <a:spLocks noGrp="1"/>
          </p:cNvSpPr>
          <p:nvPr>
            <p:ph type="ftr" sz="quarter" idx="11"/>
          </p:nvPr>
        </p:nvSpPr>
        <p:spPr/>
        <p:txBody>
          <a:bodyPr/>
          <a:lstStyle/>
          <a:p>
            <a:endParaRPr lang="en-US">
              <a:solidFill>
                <a:prstClr val="black"/>
              </a:solidFill>
            </a:endParaRPr>
          </a:p>
        </p:txBody>
      </p:sp>
      <p:sp>
        <p:nvSpPr>
          <p:cNvPr id="4" name="Slide Number Placeholder 3"/>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4927293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lstStyle>
          <a:p>
            <a:r>
              <a:rPr kumimoji="0" lang="en-GB"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6" name="Footer Placeholder 5"/>
          <p:cNvSpPr>
            <a:spLocks noGrp="1"/>
          </p:cNvSpPr>
          <p:nvPr>
            <p:ph type="ftr" sz="quarter" idx="11"/>
          </p:nvPr>
        </p:nvSpPr>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384743219"/>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lstStyle>
          <a:p>
            <a:r>
              <a:rPr kumimoji="0" lang="en-GB"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lstStyle>
          <a:p>
            <a:fld id="{36533BB3-2A54-C843-A523-1F25A7C4956E}" type="datetimeFigureOut">
              <a:rPr lang="en-US" smtClean="0">
                <a:solidFill>
                  <a:prstClr val="white"/>
                </a:solidFill>
              </a:rPr>
              <a:pPr/>
              <a:t>11/6/2017</a:t>
            </a:fld>
            <a:endParaRPr lang="en-US">
              <a:solidFill>
                <a:prstClr val="white"/>
              </a:solidFill>
            </a:endParaRPr>
          </a:p>
        </p:txBody>
      </p:sp>
      <p:sp>
        <p:nvSpPr>
          <p:cNvPr id="6" name="Footer Placeholder 5"/>
          <p:cNvSpPr>
            <a:spLocks noGrp="1"/>
          </p:cNvSpPr>
          <p:nvPr>
            <p:ph type="ftr" sz="quarter" idx="11"/>
          </p:nvPr>
        </p:nvSpPr>
        <p:spPr>
          <a:xfrm>
            <a:off x="4380077" y="6407954"/>
            <a:ext cx="2350681" cy="365125"/>
          </a:xfrm>
        </p:spPr>
        <p:txBody>
          <a:bodyPr/>
          <a:lstStyle>
            <a:lvl1pPr>
              <a:defRPr>
                <a:solidFill>
                  <a:schemeClr val="tx1"/>
                </a:solidFill>
              </a:defRPr>
            </a:lvl1pPr>
          </a:lstStyle>
          <a:p>
            <a:endParaRPr lang="en-US">
              <a:solidFill>
                <a:prstClr val="white"/>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84ACFACB-D1FE-2B48-A677-3892B895BEBC}" type="slidenum">
              <a:rPr lang="en-US" smtClean="0">
                <a:solidFill>
                  <a:prstClr val="white"/>
                </a:solidFill>
              </a:rPr>
              <a:pPr/>
              <a:t>‹#›</a:t>
            </a:fld>
            <a:endParaRPr lang="en-US">
              <a:solidFill>
                <a:prstClr val="white"/>
              </a:solidFill>
            </a:endParaRPr>
          </a:p>
        </p:txBody>
      </p:sp>
      <p:sp>
        <p:nvSpPr>
          <p:cNvPr id="2" name="Title 1"/>
          <p:cNvSpPr>
            <a:spLocks noGrp="1"/>
          </p:cNvSpPr>
          <p:nvPr>
            <p:ph type="title"/>
          </p:nvPr>
        </p:nvSpPr>
        <p:spPr>
          <a:xfrm>
            <a:off x="228601"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kumimoji="0" lang="en-GB" smtClean="0"/>
              <a:t>Click to edit Master title style</a:t>
            </a:r>
            <a:endParaRPr kumimoji="0" lang="en-US"/>
          </a:p>
        </p:txBody>
      </p:sp>
      <p:sp>
        <p:nvSpPr>
          <p:cNvPr id="8" name="Freeform 7"/>
          <p:cNvSpPr>
            <a:spLocks/>
          </p:cNvSpPr>
          <p:nvPr/>
        </p:nvSpPr>
        <p:spPr bwMode="auto">
          <a:xfrm>
            <a:off x="716441" y="500200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9" name="Freeform 8"/>
          <p:cNvSpPr>
            <a:spLocks/>
          </p:cNvSpPr>
          <p:nvPr/>
        </p:nvSpPr>
        <p:spPr bwMode="auto">
          <a:xfrm>
            <a:off x="-53560"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a:solidFill>
                <a:prstClr val="white"/>
              </a:solidFill>
            </a:endParaRPr>
          </a:p>
        </p:txBody>
      </p:sp>
      <p:cxnSp>
        <p:nvCxnSpPr>
          <p:cNvPr id="11" name="Straight Connector 10"/>
          <p:cNvCxnSpPr/>
          <p:nvPr/>
        </p:nvCxnSpPr>
        <p:spPr>
          <a:xfrm>
            <a:off x="-9237" y="578774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Tree>
    <p:extLst>
      <p:ext uri="{BB962C8B-B14F-4D97-AF65-F5344CB8AC3E}">
        <p14:creationId xmlns:p14="http://schemas.microsoft.com/office/powerpoint/2010/main" val="440626188"/>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1481333"/>
            <a:ext cx="8229600" cy="4386071"/>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410909758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50"/>
            <a:ext cx="1777470" cy="5592761"/>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98443713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Title 8"/>
          <p:cNvSpPr>
            <a:spLocks noGrp="1"/>
          </p:cNvSpPr>
          <p:nvPr>
            <p:ph type="ctrTitle"/>
          </p:nvPr>
        </p:nvSpPr>
        <p:spPr>
          <a:xfrm>
            <a:off x="685800" y="175261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grpSp>
        <p:nvGrpSpPr>
          <p:cNvPr id="2" name="Group 1"/>
          <p:cNvGrpSpPr/>
          <p:nvPr/>
        </p:nvGrpSpPr>
        <p:grpSpPr>
          <a:xfrm>
            <a:off x="-3764"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a:solidFill>
                  <a:prstClr val="white"/>
                </a:solidFill>
              </a:endParaRPr>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lstStyle>
          <a:p>
            <a:fld id="{36533BB3-2A54-C843-A523-1F25A7C4956E}" type="datetimeFigureOut">
              <a:rPr lang="en-US" smtClean="0"/>
              <a:pPr/>
              <a:t>11/6/2017</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lstStyle>
          <a:p>
            <a:endParaRPr lang="en-US">
              <a:solidFill>
                <a:srgbClr val="2DA2BF">
                  <a:tint val="20000"/>
                </a:srgb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lstStyle>
          <a:p>
            <a:fld id="{84ACFACB-D1FE-2B48-A677-3892B895BEBC}" type="slidenum">
              <a:rPr lang="en-US" smtClean="0"/>
              <a:pPr/>
              <a:t>‹#›</a:t>
            </a:fld>
            <a:endParaRPr lang="en-US"/>
          </a:p>
        </p:txBody>
      </p:sp>
    </p:spTree>
    <p:extLst>
      <p:ext uri="{BB962C8B-B14F-4D97-AF65-F5344CB8AC3E}">
        <p14:creationId xmlns:p14="http://schemas.microsoft.com/office/powerpoint/2010/main" val="259912497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
        <p:nvSpPr>
          <p:cNvPr id="7" name="Title 6"/>
          <p:cNvSpPr>
            <a:spLocks noGrp="1"/>
          </p:cNvSpPr>
          <p:nvPr>
            <p:ph type="title"/>
          </p:nvPr>
        </p:nvSpPr>
        <p:spPr/>
        <p:txBody>
          <a:bodyPr rtlCol="0"/>
          <a:lstStyle/>
          <a:p>
            <a:r>
              <a:rPr kumimoji="0" lang="en-GB" smtClean="0"/>
              <a:t>Click to edit Master title style</a:t>
            </a:r>
            <a:endParaRPr kumimoji="0" lang="en-US"/>
          </a:p>
        </p:txBody>
      </p:sp>
    </p:spTree>
    <p:extLst>
      <p:ext uri="{BB962C8B-B14F-4D97-AF65-F5344CB8AC3E}">
        <p14:creationId xmlns:p14="http://schemas.microsoft.com/office/powerpoint/2010/main" val="278521813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p:txBody>
          <a:bodyPr/>
          <a:lstStyle/>
          <a:p>
            <a:fld id="{36533BB3-2A54-C843-A523-1F25A7C4956E}" type="datetimeFigureOut">
              <a:rPr lang="en-US" smtClean="0">
                <a:solidFill>
                  <a:prstClr val="white"/>
                </a:solidFill>
              </a:rPr>
              <a:pPr/>
              <a:t>11/6/2017</a:t>
            </a:fld>
            <a:endParaRPr lang="en-US">
              <a:solidFill>
                <a:prstClr val="white"/>
              </a:solidFill>
            </a:endParaRPr>
          </a:p>
        </p:txBody>
      </p:sp>
      <p:sp>
        <p:nvSpPr>
          <p:cNvPr id="5" name="Footer Placeholder 4"/>
          <p:cNvSpPr>
            <a:spLocks noGrp="1"/>
          </p:cNvSpPr>
          <p:nvPr>
            <p:ph type="ftr" sz="quarter" idx="11"/>
          </p:nvPr>
        </p:nvSpPr>
        <p:spPr/>
        <p:txBody>
          <a:bodyPr/>
          <a:lstStyle/>
          <a:p>
            <a:endParaRPr lang="en-US">
              <a:solidFill>
                <a:prstClr val="white"/>
              </a:solidFill>
            </a:endParaRPr>
          </a:p>
        </p:txBody>
      </p:sp>
      <p:sp>
        <p:nvSpPr>
          <p:cNvPr id="6" name="Slide Number Placeholder 5"/>
          <p:cNvSpPr>
            <a:spLocks noGrp="1"/>
          </p:cNvSpPr>
          <p:nvPr>
            <p:ph type="sldNum" sz="quarter" idx="12"/>
          </p:nvPr>
        </p:nvSpPr>
        <p:spPr/>
        <p:txBody>
          <a:bodyPr/>
          <a:lstStyle/>
          <a:p>
            <a:fld id="{84ACFACB-D1FE-2B48-A677-3892B895BEBC}" type="slidenum">
              <a:rPr lang="en-US" smtClean="0">
                <a:solidFill>
                  <a:prstClr val="white"/>
                </a:solidFill>
              </a:rPr>
              <a:pPr/>
              <a:t>‹#›</a:t>
            </a:fld>
            <a:endParaRPr lang="en-US">
              <a:solidFill>
                <a:prstClr val="white"/>
              </a:solidFill>
            </a:endParaRPr>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Tree>
    <p:extLst>
      <p:ext uri="{BB962C8B-B14F-4D97-AF65-F5344CB8AC3E}">
        <p14:creationId xmlns:p14="http://schemas.microsoft.com/office/powerpoint/2010/main" val="2538619913"/>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36"/>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Content Placeholder 3"/>
          <p:cNvSpPr>
            <a:spLocks noGrp="1"/>
          </p:cNvSpPr>
          <p:nvPr>
            <p:ph sz="half" idx="2"/>
          </p:nvPr>
        </p:nvSpPr>
        <p:spPr>
          <a:xfrm>
            <a:off x="4648200" y="1481336"/>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p>
            <a:fld id="{36533BB3-2A54-C843-A523-1F25A7C4956E}" type="datetimeFigureOut">
              <a:rPr lang="en-US" smtClean="0">
                <a:solidFill>
                  <a:prstClr val="white"/>
                </a:solidFill>
              </a:rPr>
              <a:pPr/>
              <a:t>11/6/2017</a:t>
            </a:fld>
            <a:endParaRPr lang="en-US">
              <a:solidFill>
                <a:prstClr val="white"/>
              </a:solidFill>
            </a:endParaRPr>
          </a:p>
        </p:txBody>
      </p:sp>
      <p:sp>
        <p:nvSpPr>
          <p:cNvPr id="6" name="Footer Placeholder 5"/>
          <p:cNvSpPr>
            <a:spLocks noGrp="1"/>
          </p:cNvSpPr>
          <p:nvPr>
            <p:ph type="ftr" sz="quarter" idx="11"/>
          </p:nvPr>
        </p:nvSpPr>
        <p:spPr/>
        <p:txBody>
          <a:bodyPr/>
          <a:lstStyle/>
          <a:p>
            <a:endParaRPr lang="en-US">
              <a:solidFill>
                <a:prstClr val="white"/>
              </a:solidFill>
            </a:endParaRPr>
          </a:p>
        </p:txBody>
      </p:sp>
      <p:sp>
        <p:nvSpPr>
          <p:cNvPr id="7" name="Slide Number Placeholder 6"/>
          <p:cNvSpPr>
            <a:spLocks noGrp="1"/>
          </p:cNvSpPr>
          <p:nvPr>
            <p:ph type="sldNum" sz="quarter" idx="12"/>
          </p:nvPr>
        </p:nvSpPr>
        <p:spPr/>
        <p:txBody>
          <a:bodyPr/>
          <a:lstStyle/>
          <a:p>
            <a:fld id="{84ACFACB-D1FE-2B48-A677-3892B895BEBC}" type="slidenum">
              <a:rPr lang="en-US" smtClean="0">
                <a:solidFill>
                  <a:prstClr val="white"/>
                </a:solidFill>
              </a:rPr>
              <a:pPr/>
              <a:t>‹#›</a:t>
            </a:fld>
            <a:endParaRPr lang="en-US">
              <a:solidFill>
                <a:prstClr val="white"/>
              </a:solidFill>
            </a:endParaRPr>
          </a:p>
        </p:txBody>
      </p:sp>
      <p:sp>
        <p:nvSpPr>
          <p:cNvPr id="8" name="Title 7"/>
          <p:cNvSpPr>
            <a:spLocks noGrp="1"/>
          </p:cNvSpPr>
          <p:nvPr>
            <p:ph type="title"/>
          </p:nvPr>
        </p:nvSpPr>
        <p:spPr/>
        <p:txBody>
          <a:bodyPr rtlCol="0"/>
          <a:lstStyle/>
          <a:p>
            <a:r>
              <a:rPr kumimoji="0" lang="en-GB" smtClean="0"/>
              <a:t>Click to edit Master title style</a:t>
            </a:r>
            <a:endParaRPr kumimoji="0" lang="en-US"/>
          </a:p>
        </p:txBody>
      </p:sp>
    </p:spTree>
    <p:extLst>
      <p:ext uri="{BB962C8B-B14F-4D97-AF65-F5344CB8AC3E}">
        <p14:creationId xmlns:p14="http://schemas.microsoft.com/office/powerpoint/2010/main" val="3721912292"/>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45031"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5" name="Content Placeholder 4"/>
          <p:cNvSpPr>
            <a:spLocks noGrp="1"/>
          </p:cNvSpPr>
          <p:nvPr>
            <p:ph sz="quarter" idx="2"/>
          </p:nvPr>
        </p:nvSpPr>
        <p:spPr>
          <a:xfrm>
            <a:off x="457200" y="144430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6" name="Content Placeholder 5"/>
          <p:cNvSpPr>
            <a:spLocks noGrp="1"/>
          </p:cNvSpPr>
          <p:nvPr>
            <p:ph sz="quarter" idx="4"/>
          </p:nvPr>
        </p:nvSpPr>
        <p:spPr>
          <a:xfrm>
            <a:off x="4645030" y="144430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7" name="Date Placeholder 6"/>
          <p:cNvSpPr>
            <a:spLocks noGrp="1"/>
          </p:cNvSpPr>
          <p:nvPr>
            <p:ph type="dt" sz="half" idx="10"/>
          </p:nvPr>
        </p:nvSpPr>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8" name="Footer Placeholder 7"/>
          <p:cNvSpPr>
            <a:spLocks noGrp="1"/>
          </p:cNvSpPr>
          <p:nvPr>
            <p:ph type="ftr" sz="quarter" idx="11"/>
          </p:nvPr>
        </p:nvSpPr>
        <p:spPr/>
        <p:txBody>
          <a:bodyPr/>
          <a:lstStyle/>
          <a:p>
            <a:endParaRPr lang="en-US">
              <a:solidFill>
                <a:prstClr val="black"/>
              </a:solidFill>
            </a:endParaRPr>
          </a:p>
        </p:txBody>
      </p:sp>
      <p:sp>
        <p:nvSpPr>
          <p:cNvPr id="9" name="Slide Number Placeholder 8"/>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439427701"/>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6533BB3-2A54-C843-A523-1F25A7C4956E}" type="datetimeFigureOut">
              <a:rPr lang="en-US" smtClean="0">
                <a:solidFill>
                  <a:prstClr val="white"/>
                </a:solidFill>
              </a:rPr>
              <a:pPr/>
              <a:t>11/6/2017</a:t>
            </a:fld>
            <a:endParaRPr lang="en-US">
              <a:solidFill>
                <a:prstClr val="white"/>
              </a:solidFill>
            </a:endParaRPr>
          </a:p>
        </p:txBody>
      </p:sp>
      <p:sp>
        <p:nvSpPr>
          <p:cNvPr id="4" name="Footer Placeholder 3"/>
          <p:cNvSpPr>
            <a:spLocks noGrp="1"/>
          </p:cNvSpPr>
          <p:nvPr>
            <p:ph type="ftr" sz="quarter" idx="11"/>
          </p:nvPr>
        </p:nvSpPr>
        <p:spPr/>
        <p:txBody>
          <a:bodyPr/>
          <a:lstStyle/>
          <a:p>
            <a:endParaRPr lang="en-US">
              <a:solidFill>
                <a:prstClr val="white"/>
              </a:solidFill>
            </a:endParaRPr>
          </a:p>
        </p:txBody>
      </p:sp>
      <p:sp>
        <p:nvSpPr>
          <p:cNvPr id="5" name="Slide Number Placeholder 4"/>
          <p:cNvSpPr>
            <a:spLocks noGrp="1"/>
          </p:cNvSpPr>
          <p:nvPr>
            <p:ph type="sldNum" sz="quarter" idx="12"/>
          </p:nvPr>
        </p:nvSpPr>
        <p:spPr/>
        <p:txBody>
          <a:bodyPr/>
          <a:lstStyle/>
          <a:p>
            <a:fld id="{84ACFACB-D1FE-2B48-A677-3892B895BEBC}" type="slidenum">
              <a:rPr lang="en-US" smtClean="0">
                <a:solidFill>
                  <a:prstClr val="white"/>
                </a:solidFill>
              </a:rPr>
              <a:pPr/>
              <a:t>‹#›</a:t>
            </a:fld>
            <a:endParaRPr lang="en-US">
              <a:solidFill>
                <a:prstClr val="white"/>
              </a:solidFill>
            </a:endParaRPr>
          </a:p>
        </p:txBody>
      </p:sp>
      <p:sp>
        <p:nvSpPr>
          <p:cNvPr id="6" name="Title 5"/>
          <p:cNvSpPr>
            <a:spLocks noGrp="1"/>
          </p:cNvSpPr>
          <p:nvPr>
            <p:ph type="title"/>
          </p:nvPr>
        </p:nvSpPr>
        <p:spPr/>
        <p:txBody>
          <a:bodyPr rtlCol="0"/>
          <a:lstStyle/>
          <a:p>
            <a:r>
              <a:rPr kumimoji="0" lang="en-GB" smtClean="0"/>
              <a:t>Click to edit Master title style</a:t>
            </a:r>
            <a:endParaRPr kumimoji="0" lang="en-US"/>
          </a:p>
        </p:txBody>
      </p:sp>
    </p:spTree>
    <p:extLst>
      <p:ext uri="{BB962C8B-B14F-4D97-AF65-F5344CB8AC3E}">
        <p14:creationId xmlns:p14="http://schemas.microsoft.com/office/powerpoint/2010/main" val="305491572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3" name="Footer Placeholder 2"/>
          <p:cNvSpPr>
            <a:spLocks noGrp="1"/>
          </p:cNvSpPr>
          <p:nvPr>
            <p:ph type="ftr" sz="quarter" idx="11"/>
          </p:nvPr>
        </p:nvSpPr>
        <p:spPr/>
        <p:txBody>
          <a:bodyPr/>
          <a:lstStyle/>
          <a:p>
            <a:endParaRPr lang="en-US">
              <a:solidFill>
                <a:prstClr val="black"/>
              </a:solidFill>
            </a:endParaRPr>
          </a:p>
        </p:txBody>
      </p:sp>
      <p:sp>
        <p:nvSpPr>
          <p:cNvPr id="4" name="Slide Number Placeholder 3"/>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63573055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lstStyle>
          <a:p>
            <a:r>
              <a:rPr kumimoji="0" lang="en-GB"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6" name="Footer Placeholder 5"/>
          <p:cNvSpPr>
            <a:spLocks noGrp="1"/>
          </p:cNvSpPr>
          <p:nvPr>
            <p:ph type="ftr" sz="quarter" idx="11"/>
          </p:nvPr>
        </p:nvSpPr>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328215313"/>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lstStyle>
          <a:p>
            <a:r>
              <a:rPr kumimoji="0" lang="en-GB"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lstStyle>
          <a:p>
            <a:fld id="{36533BB3-2A54-C843-A523-1F25A7C4956E}" type="datetimeFigureOut">
              <a:rPr lang="en-US" smtClean="0">
                <a:solidFill>
                  <a:prstClr val="white"/>
                </a:solidFill>
              </a:rPr>
              <a:pPr/>
              <a:t>11/6/2017</a:t>
            </a:fld>
            <a:endParaRPr lang="en-US">
              <a:solidFill>
                <a:prstClr val="white"/>
              </a:solidFill>
            </a:endParaRPr>
          </a:p>
        </p:txBody>
      </p:sp>
      <p:sp>
        <p:nvSpPr>
          <p:cNvPr id="6" name="Footer Placeholder 5"/>
          <p:cNvSpPr>
            <a:spLocks noGrp="1"/>
          </p:cNvSpPr>
          <p:nvPr>
            <p:ph type="ftr" sz="quarter" idx="11"/>
          </p:nvPr>
        </p:nvSpPr>
        <p:spPr>
          <a:xfrm>
            <a:off x="4380077" y="6407954"/>
            <a:ext cx="2350681" cy="365125"/>
          </a:xfrm>
        </p:spPr>
        <p:txBody>
          <a:bodyPr/>
          <a:lstStyle>
            <a:lvl1pPr>
              <a:defRPr>
                <a:solidFill>
                  <a:schemeClr val="tx1"/>
                </a:solidFill>
              </a:defRPr>
            </a:lvl1pPr>
          </a:lstStyle>
          <a:p>
            <a:endParaRPr lang="en-US">
              <a:solidFill>
                <a:prstClr val="white"/>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84ACFACB-D1FE-2B48-A677-3892B895BEBC}" type="slidenum">
              <a:rPr lang="en-US" smtClean="0">
                <a:solidFill>
                  <a:prstClr val="white"/>
                </a:solidFill>
              </a:rPr>
              <a:pPr/>
              <a:t>‹#›</a:t>
            </a:fld>
            <a:endParaRPr lang="en-US">
              <a:solidFill>
                <a:prstClr val="white"/>
              </a:solidFill>
            </a:endParaRPr>
          </a:p>
        </p:txBody>
      </p:sp>
      <p:sp>
        <p:nvSpPr>
          <p:cNvPr id="2" name="Title 1"/>
          <p:cNvSpPr>
            <a:spLocks noGrp="1"/>
          </p:cNvSpPr>
          <p:nvPr>
            <p:ph type="title"/>
          </p:nvPr>
        </p:nvSpPr>
        <p:spPr>
          <a:xfrm>
            <a:off x="228601"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kumimoji="0" lang="en-GB" smtClean="0"/>
              <a:t>Click to edit Master title style</a:t>
            </a:r>
            <a:endParaRPr kumimoji="0" lang="en-US"/>
          </a:p>
        </p:txBody>
      </p:sp>
      <p:sp>
        <p:nvSpPr>
          <p:cNvPr id="8" name="Freeform 7"/>
          <p:cNvSpPr>
            <a:spLocks/>
          </p:cNvSpPr>
          <p:nvPr/>
        </p:nvSpPr>
        <p:spPr bwMode="auto">
          <a:xfrm>
            <a:off x="716441" y="500200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9" name="Freeform 8"/>
          <p:cNvSpPr>
            <a:spLocks/>
          </p:cNvSpPr>
          <p:nvPr/>
        </p:nvSpPr>
        <p:spPr bwMode="auto">
          <a:xfrm>
            <a:off x="-53560"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a:solidFill>
                <a:prstClr val="white"/>
              </a:solidFill>
            </a:endParaRPr>
          </a:p>
        </p:txBody>
      </p:sp>
      <p:cxnSp>
        <p:nvCxnSpPr>
          <p:cNvPr id="11" name="Straight Connector 10"/>
          <p:cNvCxnSpPr/>
          <p:nvPr/>
        </p:nvCxnSpPr>
        <p:spPr>
          <a:xfrm>
            <a:off x="-9237" y="578774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Tree>
    <p:extLst>
      <p:ext uri="{BB962C8B-B14F-4D97-AF65-F5344CB8AC3E}">
        <p14:creationId xmlns:p14="http://schemas.microsoft.com/office/powerpoint/2010/main" val="229218692"/>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1481333"/>
            <a:ext cx="8229600" cy="4386071"/>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96606896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50"/>
            <a:ext cx="1777470" cy="5592761"/>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703595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jpe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41" y="500200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0"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4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GB" smtClean="0"/>
              <a:t>Click to edit Master title style</a:t>
            </a:r>
            <a:endParaRPr kumimoji="0" lang="en-US"/>
          </a:p>
        </p:txBody>
      </p:sp>
      <p:sp>
        <p:nvSpPr>
          <p:cNvPr id="30" name="Text Placeholder 29"/>
          <p:cNvSpPr>
            <a:spLocks noGrp="1"/>
          </p:cNvSpPr>
          <p:nvPr>
            <p:ph type="body" idx="1"/>
          </p:nvPr>
        </p:nvSpPr>
        <p:spPr>
          <a:xfrm>
            <a:off x="457200" y="1481336"/>
            <a:ext cx="8229600" cy="4525963"/>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lstStyle>
          <a:p>
            <a:fld id="{36533BB3-2A54-C843-A523-1F25A7C4956E}" type="datetimeFigureOut">
              <a:rPr lang="en-US" smtClean="0"/>
              <a:pPr/>
              <a:t>11/6/2017</a:t>
            </a:fld>
            <a:endParaRPr lang="en-US"/>
          </a:p>
        </p:txBody>
      </p:sp>
      <p:sp>
        <p:nvSpPr>
          <p:cNvPr id="22" name="Footer Placeholder 21"/>
          <p:cNvSpPr>
            <a:spLocks noGrp="1"/>
          </p:cNvSpPr>
          <p:nvPr>
            <p:ph type="ftr" sz="quarter" idx="3"/>
          </p:nvPr>
        </p:nvSpPr>
        <p:spPr>
          <a:xfrm>
            <a:off x="4380077" y="6407954"/>
            <a:ext cx="2350681" cy="365125"/>
          </a:xfrm>
          <a:prstGeom prst="rect">
            <a:avLst/>
          </a:prstGeom>
        </p:spPr>
        <p:txBody>
          <a:bodyPr vert="horz" anchor="b"/>
          <a:lstStyle>
            <a:lvl1pPr algn="r" eaLnBrk="1" latinLnBrk="0" hangingPunct="1">
              <a:defRPr kumimoji="0" sz="1000">
                <a:solidFill>
                  <a:schemeClr val="tx1"/>
                </a:solidFill>
              </a:defRPr>
            </a:lvl1pPr>
          </a:lstStyle>
          <a:p>
            <a:endParaRPr lang="en-US"/>
          </a:p>
        </p:txBody>
      </p:sp>
      <p:sp>
        <p:nvSpPr>
          <p:cNvPr id="18" name="Slide Number Placeholder 17"/>
          <p:cNvSpPr>
            <a:spLocks noGrp="1"/>
          </p:cNvSpPr>
          <p:nvPr>
            <p:ph type="sldNum" sz="quarter" idx="4"/>
          </p:nvPr>
        </p:nvSpPr>
        <p:spPr>
          <a:xfrm>
            <a:off x="8647272" y="6407954"/>
            <a:ext cx="365760" cy="365125"/>
          </a:xfrm>
          <a:prstGeom prst="rect">
            <a:avLst/>
          </a:prstGeom>
        </p:spPr>
        <p:txBody>
          <a:bodyPr vert="horz" anchor="b"/>
          <a:lstStyle>
            <a:lvl1pPr algn="r" eaLnBrk="1" latinLnBrk="0" hangingPunct="1">
              <a:defRPr kumimoji="0" sz="1000" b="0">
                <a:solidFill>
                  <a:schemeClr val="tx1"/>
                </a:solidFill>
              </a:defRPr>
            </a:lvl1pPr>
          </a:lstStyle>
          <a:p>
            <a:fld id="{84ACFACB-D1FE-2B48-A677-3892B895BEBC}"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8101" y="2286000"/>
            <a:ext cx="7290055"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8102"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solidFill>
                <a:prstClr val="black">
                  <a:lumMod val="95000"/>
                  <a:lumOff val="5000"/>
                </a:prstClr>
              </a:solidFill>
            </a:endParaRPr>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033778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41" y="500200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Freeform 11"/>
          <p:cNvSpPr>
            <a:spLocks/>
          </p:cNvSpPr>
          <p:nvPr/>
        </p:nvSpPr>
        <p:spPr bwMode="auto">
          <a:xfrm>
            <a:off x="-53560"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a:solidFill>
                <a:prstClr val="white"/>
              </a:solidFill>
            </a:endParaRPr>
          </a:p>
        </p:txBody>
      </p:sp>
      <p:cxnSp>
        <p:nvCxnSpPr>
          <p:cNvPr id="15" name="Straight Connector 14"/>
          <p:cNvCxnSpPr/>
          <p:nvPr/>
        </p:nvCxnSpPr>
        <p:spPr>
          <a:xfrm>
            <a:off x="-9237" y="578774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GB" smtClean="0"/>
              <a:t>Click to edit Master title style</a:t>
            </a:r>
            <a:endParaRPr kumimoji="0" lang="en-US"/>
          </a:p>
        </p:txBody>
      </p:sp>
      <p:sp>
        <p:nvSpPr>
          <p:cNvPr id="30" name="Text Placeholder 29"/>
          <p:cNvSpPr>
            <a:spLocks noGrp="1"/>
          </p:cNvSpPr>
          <p:nvPr>
            <p:ph type="body" idx="1"/>
          </p:nvPr>
        </p:nvSpPr>
        <p:spPr>
          <a:xfrm>
            <a:off x="457200" y="1481336"/>
            <a:ext cx="8229600" cy="4525963"/>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lstStyle>
          <a:p>
            <a:fld id="{36533BB3-2A54-C843-A523-1F25A7C4956E}" type="datetimeFigureOut">
              <a:rPr lang="en-US" smtClean="0">
                <a:solidFill>
                  <a:prstClr val="black"/>
                </a:solidFill>
              </a:rPr>
              <a:pPr/>
              <a:t>11/6/2017</a:t>
            </a:fld>
            <a:endParaRPr lang="en-US">
              <a:solidFill>
                <a:prstClr val="black"/>
              </a:solidFill>
            </a:endParaRPr>
          </a:p>
        </p:txBody>
      </p:sp>
      <p:sp>
        <p:nvSpPr>
          <p:cNvPr id="22" name="Footer Placeholder 21"/>
          <p:cNvSpPr>
            <a:spLocks noGrp="1"/>
          </p:cNvSpPr>
          <p:nvPr>
            <p:ph type="ftr" sz="quarter" idx="3"/>
          </p:nvPr>
        </p:nvSpPr>
        <p:spPr>
          <a:xfrm>
            <a:off x="4380077" y="6407954"/>
            <a:ext cx="2350681" cy="365125"/>
          </a:xfrm>
          <a:prstGeom prst="rect">
            <a:avLst/>
          </a:prstGeom>
        </p:spPr>
        <p:txBody>
          <a:bodyPr vert="horz" anchor="b"/>
          <a:lstStyle>
            <a:lvl1pPr algn="r" eaLnBrk="1" latinLnBrk="0" hangingPunct="1">
              <a:defRPr kumimoji="0" sz="1000">
                <a:solidFill>
                  <a:schemeClr val="tx1"/>
                </a:solidFill>
              </a:defRPr>
            </a:lvl1pPr>
          </a:lstStyle>
          <a:p>
            <a:endParaRPr lang="en-US">
              <a:solidFill>
                <a:prstClr val="black"/>
              </a:solidFill>
            </a:endParaRPr>
          </a:p>
        </p:txBody>
      </p:sp>
      <p:sp>
        <p:nvSpPr>
          <p:cNvPr id="18" name="Slide Number Placeholder 17"/>
          <p:cNvSpPr>
            <a:spLocks noGrp="1"/>
          </p:cNvSpPr>
          <p:nvPr>
            <p:ph type="sldNum" sz="quarter" idx="4"/>
          </p:nvPr>
        </p:nvSpPr>
        <p:spPr>
          <a:xfrm>
            <a:off x="8647272" y="6407954"/>
            <a:ext cx="365760" cy="365125"/>
          </a:xfrm>
          <a:prstGeom prst="rect">
            <a:avLst/>
          </a:prstGeom>
        </p:spPr>
        <p:txBody>
          <a:bodyPr vert="horz" anchor="b"/>
          <a:lstStyle>
            <a:lvl1pPr algn="r" eaLnBrk="1" latinLnBrk="0" hangingPunct="1">
              <a:defRPr kumimoji="0" sz="1000" b="0">
                <a:solidFill>
                  <a:schemeClr val="tx1"/>
                </a:solidFill>
              </a:defRPr>
            </a:lvl1p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52544631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41" y="500200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Freeform 11"/>
          <p:cNvSpPr>
            <a:spLocks/>
          </p:cNvSpPr>
          <p:nvPr/>
        </p:nvSpPr>
        <p:spPr bwMode="auto">
          <a:xfrm>
            <a:off x="-53560"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a:solidFill>
                <a:prstClr val="white"/>
              </a:solidFill>
            </a:endParaRPr>
          </a:p>
        </p:txBody>
      </p:sp>
      <p:cxnSp>
        <p:nvCxnSpPr>
          <p:cNvPr id="15" name="Straight Connector 14"/>
          <p:cNvCxnSpPr/>
          <p:nvPr/>
        </p:nvCxnSpPr>
        <p:spPr>
          <a:xfrm>
            <a:off x="-9237" y="578774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GB" smtClean="0"/>
              <a:t>Click to edit Master title style</a:t>
            </a:r>
            <a:endParaRPr kumimoji="0" lang="en-US"/>
          </a:p>
        </p:txBody>
      </p:sp>
      <p:sp>
        <p:nvSpPr>
          <p:cNvPr id="30" name="Text Placeholder 29"/>
          <p:cNvSpPr>
            <a:spLocks noGrp="1"/>
          </p:cNvSpPr>
          <p:nvPr>
            <p:ph type="body" idx="1"/>
          </p:nvPr>
        </p:nvSpPr>
        <p:spPr>
          <a:xfrm>
            <a:off x="457200" y="1481336"/>
            <a:ext cx="8229600" cy="4525963"/>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lstStyle>
          <a:p>
            <a:fld id="{36533BB3-2A54-C843-A523-1F25A7C4956E}" type="datetimeFigureOut">
              <a:rPr lang="en-US" smtClean="0">
                <a:solidFill>
                  <a:prstClr val="black"/>
                </a:solidFill>
              </a:rPr>
              <a:pPr/>
              <a:t>11/6/2017</a:t>
            </a:fld>
            <a:endParaRPr lang="en-US">
              <a:solidFill>
                <a:prstClr val="black"/>
              </a:solidFill>
            </a:endParaRPr>
          </a:p>
        </p:txBody>
      </p:sp>
      <p:sp>
        <p:nvSpPr>
          <p:cNvPr id="22" name="Footer Placeholder 21"/>
          <p:cNvSpPr>
            <a:spLocks noGrp="1"/>
          </p:cNvSpPr>
          <p:nvPr>
            <p:ph type="ftr" sz="quarter" idx="3"/>
          </p:nvPr>
        </p:nvSpPr>
        <p:spPr>
          <a:xfrm>
            <a:off x="4380077" y="6407954"/>
            <a:ext cx="2350681" cy="365125"/>
          </a:xfrm>
          <a:prstGeom prst="rect">
            <a:avLst/>
          </a:prstGeom>
        </p:spPr>
        <p:txBody>
          <a:bodyPr vert="horz" anchor="b"/>
          <a:lstStyle>
            <a:lvl1pPr algn="r" eaLnBrk="1" latinLnBrk="0" hangingPunct="1">
              <a:defRPr kumimoji="0" sz="1000">
                <a:solidFill>
                  <a:schemeClr val="tx1"/>
                </a:solidFill>
              </a:defRPr>
            </a:lvl1pPr>
          </a:lstStyle>
          <a:p>
            <a:endParaRPr lang="en-US">
              <a:solidFill>
                <a:prstClr val="black"/>
              </a:solidFill>
            </a:endParaRPr>
          </a:p>
        </p:txBody>
      </p:sp>
      <p:sp>
        <p:nvSpPr>
          <p:cNvPr id="18" name="Slide Number Placeholder 17"/>
          <p:cNvSpPr>
            <a:spLocks noGrp="1"/>
          </p:cNvSpPr>
          <p:nvPr>
            <p:ph type="sldNum" sz="quarter" idx="4"/>
          </p:nvPr>
        </p:nvSpPr>
        <p:spPr>
          <a:xfrm>
            <a:off x="8647272" y="6407954"/>
            <a:ext cx="365760" cy="365125"/>
          </a:xfrm>
          <a:prstGeom prst="rect">
            <a:avLst/>
          </a:prstGeom>
        </p:spPr>
        <p:txBody>
          <a:bodyPr vert="horz" anchor="b"/>
          <a:lstStyle>
            <a:lvl1pPr algn="r" eaLnBrk="1" latinLnBrk="0" hangingPunct="1">
              <a:defRPr kumimoji="0" sz="1000" b="0">
                <a:solidFill>
                  <a:schemeClr val="tx1"/>
                </a:solidFill>
              </a:defRPr>
            </a:lvl1p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02660252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c.morgan@uwtsd.ac.uk"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mailto:d.b.thomas@uwtsd.ac.uk"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hyperlink" Target="https://www.estyn.gov.wales/document/supplementary-guidance-welsh-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7Cgpfw4z8cw"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syg87gaMWOE" TargetMode="Externa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www.theguardian.com/news/datablog/2011/apr/15/language-extinct-endangered"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hyperlink" Target="http://gov.wales/docs/dcells/publications/150203-defining-schools-welsh-medium-en.pdf" TargetMode="External"/><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ECAD6006C</a:t>
            </a:r>
            <a:endParaRPr lang="en-US" dirty="0"/>
          </a:p>
        </p:txBody>
      </p:sp>
      <p:sp>
        <p:nvSpPr>
          <p:cNvPr id="3" name="Subtitle 2"/>
          <p:cNvSpPr>
            <a:spLocks noGrp="1"/>
          </p:cNvSpPr>
          <p:nvPr>
            <p:ph type="subTitle" idx="1"/>
          </p:nvPr>
        </p:nvSpPr>
        <p:spPr/>
        <p:txBody>
          <a:bodyPr/>
          <a:lstStyle/>
          <a:p>
            <a:r>
              <a:rPr lang="en-US" dirty="0" smtClean="0"/>
              <a:t>Yr Iaith </a:t>
            </a:r>
            <a:r>
              <a:rPr lang="en-US" dirty="0" err="1" smtClean="0"/>
              <a:t>ar</a:t>
            </a:r>
            <a:r>
              <a:rPr lang="en-US" dirty="0" smtClean="0"/>
              <a:t> </a:t>
            </a:r>
            <a:r>
              <a:rPr lang="en-US" dirty="0" err="1" smtClean="0"/>
              <a:t>Daith</a:t>
            </a:r>
            <a:r>
              <a:rPr lang="en-US" dirty="0" smtClean="0"/>
              <a:t> 3</a:t>
            </a:r>
            <a:endParaRPr lang="en-US" dirty="0"/>
          </a:p>
        </p:txBody>
      </p:sp>
      <p:pic>
        <p:nvPicPr>
          <p:cNvPr id="6" name="Picture 5" descr="TSD Logo.png"/>
          <p:cNvPicPr>
            <a:picLocks noChangeAspect="1"/>
          </p:cNvPicPr>
          <p:nvPr/>
        </p:nvPicPr>
        <p:blipFill>
          <a:blip r:embed="rId3"/>
          <a:stretch>
            <a:fillRect/>
          </a:stretch>
        </p:blipFill>
        <p:spPr>
          <a:xfrm>
            <a:off x="306208" y="292476"/>
            <a:ext cx="3810000" cy="125730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86153" y="1457032"/>
            <a:ext cx="8229600" cy="4525963"/>
          </a:xfrm>
        </p:spPr>
        <p:txBody>
          <a:bodyPr>
            <a:normAutofit/>
          </a:bodyPr>
          <a:lstStyle/>
          <a:p>
            <a:pPr hangingPunct="0">
              <a:defRPr/>
            </a:pPr>
            <a:r>
              <a:rPr lang="en-GB" b="1" dirty="0" smtClean="0"/>
              <a:t>Catherine Morgan  </a:t>
            </a:r>
            <a:r>
              <a:rPr lang="en-GB" dirty="0" smtClean="0"/>
              <a:t>(</a:t>
            </a:r>
            <a:r>
              <a:rPr lang="en-GB" dirty="0" err="1" smtClean="0"/>
              <a:t>Cydlynydd</a:t>
            </a:r>
            <a:r>
              <a:rPr lang="en-GB" dirty="0" smtClean="0"/>
              <a:t> </a:t>
            </a:r>
            <a:r>
              <a:rPr lang="en-GB" dirty="0" err="1" smtClean="0"/>
              <a:t>y</a:t>
            </a:r>
            <a:r>
              <a:rPr lang="en-GB" dirty="0" smtClean="0"/>
              <a:t> </a:t>
            </a:r>
            <a:r>
              <a:rPr lang="en-GB" dirty="0" err="1" smtClean="0"/>
              <a:t>Modiwl</a:t>
            </a:r>
            <a:r>
              <a:rPr lang="en-GB" dirty="0" smtClean="0"/>
              <a:t>)</a:t>
            </a:r>
            <a:r>
              <a:rPr lang="en-GB" b="1" dirty="0" smtClean="0"/>
              <a:t>	</a:t>
            </a:r>
            <a:r>
              <a:rPr lang="en-GB" b="1" dirty="0"/>
              <a:t>	</a:t>
            </a:r>
            <a:endParaRPr lang="en-GB" b="1" dirty="0" smtClean="0"/>
          </a:p>
          <a:p>
            <a:pPr marL="109728" indent="0" hangingPunct="0">
              <a:buNone/>
              <a:defRPr/>
            </a:pPr>
            <a:r>
              <a:rPr lang="en-GB" u="sng" dirty="0" smtClean="0">
                <a:hlinkClick r:id="rId3"/>
              </a:rPr>
              <a:t>c.morgan@uwtsd.ac.uk</a:t>
            </a:r>
            <a:endParaRPr lang="en-GB" dirty="0"/>
          </a:p>
          <a:p>
            <a:pPr marL="109728" indent="0">
              <a:buNone/>
            </a:pPr>
            <a:r>
              <a:rPr lang="en-US" b="1" dirty="0" smtClean="0"/>
              <a:t>  </a:t>
            </a:r>
          </a:p>
          <a:p>
            <a:pPr marL="109728" indent="0">
              <a:buNone/>
            </a:pPr>
            <a:endParaRPr lang="en-US" b="1" dirty="0" smtClean="0"/>
          </a:p>
          <a:p>
            <a:pPr marL="109728" indent="0">
              <a:buNone/>
            </a:pPr>
            <a:r>
              <a:rPr lang="en-US" b="1" dirty="0" smtClean="0"/>
              <a:t>Diane Thomas</a:t>
            </a:r>
          </a:p>
          <a:p>
            <a:pPr marL="109728" indent="0">
              <a:buNone/>
            </a:pPr>
            <a:endParaRPr lang="en-US" b="1" dirty="0" smtClean="0"/>
          </a:p>
          <a:p>
            <a:pPr marL="109728" indent="0">
              <a:buNone/>
            </a:pPr>
            <a:r>
              <a:rPr lang="en-US" b="1" dirty="0" smtClean="0">
                <a:hlinkClick r:id="rId4"/>
              </a:rPr>
              <a:t>d.b.thomas@uwtsd.ac.uk</a:t>
            </a:r>
            <a:endParaRPr lang="en-US" b="1" dirty="0" smtClean="0"/>
          </a:p>
          <a:p>
            <a:pPr marL="109728" indent="0">
              <a:buNone/>
            </a:pPr>
            <a:endParaRPr lang="en-US" dirty="0"/>
          </a:p>
        </p:txBody>
      </p:sp>
      <p:sp>
        <p:nvSpPr>
          <p:cNvPr id="3" name="Title 2"/>
          <p:cNvSpPr>
            <a:spLocks noGrp="1"/>
          </p:cNvSpPr>
          <p:nvPr>
            <p:ph type="title"/>
          </p:nvPr>
        </p:nvSpPr>
        <p:spPr/>
        <p:txBody>
          <a:bodyPr/>
          <a:lstStyle/>
          <a:p>
            <a:r>
              <a:rPr lang="en-US" dirty="0" smtClean="0"/>
              <a:t>Pwy </a:t>
            </a:r>
            <a:r>
              <a:rPr lang="en-US" dirty="0" err="1" smtClean="0"/>
              <a:t>i</a:t>
            </a:r>
            <a:r>
              <a:rPr lang="en-US" dirty="0" smtClean="0"/>
              <a:t> </a:t>
            </a:r>
            <a:r>
              <a:rPr lang="en-US" dirty="0" err="1" smtClean="0"/>
              <a:t>gysylltu</a:t>
            </a:r>
            <a:r>
              <a:rPr lang="en-US" dirty="0" smtClean="0"/>
              <a:t>?</a:t>
            </a:r>
            <a:endParaRPr lang="en-US" dirty="0"/>
          </a:p>
        </p:txBody>
      </p:sp>
    </p:spTree>
    <p:extLst>
      <p:ext uri="{BB962C8B-B14F-4D97-AF65-F5344CB8AC3E}">
        <p14:creationId xmlns:p14="http://schemas.microsoft.com/office/powerpoint/2010/main" val="1935306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err="1" smtClean="0"/>
              <a:t>Aseiniad</a:t>
            </a:r>
            <a:r>
              <a:rPr lang="en-US" dirty="0" smtClean="0"/>
              <a:t> 1 - 40%</a:t>
            </a:r>
            <a:endParaRPr lang="en-US" dirty="0"/>
          </a:p>
        </p:txBody>
      </p:sp>
      <p:sp>
        <p:nvSpPr>
          <p:cNvPr id="10" name="Text Placeholder 9"/>
          <p:cNvSpPr>
            <a:spLocks noGrp="1"/>
          </p:cNvSpPr>
          <p:nvPr>
            <p:ph type="body" idx="1"/>
          </p:nvPr>
        </p:nvSpPr>
        <p:spPr/>
        <p:txBody>
          <a:bodyPr>
            <a:normAutofit fontScale="92500" lnSpcReduction="10000"/>
          </a:bodyPr>
          <a:lstStyle/>
          <a:p>
            <a:r>
              <a:rPr lang="en-GB" dirty="0" err="1" smtClean="0"/>
              <a:t>Cyflwyno</a:t>
            </a:r>
            <a:r>
              <a:rPr lang="en-GB" dirty="0" smtClean="0"/>
              <a:t> / Submission</a:t>
            </a:r>
          </a:p>
          <a:p>
            <a:r>
              <a:rPr lang="en-GB" dirty="0" smtClean="0"/>
              <a:t> </a:t>
            </a:r>
            <a:r>
              <a:rPr lang="en-GB" dirty="0" smtClean="0"/>
              <a:t>12/02/18, 3yp</a:t>
            </a:r>
            <a:endParaRPr lang="en-US" dirty="0"/>
          </a:p>
        </p:txBody>
      </p:sp>
      <p:sp>
        <p:nvSpPr>
          <p:cNvPr id="12" name="Text Placeholder 11"/>
          <p:cNvSpPr>
            <a:spLocks noGrp="1"/>
          </p:cNvSpPr>
          <p:nvPr>
            <p:ph type="body" sz="half" idx="3"/>
          </p:nvPr>
        </p:nvSpPr>
        <p:spPr/>
        <p:txBody>
          <a:bodyPr>
            <a:normAutofit fontScale="92500" lnSpcReduction="10000"/>
          </a:bodyPr>
          <a:lstStyle/>
          <a:p>
            <a:r>
              <a:rPr lang="en-GB" dirty="0" err="1" smtClean="0"/>
              <a:t>Dychwelyd</a:t>
            </a:r>
            <a:r>
              <a:rPr lang="en-GB" dirty="0" smtClean="0"/>
              <a:t> / </a:t>
            </a:r>
            <a:r>
              <a:rPr lang="en-GB" dirty="0" err="1" smtClean="0"/>
              <a:t>Handback</a:t>
            </a:r>
            <a:endParaRPr lang="en-GB" dirty="0" smtClean="0"/>
          </a:p>
          <a:p>
            <a:r>
              <a:rPr lang="en-US" dirty="0" smtClean="0"/>
              <a:t>13/03/18</a:t>
            </a:r>
            <a:endParaRPr lang="en-US" dirty="0"/>
          </a:p>
        </p:txBody>
      </p:sp>
      <p:sp>
        <p:nvSpPr>
          <p:cNvPr id="11" name="Content Placeholder 10"/>
          <p:cNvSpPr>
            <a:spLocks noGrp="1"/>
          </p:cNvSpPr>
          <p:nvPr>
            <p:ph sz="quarter" idx="2"/>
          </p:nvPr>
        </p:nvSpPr>
        <p:spPr/>
        <p:txBody>
          <a:bodyPr/>
          <a:lstStyle/>
          <a:p>
            <a:pPr marL="109728" indent="0">
              <a:buNone/>
            </a:pPr>
            <a:r>
              <a:rPr lang="en-US" dirty="0" err="1"/>
              <a:t>Ymateb</a:t>
            </a:r>
            <a:r>
              <a:rPr lang="en-US" dirty="0"/>
              <a:t> </a:t>
            </a:r>
            <a:r>
              <a:rPr lang="en-US" dirty="0" err="1"/>
              <a:t>yn</a:t>
            </a:r>
            <a:r>
              <a:rPr lang="en-US" dirty="0"/>
              <a:t> </a:t>
            </a:r>
            <a:r>
              <a:rPr lang="en-US" dirty="0" err="1"/>
              <a:t>feirniadol</a:t>
            </a:r>
            <a:r>
              <a:rPr lang="en-US" dirty="0"/>
              <a:t> </a:t>
            </a:r>
            <a:r>
              <a:rPr lang="en-US" dirty="0" err="1"/>
              <a:t>i</a:t>
            </a:r>
            <a:r>
              <a:rPr lang="en-US" dirty="0"/>
              <a:t> </a:t>
            </a:r>
            <a:r>
              <a:rPr lang="en-US" dirty="0" err="1"/>
              <a:t>erthygl</a:t>
            </a:r>
            <a:r>
              <a:rPr lang="en-US" dirty="0"/>
              <a:t>, </a:t>
            </a:r>
            <a:r>
              <a:rPr lang="en-US" dirty="0" err="1"/>
              <a:t>gan</a:t>
            </a:r>
            <a:r>
              <a:rPr lang="en-US" dirty="0"/>
              <a:t> </a:t>
            </a:r>
            <a:r>
              <a:rPr lang="en-US" dirty="0" err="1"/>
              <a:t>roi</a:t>
            </a:r>
            <a:r>
              <a:rPr lang="en-US" dirty="0"/>
              <a:t> </a:t>
            </a:r>
            <a:r>
              <a:rPr lang="en-US" dirty="0" err="1"/>
              <a:t>tystiolaeth</a:t>
            </a:r>
            <a:r>
              <a:rPr lang="en-US" dirty="0"/>
              <a:t> o </a:t>
            </a:r>
            <a:r>
              <a:rPr lang="en-US" dirty="0" err="1"/>
              <a:t>wybodaeth</a:t>
            </a:r>
            <a:r>
              <a:rPr lang="en-US" dirty="0"/>
              <a:t> a </a:t>
            </a:r>
            <a:r>
              <a:rPr lang="en-US" dirty="0" err="1"/>
              <a:t>dealltwriaeth</a:t>
            </a:r>
            <a:r>
              <a:rPr lang="en-US" dirty="0"/>
              <a:t> </a:t>
            </a:r>
            <a:r>
              <a:rPr lang="en-US" dirty="0" err="1"/>
              <a:t>gadarn</a:t>
            </a:r>
            <a:r>
              <a:rPr lang="en-US" dirty="0"/>
              <a:t> o </a:t>
            </a:r>
            <a:r>
              <a:rPr lang="en-US" dirty="0" err="1"/>
              <a:t>themâu</a:t>
            </a:r>
            <a:r>
              <a:rPr lang="en-US" dirty="0"/>
              <a:t> </a:t>
            </a:r>
            <a:r>
              <a:rPr lang="en-US" dirty="0" err="1"/>
              <a:t>sy’n</a:t>
            </a:r>
            <a:r>
              <a:rPr lang="en-US" dirty="0"/>
              <a:t> </a:t>
            </a:r>
            <a:r>
              <a:rPr lang="en-US" dirty="0" err="1"/>
              <a:t>gysylltiedig</a:t>
            </a:r>
            <a:r>
              <a:rPr lang="en-US" dirty="0"/>
              <a:t> ag </a:t>
            </a:r>
            <a:r>
              <a:rPr lang="en-US" dirty="0" err="1"/>
              <a:t>addysgu’r</a:t>
            </a:r>
            <a:r>
              <a:rPr lang="en-US" dirty="0"/>
              <a:t> </a:t>
            </a:r>
            <a:r>
              <a:rPr lang="en-US" dirty="0" err="1"/>
              <a:t>Gymraeg</a:t>
            </a:r>
            <a:r>
              <a:rPr lang="en-US" dirty="0"/>
              <a:t> </a:t>
            </a:r>
            <a:r>
              <a:rPr lang="en-US" dirty="0" err="1"/>
              <a:t>yn</a:t>
            </a:r>
            <a:r>
              <a:rPr lang="en-US" dirty="0"/>
              <a:t> y sector </a:t>
            </a:r>
            <a:r>
              <a:rPr lang="en-US" dirty="0" err="1"/>
              <a:t>cyfrwng</a:t>
            </a:r>
            <a:r>
              <a:rPr lang="en-US" dirty="0"/>
              <a:t> </a:t>
            </a:r>
            <a:r>
              <a:rPr lang="en-US" dirty="0" err="1"/>
              <a:t>Saesneg</a:t>
            </a:r>
            <a:r>
              <a:rPr lang="en-US" dirty="0"/>
              <a:t>.</a:t>
            </a:r>
            <a:endParaRPr lang="en-US" dirty="0"/>
          </a:p>
        </p:txBody>
      </p:sp>
      <p:sp>
        <p:nvSpPr>
          <p:cNvPr id="13" name="Content Placeholder 12"/>
          <p:cNvSpPr>
            <a:spLocks noGrp="1"/>
          </p:cNvSpPr>
          <p:nvPr>
            <p:ph sz="quarter" idx="4"/>
          </p:nvPr>
        </p:nvSpPr>
        <p:spPr/>
        <p:txBody>
          <a:bodyPr>
            <a:normAutofit/>
          </a:bodyPr>
          <a:lstStyle/>
          <a:p>
            <a:pPr marL="109728" indent="0">
              <a:buNone/>
            </a:pPr>
            <a:r>
              <a:rPr lang="en-US" dirty="0"/>
              <a:t>Critical response to an article that provides evidence of sound knowledge and understanding of themes related to the teaching of Welsh in the English-medium sector</a:t>
            </a: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err="1" smtClean="0"/>
              <a:t>Aseiniad</a:t>
            </a:r>
            <a:r>
              <a:rPr lang="en-US" dirty="0" smtClean="0"/>
              <a:t> 1 - 40%</a:t>
            </a:r>
            <a:endParaRPr lang="en-US" dirty="0"/>
          </a:p>
        </p:txBody>
      </p:sp>
      <p:sp>
        <p:nvSpPr>
          <p:cNvPr id="10" name="Text Placeholder 9"/>
          <p:cNvSpPr>
            <a:spLocks noGrp="1"/>
          </p:cNvSpPr>
          <p:nvPr>
            <p:ph type="body" idx="1"/>
          </p:nvPr>
        </p:nvSpPr>
        <p:spPr/>
        <p:txBody>
          <a:bodyPr>
            <a:normAutofit fontScale="92500" lnSpcReduction="10000"/>
          </a:bodyPr>
          <a:lstStyle/>
          <a:p>
            <a:r>
              <a:rPr lang="en-GB" dirty="0" err="1" smtClean="0"/>
              <a:t>Cyflwyno</a:t>
            </a:r>
            <a:r>
              <a:rPr lang="en-GB" dirty="0" smtClean="0"/>
              <a:t> / Submission</a:t>
            </a:r>
          </a:p>
          <a:p>
            <a:r>
              <a:rPr lang="en-GB" dirty="0" smtClean="0"/>
              <a:t> </a:t>
            </a:r>
            <a:r>
              <a:rPr lang="en-GB" dirty="0" smtClean="0"/>
              <a:t>12/02/18, 3yp</a:t>
            </a:r>
            <a:endParaRPr lang="en-US" dirty="0"/>
          </a:p>
        </p:txBody>
      </p:sp>
      <p:sp>
        <p:nvSpPr>
          <p:cNvPr id="12" name="Text Placeholder 11"/>
          <p:cNvSpPr>
            <a:spLocks noGrp="1"/>
          </p:cNvSpPr>
          <p:nvPr>
            <p:ph type="body" sz="half" idx="3"/>
          </p:nvPr>
        </p:nvSpPr>
        <p:spPr/>
        <p:txBody>
          <a:bodyPr>
            <a:normAutofit fontScale="92500" lnSpcReduction="10000"/>
          </a:bodyPr>
          <a:lstStyle/>
          <a:p>
            <a:r>
              <a:rPr lang="en-GB" dirty="0" err="1" smtClean="0"/>
              <a:t>Dychwelyd</a:t>
            </a:r>
            <a:r>
              <a:rPr lang="en-GB" dirty="0" smtClean="0"/>
              <a:t> / </a:t>
            </a:r>
            <a:r>
              <a:rPr lang="en-GB" dirty="0" err="1" smtClean="0"/>
              <a:t>Handback</a:t>
            </a:r>
            <a:endParaRPr lang="en-GB" dirty="0" smtClean="0"/>
          </a:p>
          <a:p>
            <a:r>
              <a:rPr lang="en-US" dirty="0" smtClean="0"/>
              <a:t>13/03/18</a:t>
            </a:r>
            <a:endParaRPr lang="en-US" dirty="0"/>
          </a:p>
        </p:txBody>
      </p:sp>
      <p:sp>
        <p:nvSpPr>
          <p:cNvPr id="11" name="Content Placeholder 10"/>
          <p:cNvSpPr>
            <a:spLocks noGrp="1"/>
          </p:cNvSpPr>
          <p:nvPr>
            <p:ph sz="quarter" idx="2"/>
          </p:nvPr>
        </p:nvSpPr>
        <p:spPr/>
        <p:txBody>
          <a:bodyPr/>
          <a:lstStyle/>
          <a:p>
            <a:pPr marL="109728" indent="0">
              <a:buNone/>
            </a:pPr>
            <a:r>
              <a:rPr lang="en-US" dirty="0" err="1"/>
              <a:t>Ymateb</a:t>
            </a:r>
            <a:r>
              <a:rPr lang="en-US" dirty="0"/>
              <a:t> </a:t>
            </a:r>
            <a:r>
              <a:rPr lang="en-US" dirty="0" err="1"/>
              <a:t>yn</a:t>
            </a:r>
            <a:r>
              <a:rPr lang="en-US" dirty="0"/>
              <a:t> </a:t>
            </a:r>
            <a:r>
              <a:rPr lang="en-US" dirty="0" err="1"/>
              <a:t>feirniadol</a:t>
            </a:r>
            <a:r>
              <a:rPr lang="en-US" dirty="0"/>
              <a:t> </a:t>
            </a:r>
            <a:r>
              <a:rPr lang="en-US" dirty="0" err="1"/>
              <a:t>i</a:t>
            </a:r>
            <a:r>
              <a:rPr lang="en-US" dirty="0"/>
              <a:t> </a:t>
            </a:r>
            <a:r>
              <a:rPr lang="en-US" dirty="0" err="1"/>
              <a:t>erthygl</a:t>
            </a:r>
            <a:r>
              <a:rPr lang="en-US" dirty="0"/>
              <a:t>, </a:t>
            </a:r>
            <a:r>
              <a:rPr lang="en-US" dirty="0" err="1"/>
              <a:t>gan</a:t>
            </a:r>
            <a:r>
              <a:rPr lang="en-US" dirty="0"/>
              <a:t> </a:t>
            </a:r>
            <a:r>
              <a:rPr lang="en-US" dirty="0" err="1"/>
              <a:t>roi</a:t>
            </a:r>
            <a:r>
              <a:rPr lang="en-US" dirty="0"/>
              <a:t> </a:t>
            </a:r>
            <a:r>
              <a:rPr lang="en-US" dirty="0" err="1"/>
              <a:t>tystiolaeth</a:t>
            </a:r>
            <a:r>
              <a:rPr lang="en-US" dirty="0"/>
              <a:t> o </a:t>
            </a:r>
            <a:r>
              <a:rPr lang="en-US" dirty="0" err="1"/>
              <a:t>wybodaeth</a:t>
            </a:r>
            <a:r>
              <a:rPr lang="en-US" dirty="0"/>
              <a:t> a </a:t>
            </a:r>
            <a:r>
              <a:rPr lang="en-US" dirty="0" err="1"/>
              <a:t>dealltwriaeth</a:t>
            </a:r>
            <a:r>
              <a:rPr lang="en-US" dirty="0"/>
              <a:t> </a:t>
            </a:r>
            <a:r>
              <a:rPr lang="en-US" dirty="0" err="1"/>
              <a:t>gadarn</a:t>
            </a:r>
            <a:r>
              <a:rPr lang="en-US" dirty="0"/>
              <a:t> o </a:t>
            </a:r>
            <a:r>
              <a:rPr lang="en-US" dirty="0" err="1"/>
              <a:t>themâu</a:t>
            </a:r>
            <a:r>
              <a:rPr lang="en-US" dirty="0"/>
              <a:t> </a:t>
            </a:r>
            <a:r>
              <a:rPr lang="en-US" b="1" dirty="0" err="1">
                <a:solidFill>
                  <a:srgbClr val="FF0000"/>
                </a:solidFill>
              </a:rPr>
              <a:t>sy’n</a:t>
            </a:r>
            <a:r>
              <a:rPr lang="en-US" b="1" dirty="0">
                <a:solidFill>
                  <a:srgbClr val="FF0000"/>
                </a:solidFill>
              </a:rPr>
              <a:t> </a:t>
            </a:r>
            <a:r>
              <a:rPr lang="en-US" b="1" dirty="0" err="1">
                <a:solidFill>
                  <a:srgbClr val="FF0000"/>
                </a:solidFill>
              </a:rPr>
              <a:t>gysylltiedig</a:t>
            </a:r>
            <a:r>
              <a:rPr lang="en-US" b="1" dirty="0">
                <a:solidFill>
                  <a:srgbClr val="FF0000"/>
                </a:solidFill>
              </a:rPr>
              <a:t> ag</a:t>
            </a:r>
            <a:r>
              <a:rPr lang="en-US" dirty="0"/>
              <a:t> </a:t>
            </a:r>
            <a:r>
              <a:rPr lang="en-US" dirty="0" err="1"/>
              <a:t>addysgu’r</a:t>
            </a:r>
            <a:r>
              <a:rPr lang="en-US" dirty="0"/>
              <a:t> </a:t>
            </a:r>
            <a:r>
              <a:rPr lang="en-US" dirty="0" err="1"/>
              <a:t>Gymraeg</a:t>
            </a:r>
            <a:r>
              <a:rPr lang="en-US" dirty="0"/>
              <a:t> </a:t>
            </a:r>
            <a:r>
              <a:rPr lang="en-US" dirty="0" err="1"/>
              <a:t>yn</a:t>
            </a:r>
            <a:r>
              <a:rPr lang="en-US" dirty="0"/>
              <a:t> y sector </a:t>
            </a:r>
            <a:r>
              <a:rPr lang="en-US" dirty="0" err="1"/>
              <a:t>cyfrwng</a:t>
            </a:r>
            <a:r>
              <a:rPr lang="en-US" dirty="0"/>
              <a:t> </a:t>
            </a:r>
            <a:r>
              <a:rPr lang="en-US" dirty="0" err="1"/>
              <a:t>Saesneg</a:t>
            </a:r>
            <a:r>
              <a:rPr lang="en-US" dirty="0"/>
              <a:t>.</a:t>
            </a:r>
            <a:endParaRPr lang="en-US" dirty="0"/>
          </a:p>
        </p:txBody>
      </p:sp>
      <p:sp>
        <p:nvSpPr>
          <p:cNvPr id="13" name="Content Placeholder 12"/>
          <p:cNvSpPr>
            <a:spLocks noGrp="1"/>
          </p:cNvSpPr>
          <p:nvPr>
            <p:ph sz="quarter" idx="4"/>
          </p:nvPr>
        </p:nvSpPr>
        <p:spPr/>
        <p:txBody>
          <a:bodyPr>
            <a:normAutofit/>
          </a:bodyPr>
          <a:lstStyle/>
          <a:p>
            <a:pPr marL="109728" indent="0">
              <a:buNone/>
            </a:pPr>
            <a:r>
              <a:rPr lang="en-US" dirty="0"/>
              <a:t>Critical response to an article that provides evidence of sound knowledge and understanding of themes related to the teaching of Welsh in the English-medium sector</a:t>
            </a:r>
            <a:endParaRPr lang="en-US" dirty="0"/>
          </a:p>
        </p:txBody>
      </p:sp>
    </p:spTree>
    <p:extLst>
      <p:ext uri="{BB962C8B-B14F-4D97-AF65-F5344CB8AC3E}">
        <p14:creationId xmlns:p14="http://schemas.microsoft.com/office/powerpoint/2010/main" val="35164994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Erthygl</a:t>
            </a:r>
            <a:r>
              <a:rPr lang="en-GB" dirty="0" smtClean="0"/>
              <a:t>               Article</a:t>
            </a:r>
            <a:endParaRPr lang="en-GB" dirty="0"/>
          </a:p>
        </p:txBody>
      </p:sp>
      <p:sp>
        <p:nvSpPr>
          <p:cNvPr id="3" name="Text Placeholder 2"/>
          <p:cNvSpPr>
            <a:spLocks noGrp="1"/>
          </p:cNvSpPr>
          <p:nvPr>
            <p:ph type="body" idx="1"/>
          </p:nvPr>
        </p:nvSpPr>
        <p:spPr/>
        <p:txBody>
          <a:bodyPr/>
          <a:lstStyle/>
          <a:p>
            <a:endParaRPr lang="en-GB"/>
          </a:p>
        </p:txBody>
      </p:sp>
      <p:sp>
        <p:nvSpPr>
          <p:cNvPr id="4" name="Text Placeholder 3"/>
          <p:cNvSpPr>
            <a:spLocks noGrp="1"/>
          </p:cNvSpPr>
          <p:nvPr>
            <p:ph type="body" sz="half" idx="3"/>
          </p:nvPr>
        </p:nvSpPr>
        <p:spPr/>
        <p:txBody>
          <a:bodyPr/>
          <a:lstStyle/>
          <a:p>
            <a:endParaRPr lang="en-GB"/>
          </a:p>
        </p:txBody>
      </p:sp>
      <p:sp>
        <p:nvSpPr>
          <p:cNvPr id="5" name="Content Placeholder 4"/>
          <p:cNvSpPr>
            <a:spLocks noGrp="1"/>
          </p:cNvSpPr>
          <p:nvPr>
            <p:ph sz="quarter" idx="2"/>
          </p:nvPr>
        </p:nvSpPr>
        <p:spPr/>
        <p:txBody>
          <a:bodyPr/>
          <a:lstStyle/>
          <a:p>
            <a:pPr marL="109728" indent="0">
              <a:buNone/>
            </a:pPr>
            <a:r>
              <a:rPr lang="en-GB" dirty="0"/>
              <a:t>Dr W. Gwyn </a:t>
            </a:r>
            <a:r>
              <a:rPr lang="en-GB" dirty="0" smtClean="0"/>
              <a:t>Lewis</a:t>
            </a:r>
          </a:p>
          <a:p>
            <a:pPr marL="109728" indent="0">
              <a:buNone/>
            </a:pPr>
            <a:endParaRPr lang="en-GB" dirty="0"/>
          </a:p>
          <a:p>
            <a:pPr marL="109728" indent="0">
              <a:buNone/>
            </a:pPr>
            <a:r>
              <a:rPr lang="en-GB" dirty="0" err="1"/>
              <a:t>Addysg</a:t>
            </a:r>
            <a:r>
              <a:rPr lang="en-GB" dirty="0"/>
              <a:t> </a:t>
            </a:r>
            <a:r>
              <a:rPr lang="en-GB" dirty="0" err="1"/>
              <a:t>Ddwyieithog</a:t>
            </a:r>
            <a:r>
              <a:rPr lang="en-GB" dirty="0"/>
              <a:t> </a:t>
            </a:r>
            <a:r>
              <a:rPr lang="en-GB" dirty="0" err="1"/>
              <a:t>yn</a:t>
            </a:r>
            <a:endParaRPr lang="en-GB" dirty="0"/>
          </a:p>
          <a:p>
            <a:pPr marL="109728" indent="0">
              <a:buNone/>
            </a:pPr>
            <a:r>
              <a:rPr lang="en-GB" dirty="0" err="1"/>
              <a:t>yr</a:t>
            </a:r>
            <a:r>
              <a:rPr lang="en-GB" dirty="0"/>
              <a:t> unfed </a:t>
            </a:r>
            <a:r>
              <a:rPr lang="en-GB" dirty="0" err="1"/>
              <a:t>ganrif</a:t>
            </a:r>
            <a:r>
              <a:rPr lang="en-GB" dirty="0"/>
              <a:t> </a:t>
            </a:r>
            <a:r>
              <a:rPr lang="en-GB" dirty="0" err="1"/>
              <a:t>ar</a:t>
            </a:r>
            <a:r>
              <a:rPr lang="en-GB" dirty="0"/>
              <a:t> </a:t>
            </a:r>
            <a:r>
              <a:rPr lang="en-GB" dirty="0" err="1" smtClean="0"/>
              <a:t>hugain</a:t>
            </a:r>
            <a:r>
              <a:rPr lang="en-GB" dirty="0" smtClean="0"/>
              <a:t>: </a:t>
            </a:r>
            <a:r>
              <a:rPr lang="en-GB" dirty="0" err="1" smtClean="0"/>
              <a:t>adolygu’r</a:t>
            </a:r>
            <a:r>
              <a:rPr lang="en-GB" dirty="0" smtClean="0"/>
              <a:t> </a:t>
            </a:r>
            <a:r>
              <a:rPr lang="en-GB" dirty="0" err="1" smtClean="0"/>
              <a:t>cyd-destun</a:t>
            </a:r>
            <a:r>
              <a:rPr lang="en-GB" dirty="0"/>
              <a:t> </a:t>
            </a:r>
            <a:r>
              <a:rPr lang="en-GB" dirty="0" err="1" smtClean="0"/>
              <a:t>rhyngwladol</a:t>
            </a:r>
            <a:endParaRPr lang="en-GB" dirty="0"/>
          </a:p>
        </p:txBody>
      </p:sp>
      <p:sp>
        <p:nvSpPr>
          <p:cNvPr id="6" name="Content Placeholder 5"/>
          <p:cNvSpPr>
            <a:spLocks noGrp="1"/>
          </p:cNvSpPr>
          <p:nvPr>
            <p:ph sz="quarter" idx="4"/>
          </p:nvPr>
        </p:nvSpPr>
        <p:spPr/>
        <p:txBody>
          <a:bodyPr/>
          <a:lstStyle/>
          <a:p>
            <a:pPr marL="109728" indent="0">
              <a:buNone/>
            </a:pPr>
            <a:r>
              <a:rPr lang="sv-SE" dirty="0"/>
              <a:t>Allan B.I. Bernardo and Marianne Jennifer M. Gaerlan</a:t>
            </a:r>
            <a:endParaRPr lang="en-GB" dirty="0" smtClean="0"/>
          </a:p>
          <a:p>
            <a:pPr marL="109728" indent="0">
              <a:buNone/>
            </a:pPr>
            <a:endParaRPr lang="en-GB" dirty="0" smtClean="0"/>
          </a:p>
          <a:p>
            <a:pPr marL="109728" indent="0">
              <a:buNone/>
            </a:pPr>
            <a:r>
              <a:rPr lang="en-GB" dirty="0" smtClean="0"/>
              <a:t>Non-Native </a:t>
            </a:r>
            <a:r>
              <a:rPr lang="en-GB" dirty="0"/>
              <a:t>English Students Learning </a:t>
            </a:r>
            <a:r>
              <a:rPr lang="en-GB" i="1" dirty="0"/>
              <a:t>in</a:t>
            </a:r>
          </a:p>
          <a:p>
            <a:pPr marL="109728" indent="0">
              <a:buNone/>
            </a:pPr>
            <a:r>
              <a:rPr lang="en-GB" dirty="0" smtClean="0"/>
              <a:t>English: Reviewing </a:t>
            </a:r>
            <a:r>
              <a:rPr lang="en-GB" dirty="0"/>
              <a:t>and Reflecting on the Research</a:t>
            </a:r>
            <a:endParaRPr lang="en-GB" dirty="0"/>
          </a:p>
        </p:txBody>
      </p:sp>
    </p:spTree>
    <p:extLst>
      <p:ext uri="{BB962C8B-B14F-4D97-AF65-F5344CB8AC3E}">
        <p14:creationId xmlns:p14="http://schemas.microsoft.com/office/powerpoint/2010/main" val="3264125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219094234"/>
              </p:ext>
            </p:extLst>
          </p:nvPr>
        </p:nvGraphicFramePr>
        <p:xfrm>
          <a:off x="1641230" y="293080"/>
          <a:ext cx="6330465" cy="5709134"/>
        </p:xfrm>
        <a:graphic>
          <a:graphicData uri="http://schemas.openxmlformats.org/drawingml/2006/table">
            <a:tbl>
              <a:tblPr firstRow="1" firstCol="1" bandRow="1" bandCol="1"/>
              <a:tblGrid>
                <a:gridCol w="912901">
                  <a:extLst>
                    <a:ext uri="{9D8B030D-6E8A-4147-A177-3AD203B41FA5}">
                      <a16:colId xmlns:a16="http://schemas.microsoft.com/office/drawing/2014/main" xmlns="" xmlns:mv="urn:schemas-microsoft-com:mac:vml" xmlns:mc="http://schemas.openxmlformats.org/markup-compatibility/2006" val="20000"/>
                    </a:ext>
                  </a:extLst>
                </a:gridCol>
                <a:gridCol w="912901">
                  <a:extLst>
                    <a:ext uri="{9D8B030D-6E8A-4147-A177-3AD203B41FA5}">
                      <a16:colId xmlns:a16="http://schemas.microsoft.com/office/drawing/2014/main" xmlns="" xmlns:mv="urn:schemas-microsoft-com:mac:vml" xmlns:mc="http://schemas.openxmlformats.org/markup-compatibility/2006" val="20001"/>
                    </a:ext>
                  </a:extLst>
                </a:gridCol>
                <a:gridCol w="897213">
                  <a:extLst>
                    <a:ext uri="{9D8B030D-6E8A-4147-A177-3AD203B41FA5}">
                      <a16:colId xmlns:a16="http://schemas.microsoft.com/office/drawing/2014/main" xmlns="" xmlns:mv="urn:schemas-microsoft-com:mac:vml" xmlns:mc="http://schemas.openxmlformats.org/markup-compatibility/2006" val="20002"/>
                    </a:ext>
                  </a:extLst>
                </a:gridCol>
                <a:gridCol w="897795">
                  <a:extLst>
                    <a:ext uri="{9D8B030D-6E8A-4147-A177-3AD203B41FA5}">
                      <a16:colId xmlns:a16="http://schemas.microsoft.com/office/drawing/2014/main" xmlns="" xmlns:mv="urn:schemas-microsoft-com:mac:vml" xmlns:mc="http://schemas.openxmlformats.org/markup-compatibility/2006" val="20003"/>
                    </a:ext>
                  </a:extLst>
                </a:gridCol>
                <a:gridCol w="897795">
                  <a:extLst>
                    <a:ext uri="{9D8B030D-6E8A-4147-A177-3AD203B41FA5}">
                      <a16:colId xmlns:a16="http://schemas.microsoft.com/office/drawing/2014/main" xmlns="" xmlns:mv="urn:schemas-microsoft-com:mac:vml" xmlns:mc="http://schemas.openxmlformats.org/markup-compatibility/2006" val="20004"/>
                    </a:ext>
                  </a:extLst>
                </a:gridCol>
                <a:gridCol w="905930">
                  <a:extLst>
                    <a:ext uri="{9D8B030D-6E8A-4147-A177-3AD203B41FA5}">
                      <a16:colId xmlns:a16="http://schemas.microsoft.com/office/drawing/2014/main" xmlns="" xmlns:mv="urn:schemas-microsoft-com:mac:vml" xmlns:mc="http://schemas.openxmlformats.org/markup-compatibility/2006" val="20005"/>
                    </a:ext>
                  </a:extLst>
                </a:gridCol>
                <a:gridCol w="905930">
                  <a:extLst>
                    <a:ext uri="{9D8B030D-6E8A-4147-A177-3AD203B41FA5}">
                      <a16:colId xmlns:a16="http://schemas.microsoft.com/office/drawing/2014/main" xmlns="" xmlns:mv="urn:schemas-microsoft-com:mac:vml" xmlns:mc="http://schemas.openxmlformats.org/markup-compatibility/2006" val="20006"/>
                    </a:ext>
                  </a:extLst>
                </a:gridCol>
              </a:tblGrid>
              <a:tr h="201372">
                <a:tc gridSpan="7">
                  <a:txBody>
                    <a:bodyPr/>
                    <a:lstStyle/>
                    <a:p>
                      <a:pPr algn="ctr">
                        <a:lnSpc>
                          <a:spcPct val="115000"/>
                        </a:lnSpc>
                        <a:spcAft>
                          <a:spcPts val="0"/>
                        </a:spcAft>
                      </a:pPr>
                      <a:r>
                        <a:rPr lang="cy-GB" sz="800" b="1">
                          <a:effectLst/>
                          <a:latin typeface="Calibri"/>
                          <a:ea typeface="Times New Roman"/>
                          <a:cs typeface="Times New Roman"/>
                        </a:rPr>
                        <a:t>MEINI PRAWF ASESU A MARCIO AR GYFER YR ASEINIAD HWN</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xmlns="" xmlns:mv="urn:schemas-microsoft-com:mac:vml" xmlns:mc="http://schemas.openxmlformats.org/markup-compatibility/2006" val="10000"/>
                  </a:ext>
                </a:extLst>
              </a:tr>
              <a:tr h="151029">
                <a:tc>
                  <a:txBody>
                    <a:bodyPr/>
                    <a:lstStyle/>
                    <a:p>
                      <a:pPr algn="l">
                        <a:lnSpc>
                          <a:spcPct val="115000"/>
                        </a:lnSpc>
                        <a:spcAft>
                          <a:spcPts val="0"/>
                        </a:spcAft>
                      </a:pPr>
                      <a:r>
                        <a:rPr lang="cy-GB" sz="500" b="1">
                          <a:effectLst/>
                          <a:latin typeface="Calibri"/>
                          <a:ea typeface="Calibri"/>
                          <a:cs typeface="Times New Roman"/>
                        </a:rPr>
                        <a:t>Lefel 5</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gridSpan="6">
                  <a:txBody>
                    <a:bodyPr/>
                    <a:lstStyle/>
                    <a:p>
                      <a:pPr algn="l">
                        <a:lnSpc>
                          <a:spcPct val="115000"/>
                        </a:lnSpc>
                        <a:spcAft>
                          <a:spcPts val="0"/>
                        </a:spcAft>
                      </a:pPr>
                      <a:r>
                        <a:rPr lang="cy-GB" sz="300" b="1">
                          <a:effectLst/>
                          <a:latin typeface="Calibri"/>
                          <a:ea typeface="Calibri"/>
                          <a:cs typeface="Times New Roman"/>
                        </a:rPr>
                        <a:t>Disgrifwyr Meini Prawf Asesu ar gyfer BA Addysg Gynradd gyda SAC </a:t>
                      </a:r>
                      <a:endParaRPr lang="en-GB" sz="500">
                        <a:effectLst/>
                        <a:latin typeface="Calibri"/>
                        <a:ea typeface="Calibri"/>
                        <a:cs typeface="Times New Roman"/>
                      </a:endParaRPr>
                    </a:p>
                    <a:p>
                      <a:pPr algn="l">
                        <a:lnSpc>
                          <a:spcPct val="115000"/>
                        </a:lnSpc>
                        <a:spcAft>
                          <a:spcPts val="0"/>
                        </a:spcAft>
                      </a:pPr>
                      <a:r>
                        <a:rPr lang="cy-GB" sz="300" b="1">
                          <a:effectLst/>
                          <a:latin typeface="Calibri"/>
                          <a:ea typeface="Calibri"/>
                          <a:cs typeface="Times New Roman"/>
                        </a:rPr>
                        <a:t>Mae’r fformat hwn yn pwysleisio natur gyfannol y dyfarniadau a wneir gan y marcwyr. Addasir pwysiad y meini prawf ar gyfer pob modwl.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xmlns="" xmlns:mv="urn:schemas-microsoft-com:mac:vml" xmlns:mc="http://schemas.openxmlformats.org/markup-compatibility/2006" val="10001"/>
                  </a:ext>
                </a:extLst>
              </a:tr>
              <a:tr h="75514">
                <a:tc rowSpan="2">
                  <a:txBody>
                    <a:bodyPr/>
                    <a:lstStyle/>
                    <a:p>
                      <a:pPr algn="l">
                        <a:lnSpc>
                          <a:spcPct val="115000"/>
                        </a:lnSpc>
                        <a:spcAft>
                          <a:spcPts val="0"/>
                        </a:spcAft>
                      </a:pPr>
                      <a:r>
                        <a:rPr lang="cy-GB" sz="300">
                          <a:effectLst/>
                          <a:latin typeface="Calibri"/>
                          <a:ea typeface="Calibri"/>
                          <a:cs typeface="Times New Roman"/>
                        </a:rPr>
                        <a:t>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1000"/>
                        </a:spcAft>
                      </a:pPr>
                      <a:r>
                        <a:rPr lang="en-US" sz="300">
                          <a:effectLst/>
                          <a:latin typeface="Calibri"/>
                          <a:ea typeface="Calibri"/>
                          <a:cs typeface="Times New Roman"/>
                        </a:rPr>
                        <a:t>0-39 (M)</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ctr">
                        <a:lnSpc>
                          <a:spcPct val="115000"/>
                        </a:lnSpc>
                        <a:spcAft>
                          <a:spcPts val="1000"/>
                        </a:spcAft>
                      </a:pPr>
                      <a:r>
                        <a:rPr lang="en-US" sz="300">
                          <a:effectLst/>
                          <a:latin typeface="Calibri"/>
                          <a:ea typeface="Calibri"/>
                          <a:cs typeface="Times New Roman"/>
                        </a:rPr>
                        <a:t>40-49 (P)</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ctr">
                        <a:lnSpc>
                          <a:spcPct val="115000"/>
                        </a:lnSpc>
                        <a:spcAft>
                          <a:spcPts val="1000"/>
                        </a:spcAft>
                      </a:pPr>
                      <a:r>
                        <a:rPr lang="en-US" sz="300">
                          <a:effectLst/>
                          <a:latin typeface="Calibri"/>
                          <a:ea typeface="Calibri"/>
                          <a:cs typeface="Times New Roman"/>
                        </a:rPr>
                        <a:t>50-59 (P)</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ctr">
                        <a:lnSpc>
                          <a:spcPct val="115000"/>
                        </a:lnSpc>
                        <a:spcAft>
                          <a:spcPts val="1000"/>
                        </a:spcAft>
                      </a:pPr>
                      <a:r>
                        <a:rPr lang="en-US" sz="300">
                          <a:effectLst/>
                          <a:latin typeface="Calibri"/>
                          <a:ea typeface="Calibri"/>
                          <a:cs typeface="Times New Roman"/>
                        </a:rPr>
                        <a:t>60-69 (P)</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ctr">
                        <a:lnSpc>
                          <a:spcPct val="115000"/>
                        </a:lnSpc>
                        <a:spcAft>
                          <a:spcPts val="1000"/>
                        </a:spcAft>
                      </a:pPr>
                      <a:r>
                        <a:rPr lang="en-US" sz="300">
                          <a:effectLst/>
                          <a:latin typeface="Calibri"/>
                          <a:ea typeface="Calibri"/>
                          <a:cs typeface="Times New Roman"/>
                        </a:rPr>
                        <a:t>70-79 (P)</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ctr">
                        <a:lnSpc>
                          <a:spcPct val="115000"/>
                        </a:lnSpc>
                        <a:spcAft>
                          <a:spcPts val="1000"/>
                        </a:spcAft>
                      </a:pPr>
                      <a:r>
                        <a:rPr lang="en-US" sz="300">
                          <a:effectLst/>
                          <a:latin typeface="Calibri"/>
                          <a:ea typeface="Calibri"/>
                          <a:cs typeface="Times New Roman"/>
                        </a:rPr>
                        <a:t>80-100 (P)</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extLst>
                  <a:ext uri="{0D108BD9-81ED-4DB2-BD59-A6C34878D82A}">
                    <a16:rowId xmlns:a16="http://schemas.microsoft.com/office/drawing/2014/main" xmlns="" xmlns:mv="urn:schemas-microsoft-com:mac:vml" xmlns:mc="http://schemas.openxmlformats.org/markup-compatibility/2006" val="10002"/>
                  </a:ext>
                </a:extLst>
              </a:tr>
              <a:tr h="75514">
                <a:tc vMerge="1">
                  <a:txBody>
                    <a:bodyPr/>
                    <a:lstStyle/>
                    <a:p>
                      <a:endParaRPr lang="en-GB"/>
                    </a:p>
                  </a:txBody>
                  <a:tcPr/>
                </a:tc>
                <a:tc>
                  <a:txBody>
                    <a:bodyPr/>
                    <a:lstStyle/>
                    <a:p>
                      <a:pPr algn="ctr">
                        <a:lnSpc>
                          <a:spcPct val="115000"/>
                        </a:lnSpc>
                        <a:spcAft>
                          <a:spcPts val="0"/>
                        </a:spcAft>
                      </a:pPr>
                      <a:r>
                        <a:rPr lang="cy-GB" sz="300" b="1">
                          <a:effectLst/>
                          <a:latin typeface="Calibri"/>
                          <a:ea typeface="Calibri"/>
                          <a:cs typeface="Times New Roman"/>
                        </a:rPr>
                        <a:t>Gwael / gwan M</a:t>
                      </a:r>
                      <a:endParaRPr lang="en-GB" sz="500">
                        <a:effectLst/>
                        <a:latin typeface="Calibri"/>
                        <a:ea typeface="Calibri"/>
                        <a:cs typeface="Times New Roman"/>
                      </a:endParaRPr>
                    </a:p>
                  </a:txBody>
                  <a:tcPr marL="33103" marR="3310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ctr">
                        <a:lnSpc>
                          <a:spcPct val="115000"/>
                        </a:lnSpc>
                        <a:spcAft>
                          <a:spcPts val="0"/>
                        </a:spcAft>
                      </a:pPr>
                      <a:r>
                        <a:rPr lang="cy-GB" sz="300" b="1">
                          <a:effectLst/>
                          <a:latin typeface="Calibri"/>
                          <a:ea typeface="Calibri"/>
                          <a:cs typeface="Times New Roman"/>
                        </a:rPr>
                        <a:t>Boddhaol 3ydd</a:t>
                      </a:r>
                      <a:endParaRPr lang="en-GB" sz="500">
                        <a:effectLst/>
                        <a:latin typeface="Calibri"/>
                        <a:ea typeface="Calibri"/>
                        <a:cs typeface="Times New Roman"/>
                      </a:endParaRPr>
                    </a:p>
                  </a:txBody>
                  <a:tcPr marL="33103" marR="3310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ctr">
                        <a:lnSpc>
                          <a:spcPct val="115000"/>
                        </a:lnSpc>
                        <a:spcAft>
                          <a:spcPts val="0"/>
                        </a:spcAft>
                      </a:pPr>
                      <a:r>
                        <a:rPr lang="cy-GB" sz="300" b="1">
                          <a:effectLst/>
                          <a:latin typeface="Calibri"/>
                          <a:ea typeface="Calibri"/>
                          <a:cs typeface="Times New Roman"/>
                        </a:rPr>
                        <a:t>Da </a:t>
                      </a:r>
                      <a:r>
                        <a:rPr lang="en-GB" sz="300" b="1">
                          <a:effectLst/>
                          <a:latin typeface="Calibri"/>
                          <a:ea typeface="Calibri"/>
                          <a:cs typeface="Times New Roman"/>
                        </a:rPr>
                        <a:t>2:2</a:t>
                      </a:r>
                      <a:endParaRPr lang="en-GB" sz="500">
                        <a:effectLst/>
                        <a:latin typeface="Calibri"/>
                        <a:ea typeface="Calibri"/>
                        <a:cs typeface="Times New Roman"/>
                      </a:endParaRPr>
                    </a:p>
                  </a:txBody>
                  <a:tcPr marL="33103" marR="3310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ctr">
                        <a:lnSpc>
                          <a:spcPct val="115000"/>
                        </a:lnSpc>
                        <a:spcAft>
                          <a:spcPts val="0"/>
                        </a:spcAft>
                      </a:pPr>
                      <a:r>
                        <a:rPr lang="cy-GB" sz="300" b="1">
                          <a:effectLst/>
                          <a:latin typeface="Calibri"/>
                          <a:ea typeface="Calibri"/>
                          <a:cs typeface="Times New Roman"/>
                        </a:rPr>
                        <a:t>Da iawn </a:t>
                      </a:r>
                      <a:r>
                        <a:rPr lang="en-GB" sz="300" b="1">
                          <a:effectLst/>
                          <a:latin typeface="Calibri"/>
                          <a:ea typeface="Calibri"/>
                          <a:cs typeface="Times New Roman"/>
                        </a:rPr>
                        <a:t>2:1</a:t>
                      </a:r>
                      <a:endParaRPr lang="en-GB" sz="500">
                        <a:effectLst/>
                        <a:latin typeface="Calibri"/>
                        <a:ea typeface="Calibri"/>
                        <a:cs typeface="Times New Roman"/>
                      </a:endParaRPr>
                    </a:p>
                  </a:txBody>
                  <a:tcPr marL="33103" marR="3310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gridSpan="2">
                  <a:txBody>
                    <a:bodyPr/>
                    <a:lstStyle/>
                    <a:p>
                      <a:pPr algn="ctr">
                        <a:lnSpc>
                          <a:spcPct val="115000"/>
                        </a:lnSpc>
                        <a:spcAft>
                          <a:spcPts val="0"/>
                        </a:spcAft>
                      </a:pPr>
                      <a:r>
                        <a:rPr lang="cy-GB" sz="300" b="1">
                          <a:effectLst/>
                          <a:latin typeface="Calibri"/>
                          <a:ea typeface="Calibri"/>
                          <a:cs typeface="Times New Roman"/>
                        </a:rPr>
                        <a:t>Ardderchog 1af</a:t>
                      </a:r>
                      <a:endParaRPr lang="en-GB" sz="500">
                        <a:effectLst/>
                        <a:latin typeface="Calibri"/>
                        <a:ea typeface="Calibri"/>
                        <a:cs typeface="Times New Roman"/>
                      </a:endParaRPr>
                    </a:p>
                  </a:txBody>
                  <a:tcPr marL="33103" marR="3310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hMerge="1">
                  <a:txBody>
                    <a:bodyPr/>
                    <a:lstStyle/>
                    <a:p>
                      <a:endParaRPr lang="en-GB"/>
                    </a:p>
                  </a:txBody>
                  <a:tcPr/>
                </a:tc>
                <a:extLst>
                  <a:ext uri="{0D108BD9-81ED-4DB2-BD59-A6C34878D82A}">
                    <a16:rowId xmlns:a16="http://schemas.microsoft.com/office/drawing/2014/main" xmlns="" xmlns:mv="urn:schemas-microsoft-com:mac:vml" xmlns:mc="http://schemas.openxmlformats.org/markup-compatibility/2006" val="10003"/>
                  </a:ext>
                </a:extLst>
              </a:tr>
              <a:tr h="431150">
                <a:tc>
                  <a:txBody>
                    <a:bodyPr/>
                    <a:lstStyle/>
                    <a:p>
                      <a:pPr algn="l">
                        <a:lnSpc>
                          <a:spcPct val="115000"/>
                        </a:lnSpc>
                        <a:spcAft>
                          <a:spcPts val="0"/>
                        </a:spcAft>
                      </a:pPr>
                      <a:r>
                        <a:rPr lang="cy-GB" sz="300">
                          <a:effectLst/>
                          <a:latin typeface="Calibri"/>
                          <a:ea typeface="Calibri"/>
                          <a:cs typeface="Times New Roman"/>
                        </a:rPr>
                        <a:t>Meini Prawf Asesu</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cy-GB" sz="300">
                          <a:effectLst/>
                          <a:latin typeface="Calibri"/>
                          <a:ea typeface="Calibri"/>
                          <a:cs typeface="Times New Roman"/>
                        </a:rPr>
                        <a:t>Gwael, arwynebol, anhrefnus, anghyflawn a/neu wallus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lnSpc>
                          <a:spcPct val="115000"/>
                        </a:lnSpc>
                        <a:spcAft>
                          <a:spcPts val="0"/>
                        </a:spcAft>
                      </a:pPr>
                      <a:r>
                        <a:rPr lang="cy-GB" sz="300">
                          <a:effectLst/>
                          <a:latin typeface="Calibri"/>
                          <a:ea typeface="Calibri"/>
                          <a:cs typeface="Times New Roman"/>
                        </a:rPr>
                        <a:t>Dangosir dealltwriaeth foddhaol o’r prif faterion</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lnSpc>
                          <a:spcPct val="115000"/>
                        </a:lnSpc>
                        <a:spcAft>
                          <a:spcPts val="0"/>
                        </a:spcAft>
                      </a:pPr>
                      <a:r>
                        <a:rPr lang="cy-GB" sz="300">
                          <a:effectLst/>
                          <a:latin typeface="Calibri"/>
                          <a:ea typeface="Calibri"/>
                          <a:cs typeface="Times New Roman"/>
                        </a:rPr>
                        <a:t>Dangosir dealltwriaeth dda gyda pheth dadansoddi</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lnSpc>
                          <a:spcPct val="115000"/>
                        </a:lnSpc>
                        <a:spcAft>
                          <a:spcPts val="0"/>
                        </a:spcAft>
                      </a:pPr>
                      <a:r>
                        <a:rPr lang="cy-GB" sz="300">
                          <a:effectLst/>
                          <a:latin typeface="Calibri"/>
                          <a:ea typeface="Calibri"/>
                          <a:cs typeface="Times New Roman"/>
                        </a:rPr>
                        <a:t>Dealltwriaeth dda iawn o egwyddorion sylfaenol a thystiolaeth berthnasol, gyda dadl gydlynol a rhesymegol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lnSpc>
                          <a:spcPct val="115000"/>
                        </a:lnSpc>
                        <a:spcAft>
                          <a:spcPts val="0"/>
                        </a:spcAft>
                      </a:pPr>
                      <a:r>
                        <a:rPr lang="cy-GB" sz="300">
                          <a:effectLst/>
                          <a:latin typeface="Calibri"/>
                          <a:ea typeface="Calibri"/>
                          <a:cs typeface="Times New Roman"/>
                        </a:rPr>
                        <a:t>Ateb ystyriol yn seiliedig ar ddarllen ehangach, sy’n dangos eglurder meddwl a dirnadaeth bersonol</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lnSpc>
                          <a:spcPct val="115000"/>
                        </a:lnSpc>
                        <a:spcAft>
                          <a:spcPts val="0"/>
                        </a:spcAft>
                      </a:pPr>
                      <a:r>
                        <a:rPr lang="cy-GB" sz="300">
                          <a:effectLst/>
                          <a:latin typeface="Calibri"/>
                          <a:ea typeface="Calibri"/>
                          <a:cs typeface="Times New Roman"/>
                        </a:rPr>
                        <a:t>Ateb rhagorol, wedi’i ysgrifennu a’i saernïo’n dda ac yn ddeallus iawn, sy’n dangos dirnadaeth bersonol nodedig a gwreiddioldeb</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extLst>
                  <a:ext uri="{0D108BD9-81ED-4DB2-BD59-A6C34878D82A}">
                    <a16:rowId xmlns:a16="http://schemas.microsoft.com/office/drawing/2014/main" xmlns="" xmlns:mv="urn:schemas-microsoft-com:mac:vml" xmlns:mc="http://schemas.openxmlformats.org/markup-compatibility/2006" val="10004"/>
                  </a:ext>
                </a:extLst>
              </a:tr>
              <a:tr h="170102">
                <a:tc>
                  <a:txBody>
                    <a:bodyPr/>
                    <a:lstStyle/>
                    <a:p>
                      <a:pPr algn="l">
                        <a:lnSpc>
                          <a:spcPct val="115000"/>
                        </a:lnSpc>
                        <a:spcAft>
                          <a:spcPts val="0"/>
                        </a:spcAft>
                      </a:pPr>
                      <a:r>
                        <a:rPr lang="cy-GB" sz="300">
                          <a:effectLst/>
                          <a:latin typeface="Calibri"/>
                          <a:ea typeface="Calibri"/>
                          <a:cs typeface="Times New Roman"/>
                        </a:rPr>
                        <a:t>Deilliannau Dysgu’r modwl yn cyfateb i:</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0-11</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12-14</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15-17</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18-20</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21-23</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1000"/>
                        </a:spcAft>
                      </a:pPr>
                      <a:r>
                        <a:rPr lang="en-US" sz="300">
                          <a:effectLst/>
                          <a:latin typeface="Calibri"/>
                          <a:ea typeface="Calibri"/>
                          <a:cs typeface="Times New Roman"/>
                        </a:rPr>
                        <a:t>24-30</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xmlns="" xmlns:mv="urn:schemas-microsoft-com:mac:vml" xmlns:mc="http://schemas.openxmlformats.org/markup-compatibility/2006" val="10005"/>
                  </a:ext>
                </a:extLst>
              </a:tr>
              <a:tr h="595356">
                <a:tc rowSpan="2">
                  <a:txBody>
                    <a:bodyPr/>
                    <a:lstStyle/>
                    <a:p>
                      <a:pPr algn="l">
                        <a:lnSpc>
                          <a:spcPct val="115000"/>
                        </a:lnSpc>
                        <a:spcAft>
                          <a:spcPts val="0"/>
                        </a:spcAft>
                      </a:pPr>
                      <a:r>
                        <a:rPr lang="cy-GB" sz="300" b="1">
                          <a:effectLst/>
                          <a:latin typeface="Calibri"/>
                          <a:ea typeface="Calibri"/>
                          <a:cs typeface="Times New Roman"/>
                        </a:rPr>
                        <a:t>Gwybodaeth a Dealltwriaeth o’r Pwnc</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cy-GB" sz="300">
                          <a:effectLst/>
                          <a:latin typeface="Calibri"/>
                          <a:ea typeface="Calibri"/>
                          <a:cs typeface="Times New Roman"/>
                        </a:rPr>
                        <a:t>(Cysyniadol)</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cy-GB" sz="300">
                          <a:effectLst/>
                          <a:latin typeface="Calibri"/>
                          <a:ea typeface="Calibri"/>
                          <a:cs typeface="Times New Roman"/>
                        </a:rPr>
                        <a:t>(Darllen)</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cy-GB" sz="300">
                          <a:effectLst/>
                          <a:latin typeface="Calibri"/>
                          <a:ea typeface="Calibri"/>
                          <a:cs typeface="Times New Roman"/>
                        </a:rPr>
                        <a:t>Camddealltwriaeth, camdybiaethau, camddehongliadau sylfaenol a/neu gwybodaeth arwynebol mewn mannau</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lnSpc>
                          <a:spcPct val="115000"/>
                        </a:lnSpc>
                        <a:spcAft>
                          <a:spcPts val="0"/>
                        </a:spcAft>
                      </a:pPr>
                      <a:r>
                        <a:rPr lang="cy-GB" sz="300">
                          <a:effectLst/>
                          <a:latin typeface="Calibri"/>
                          <a:ea typeface="Calibri"/>
                          <a:cs typeface="Times New Roman"/>
                        </a:rPr>
                        <a:t>Gwybodaeth amlinellol am rai o’r prif faterion gyda thystiolaeth o ddealltwriaeth a chymhwysiad</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lnSpc>
                          <a:spcPct val="115000"/>
                        </a:lnSpc>
                        <a:spcAft>
                          <a:spcPts val="0"/>
                        </a:spcAft>
                      </a:pPr>
                      <a:r>
                        <a:rPr lang="cy-GB" sz="300">
                          <a:effectLst/>
                          <a:latin typeface="Calibri"/>
                          <a:ea typeface="Calibri"/>
                          <a:cs typeface="Times New Roman"/>
                        </a:rPr>
                        <a:t>Gwybodaeth ddiffiniedig am rai o’r prif faterion ac oblygiadau ehangach</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lnSpc>
                          <a:spcPct val="115000"/>
                        </a:lnSpc>
                        <a:spcAft>
                          <a:spcPts val="0"/>
                        </a:spcAft>
                      </a:pPr>
                      <a:r>
                        <a:rPr lang="cy-GB" sz="300">
                          <a:effectLst/>
                          <a:latin typeface="Calibri"/>
                          <a:ea typeface="Calibri"/>
                          <a:cs typeface="Times New Roman"/>
                        </a:rPr>
                        <a:t>Gwybodaeth ehangach o fwyafrif y prif faterion, cysyniadau a dadleuon</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lnSpc>
                          <a:spcPct val="115000"/>
                        </a:lnSpc>
                        <a:spcAft>
                          <a:spcPts val="0"/>
                        </a:spcAft>
                      </a:pPr>
                      <a:r>
                        <a:rPr lang="cy-GB" sz="300">
                          <a:effectLst/>
                          <a:latin typeface="Calibri"/>
                          <a:ea typeface="Calibri"/>
                          <a:cs typeface="Times New Roman"/>
                        </a:rPr>
                        <a:t>Dealltwriaeth glir o’r prif faterion dan sylw gyda thrafodaeth resymegol</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lnSpc>
                          <a:spcPct val="115000"/>
                        </a:lnSpc>
                        <a:spcAft>
                          <a:spcPts val="0"/>
                        </a:spcAft>
                      </a:pPr>
                      <a:r>
                        <a:rPr lang="cy-GB" sz="300">
                          <a:effectLst/>
                          <a:latin typeface="Calibri"/>
                          <a:ea typeface="Calibri"/>
                          <a:cs typeface="Times New Roman"/>
                        </a:rPr>
                        <a:t>Gwybodaeth ardderchog am y prif faterion, cysyniadau a dadleuon, a drafodir yn glir</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extLst>
                  <a:ext uri="{0D108BD9-81ED-4DB2-BD59-A6C34878D82A}">
                    <a16:rowId xmlns:a16="http://schemas.microsoft.com/office/drawing/2014/main" xmlns="" xmlns:mv="urn:schemas-microsoft-com:mac:vml" xmlns:mc="http://schemas.openxmlformats.org/markup-compatibility/2006" val="10006"/>
                  </a:ext>
                </a:extLst>
              </a:tr>
              <a:tr h="595356">
                <a:tc vMerge="1">
                  <a:txBody>
                    <a:bodyPr/>
                    <a:lstStyle/>
                    <a:p>
                      <a:endParaRPr lang="en-GB"/>
                    </a:p>
                  </a:txBody>
                  <a:tcPr/>
                </a:tc>
                <a:tc>
                  <a:txBody>
                    <a:bodyPr/>
                    <a:lstStyle/>
                    <a:p>
                      <a:pPr algn="l">
                        <a:lnSpc>
                          <a:spcPct val="115000"/>
                        </a:lnSpc>
                        <a:spcAft>
                          <a:spcPts val="0"/>
                        </a:spcAft>
                      </a:pPr>
                      <a:r>
                        <a:rPr lang="cy-GB" sz="300">
                          <a:effectLst/>
                          <a:latin typeface="Calibri"/>
                          <a:ea typeface="Calibri"/>
                          <a:cs typeface="Times New Roman"/>
                        </a:rPr>
                        <a:t>Peth llenyddiaeth/ deunydd amhriodol ac amrediad darllen cyfyngedig a diffyg cywirdeb</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lnSpc>
                          <a:spcPct val="115000"/>
                        </a:lnSpc>
                        <a:spcAft>
                          <a:spcPts val="0"/>
                        </a:spcAft>
                      </a:pPr>
                      <a:r>
                        <a:rPr lang="cy-GB" sz="300">
                          <a:effectLst/>
                          <a:latin typeface="Calibri"/>
                          <a:ea typeface="Calibri"/>
                          <a:cs typeface="Times New Roman"/>
                        </a:rPr>
                        <a:t>Amrediad darllen boddhaol o’r rhestr argymelledig a ffynonellau eraill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lnSpc>
                          <a:spcPct val="115000"/>
                        </a:lnSpc>
                        <a:spcAft>
                          <a:spcPts val="0"/>
                        </a:spcAft>
                      </a:pPr>
                      <a:r>
                        <a:rPr lang="cy-GB" sz="300">
                          <a:effectLst/>
                          <a:latin typeface="Calibri"/>
                          <a:ea typeface="Calibri"/>
                          <a:cs typeface="Times New Roman"/>
                        </a:rPr>
                        <a:t>Amrediad darllen da o’r rhestr argymelledig a ffynonellau eraill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lnSpc>
                          <a:spcPct val="115000"/>
                        </a:lnSpc>
                        <a:spcAft>
                          <a:spcPts val="0"/>
                        </a:spcAft>
                      </a:pPr>
                      <a:r>
                        <a:rPr lang="cy-GB" sz="300">
                          <a:effectLst/>
                          <a:latin typeface="Calibri"/>
                          <a:ea typeface="Calibri"/>
                          <a:cs typeface="Times New Roman"/>
                        </a:rPr>
                        <a:t>Amrediad da iawn o ddeunydd darllen perthnasol o amrywiaeth o ffynonellau y tu hwnt i’r rhestr argymelledig</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lnSpc>
                          <a:spcPct val="115000"/>
                        </a:lnSpc>
                        <a:spcAft>
                          <a:spcPts val="0"/>
                        </a:spcAft>
                      </a:pPr>
                      <a:r>
                        <a:rPr lang="cy-GB" sz="300">
                          <a:effectLst/>
                          <a:latin typeface="Calibri"/>
                          <a:ea typeface="Calibri"/>
                          <a:cs typeface="Times New Roman"/>
                        </a:rPr>
                        <a:t>Tystiolaeth o feddwl cytbwys yn seiliedig ar ddarllen eang gan ddefnyddio amrywiaeth o ffynonellau</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lnSpc>
                          <a:spcPct val="115000"/>
                        </a:lnSpc>
                        <a:spcAft>
                          <a:spcPts val="0"/>
                        </a:spcAft>
                      </a:pPr>
                      <a:r>
                        <a:rPr lang="cy-GB" sz="300">
                          <a:effectLst/>
                          <a:latin typeface="Calibri"/>
                          <a:ea typeface="Calibri"/>
                          <a:cs typeface="Times New Roman"/>
                        </a:rPr>
                        <a:t>Tystiolaeth glir o feddwl annibynnol yn seiliedig ar ddarllen eang a ddewiswyd yn dda gan ddefnyddio amrywiaeth o ffynonellau</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extLst>
                  <a:ext uri="{0D108BD9-81ED-4DB2-BD59-A6C34878D82A}">
                    <a16:rowId xmlns:a16="http://schemas.microsoft.com/office/drawing/2014/main" xmlns="" xmlns:mv="urn:schemas-microsoft-com:mac:vml" xmlns:mc="http://schemas.openxmlformats.org/markup-compatibility/2006" val="10007"/>
                  </a:ext>
                </a:extLst>
              </a:tr>
              <a:tr h="85050">
                <a:tc>
                  <a:txBody>
                    <a:bodyPr/>
                    <a:lstStyle/>
                    <a:p>
                      <a:pPr algn="l">
                        <a:lnSpc>
                          <a:spcPct val="115000"/>
                        </a:lnSpc>
                        <a:spcAft>
                          <a:spcPts val="0"/>
                        </a:spcAft>
                      </a:pPr>
                      <a:r>
                        <a:rPr lang="cy-GB" sz="300">
                          <a:effectLst/>
                          <a:latin typeface="Calibri"/>
                          <a:ea typeface="Calibri"/>
                          <a:cs typeface="Times New Roman"/>
                        </a:rPr>
                        <a:t>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0-11</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12-14</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15-17</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18-20</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21-23</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24-30</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xmlns="" xmlns:mv="urn:schemas-microsoft-com:mac:vml" xmlns:mc="http://schemas.openxmlformats.org/markup-compatibility/2006" val="10008"/>
                  </a:ext>
                </a:extLst>
              </a:tr>
              <a:tr h="595356">
                <a:tc rowSpan="2">
                  <a:txBody>
                    <a:bodyPr/>
                    <a:lstStyle/>
                    <a:p>
                      <a:pPr algn="l">
                        <a:lnSpc>
                          <a:spcPct val="115000"/>
                        </a:lnSpc>
                        <a:spcAft>
                          <a:spcPts val="0"/>
                        </a:spcAft>
                      </a:pPr>
                      <a:r>
                        <a:rPr lang="cy-GB" sz="300" b="1">
                          <a:effectLst/>
                          <a:latin typeface="Calibri"/>
                          <a:ea typeface="Calibri"/>
                          <a:cs typeface="Times New Roman"/>
                        </a:rPr>
                        <a:t>Sgiliau deallusol</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cy-GB" sz="300">
                          <a:effectLst/>
                          <a:latin typeface="Calibri"/>
                          <a:ea typeface="Calibri"/>
                          <a:cs typeface="Times New Roman"/>
                        </a:rPr>
                        <a:t>(dadl)</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cy-GB" sz="300">
                          <a:effectLst/>
                          <a:latin typeface="Calibri"/>
                          <a:ea typeface="Calibri"/>
                          <a:cs typeface="Times New Roman"/>
                        </a:rPr>
                        <a:t>(gwerthuso beirniadol/ adfyfyriol)</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cy-GB" sz="300">
                          <a:effectLst/>
                          <a:latin typeface="Calibri"/>
                          <a:ea typeface="Calibri"/>
                          <a:cs typeface="Times New Roman"/>
                        </a:rPr>
                        <a:t>Y ddadl yn wan, fawr ddim ymdrech i gyflwyno safbwyntiau gwahanol. At ei gilydd yn rhy ddisgrifiadol</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lnSpc>
                          <a:spcPct val="115000"/>
                        </a:lnSpc>
                        <a:spcAft>
                          <a:spcPts val="0"/>
                        </a:spcAft>
                      </a:pPr>
                      <a:r>
                        <a:rPr lang="cy-GB" sz="300">
                          <a:effectLst/>
                          <a:latin typeface="Calibri"/>
                          <a:ea typeface="Calibri"/>
                          <a:cs typeface="Times New Roman"/>
                        </a:rPr>
                        <a:t>Y ddadl yn dechrau cael ei chydbwyso ag ymwybyddiaeth o wahanol safbwyntiau</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lnSpc>
                          <a:spcPct val="115000"/>
                        </a:lnSpc>
                        <a:spcAft>
                          <a:spcPts val="0"/>
                        </a:spcAft>
                      </a:pPr>
                      <a:r>
                        <a:rPr lang="cy-GB" sz="300" dirty="0">
                          <a:effectLst/>
                          <a:latin typeface="Calibri"/>
                          <a:ea typeface="Calibri"/>
                          <a:cs typeface="Times New Roman"/>
                        </a:rPr>
                        <a:t>Cyflwynir dadl gytbwys gyda rhai safbwyntiau wedi’u cyfiawnhau</a:t>
                      </a:r>
                      <a:endParaRPr lang="en-GB" sz="500" dirty="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lnSpc>
                          <a:spcPct val="115000"/>
                        </a:lnSpc>
                        <a:spcAft>
                          <a:spcPts val="0"/>
                        </a:spcAft>
                      </a:pPr>
                      <a:r>
                        <a:rPr lang="cy-GB" sz="300">
                          <a:effectLst/>
                          <a:latin typeface="Calibri"/>
                          <a:ea typeface="Calibri"/>
                          <a:cs typeface="Times New Roman"/>
                        </a:rPr>
                        <a:t>Cyflwynir dadl gytbwys gydag ystyriaeth ofalus o  safbwyntiau gwahanol a’r rhesymeg y tu ôl iddynt</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lnSpc>
                          <a:spcPct val="115000"/>
                        </a:lnSpc>
                        <a:spcAft>
                          <a:spcPts val="0"/>
                        </a:spcAft>
                      </a:pPr>
                      <a:r>
                        <a:rPr lang="cy-GB" sz="300">
                          <a:effectLst/>
                          <a:latin typeface="Calibri"/>
                          <a:ea typeface="Calibri"/>
                          <a:cs typeface="Times New Roman"/>
                        </a:rPr>
                        <a:t>Cyflwynir dadl gytbwys gydag ystyriaeth drwyadl o’r safbwyntiau</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lnSpc>
                          <a:spcPct val="115000"/>
                        </a:lnSpc>
                        <a:spcAft>
                          <a:spcPts val="0"/>
                        </a:spcAft>
                      </a:pPr>
                      <a:r>
                        <a:rPr lang="cy-GB" sz="300">
                          <a:effectLst/>
                          <a:latin typeface="Calibri"/>
                          <a:ea typeface="Calibri"/>
                          <a:cs typeface="Times New Roman"/>
                        </a:rPr>
                        <a:t>Cyflwynir dadl gytbwys gyda thystiolaeth o drafodaeth feirniadol o’r safbwyntiau</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extLst>
                  <a:ext uri="{0D108BD9-81ED-4DB2-BD59-A6C34878D82A}">
                    <a16:rowId xmlns:a16="http://schemas.microsoft.com/office/drawing/2014/main" xmlns="" xmlns:mv="urn:schemas-microsoft-com:mac:vml" xmlns:mc="http://schemas.openxmlformats.org/markup-compatibility/2006" val="10009"/>
                  </a:ext>
                </a:extLst>
              </a:tr>
              <a:tr h="340205">
                <a:tc vMerge="1">
                  <a:txBody>
                    <a:bodyPr/>
                    <a:lstStyle/>
                    <a:p>
                      <a:endParaRPr lang="en-GB"/>
                    </a:p>
                  </a:txBody>
                  <a:tcPr/>
                </a:tc>
                <a:tc>
                  <a:txBody>
                    <a:bodyPr/>
                    <a:lstStyle/>
                    <a:p>
                      <a:pPr algn="l">
                        <a:lnSpc>
                          <a:spcPct val="115000"/>
                        </a:lnSpc>
                        <a:spcAft>
                          <a:spcPts val="0"/>
                        </a:spcAft>
                      </a:pPr>
                      <a:r>
                        <a:rPr lang="cy-GB" sz="300">
                          <a:effectLst/>
                          <a:latin typeface="Calibri"/>
                          <a:ea typeface="Calibri"/>
                          <a:cs typeface="Times New Roman"/>
                        </a:rPr>
                        <a:t>Prinder tystiolaeth o werthuso a/neu adfyfyrio beirniadol</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lnSpc>
                          <a:spcPct val="115000"/>
                        </a:lnSpc>
                        <a:spcAft>
                          <a:spcPts val="0"/>
                        </a:spcAft>
                      </a:pPr>
                      <a:r>
                        <a:rPr lang="cy-GB" sz="300">
                          <a:effectLst/>
                          <a:latin typeface="Calibri"/>
                          <a:ea typeface="Calibri"/>
                          <a:cs typeface="Times New Roman"/>
                        </a:rPr>
                        <a:t>Tystiolaeth o werthuso a/neu adfyfyrio ond diffyg dyfnder</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lnSpc>
                          <a:spcPct val="115000"/>
                        </a:lnSpc>
                        <a:spcAft>
                          <a:spcPts val="0"/>
                        </a:spcAft>
                      </a:pPr>
                      <a:r>
                        <a:rPr lang="cy-GB" sz="300">
                          <a:effectLst/>
                          <a:latin typeface="Calibri"/>
                          <a:ea typeface="Calibri"/>
                          <a:cs typeface="Times New Roman"/>
                        </a:rPr>
                        <a:t>Tystiolaeth dda o werthuso ac adfyfyrio</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lnSpc>
                          <a:spcPct val="115000"/>
                        </a:lnSpc>
                        <a:spcAft>
                          <a:spcPts val="0"/>
                        </a:spcAft>
                      </a:pPr>
                      <a:r>
                        <a:rPr lang="cy-GB" sz="300">
                          <a:effectLst/>
                          <a:latin typeface="Calibri"/>
                          <a:ea typeface="Calibri"/>
                          <a:cs typeface="Times New Roman"/>
                        </a:rPr>
                        <a:t>Tystiolaeth dda iawn o ddechrau gwerthuso ac adfyfyrio’n feirniadol</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lnSpc>
                          <a:spcPct val="115000"/>
                        </a:lnSpc>
                        <a:spcAft>
                          <a:spcPts val="0"/>
                        </a:spcAft>
                      </a:pPr>
                      <a:r>
                        <a:rPr lang="cy-GB" sz="300">
                          <a:effectLst/>
                          <a:latin typeface="Calibri"/>
                          <a:ea typeface="Calibri"/>
                          <a:cs typeface="Times New Roman"/>
                        </a:rPr>
                        <a:t>Tystiolaeth o werthuso ac adfyfyrio ystyriol a beirniadol</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lnSpc>
                          <a:spcPct val="115000"/>
                        </a:lnSpc>
                        <a:spcAft>
                          <a:spcPts val="0"/>
                        </a:spcAft>
                      </a:pPr>
                      <a:r>
                        <a:rPr lang="cy-GB" sz="300">
                          <a:effectLst/>
                          <a:latin typeface="Calibri"/>
                          <a:ea typeface="Calibri"/>
                          <a:cs typeface="Times New Roman"/>
                        </a:rPr>
                        <a:t>Tystiolaeth o werthuso ac adfyfyrio mwy beirniadol a rhesymegol</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extLst>
                  <a:ext uri="{0D108BD9-81ED-4DB2-BD59-A6C34878D82A}">
                    <a16:rowId xmlns:a16="http://schemas.microsoft.com/office/drawing/2014/main" xmlns="" xmlns:mv="urn:schemas-microsoft-com:mac:vml" xmlns:mc="http://schemas.openxmlformats.org/markup-compatibility/2006" val="10010"/>
                  </a:ext>
                </a:extLst>
              </a:tr>
              <a:tr h="85050">
                <a:tc>
                  <a:txBody>
                    <a:bodyPr/>
                    <a:lstStyle/>
                    <a:p>
                      <a:pPr algn="l">
                        <a:lnSpc>
                          <a:spcPct val="115000"/>
                        </a:lnSpc>
                        <a:spcAft>
                          <a:spcPts val="0"/>
                        </a:spcAft>
                      </a:pPr>
                      <a:r>
                        <a:rPr lang="cy-GB" sz="300">
                          <a:effectLst/>
                          <a:latin typeface="Calibri"/>
                          <a:ea typeface="Calibri"/>
                          <a:cs typeface="Times New Roman"/>
                        </a:rPr>
                        <a:t>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0-11</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12-14</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15-17</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18-20</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21-23</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24-30</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xmlns="" xmlns:mv="urn:schemas-microsoft-com:mac:vml" xmlns:mc="http://schemas.openxmlformats.org/markup-compatibility/2006" val="10011"/>
                  </a:ext>
                </a:extLst>
              </a:tr>
              <a:tr h="685548">
                <a:tc rowSpan="2">
                  <a:txBody>
                    <a:bodyPr/>
                    <a:lstStyle/>
                    <a:p>
                      <a:pPr algn="l">
                        <a:lnSpc>
                          <a:spcPct val="115000"/>
                        </a:lnSpc>
                        <a:spcAft>
                          <a:spcPts val="0"/>
                        </a:spcAft>
                      </a:pPr>
                      <a:r>
                        <a:rPr lang="cy-GB" sz="300" b="1">
                          <a:effectLst/>
                          <a:latin typeface="Calibri"/>
                          <a:ea typeface="Calibri"/>
                          <a:cs typeface="Times New Roman"/>
                        </a:rPr>
                        <a:t>Cymwysiadau pedagogaidd a phroffesiynol</a:t>
                      </a:r>
                      <a:endParaRPr lang="en-GB" sz="500">
                        <a:effectLst/>
                        <a:latin typeface="Calibri"/>
                        <a:ea typeface="Calibri"/>
                        <a:cs typeface="Times New Roman"/>
                      </a:endParaRPr>
                    </a:p>
                    <a:p>
                      <a:pPr algn="l">
                        <a:lnSpc>
                          <a:spcPct val="115000"/>
                        </a:lnSpc>
                        <a:spcAft>
                          <a:spcPts val="0"/>
                        </a:spcAft>
                      </a:pPr>
                      <a:r>
                        <a:rPr lang="en-GB" sz="300" b="1">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cy-GB" sz="300">
                          <a:effectLst/>
                          <a:latin typeface="Calibri"/>
                          <a:ea typeface="Calibri"/>
                          <a:cs typeface="Times New Roman"/>
                        </a:rPr>
                        <a:t>(cysylltu theori ac arfer)</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cy-GB" sz="300">
                          <a:effectLst/>
                          <a:latin typeface="Calibri"/>
                          <a:ea typeface="Calibri"/>
                          <a:cs typeface="Times New Roman"/>
                        </a:rPr>
                        <a:t>(adfyfyrio proffesiynol)</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cy-GB" sz="300">
                          <a:effectLst/>
                          <a:latin typeface="Calibri"/>
                          <a:ea typeface="Calibri"/>
                          <a:cs typeface="Times New Roman"/>
                        </a:rPr>
                        <a:t>Dealltwriaeth arwynebol neu ddiffyg dealltwriaeth o’r cyd-destun(au) pedagogaidd a phroffesiynol</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lnSpc>
                          <a:spcPct val="115000"/>
                        </a:lnSpc>
                        <a:spcAft>
                          <a:spcPts val="0"/>
                        </a:spcAft>
                      </a:pPr>
                      <a:r>
                        <a:rPr lang="cy-GB" sz="300">
                          <a:effectLst/>
                          <a:latin typeface="Calibri"/>
                          <a:ea typeface="Calibri"/>
                          <a:cs typeface="Times New Roman"/>
                        </a:rPr>
                        <a:t>Yn perthnasu egwyddorion a chysyniadau â fframweithiau ac ymagweddau damcaniaethol sylfaenol o ran y cyd-destun(au) pedagogaidd a phroffesiynol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lnSpc>
                          <a:spcPct val="115000"/>
                        </a:lnSpc>
                        <a:spcAft>
                          <a:spcPts val="0"/>
                        </a:spcAft>
                      </a:pPr>
                      <a:r>
                        <a:rPr lang="cy-GB" sz="300">
                          <a:effectLst/>
                          <a:latin typeface="Calibri"/>
                          <a:ea typeface="Calibri"/>
                          <a:cs typeface="Times New Roman"/>
                        </a:rPr>
                        <a:t>Yn dynodi egwyddorion/ cysyniadau a fframweithiau damcaniaethol sylfaenol ac yn dechrau dynodi eu cryfderau a’u gwendidau o ran y cyd-destun(au) pedagogaidd a phroffesiynol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lnSpc>
                          <a:spcPct val="115000"/>
                        </a:lnSpc>
                        <a:spcAft>
                          <a:spcPts val="0"/>
                        </a:spcAft>
                      </a:pPr>
                      <a:r>
                        <a:rPr lang="cy-GB" sz="300">
                          <a:effectLst/>
                          <a:latin typeface="Calibri"/>
                          <a:ea typeface="Calibri"/>
                          <a:cs typeface="Times New Roman"/>
                        </a:rPr>
                        <a:t>Tystiolaeth o’r defnydd o ymchwil neu ddatblygiadau perthnasol i lywio camau gweithredu o ran y cyd-destun(au) pedagogaidd a phroffesiynol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lnSpc>
                          <a:spcPct val="115000"/>
                        </a:lnSpc>
                        <a:spcAft>
                          <a:spcPts val="0"/>
                        </a:spcAft>
                      </a:pPr>
                      <a:r>
                        <a:rPr lang="cy-GB" sz="300">
                          <a:effectLst/>
                          <a:latin typeface="Calibri"/>
                          <a:ea typeface="Calibri"/>
                          <a:cs typeface="Times New Roman"/>
                        </a:rPr>
                        <a:t>Tystiolaeth glir o integreiddio theori ac arfer mewn cyd-destun(au) pedagogaidd a phroffesiynol</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lnSpc>
                          <a:spcPct val="115000"/>
                        </a:lnSpc>
                        <a:spcAft>
                          <a:spcPts val="0"/>
                        </a:spcAft>
                      </a:pPr>
                      <a:r>
                        <a:rPr lang="cy-GB" sz="300">
                          <a:effectLst/>
                          <a:latin typeface="Calibri"/>
                          <a:ea typeface="Calibri"/>
                          <a:cs typeface="Times New Roman"/>
                        </a:rPr>
                        <a:t>Integreiddio theori ac arfer  yn effeithiol mewn cyd-destun(au) pedagogaidd a phroffesiynol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extLst>
                  <a:ext uri="{0D108BD9-81ED-4DB2-BD59-A6C34878D82A}">
                    <a16:rowId xmlns:a16="http://schemas.microsoft.com/office/drawing/2014/main" xmlns="" xmlns:mv="urn:schemas-microsoft-com:mac:vml" xmlns:mc="http://schemas.openxmlformats.org/markup-compatibility/2006" val="10012"/>
                  </a:ext>
                </a:extLst>
              </a:tr>
              <a:tr h="324507">
                <a:tc vMerge="1">
                  <a:txBody>
                    <a:bodyPr/>
                    <a:lstStyle/>
                    <a:p>
                      <a:endParaRPr lang="en-GB"/>
                    </a:p>
                  </a:txBody>
                  <a:tcPr/>
                </a:tc>
                <a:tc>
                  <a:txBody>
                    <a:bodyPr/>
                    <a:lstStyle/>
                    <a:p>
                      <a:pPr algn="l">
                        <a:lnSpc>
                          <a:spcPct val="115000"/>
                        </a:lnSpc>
                        <a:spcAft>
                          <a:spcPts val="0"/>
                        </a:spcAft>
                      </a:pPr>
                      <a:r>
                        <a:rPr lang="cy-GB" sz="300">
                          <a:effectLst/>
                          <a:latin typeface="Calibri"/>
                          <a:ea typeface="Calibri"/>
                          <a:cs typeface="Times New Roman"/>
                        </a:rPr>
                        <a:t>Dim neu ychydig o dystiolaeth o adfyfyrio</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lnSpc>
                          <a:spcPct val="115000"/>
                        </a:lnSpc>
                        <a:spcAft>
                          <a:spcPts val="0"/>
                        </a:spcAft>
                      </a:pPr>
                      <a:r>
                        <a:rPr lang="cy-GB" sz="300">
                          <a:effectLst/>
                          <a:latin typeface="Calibri"/>
                          <a:ea typeface="Calibri"/>
                          <a:cs typeface="Times New Roman"/>
                        </a:rPr>
                        <a:t>Adfyfyrio yn amlwg</a:t>
                      </a:r>
                      <a:r>
                        <a:rPr lang="en-US" sz="300">
                          <a:effectLst/>
                          <a:latin typeface="Calibri"/>
                          <a:ea typeface="Calibri"/>
                          <a:cs typeface="Times New Roman"/>
                        </a:rPr>
                        <a:t>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lnSpc>
                          <a:spcPct val="115000"/>
                        </a:lnSpc>
                        <a:spcAft>
                          <a:spcPts val="0"/>
                        </a:spcAft>
                      </a:pPr>
                      <a:r>
                        <a:rPr lang="cy-GB" sz="300">
                          <a:effectLst/>
                          <a:latin typeface="Calibri"/>
                          <a:ea typeface="Calibri"/>
                          <a:cs typeface="Times New Roman"/>
                        </a:rPr>
                        <a:t>Tystiolaeth o adfyfyrio da</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lnSpc>
                          <a:spcPct val="115000"/>
                        </a:lnSpc>
                        <a:spcAft>
                          <a:spcPts val="0"/>
                        </a:spcAft>
                      </a:pPr>
                      <a:r>
                        <a:rPr lang="cy-GB" sz="300">
                          <a:effectLst/>
                          <a:latin typeface="Calibri"/>
                          <a:ea typeface="Calibri"/>
                          <a:cs typeface="Times New Roman"/>
                        </a:rPr>
                        <a:t>Yn dechrau adfyfyrio’n feirniadol</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lnSpc>
                          <a:spcPct val="115000"/>
                        </a:lnSpc>
                        <a:spcAft>
                          <a:spcPts val="0"/>
                        </a:spcAft>
                      </a:pPr>
                      <a:r>
                        <a:rPr lang="cy-GB" sz="300">
                          <a:effectLst/>
                          <a:latin typeface="Calibri"/>
                          <a:ea typeface="Calibri"/>
                          <a:cs typeface="Times New Roman"/>
                        </a:rPr>
                        <a:t>Tystiolaeth o adfyfyrio beirniadol</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lnSpc>
                          <a:spcPct val="115000"/>
                        </a:lnSpc>
                        <a:spcAft>
                          <a:spcPts val="0"/>
                        </a:spcAft>
                      </a:pPr>
                      <a:r>
                        <a:rPr lang="cy-GB" sz="300">
                          <a:effectLst/>
                          <a:latin typeface="Calibri"/>
                          <a:ea typeface="Calibri"/>
                          <a:cs typeface="Times New Roman"/>
                        </a:rPr>
                        <a:t>Tystiolaeth o adfyfyrio  beirniadol, rhesymegol trwyadl</a:t>
                      </a:r>
                      <a:endParaRPr lang="en-GB" sz="500">
                        <a:effectLst/>
                        <a:latin typeface="Calibri"/>
                        <a:ea typeface="Calibri"/>
                        <a:cs typeface="Times New Roman"/>
                      </a:endParaRPr>
                    </a:p>
                    <a:p>
                      <a:pPr algn="l">
                        <a:lnSpc>
                          <a:spcPct val="115000"/>
                        </a:lnSpc>
                        <a:spcAft>
                          <a:spcPts val="0"/>
                        </a:spcAft>
                      </a:pPr>
                      <a:r>
                        <a:rPr lang="cy-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en-US" sz="300" i="1">
                          <a:solidFill>
                            <a:srgbClr val="808080"/>
                          </a:solidFill>
                          <a:effectLst/>
                          <a:latin typeface="Calibri"/>
                          <a:ea typeface="Calibri"/>
                          <a:cs typeface="Times New Roman"/>
                        </a:rPr>
                        <a:t>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extLst>
                  <a:ext uri="{0D108BD9-81ED-4DB2-BD59-A6C34878D82A}">
                    <a16:rowId xmlns:a16="http://schemas.microsoft.com/office/drawing/2014/main" xmlns="" xmlns:mv="urn:schemas-microsoft-com:mac:vml" xmlns:mc="http://schemas.openxmlformats.org/markup-compatibility/2006" val="10013"/>
                  </a:ext>
                </a:extLst>
              </a:tr>
              <a:tr h="85050">
                <a:tc>
                  <a:txBody>
                    <a:bodyPr/>
                    <a:lstStyle/>
                    <a:p>
                      <a:pPr algn="l">
                        <a:lnSpc>
                          <a:spcPct val="115000"/>
                        </a:lnSpc>
                        <a:spcAft>
                          <a:spcPts val="0"/>
                        </a:spcAft>
                      </a:pPr>
                      <a:r>
                        <a:rPr lang="cy-GB" sz="300">
                          <a:effectLst/>
                          <a:latin typeface="Calibri"/>
                          <a:ea typeface="Calibri"/>
                          <a:cs typeface="Times New Roman"/>
                        </a:rPr>
                        <a:t>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0-3</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4</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5</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6</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7</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300">
                          <a:effectLst/>
                          <a:latin typeface="Calibri"/>
                          <a:ea typeface="Calibri"/>
                          <a:cs typeface="Times New Roman"/>
                        </a:rPr>
                        <a:t>8-10</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xmlns="" xmlns:mv="urn:schemas-microsoft-com:mac:vml" xmlns:mc="http://schemas.openxmlformats.org/markup-compatibility/2006" val="10014"/>
                  </a:ext>
                </a:extLst>
              </a:tr>
              <a:tr h="255153">
                <a:tc rowSpan="4">
                  <a:txBody>
                    <a:bodyPr/>
                    <a:lstStyle/>
                    <a:p>
                      <a:pPr algn="l">
                        <a:lnSpc>
                          <a:spcPct val="115000"/>
                        </a:lnSpc>
                        <a:spcAft>
                          <a:spcPts val="0"/>
                        </a:spcAft>
                      </a:pPr>
                      <a:r>
                        <a:rPr lang="cy-GB" sz="300" b="1">
                          <a:effectLst/>
                          <a:latin typeface="Calibri"/>
                          <a:ea typeface="Calibri"/>
                          <a:cs typeface="Times New Roman"/>
                        </a:rPr>
                        <a:t>Sgiliau allweddol/ trosglwyddadwy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p>
                      <a:pPr algn="l">
                        <a:lnSpc>
                          <a:spcPct val="115000"/>
                        </a:lnSpc>
                        <a:spcAft>
                          <a:spcPts val="0"/>
                        </a:spcAft>
                      </a:pPr>
                      <a:r>
                        <a:rPr lang="cy-GB" sz="300">
                          <a:effectLst/>
                          <a:latin typeface="Calibri"/>
                          <a:ea typeface="Calibri"/>
                          <a:cs typeface="Times New Roman"/>
                        </a:rPr>
                        <a:t>(Technegau cyfeirnodi)</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cy-GB" sz="300">
                          <a:effectLst/>
                          <a:latin typeface="Calibri"/>
                          <a:ea typeface="Calibri"/>
                          <a:cs typeface="Times New Roman"/>
                        </a:rPr>
                        <a:t>Cyflwyniad y gwaith ysgrifenedig yn wan</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lnSpc>
                          <a:spcPct val="115000"/>
                        </a:lnSpc>
                        <a:spcAft>
                          <a:spcPts val="0"/>
                        </a:spcAft>
                      </a:pPr>
                      <a:r>
                        <a:rPr lang="cy-GB" sz="300">
                          <a:effectLst/>
                          <a:latin typeface="Calibri"/>
                          <a:ea typeface="Calibri"/>
                          <a:cs typeface="Times New Roman"/>
                        </a:rPr>
                        <a:t>Cyflwyniad y gwaith ysgrifenedig yn foddhaol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lnSpc>
                          <a:spcPct val="115000"/>
                        </a:lnSpc>
                        <a:spcAft>
                          <a:spcPts val="0"/>
                        </a:spcAft>
                      </a:pPr>
                      <a:r>
                        <a:rPr lang="cy-GB" sz="300">
                          <a:effectLst/>
                          <a:latin typeface="Calibri"/>
                          <a:ea typeface="Calibri"/>
                          <a:cs typeface="Times New Roman"/>
                        </a:rPr>
                        <a:t>Cyflwyniad y gwaith ysgrifenedig yn dda</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lnSpc>
                          <a:spcPct val="115000"/>
                        </a:lnSpc>
                        <a:spcAft>
                          <a:spcPts val="0"/>
                        </a:spcAft>
                      </a:pPr>
                      <a:r>
                        <a:rPr lang="cy-GB" sz="300">
                          <a:effectLst/>
                          <a:latin typeface="Calibri"/>
                          <a:ea typeface="Calibri"/>
                          <a:cs typeface="Times New Roman"/>
                        </a:rPr>
                        <a:t>Cyflwyniad y gwaith ysgrifenedig yn dda iawn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lnSpc>
                          <a:spcPct val="115000"/>
                        </a:lnSpc>
                        <a:spcAft>
                          <a:spcPts val="0"/>
                        </a:spcAft>
                      </a:pPr>
                      <a:r>
                        <a:rPr lang="cy-GB" sz="300">
                          <a:effectLst/>
                          <a:latin typeface="Calibri"/>
                          <a:ea typeface="Calibri"/>
                          <a:cs typeface="Times New Roman"/>
                        </a:rPr>
                        <a:t>Cyflwyniad y gwaith ysgrifenedig yn effeithiol</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lnSpc>
                          <a:spcPct val="115000"/>
                        </a:lnSpc>
                        <a:spcAft>
                          <a:spcPts val="0"/>
                        </a:spcAft>
                      </a:pPr>
                      <a:r>
                        <a:rPr lang="cy-GB" sz="300">
                          <a:effectLst/>
                          <a:latin typeface="Calibri"/>
                          <a:ea typeface="Calibri"/>
                          <a:cs typeface="Times New Roman"/>
                        </a:rPr>
                        <a:t>Cyflwyniad y gwaith ysgrifenedig yn rhagorol</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extLst>
                  <a:ext uri="{0D108BD9-81ED-4DB2-BD59-A6C34878D82A}">
                    <a16:rowId xmlns:a16="http://schemas.microsoft.com/office/drawing/2014/main" xmlns="" xmlns:mv="urn:schemas-microsoft-com:mac:vml" xmlns:mc="http://schemas.openxmlformats.org/markup-compatibility/2006" val="10015"/>
                  </a:ext>
                </a:extLst>
              </a:tr>
              <a:tr h="340205">
                <a:tc vMerge="1">
                  <a:txBody>
                    <a:bodyPr/>
                    <a:lstStyle/>
                    <a:p>
                      <a:endParaRPr lang="en-GB"/>
                    </a:p>
                  </a:txBody>
                  <a:tcPr/>
                </a:tc>
                <a:tc>
                  <a:txBody>
                    <a:bodyPr/>
                    <a:lstStyle/>
                    <a:p>
                      <a:pPr algn="l">
                        <a:lnSpc>
                          <a:spcPct val="115000"/>
                        </a:lnSpc>
                        <a:spcAft>
                          <a:spcPts val="0"/>
                        </a:spcAft>
                      </a:pPr>
                      <a:r>
                        <a:rPr lang="cy-GB" sz="300">
                          <a:effectLst/>
                          <a:latin typeface="Calibri"/>
                          <a:ea typeface="Calibri"/>
                          <a:cs typeface="Times New Roman"/>
                        </a:rPr>
                        <a:t>Nifer o wallau sylfaenol o ran sillafu, atalnodi neu ramadeg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lnSpc>
                          <a:spcPct val="115000"/>
                        </a:lnSpc>
                        <a:spcAft>
                          <a:spcPts val="0"/>
                        </a:spcAft>
                      </a:pPr>
                      <a:r>
                        <a:rPr lang="cy-GB" sz="300">
                          <a:effectLst/>
                          <a:latin typeface="Calibri"/>
                          <a:ea typeface="Calibri"/>
                          <a:cs typeface="Times New Roman"/>
                        </a:rPr>
                        <a:t>Rhai gwallau sylfaenol o ran sillafu, atalnodi neu ramadeg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lnSpc>
                          <a:spcPct val="115000"/>
                        </a:lnSpc>
                        <a:spcAft>
                          <a:spcPts val="0"/>
                        </a:spcAft>
                      </a:pPr>
                      <a:r>
                        <a:rPr lang="cy-GB" sz="300">
                          <a:effectLst/>
                          <a:latin typeface="Calibri"/>
                          <a:ea typeface="Calibri"/>
                          <a:cs typeface="Times New Roman"/>
                        </a:rPr>
                        <a:t>Ychydig o wallau sylfaenol o ran sillafu, atalnodi neu ramadeg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lnSpc>
                          <a:spcPct val="115000"/>
                        </a:lnSpc>
                        <a:spcAft>
                          <a:spcPts val="0"/>
                        </a:spcAft>
                      </a:pPr>
                      <a:r>
                        <a:rPr lang="cy-GB" sz="300">
                          <a:effectLst/>
                          <a:latin typeface="Calibri"/>
                          <a:ea typeface="Calibri"/>
                          <a:cs typeface="Times New Roman"/>
                        </a:rPr>
                        <a:t>Ychydig iawn o wallau yn yr iaith ysgrifenedig</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lnSpc>
                          <a:spcPct val="115000"/>
                        </a:lnSpc>
                        <a:spcAft>
                          <a:spcPts val="0"/>
                        </a:spcAft>
                      </a:pPr>
                      <a:r>
                        <a:rPr lang="cy-GB" sz="300">
                          <a:effectLst/>
                          <a:latin typeface="Calibri"/>
                          <a:ea typeface="Calibri"/>
                          <a:cs typeface="Times New Roman"/>
                        </a:rPr>
                        <a:t>Mân wallau yn yr iaith ysgrifenedig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lnSpc>
                          <a:spcPct val="115000"/>
                        </a:lnSpc>
                        <a:spcAft>
                          <a:spcPts val="1000"/>
                        </a:spcAft>
                      </a:pPr>
                      <a:r>
                        <a:rPr lang="cy-GB" sz="300">
                          <a:effectLst/>
                          <a:latin typeface="Calibri"/>
                          <a:ea typeface="Calibri"/>
                          <a:cs typeface="Times New Roman"/>
                        </a:rPr>
                        <a:t>Dim gwallau yn yr iaith ysgrifenedig</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extLst>
                  <a:ext uri="{0D108BD9-81ED-4DB2-BD59-A6C34878D82A}">
                    <a16:rowId xmlns:a16="http://schemas.microsoft.com/office/drawing/2014/main" xmlns="" xmlns:mv="urn:schemas-microsoft-com:mac:vml" xmlns:mc="http://schemas.openxmlformats.org/markup-compatibility/2006" val="10016"/>
                  </a:ext>
                </a:extLst>
              </a:tr>
              <a:tr h="340205">
                <a:tc vMerge="1">
                  <a:txBody>
                    <a:bodyPr/>
                    <a:lstStyle/>
                    <a:p>
                      <a:endParaRPr lang="en-GB"/>
                    </a:p>
                  </a:txBody>
                  <a:tcPr/>
                </a:tc>
                <a:tc>
                  <a:txBody>
                    <a:bodyPr/>
                    <a:lstStyle/>
                    <a:p>
                      <a:pPr algn="l">
                        <a:lnSpc>
                          <a:spcPct val="115000"/>
                        </a:lnSpc>
                        <a:spcAft>
                          <a:spcPts val="0"/>
                        </a:spcAft>
                      </a:pPr>
                      <a:r>
                        <a:rPr lang="cy-GB" sz="300">
                          <a:effectLst/>
                          <a:latin typeface="Calibri"/>
                          <a:ea typeface="Calibri"/>
                          <a:cs typeface="Times New Roman"/>
                        </a:rPr>
                        <a:t>Strwythur gwan ac arddull ysgrifennu aneglur mewn mannau</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lnSpc>
                          <a:spcPct val="115000"/>
                        </a:lnSpc>
                        <a:spcAft>
                          <a:spcPts val="0"/>
                        </a:spcAft>
                      </a:pPr>
                      <a:r>
                        <a:rPr lang="cy-GB" sz="300">
                          <a:effectLst/>
                          <a:latin typeface="Calibri"/>
                          <a:ea typeface="Calibri"/>
                          <a:cs typeface="Times New Roman"/>
                        </a:rPr>
                        <a:t>Strwythur boddhaol gydag arddull ysgrifennu clir ar y cyfan</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lnSpc>
                          <a:spcPct val="115000"/>
                        </a:lnSpc>
                        <a:spcAft>
                          <a:spcPts val="0"/>
                        </a:spcAft>
                      </a:pPr>
                      <a:r>
                        <a:rPr lang="cy-GB" sz="300">
                          <a:effectLst/>
                          <a:latin typeface="Calibri"/>
                          <a:ea typeface="Calibri"/>
                          <a:cs typeface="Times New Roman"/>
                        </a:rPr>
                        <a:t>Strwythur da gydag arddull ysgrifennu clir  </a:t>
                      </a:r>
                      <a:endParaRPr lang="en-GB" sz="500">
                        <a:effectLst/>
                        <a:latin typeface="Calibri"/>
                        <a:ea typeface="Calibri"/>
                        <a:cs typeface="Times New Roman"/>
                      </a:endParaRPr>
                    </a:p>
                    <a:p>
                      <a:pPr algn="l">
                        <a:lnSpc>
                          <a:spcPct val="115000"/>
                        </a:lnSpc>
                        <a:spcAft>
                          <a:spcPts val="0"/>
                        </a:spcAft>
                      </a:pPr>
                      <a:r>
                        <a:rPr lang="en-GB" sz="300">
                          <a:effectLst/>
                          <a:latin typeface="Calibri"/>
                          <a:ea typeface="Calibri"/>
                          <a:cs typeface="Times New Roman"/>
                        </a:rPr>
                        <a:t>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lnSpc>
                          <a:spcPct val="115000"/>
                        </a:lnSpc>
                        <a:spcAft>
                          <a:spcPts val="0"/>
                        </a:spcAft>
                      </a:pPr>
                      <a:r>
                        <a:rPr lang="cy-GB" sz="300">
                          <a:effectLst/>
                          <a:latin typeface="Calibri"/>
                          <a:ea typeface="Calibri"/>
                          <a:cs typeface="Times New Roman"/>
                        </a:rPr>
                        <a:t>Strwythur da iawn sy’n cynnal y darllenydd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lnSpc>
                          <a:spcPct val="115000"/>
                        </a:lnSpc>
                        <a:spcAft>
                          <a:spcPts val="0"/>
                        </a:spcAft>
                      </a:pPr>
                      <a:r>
                        <a:rPr lang="cy-GB" sz="300">
                          <a:effectLst/>
                          <a:latin typeface="Calibri"/>
                          <a:ea typeface="Calibri"/>
                          <a:cs typeface="Times New Roman"/>
                        </a:rPr>
                        <a:t>Strwythur effeithiol sy’n cynnal y darllenydd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lnSpc>
                          <a:spcPct val="115000"/>
                        </a:lnSpc>
                        <a:spcAft>
                          <a:spcPts val="1000"/>
                        </a:spcAft>
                      </a:pPr>
                      <a:r>
                        <a:rPr lang="cy-GB" sz="300">
                          <a:effectLst/>
                          <a:latin typeface="Calibri"/>
                          <a:ea typeface="Calibri"/>
                          <a:cs typeface="Times New Roman"/>
                        </a:rPr>
                        <a:t>Arddull ysgrifennu aeddfed a dealladwy sy’n dal sylw’r darllenydd yn llwyr</a:t>
                      </a:r>
                      <a:r>
                        <a:rPr lang="en-GB" sz="300">
                          <a:effectLst/>
                          <a:latin typeface="Calibri"/>
                          <a:ea typeface="Calibri"/>
                          <a:cs typeface="Times New Roman"/>
                        </a:rPr>
                        <a:t>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extLst>
                  <a:ext uri="{0D108BD9-81ED-4DB2-BD59-A6C34878D82A}">
                    <a16:rowId xmlns:a16="http://schemas.microsoft.com/office/drawing/2014/main" xmlns="" xmlns:mv="urn:schemas-microsoft-com:mac:vml" xmlns:mc="http://schemas.openxmlformats.org/markup-compatibility/2006" val="10017"/>
                  </a:ext>
                </a:extLst>
              </a:tr>
              <a:tr h="277412">
                <a:tc vMerge="1">
                  <a:txBody>
                    <a:bodyPr/>
                    <a:lstStyle/>
                    <a:p>
                      <a:endParaRPr lang="en-GB"/>
                    </a:p>
                  </a:txBody>
                  <a:tcPr/>
                </a:tc>
                <a:tc>
                  <a:txBody>
                    <a:bodyPr/>
                    <a:lstStyle/>
                    <a:p>
                      <a:pPr algn="l">
                        <a:lnSpc>
                          <a:spcPct val="115000"/>
                        </a:lnSpc>
                        <a:spcAft>
                          <a:spcPts val="0"/>
                        </a:spcAft>
                      </a:pPr>
                      <a:r>
                        <a:rPr lang="cy-GB" sz="300">
                          <a:effectLst/>
                          <a:latin typeface="Calibri"/>
                          <a:ea typeface="Calibri"/>
                          <a:cs typeface="Times New Roman"/>
                        </a:rPr>
                        <a:t>Dim neu ychydig o ddefnydd o brotocolau ac arferion dull cyfeirnodi Harvard</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lnSpc>
                          <a:spcPct val="115000"/>
                        </a:lnSpc>
                        <a:spcAft>
                          <a:spcPts val="0"/>
                        </a:spcAft>
                      </a:pPr>
                      <a:r>
                        <a:rPr lang="cy-GB" sz="300">
                          <a:effectLst/>
                          <a:latin typeface="Calibri"/>
                          <a:ea typeface="Calibri"/>
                          <a:cs typeface="Times New Roman"/>
                        </a:rPr>
                        <a:t>Defnydd boddhaol o brotocolau ac arferion cyfeirnodi Harvard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lnSpc>
                          <a:spcPct val="115000"/>
                        </a:lnSpc>
                        <a:spcAft>
                          <a:spcPts val="0"/>
                        </a:spcAft>
                      </a:pPr>
                      <a:r>
                        <a:rPr lang="cy-GB" sz="300">
                          <a:effectLst/>
                          <a:latin typeface="Calibri"/>
                          <a:ea typeface="Calibri"/>
                          <a:cs typeface="Times New Roman"/>
                        </a:rPr>
                        <a:t>Defnydd da o brotocolau ac arferion cyfeirnodi Harvard </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lnSpc>
                          <a:spcPct val="115000"/>
                        </a:lnSpc>
                        <a:spcAft>
                          <a:spcPts val="0"/>
                        </a:spcAft>
                      </a:pPr>
                      <a:r>
                        <a:rPr lang="cy-GB" sz="300">
                          <a:effectLst/>
                          <a:latin typeface="Calibri"/>
                          <a:ea typeface="Calibri"/>
                          <a:cs typeface="Times New Roman"/>
                        </a:rPr>
                        <a:t>Defnyddir system Harvard yn gywir at ei gilydd, gyda rhai ffynonellau eilaidd</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lnSpc>
                          <a:spcPct val="115000"/>
                        </a:lnSpc>
                        <a:spcAft>
                          <a:spcPts val="0"/>
                        </a:spcAft>
                      </a:pPr>
                      <a:r>
                        <a:rPr lang="cy-GB" sz="300">
                          <a:effectLst/>
                          <a:latin typeface="Calibri"/>
                          <a:ea typeface="Calibri"/>
                          <a:cs typeface="Times New Roman"/>
                        </a:rPr>
                        <a:t>Defnyddir system Harvard yn gywir yn cynnwys ffynonellau eilaidd</a:t>
                      </a:r>
                      <a:endParaRPr lang="en-GB" sz="50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lnSpc>
                          <a:spcPct val="115000"/>
                        </a:lnSpc>
                        <a:spcAft>
                          <a:spcPts val="1000"/>
                        </a:spcAft>
                      </a:pPr>
                      <a:r>
                        <a:rPr lang="cy-GB" sz="300" dirty="0">
                          <a:effectLst/>
                          <a:latin typeface="Calibri"/>
                          <a:ea typeface="Calibri"/>
                          <a:cs typeface="Times New Roman"/>
                        </a:rPr>
                        <a:t>Defnyddir system Harvard yn gywir, yn gyson ac yn effeithiol gyda phob ffynhonnell  </a:t>
                      </a:r>
                      <a:endParaRPr lang="en-GB" sz="500" dirty="0">
                        <a:effectLst/>
                        <a:latin typeface="Calibri"/>
                        <a:ea typeface="Calibri"/>
                        <a:cs typeface="Times New Roman"/>
                      </a:endParaRPr>
                    </a:p>
                  </a:txBody>
                  <a:tcPr marL="33103" marR="331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extLst>
                  <a:ext uri="{0D108BD9-81ED-4DB2-BD59-A6C34878D82A}">
                    <a16:rowId xmlns:a16="http://schemas.microsoft.com/office/drawing/2014/main" xmlns="" xmlns:mv="urn:schemas-microsoft-com:mac:vml" xmlns:mc="http://schemas.openxmlformats.org/markup-compatibility/2006" val="10018"/>
                  </a:ext>
                </a:extLst>
              </a:tr>
            </a:tbl>
          </a:graphicData>
        </a:graphic>
      </p:graphicFrame>
    </p:spTree>
    <p:extLst>
      <p:ext uri="{BB962C8B-B14F-4D97-AF65-F5344CB8AC3E}">
        <p14:creationId xmlns:p14="http://schemas.microsoft.com/office/powerpoint/2010/main" val="156491972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endParaRPr lang="en-GB" dirty="0"/>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3379" y="602274"/>
            <a:ext cx="4496774" cy="31139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Content Placeholder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04339" y="2477870"/>
            <a:ext cx="2915474" cy="4132168"/>
          </a:xfrm>
          <a:prstGeom prst="rect">
            <a:avLst/>
          </a:prstGeom>
        </p:spPr>
      </p:pic>
    </p:spTree>
    <p:extLst>
      <p:ext uri="{BB962C8B-B14F-4D97-AF65-F5344CB8AC3E}">
        <p14:creationId xmlns:p14="http://schemas.microsoft.com/office/powerpoint/2010/main" val="13626046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6805" y="143106"/>
            <a:ext cx="4269543" cy="1185191"/>
          </a:xfrm>
        </p:spPr>
      </p:pic>
      <p:pic>
        <p:nvPicPr>
          <p:cNvPr id="2" name="Picture 1"/>
          <p:cNvPicPr>
            <a:picLocks noChangeAspect="1"/>
          </p:cNvPicPr>
          <p:nvPr/>
        </p:nvPicPr>
        <p:blipFill rotWithShape="1">
          <a:blip r:embed="rId4"/>
          <a:srcRect l="33895" t="15799" r="33699" b="7465"/>
          <a:stretch/>
        </p:blipFill>
        <p:spPr>
          <a:xfrm rot="20806770">
            <a:off x="664328" y="1605412"/>
            <a:ext cx="3147992" cy="4191000"/>
          </a:xfrm>
          <a:prstGeom prst="rect">
            <a:avLst/>
          </a:prstGeom>
        </p:spPr>
      </p:pic>
      <p:pic>
        <p:nvPicPr>
          <p:cNvPr id="3" name="Picture 2"/>
          <p:cNvPicPr>
            <a:picLocks noChangeAspect="1"/>
          </p:cNvPicPr>
          <p:nvPr/>
        </p:nvPicPr>
        <p:blipFill rotWithShape="1">
          <a:blip r:embed="rId5"/>
          <a:srcRect l="33310" t="10677" r="33601" b="7032"/>
          <a:stretch/>
        </p:blipFill>
        <p:spPr>
          <a:xfrm rot="20698567">
            <a:off x="3494313" y="1646187"/>
            <a:ext cx="2975396" cy="4306870"/>
          </a:xfrm>
          <a:prstGeom prst="rect">
            <a:avLst/>
          </a:prstGeom>
        </p:spPr>
      </p:pic>
      <p:pic>
        <p:nvPicPr>
          <p:cNvPr id="5" name="Picture 4"/>
          <p:cNvPicPr>
            <a:picLocks noChangeAspect="1"/>
          </p:cNvPicPr>
          <p:nvPr/>
        </p:nvPicPr>
        <p:blipFill rotWithShape="1">
          <a:blip r:embed="rId6"/>
          <a:srcRect l="33815" t="9185" r="34560" b="7293"/>
          <a:stretch/>
        </p:blipFill>
        <p:spPr>
          <a:xfrm rot="20645912">
            <a:off x="5832965" y="2707197"/>
            <a:ext cx="2663892" cy="3955476"/>
          </a:xfrm>
          <a:prstGeom prst="rect">
            <a:avLst/>
          </a:prstGeom>
        </p:spPr>
      </p:pic>
    </p:spTree>
    <p:extLst>
      <p:ext uri="{BB962C8B-B14F-4D97-AF65-F5344CB8AC3E}">
        <p14:creationId xmlns:p14="http://schemas.microsoft.com/office/powerpoint/2010/main" val="40790002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638926"/>
            <a:ext cx="8229600" cy="3462882"/>
          </a:xfrm>
        </p:spPr>
        <p:txBody>
          <a:bodyPr/>
          <a:lstStyle/>
          <a:p>
            <a:r>
              <a:rPr lang="en-GB" dirty="0" err="1" smtClean="0"/>
              <a:t>Hydref</a:t>
            </a:r>
            <a:r>
              <a:rPr lang="en-GB" dirty="0" smtClean="0"/>
              <a:t> 2017</a:t>
            </a:r>
          </a:p>
          <a:p>
            <a:endParaRPr lang="en-GB" dirty="0"/>
          </a:p>
          <a:p>
            <a:r>
              <a:rPr lang="en-GB" dirty="0" smtClean="0">
                <a:hlinkClick r:id="rId3"/>
              </a:rPr>
              <a:t>https://www.estyn.gov.wales/document/supplementary-guidance-welsh-0</a:t>
            </a:r>
            <a:endParaRPr lang="en-GB" dirty="0"/>
          </a:p>
        </p:txBody>
      </p:sp>
      <p:sp>
        <p:nvSpPr>
          <p:cNvPr id="3" name="Title 2"/>
          <p:cNvSpPr>
            <a:spLocks noGrp="1"/>
          </p:cNvSpPr>
          <p:nvPr>
            <p:ph type="title"/>
          </p:nvPr>
        </p:nvSpPr>
        <p:spPr>
          <a:xfrm>
            <a:off x="457200" y="274638"/>
            <a:ext cx="8229600" cy="2031240"/>
          </a:xfrm>
        </p:spPr>
        <p:txBody>
          <a:bodyPr>
            <a:normAutofit/>
          </a:bodyPr>
          <a:lstStyle/>
          <a:p>
            <a:r>
              <a:rPr lang="en-GB" dirty="0" err="1" smtClean="0"/>
              <a:t>Arweiniad</a:t>
            </a:r>
            <a:r>
              <a:rPr lang="en-GB" dirty="0" smtClean="0"/>
              <a:t> </a:t>
            </a:r>
            <a:r>
              <a:rPr lang="en-GB" dirty="0" err="1" smtClean="0"/>
              <a:t>atodol</a:t>
            </a:r>
            <a:r>
              <a:rPr lang="en-GB" dirty="0" smtClean="0"/>
              <a:t>: </a:t>
            </a:r>
            <a:br>
              <a:rPr lang="en-GB" dirty="0" smtClean="0"/>
            </a:br>
            <a:r>
              <a:rPr lang="en-GB" dirty="0" err="1" smtClean="0"/>
              <a:t>Cymraeg</a:t>
            </a:r>
            <a:endParaRPr lang="en-GB" dirty="0"/>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53859" y="5850550"/>
            <a:ext cx="2847975" cy="790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rotWithShape="1">
          <a:blip r:embed="rId5"/>
          <a:srcRect l="33176" t="16192" r="33814" b="6914"/>
          <a:stretch/>
        </p:blipFill>
        <p:spPr>
          <a:xfrm rot="626340">
            <a:off x="5433168" y="607199"/>
            <a:ext cx="2813906" cy="3685309"/>
          </a:xfrm>
          <a:prstGeom prst="rect">
            <a:avLst/>
          </a:prstGeom>
          <a:ln>
            <a:solidFill>
              <a:schemeClr val="tx1"/>
            </a:solidFill>
          </a:ln>
        </p:spPr>
      </p:pic>
      <p:sp>
        <p:nvSpPr>
          <p:cNvPr id="5" name="TextBox 4"/>
          <p:cNvSpPr txBox="1"/>
          <p:nvPr/>
        </p:nvSpPr>
        <p:spPr>
          <a:xfrm>
            <a:off x="3846434" y="1936546"/>
            <a:ext cx="1451132" cy="369332"/>
          </a:xfrm>
          <a:prstGeom prst="rect">
            <a:avLst/>
          </a:prstGeom>
          <a:noFill/>
        </p:spPr>
        <p:txBody>
          <a:bodyPr wrap="square" rtlCol="0">
            <a:spAutoFit/>
          </a:bodyPr>
          <a:lstStyle/>
          <a:p>
            <a:r>
              <a:rPr lang="en-GB" dirty="0" smtClean="0"/>
              <a:t> </a:t>
            </a:r>
            <a:r>
              <a:rPr lang="en-GB" dirty="0" err="1" smtClean="0"/>
              <a:t>tud</a:t>
            </a:r>
            <a:r>
              <a:rPr lang="en-GB" dirty="0" smtClean="0"/>
              <a:t>. 3 &amp; 4</a:t>
            </a:r>
            <a:endParaRPr lang="en-GB" dirty="0"/>
          </a:p>
        </p:txBody>
      </p:sp>
    </p:spTree>
    <p:extLst>
      <p:ext uri="{BB962C8B-B14F-4D97-AF65-F5344CB8AC3E}">
        <p14:creationId xmlns:p14="http://schemas.microsoft.com/office/powerpoint/2010/main" val="420403092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32856" t="10134" r="34241" b="6723"/>
          <a:stretch/>
        </p:blipFill>
        <p:spPr>
          <a:xfrm>
            <a:off x="2964872" y="512618"/>
            <a:ext cx="4281055" cy="6082146"/>
          </a:xfrm>
          <a:prstGeom prst="rect">
            <a:avLst/>
          </a:prstGeom>
        </p:spPr>
      </p:pic>
    </p:spTree>
    <p:extLst>
      <p:ext uri="{BB962C8B-B14F-4D97-AF65-F5344CB8AC3E}">
        <p14:creationId xmlns:p14="http://schemas.microsoft.com/office/powerpoint/2010/main" val="3661057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9300" y="2715868"/>
            <a:ext cx="2857500"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p:cNvPicPr>
          <p:nvPr/>
        </p:nvPicPr>
        <p:blipFill rotWithShape="1">
          <a:blip r:embed="rId4"/>
          <a:srcRect l="33282" t="15816" r="33814" b="6912"/>
          <a:stretch/>
        </p:blipFill>
        <p:spPr>
          <a:xfrm>
            <a:off x="568035" y="576241"/>
            <a:ext cx="4558147" cy="6018524"/>
          </a:xfrm>
          <a:prstGeom prst="rect">
            <a:avLst/>
          </a:prstGeom>
          <a:ln>
            <a:solidFill>
              <a:schemeClr val="tx1"/>
            </a:solidFill>
          </a:ln>
        </p:spPr>
      </p:pic>
    </p:spTree>
    <p:extLst>
      <p:ext uri="{BB962C8B-B14F-4D97-AF65-F5344CB8AC3E}">
        <p14:creationId xmlns:p14="http://schemas.microsoft.com/office/powerpoint/2010/main" val="252722164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normAutofit/>
          </a:bodyPr>
          <a:lstStyle/>
          <a:p>
            <a:r>
              <a:rPr lang="en-GB" dirty="0" err="1" smtClean="0"/>
              <a:t>Teipoleg</a:t>
            </a:r>
            <a:r>
              <a:rPr lang="en-GB" dirty="0" smtClean="0"/>
              <a:t> </a:t>
            </a:r>
            <a:r>
              <a:rPr lang="en-GB" dirty="0" err="1" smtClean="0"/>
              <a:t>Addysgu</a:t>
            </a:r>
            <a:r>
              <a:rPr lang="en-GB" dirty="0" smtClean="0"/>
              <a:t> </a:t>
            </a:r>
            <a:r>
              <a:rPr lang="en-GB" dirty="0" err="1" smtClean="0"/>
              <a:t>Dwyieithog</a:t>
            </a:r>
            <a:endParaRPr lang="en-GB" dirty="0"/>
          </a:p>
        </p:txBody>
      </p:sp>
    </p:spTree>
    <p:extLst>
      <p:ext uri="{BB962C8B-B14F-4D97-AF65-F5344CB8AC3E}">
        <p14:creationId xmlns:p14="http://schemas.microsoft.com/office/powerpoint/2010/main" val="40579338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hlinkClick r:id="rId3"/>
              </a:rPr>
              <a:t>https://www.youtube.com/watch?v=7Cgpfw4z8cw</a:t>
            </a:r>
            <a:endParaRPr lang="en-US" dirty="0" smtClean="0"/>
          </a:p>
          <a:p>
            <a:endParaRPr lang="en-US" dirty="0" smtClean="0"/>
          </a:p>
          <a:p>
            <a:pPr>
              <a:buNone/>
            </a:pPr>
            <a:r>
              <a:rPr lang="en-US" dirty="0" err="1" smtClean="0"/>
              <a:t>Ystyriwch</a:t>
            </a:r>
            <a:r>
              <a:rPr lang="en-US" dirty="0" smtClean="0"/>
              <a:t> y </a:t>
            </a:r>
            <a:r>
              <a:rPr lang="en-US" dirty="0" err="1" smtClean="0"/>
              <a:t>ddadl</a:t>
            </a:r>
            <a:r>
              <a:rPr lang="en-US" dirty="0" smtClean="0"/>
              <a:t>:</a:t>
            </a:r>
            <a:endParaRPr lang="en-US" dirty="0" smtClean="0"/>
          </a:p>
          <a:p>
            <a:r>
              <a:rPr lang="en-US" dirty="0" smtClean="0"/>
              <a:t>o </a:t>
            </a:r>
            <a:r>
              <a:rPr lang="en-US" dirty="0" err="1" smtClean="0"/>
              <a:t>blaid</a:t>
            </a:r>
            <a:endParaRPr lang="en-US" dirty="0" smtClean="0"/>
          </a:p>
          <a:p>
            <a:r>
              <a:rPr lang="en-US" dirty="0" err="1" smtClean="0"/>
              <a:t>yn</a:t>
            </a:r>
            <a:r>
              <a:rPr lang="en-US" dirty="0" smtClean="0"/>
              <a:t> </a:t>
            </a:r>
            <a:r>
              <a:rPr lang="en-US" dirty="0" err="1" smtClean="0"/>
              <a:t>erbyn</a:t>
            </a:r>
            <a:endParaRPr lang="en-US" dirty="0" smtClean="0"/>
          </a:p>
          <a:p>
            <a:pPr>
              <a:buNone/>
            </a:pPr>
            <a:r>
              <a:rPr lang="en-US" dirty="0" err="1"/>
              <a:t>t</a:t>
            </a:r>
            <a:r>
              <a:rPr lang="en-US" dirty="0" err="1" smtClean="0"/>
              <a:t>heori</a:t>
            </a:r>
            <a:r>
              <a:rPr lang="en-US" dirty="0" smtClean="0"/>
              <a:t> Chomsky.</a:t>
            </a:r>
            <a:endParaRPr lang="en-US" dirty="0" smtClean="0"/>
          </a:p>
          <a:p>
            <a:endParaRPr lang="en-US" dirty="0"/>
          </a:p>
        </p:txBody>
      </p:sp>
      <p:sp>
        <p:nvSpPr>
          <p:cNvPr id="3" name="Title 2"/>
          <p:cNvSpPr>
            <a:spLocks noGrp="1"/>
          </p:cNvSpPr>
          <p:nvPr>
            <p:ph type="title"/>
          </p:nvPr>
        </p:nvSpPr>
        <p:spPr/>
        <p:txBody>
          <a:bodyPr/>
          <a:lstStyle/>
          <a:p>
            <a:r>
              <a:rPr lang="en-US" dirty="0"/>
              <a:t>Chomsky</a:t>
            </a:r>
            <a:endParaRPr lang="en-US" dirty="0"/>
          </a:p>
        </p:txBody>
      </p:sp>
    </p:spTree>
    <p:extLst>
      <p:ext uri="{BB962C8B-B14F-4D97-AF65-F5344CB8AC3E}">
        <p14:creationId xmlns:p14="http://schemas.microsoft.com/office/powerpoint/2010/main" val="8763361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060" y="91761"/>
            <a:ext cx="8441635" cy="520995"/>
          </a:xfrm>
          <a:solidFill>
            <a:schemeClr val="accent2"/>
          </a:solidFill>
          <a:ln>
            <a:solidFill>
              <a:schemeClr val="tx1"/>
            </a:solidFill>
          </a:ln>
        </p:spPr>
        <p:txBody>
          <a:bodyPr>
            <a:normAutofit fontScale="90000"/>
          </a:bodyPr>
          <a:lstStyle/>
          <a:p>
            <a:r>
              <a:rPr lang="en-GB" sz="2000" dirty="0" err="1" smtClean="0">
                <a:latin typeface="Comic Sans MS" panose="030F0702030302020204" pitchFamily="66" charset="0"/>
              </a:rPr>
              <a:t>Teipoleg</a:t>
            </a:r>
            <a:r>
              <a:rPr lang="en-GB" sz="2000" dirty="0" smtClean="0">
                <a:latin typeface="Comic Sans MS" panose="030F0702030302020204" pitchFamily="66" charset="0"/>
              </a:rPr>
              <a:t> </a:t>
            </a:r>
            <a:r>
              <a:rPr lang="en-GB" sz="2000" dirty="0" err="1" smtClean="0">
                <a:latin typeface="Comic Sans MS" panose="030F0702030302020204" pitchFamily="66" charset="0"/>
              </a:rPr>
              <a:t>addysgu</a:t>
            </a:r>
            <a:r>
              <a:rPr lang="en-GB" sz="2000" dirty="0" smtClean="0">
                <a:latin typeface="Comic Sans MS" panose="030F0702030302020204" pitchFamily="66" charset="0"/>
              </a:rPr>
              <a:t> </a:t>
            </a:r>
            <a:r>
              <a:rPr lang="en-GB" sz="2000" dirty="0" err="1" smtClean="0">
                <a:latin typeface="Comic Sans MS" panose="030F0702030302020204" pitchFamily="66" charset="0"/>
              </a:rPr>
              <a:t>dwyieithog</a:t>
            </a:r>
            <a:r>
              <a:rPr lang="en-GB" sz="2000" dirty="0" smtClean="0">
                <a:latin typeface="Comic Sans MS" panose="030F0702030302020204" pitchFamily="66" charset="0"/>
              </a:rPr>
              <a:t>, </a:t>
            </a:r>
            <a:r>
              <a:rPr lang="en-GB" sz="2000" dirty="0" err="1" smtClean="0">
                <a:latin typeface="Comic Sans MS" panose="030F0702030302020204" pitchFamily="66" charset="0"/>
              </a:rPr>
              <a:t>adDaswyd</a:t>
            </a:r>
            <a:r>
              <a:rPr lang="en-GB" sz="2000" dirty="0" smtClean="0">
                <a:latin typeface="Comic Sans MS" panose="030F0702030302020204" pitchFamily="66" charset="0"/>
              </a:rPr>
              <a:t> o </a:t>
            </a:r>
            <a:r>
              <a:rPr lang="en-GB" sz="2000" dirty="0">
                <a:latin typeface="Comic Sans MS" panose="030F0702030302020204" pitchFamily="66" charset="0"/>
              </a:rPr>
              <a:t>Baker (2011)</a:t>
            </a:r>
          </a:p>
        </p:txBody>
      </p:sp>
      <p:graphicFrame>
        <p:nvGraphicFramePr>
          <p:cNvPr id="4" name="Table 3"/>
          <p:cNvGraphicFramePr>
            <a:graphicFrameLocks noGrp="1"/>
          </p:cNvGraphicFramePr>
          <p:nvPr>
            <p:extLst>
              <p:ext uri="{D42A27DB-BD31-4B8C-83A1-F6EECF244321}">
                <p14:modId xmlns:p14="http://schemas.microsoft.com/office/powerpoint/2010/main" val="319488011"/>
              </p:ext>
            </p:extLst>
          </p:nvPr>
        </p:nvGraphicFramePr>
        <p:xfrm>
          <a:off x="110770" y="685946"/>
          <a:ext cx="8922475" cy="8223157"/>
        </p:xfrm>
        <a:graphic>
          <a:graphicData uri="http://schemas.openxmlformats.org/drawingml/2006/table">
            <a:tbl>
              <a:tblPr firstRow="1" firstCol="1" bandRow="1">
                <a:tableStyleId>{21E4AEA4-8DFA-4A89-87EB-49C32662AFE0}</a:tableStyleId>
              </a:tblPr>
              <a:tblGrid>
                <a:gridCol w="2068901">
                  <a:extLst>
                    <a:ext uri="{9D8B030D-6E8A-4147-A177-3AD203B41FA5}">
                      <a16:colId xmlns:a16="http://schemas.microsoft.com/office/drawing/2014/main" xmlns="" xmlns:mv="urn:schemas-microsoft-com:mac:vml" xmlns:mc="http://schemas.openxmlformats.org/markup-compatibility/2006" val="383905991"/>
                    </a:ext>
                  </a:extLst>
                </a:gridCol>
                <a:gridCol w="1712597">
                  <a:extLst>
                    <a:ext uri="{9D8B030D-6E8A-4147-A177-3AD203B41FA5}">
                      <a16:colId xmlns:a16="http://schemas.microsoft.com/office/drawing/2014/main" xmlns="" xmlns:mv="urn:schemas-microsoft-com:mac:vml" xmlns:mc="http://schemas.openxmlformats.org/markup-compatibility/2006" val="3421098047"/>
                    </a:ext>
                  </a:extLst>
                </a:gridCol>
                <a:gridCol w="1713659">
                  <a:extLst>
                    <a:ext uri="{9D8B030D-6E8A-4147-A177-3AD203B41FA5}">
                      <a16:colId xmlns:a16="http://schemas.microsoft.com/office/drawing/2014/main" xmlns="" xmlns:mv="urn:schemas-microsoft-com:mac:vml" xmlns:mc="http://schemas.openxmlformats.org/markup-compatibility/2006" val="3759536708"/>
                    </a:ext>
                  </a:extLst>
                </a:gridCol>
                <a:gridCol w="1713659">
                  <a:extLst>
                    <a:ext uri="{9D8B030D-6E8A-4147-A177-3AD203B41FA5}">
                      <a16:colId xmlns:a16="http://schemas.microsoft.com/office/drawing/2014/main" xmlns="" xmlns:mv="urn:schemas-microsoft-com:mac:vml" xmlns:mc="http://schemas.openxmlformats.org/markup-compatibility/2006" val="242168149"/>
                    </a:ext>
                  </a:extLst>
                </a:gridCol>
                <a:gridCol w="1713659">
                  <a:extLst>
                    <a:ext uri="{9D8B030D-6E8A-4147-A177-3AD203B41FA5}">
                      <a16:colId xmlns:a16="http://schemas.microsoft.com/office/drawing/2014/main" xmlns="" xmlns:mv="urn:schemas-microsoft-com:mac:vml" xmlns:mc="http://schemas.openxmlformats.org/markup-compatibility/2006" val="459413222"/>
                    </a:ext>
                  </a:extLst>
                </a:gridCol>
              </a:tblGrid>
              <a:tr h="201179">
                <a:tc gridSpan="5">
                  <a:txBody>
                    <a:bodyPr/>
                    <a:lstStyle/>
                    <a:p>
                      <a:pPr>
                        <a:lnSpc>
                          <a:spcPct val="107000"/>
                        </a:lnSpc>
                        <a:spcAft>
                          <a:spcPts val="0"/>
                        </a:spcAft>
                      </a:pPr>
                      <a:r>
                        <a:rPr lang="en-GB" sz="1400" dirty="0">
                          <a:effectLst/>
                        </a:rPr>
                        <a:t>MONOLINGUAL FORMS OF EDUCATION FOR BILINGUALS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xmlns="" xmlns:mv="urn:schemas-microsoft-com:mac:vml" xmlns:mc="http://schemas.openxmlformats.org/markup-compatibility/2006" val="265090434"/>
                  </a:ext>
                </a:extLst>
              </a:tr>
              <a:tr h="232116">
                <a:tc>
                  <a:txBody>
                    <a:bodyPr/>
                    <a:lstStyle/>
                    <a:p>
                      <a:pPr>
                        <a:lnSpc>
                          <a:spcPct val="107000"/>
                        </a:lnSpc>
                        <a:spcAft>
                          <a:spcPts val="0"/>
                        </a:spcAft>
                      </a:pPr>
                      <a:r>
                        <a:rPr lang="en-GB" sz="1400" dirty="0">
                          <a:effectLst/>
                        </a:rPr>
                        <a:t>Type of Program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Typical Type of Child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of Classroom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Societal and Educational Aim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Aim in Language Outcome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a16="http://schemas.microsoft.com/office/drawing/2014/main" xmlns="" xmlns:mv="urn:schemas-microsoft-com:mac:vml" xmlns:mc="http://schemas.openxmlformats.org/markup-compatibility/2006" val="2595237388"/>
                  </a:ext>
                </a:extLst>
              </a:tr>
              <a:tr h="464232">
                <a:tc>
                  <a:txBody>
                    <a:bodyPr/>
                    <a:lstStyle/>
                    <a:p>
                      <a:pPr>
                        <a:lnSpc>
                          <a:spcPct val="107000"/>
                        </a:lnSpc>
                        <a:spcAft>
                          <a:spcPts val="0"/>
                        </a:spcAft>
                      </a:pPr>
                      <a:r>
                        <a:rPr lang="en-GB" sz="1400">
                          <a:effectLst/>
                        </a:rPr>
                        <a:t>Mainstreaming / Submersion</a:t>
                      </a:r>
                    </a:p>
                    <a:p>
                      <a:pPr>
                        <a:lnSpc>
                          <a:spcPct val="107000"/>
                        </a:lnSpc>
                        <a:spcAft>
                          <a:spcPts val="0"/>
                        </a:spcAft>
                      </a:pPr>
                      <a:r>
                        <a:rPr lang="en-GB" sz="1400">
                          <a:effectLst/>
                        </a:rPr>
                        <a:t>(Structured Immersion)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Minority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Majority Language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Assimilation / Subtractive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Monolingualism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a16="http://schemas.microsoft.com/office/drawing/2014/main" xmlns="" xmlns:mv="urn:schemas-microsoft-com:mac:vml" xmlns:mc="http://schemas.openxmlformats.org/markup-compatibility/2006" val="518780017"/>
                  </a:ext>
                </a:extLst>
              </a:tr>
              <a:tr h="696349">
                <a:tc>
                  <a:txBody>
                    <a:bodyPr/>
                    <a:lstStyle/>
                    <a:p>
                      <a:pPr>
                        <a:lnSpc>
                          <a:spcPct val="107000"/>
                        </a:lnSpc>
                        <a:spcAft>
                          <a:spcPts val="0"/>
                        </a:spcAft>
                      </a:pPr>
                      <a:r>
                        <a:rPr lang="en-GB" sz="1400">
                          <a:effectLst/>
                        </a:rPr>
                        <a:t>Mainstreaming / Submersion</a:t>
                      </a:r>
                    </a:p>
                    <a:p>
                      <a:pPr>
                        <a:lnSpc>
                          <a:spcPct val="107000"/>
                        </a:lnSpc>
                        <a:spcAft>
                          <a:spcPts val="0"/>
                        </a:spcAft>
                      </a:pPr>
                      <a:r>
                        <a:rPr lang="en-GB" sz="1400">
                          <a:effectLst/>
                        </a:rPr>
                        <a:t>with Withdrawal Classes / Sheltered English / Content-based ESL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Minority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Majority Language with ‘Pull-out’ L2 lessons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Assimilation / Subtractive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Monolingualism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a16="http://schemas.microsoft.com/office/drawing/2014/main" xmlns="" xmlns:mv="urn:schemas-microsoft-com:mac:vml" xmlns:mc="http://schemas.openxmlformats.org/markup-compatibility/2006" val="3051928590"/>
                  </a:ext>
                </a:extLst>
              </a:tr>
              <a:tr h="464232">
                <a:tc>
                  <a:txBody>
                    <a:bodyPr/>
                    <a:lstStyle/>
                    <a:p>
                      <a:pPr>
                        <a:lnSpc>
                          <a:spcPct val="107000"/>
                        </a:lnSpc>
                        <a:spcAft>
                          <a:spcPts val="0"/>
                        </a:spcAft>
                      </a:pPr>
                      <a:r>
                        <a:rPr lang="en-GB" sz="1400">
                          <a:effectLst/>
                        </a:rPr>
                        <a:t>Segregationalist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Minority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Minority Language</a:t>
                      </a:r>
                    </a:p>
                    <a:p>
                      <a:pPr>
                        <a:lnSpc>
                          <a:spcPct val="107000"/>
                        </a:lnSpc>
                        <a:spcAft>
                          <a:spcPts val="0"/>
                        </a:spcAft>
                      </a:pPr>
                      <a:r>
                        <a:rPr lang="en-GB" sz="1400">
                          <a:effectLst/>
                        </a:rPr>
                        <a:t>(forced, no choice)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Apartheid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Monolingualism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a16="http://schemas.microsoft.com/office/drawing/2014/main" xmlns="" xmlns:mv="urn:schemas-microsoft-com:mac:vml" xmlns:mc="http://schemas.openxmlformats.org/markup-compatibility/2006" val="3582283204"/>
                  </a:ext>
                </a:extLst>
              </a:tr>
              <a:tr h="201179">
                <a:tc gridSpan="5">
                  <a:txBody>
                    <a:bodyPr/>
                    <a:lstStyle/>
                    <a:p>
                      <a:pPr>
                        <a:lnSpc>
                          <a:spcPct val="107000"/>
                        </a:lnSpc>
                        <a:spcAft>
                          <a:spcPts val="0"/>
                        </a:spcAft>
                      </a:pPr>
                      <a:r>
                        <a:rPr lang="en-GB" sz="1400">
                          <a:effectLst/>
                        </a:rPr>
                        <a:t>STRONG FORMS OF BILINGUAL EDUCATION FOR BILINGUALISM AND BILITERACY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xmlns="" xmlns:mv="urn:schemas-microsoft-com:mac:vml" xmlns:mc="http://schemas.openxmlformats.org/markup-compatibility/2006" val="4240699316"/>
                  </a:ext>
                </a:extLst>
              </a:tr>
              <a:tr h="232116">
                <a:tc>
                  <a:txBody>
                    <a:bodyPr/>
                    <a:lstStyle/>
                    <a:p>
                      <a:pPr>
                        <a:lnSpc>
                          <a:spcPct val="107000"/>
                        </a:lnSpc>
                        <a:spcAft>
                          <a:spcPts val="0"/>
                        </a:spcAft>
                      </a:pPr>
                      <a:r>
                        <a:rPr lang="en-GB" sz="1400">
                          <a:effectLst/>
                        </a:rPr>
                        <a:t>Type of Program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Typical Type of Child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of Classroom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Societal and Educational Aim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Aim in Language Outcome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a16="http://schemas.microsoft.com/office/drawing/2014/main" xmlns="" xmlns:mv="urn:schemas-microsoft-com:mac:vml" xmlns:mc="http://schemas.openxmlformats.org/markup-compatibility/2006" val="1391831043"/>
                  </a:ext>
                </a:extLst>
              </a:tr>
              <a:tr h="411645">
                <a:tc>
                  <a:txBody>
                    <a:bodyPr/>
                    <a:lstStyle/>
                    <a:p>
                      <a:pPr>
                        <a:lnSpc>
                          <a:spcPct val="107000"/>
                        </a:lnSpc>
                        <a:spcAft>
                          <a:spcPts val="0"/>
                        </a:spcAft>
                      </a:pPr>
                      <a:r>
                        <a:rPr lang="en-GB" sz="1400" dirty="0" smtClean="0">
                          <a:effectLst/>
                        </a:rPr>
                        <a:t>Immersion     </a:t>
                      </a:r>
                    </a:p>
                    <a:p>
                      <a:pPr>
                        <a:lnSpc>
                          <a:spcPct val="107000"/>
                        </a:lnSpc>
                        <a:spcAft>
                          <a:spcPts val="0"/>
                        </a:spcAft>
                      </a:pPr>
                      <a:r>
                        <a:rPr lang="en-GB" sz="1400" dirty="0" err="1" smtClean="0">
                          <a:solidFill>
                            <a:srgbClr val="FF0000"/>
                          </a:solidFill>
                          <a:effectLst/>
                        </a:rPr>
                        <a:t>Trochi</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Majority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Bilingual with initial emphasis on L2</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Pluarlism and Enrichment.  Additive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Bilingualism and Biliteracy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a16="http://schemas.microsoft.com/office/drawing/2014/main" xmlns="" xmlns:mv="urn:schemas-microsoft-com:mac:vml" xmlns:mc="http://schemas.openxmlformats.org/markup-compatibility/2006" val="3643721134"/>
                  </a:ext>
                </a:extLst>
              </a:tr>
              <a:tr h="464232">
                <a:tc>
                  <a:txBody>
                    <a:bodyPr/>
                    <a:lstStyle/>
                    <a:p>
                      <a:pPr>
                        <a:lnSpc>
                          <a:spcPct val="107000"/>
                        </a:lnSpc>
                        <a:spcAft>
                          <a:spcPts val="0"/>
                        </a:spcAft>
                      </a:pPr>
                      <a:r>
                        <a:rPr lang="en-GB" sz="1400" dirty="0">
                          <a:effectLst/>
                        </a:rPr>
                        <a:t>Maintenance / Heritage </a:t>
                      </a:r>
                      <a:r>
                        <a:rPr lang="en-GB" sz="1400" dirty="0" smtClean="0">
                          <a:effectLst/>
                        </a:rPr>
                        <a:t>Language   </a:t>
                      </a:r>
                    </a:p>
                    <a:p>
                      <a:pPr>
                        <a:lnSpc>
                          <a:spcPct val="107000"/>
                        </a:lnSpc>
                        <a:spcAft>
                          <a:spcPts val="0"/>
                        </a:spcAft>
                      </a:pPr>
                      <a:r>
                        <a:rPr lang="cy-GB" sz="1400" dirty="0" smtClean="0">
                          <a:solidFill>
                            <a:srgbClr val="FF0000"/>
                          </a:solidFill>
                        </a:rPr>
                        <a:t>Iaith dreftadaeth</a:t>
                      </a:r>
                      <a:r>
                        <a:rPr lang="cy-GB" sz="1400" baseline="0" dirty="0" smtClean="0">
                          <a:solidFill>
                            <a:srgbClr val="FF0000"/>
                          </a:solidFill>
                        </a:rPr>
                        <a:t> </a:t>
                      </a:r>
                      <a:endParaRPr lang="en-GB" sz="1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Majority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Bilingual with emphasis on L1</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Maintenance, Pluralism and Enrichment.  Additive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Bilingualism and Biliteracy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a16="http://schemas.microsoft.com/office/drawing/2014/main" xmlns="" xmlns:mv="urn:schemas-microsoft-com:mac:vml" xmlns:mc="http://schemas.openxmlformats.org/markup-compatibility/2006" val="4252854621"/>
                  </a:ext>
                </a:extLst>
              </a:tr>
              <a:tr h="464232">
                <a:tc>
                  <a:txBody>
                    <a:bodyPr/>
                    <a:lstStyle/>
                    <a:p>
                      <a:pPr>
                        <a:lnSpc>
                          <a:spcPct val="107000"/>
                        </a:lnSpc>
                        <a:spcAft>
                          <a:spcPts val="0"/>
                        </a:spcAft>
                      </a:pPr>
                      <a:r>
                        <a:rPr lang="en-GB" sz="1400" dirty="0">
                          <a:effectLst/>
                        </a:rPr>
                        <a:t>Two Way / Dual </a:t>
                      </a:r>
                      <a:r>
                        <a:rPr lang="en-GB" sz="1400" dirty="0" smtClean="0">
                          <a:effectLst/>
                        </a:rPr>
                        <a:t>Language</a:t>
                      </a:r>
                    </a:p>
                    <a:p>
                      <a:pPr>
                        <a:lnSpc>
                          <a:spcPct val="107000"/>
                        </a:lnSpc>
                        <a:spcAft>
                          <a:spcPts val="0"/>
                        </a:spcAft>
                      </a:pPr>
                      <a:r>
                        <a:rPr lang="cy-GB" sz="1400" b="1" dirty="0" smtClean="0">
                          <a:solidFill>
                            <a:srgbClr val="FF0000"/>
                          </a:solidFill>
                        </a:rPr>
                        <a:t>Iaith ddeuol </a:t>
                      </a:r>
                      <a:endParaRPr lang="en-GB" sz="1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Mixed Language Minority &amp; Majority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Minority and Majority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Maintenance, Pluralism and Enrichment.  Additive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Bilingualism and Biliteracy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a16="http://schemas.microsoft.com/office/drawing/2014/main" xmlns="" xmlns:mv="urn:schemas-microsoft-com:mac:vml" xmlns:mc="http://schemas.openxmlformats.org/markup-compatibility/2006" val="1123196918"/>
                  </a:ext>
                </a:extLst>
              </a:tr>
              <a:tr h="464232">
                <a:tc>
                  <a:txBody>
                    <a:bodyPr/>
                    <a:lstStyle/>
                    <a:p>
                      <a:pPr>
                        <a:lnSpc>
                          <a:spcPct val="107000"/>
                        </a:lnSpc>
                        <a:spcAft>
                          <a:spcPts val="0"/>
                        </a:spcAft>
                      </a:pPr>
                      <a:r>
                        <a:rPr lang="en-GB" sz="1400" dirty="0">
                          <a:effectLst/>
                        </a:rPr>
                        <a:t>Mainstream </a:t>
                      </a:r>
                      <a:r>
                        <a:rPr lang="en-GB" sz="1400" dirty="0" smtClean="0">
                          <a:effectLst/>
                        </a:rPr>
                        <a:t>Bilingual</a:t>
                      </a:r>
                    </a:p>
                    <a:p>
                      <a:pPr>
                        <a:lnSpc>
                          <a:spcPct val="107000"/>
                        </a:lnSpc>
                        <a:spcAft>
                          <a:spcPts val="0"/>
                        </a:spcAft>
                      </a:pPr>
                      <a:r>
                        <a:rPr lang="en-GB" sz="1400" b="1" kern="1200" dirty="0" err="1" smtClean="0">
                          <a:solidFill>
                            <a:srgbClr val="FF0000"/>
                          </a:solidFill>
                          <a:effectLst/>
                          <a:latin typeface="+mn-lt"/>
                          <a:ea typeface="+mn-ea"/>
                          <a:cs typeface="+mn-cs"/>
                        </a:rPr>
                        <a:t>Prif</a:t>
                      </a:r>
                      <a:r>
                        <a:rPr lang="en-GB" sz="1400" b="1" kern="1200" dirty="0" smtClean="0">
                          <a:solidFill>
                            <a:srgbClr val="FF0000"/>
                          </a:solidFill>
                          <a:effectLst/>
                          <a:latin typeface="+mn-lt"/>
                          <a:ea typeface="+mn-ea"/>
                          <a:cs typeface="+mn-cs"/>
                        </a:rPr>
                        <a:t> </a:t>
                      </a:r>
                      <a:r>
                        <a:rPr lang="en-GB" sz="1400" b="1" kern="1200" dirty="0" err="1" smtClean="0">
                          <a:solidFill>
                            <a:srgbClr val="FF0000"/>
                          </a:solidFill>
                          <a:effectLst/>
                          <a:latin typeface="+mn-lt"/>
                          <a:ea typeface="+mn-ea"/>
                          <a:cs typeface="+mn-cs"/>
                        </a:rPr>
                        <a:t>ffrwd</a:t>
                      </a:r>
                      <a:r>
                        <a:rPr lang="en-GB" sz="1400" b="1" kern="1200" dirty="0" smtClean="0">
                          <a:solidFill>
                            <a:srgbClr val="FF0000"/>
                          </a:solidFill>
                          <a:effectLst/>
                          <a:latin typeface="+mn-lt"/>
                          <a:ea typeface="+mn-ea"/>
                          <a:cs typeface="+mn-cs"/>
                        </a:rPr>
                        <a:t> </a:t>
                      </a:r>
                      <a:endParaRPr lang="en-GB" sz="14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Majority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Two Majority Languages Pluralism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Maintenance, Pluralism and Enrichment.  Additive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Bilingualism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a16="http://schemas.microsoft.com/office/drawing/2014/main" xmlns="" xmlns:mv="urn:schemas-microsoft-com:mac:vml" xmlns:mc="http://schemas.openxmlformats.org/markup-compatibility/2006" val="4175261386"/>
                  </a:ext>
                </a:extLst>
              </a:tr>
              <a:tr h="201179">
                <a:tc gridSpan="5">
                  <a:txBody>
                    <a:bodyPr/>
                    <a:lstStyle/>
                    <a:p>
                      <a:pPr>
                        <a:lnSpc>
                          <a:spcPct val="107000"/>
                        </a:lnSpc>
                        <a:spcAft>
                          <a:spcPts val="0"/>
                        </a:spcAft>
                      </a:pPr>
                      <a:r>
                        <a:rPr lang="en-GB" sz="1400">
                          <a:effectLst/>
                        </a:rPr>
                        <a:t>WEAK FORMS OF BILINGUAL EDUCATION FOR BILINGUALS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xmlns="" xmlns:mv="urn:schemas-microsoft-com:mac:vml" xmlns:mc="http://schemas.openxmlformats.org/markup-compatibility/2006" val="1425096562"/>
                  </a:ext>
                </a:extLst>
              </a:tr>
              <a:tr h="232116">
                <a:tc>
                  <a:txBody>
                    <a:bodyPr/>
                    <a:lstStyle/>
                    <a:p>
                      <a:pPr>
                        <a:lnSpc>
                          <a:spcPct val="107000"/>
                        </a:lnSpc>
                        <a:spcAft>
                          <a:spcPts val="0"/>
                        </a:spcAft>
                      </a:pPr>
                      <a:r>
                        <a:rPr lang="en-GB" sz="1400">
                          <a:effectLst/>
                        </a:rPr>
                        <a:t>Type of Program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Typical Type of Child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of Classroom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Societal and Educational Aim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Aim in Language Outcome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a16="http://schemas.microsoft.com/office/drawing/2014/main" xmlns="" xmlns:mv="urn:schemas-microsoft-com:mac:vml" xmlns:mc="http://schemas.openxmlformats.org/markup-compatibility/2006" val="97112308"/>
                  </a:ext>
                </a:extLst>
              </a:tr>
              <a:tr h="464232">
                <a:tc>
                  <a:txBody>
                    <a:bodyPr/>
                    <a:lstStyle/>
                    <a:p>
                      <a:pPr>
                        <a:lnSpc>
                          <a:spcPct val="107000"/>
                        </a:lnSpc>
                        <a:spcAft>
                          <a:spcPts val="0"/>
                        </a:spcAft>
                      </a:pPr>
                      <a:r>
                        <a:rPr lang="en-GB" sz="1400">
                          <a:effectLst/>
                        </a:rPr>
                        <a:t>Transitional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Minority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Moves from minority to majority language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Assimilation / Subtractive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Relative Monolingualism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a16="http://schemas.microsoft.com/office/drawing/2014/main" xmlns="" xmlns:mv="urn:schemas-microsoft-com:mac:vml" xmlns:mc="http://schemas.openxmlformats.org/markup-compatibility/2006" val="962963808"/>
                  </a:ext>
                </a:extLst>
              </a:tr>
              <a:tr h="411645">
                <a:tc>
                  <a:txBody>
                    <a:bodyPr/>
                    <a:lstStyle/>
                    <a:p>
                      <a:pPr>
                        <a:lnSpc>
                          <a:spcPct val="107000"/>
                        </a:lnSpc>
                        <a:spcAft>
                          <a:spcPts val="0"/>
                        </a:spcAft>
                      </a:pPr>
                      <a:r>
                        <a:rPr lang="en-GB" sz="1400">
                          <a:effectLst/>
                        </a:rPr>
                        <a:t>Mainstream with Foreign Language Teaching</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Majority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Majority Language with L2/FL lessons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Limited Enrichment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Limited Bilingualism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a16="http://schemas.microsoft.com/office/drawing/2014/main" xmlns="" xmlns:mv="urn:schemas-microsoft-com:mac:vml" xmlns:mc="http://schemas.openxmlformats.org/markup-compatibility/2006" val="763714681"/>
                  </a:ext>
                </a:extLst>
              </a:tr>
              <a:tr h="411645">
                <a:tc>
                  <a:txBody>
                    <a:bodyPr/>
                    <a:lstStyle/>
                    <a:p>
                      <a:pPr>
                        <a:lnSpc>
                          <a:spcPct val="107000"/>
                        </a:lnSpc>
                        <a:spcAft>
                          <a:spcPts val="0"/>
                        </a:spcAft>
                      </a:pPr>
                      <a:r>
                        <a:rPr lang="en-GB" sz="1400">
                          <a:effectLst/>
                        </a:rPr>
                        <a:t>Separist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dirty="0">
                          <a:effectLst/>
                        </a:rPr>
                        <a:t>Language Minority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Minority Language</a:t>
                      </a:r>
                    </a:p>
                    <a:p>
                      <a:pPr>
                        <a:lnSpc>
                          <a:spcPct val="107000"/>
                        </a:lnSpc>
                        <a:spcAft>
                          <a:spcPts val="0"/>
                        </a:spcAft>
                      </a:pPr>
                      <a:r>
                        <a:rPr lang="en-GB" sz="1400">
                          <a:effectLst/>
                        </a:rPr>
                        <a:t>(out of choice)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Detachment / Autonomy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dirty="0">
                          <a:effectLst/>
                        </a:rPr>
                        <a:t>Limited Bilingualism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a16="http://schemas.microsoft.com/office/drawing/2014/main" xmlns="" xmlns:mv="urn:schemas-microsoft-com:mac:vml" xmlns:mc="http://schemas.openxmlformats.org/markup-compatibility/2006" val="2692720943"/>
                  </a:ext>
                </a:extLst>
              </a:tr>
            </a:tbl>
          </a:graphicData>
        </a:graphic>
      </p:graphicFrame>
    </p:spTree>
    <p:extLst>
      <p:ext uri="{BB962C8B-B14F-4D97-AF65-F5344CB8AC3E}">
        <p14:creationId xmlns:p14="http://schemas.microsoft.com/office/powerpoint/2010/main" val="249449672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normAutofit fontScale="90000"/>
          </a:bodyPr>
          <a:lstStyle/>
          <a:p>
            <a:r>
              <a:rPr lang="en-GB" dirty="0" smtClean="0">
                <a:hlinkClick r:id="rId2"/>
              </a:rPr>
              <a:t>https://www.youtube.com/watch?v=syg87gaMWOE</a:t>
            </a:r>
            <a:endParaRPr lang="en-GB" dirty="0"/>
          </a:p>
        </p:txBody>
      </p:sp>
    </p:spTree>
    <p:extLst>
      <p:ext uri="{BB962C8B-B14F-4D97-AF65-F5344CB8AC3E}">
        <p14:creationId xmlns:p14="http://schemas.microsoft.com/office/powerpoint/2010/main" val="22121126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0" dirty="0">
                <a:effectLst/>
              </a:rPr>
              <a:t>Ieithoedd mewn Perygl</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www.theguardian.com/news/datablog/2011/apr/15/language-extinct-endangered</a:t>
            </a:r>
            <a:endParaRPr lang="en-GB" dirty="0" smtClean="0"/>
          </a:p>
          <a:p>
            <a:endParaRPr lang="en-GB" dirty="0"/>
          </a:p>
          <a:p>
            <a:endParaRPr lang="en-GB" dirty="0"/>
          </a:p>
        </p:txBody>
      </p:sp>
    </p:spTree>
    <p:extLst>
      <p:ext uri="{BB962C8B-B14F-4D97-AF65-F5344CB8AC3E}">
        <p14:creationId xmlns:p14="http://schemas.microsoft.com/office/powerpoint/2010/main" val="20154385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791" y="1245704"/>
            <a:ext cx="8563962" cy="4956313"/>
          </a:xfrm>
        </p:spPr>
        <p:txBody>
          <a:bodyPr>
            <a:normAutofit/>
          </a:bodyPr>
          <a:lstStyle/>
          <a:p>
            <a:pPr marL="109728" indent="0">
              <a:buNone/>
            </a:pPr>
            <a:r>
              <a:rPr lang="en-US" altLang="en-US" sz="2800" b="1" dirty="0" err="1" smtClean="0"/>
              <a:t>Dwyiethrwydd</a:t>
            </a:r>
            <a:r>
              <a:rPr lang="en-US" altLang="en-US" sz="2800" b="1" dirty="0" smtClean="0"/>
              <a:t> </a:t>
            </a:r>
            <a:r>
              <a:rPr lang="en-US" altLang="en-US" sz="2800" b="1" dirty="0" err="1" smtClean="0"/>
              <a:t>Ychwanegol</a:t>
            </a:r>
            <a:r>
              <a:rPr lang="en-US" altLang="en-US" sz="2800" b="1" dirty="0" smtClean="0"/>
              <a:t>: </a:t>
            </a:r>
            <a:r>
              <a:rPr lang="en-US" altLang="en-US" sz="2800" dirty="0" err="1"/>
              <a:t>amgylchedd</a:t>
            </a:r>
            <a:r>
              <a:rPr lang="en-US" altLang="en-US" sz="2800" dirty="0"/>
              <a:t> </a:t>
            </a:r>
            <a:r>
              <a:rPr lang="en-US" altLang="en-US" sz="2800" dirty="0" err="1"/>
              <a:t>sy'n</a:t>
            </a:r>
            <a:r>
              <a:rPr lang="en-US" altLang="en-US" sz="2800" dirty="0"/>
              <a:t> </a:t>
            </a:r>
            <a:r>
              <a:rPr lang="en-US" altLang="en-US" sz="2800" dirty="0" err="1"/>
              <a:t>ffafriol</a:t>
            </a:r>
            <a:r>
              <a:rPr lang="en-US" altLang="en-US" sz="2800" dirty="0"/>
              <a:t> </a:t>
            </a:r>
            <a:r>
              <a:rPr lang="en-US" altLang="en-US" sz="2800" dirty="0" err="1"/>
              <a:t>i</a:t>
            </a:r>
            <a:r>
              <a:rPr lang="en-US" altLang="en-US" sz="2800" dirty="0"/>
              <a:t> </a:t>
            </a:r>
            <a:r>
              <a:rPr lang="en-US" altLang="en-US" sz="2800" dirty="0" err="1"/>
              <a:t>ddatblygiad</a:t>
            </a:r>
            <a:r>
              <a:rPr lang="en-US" altLang="en-US" sz="2800" dirty="0"/>
              <a:t> </a:t>
            </a:r>
            <a:r>
              <a:rPr lang="en-US" altLang="en-US" sz="2800" dirty="0" err="1"/>
              <a:t>yr</a:t>
            </a:r>
            <a:r>
              <a:rPr lang="en-US" altLang="en-US" sz="2800" dirty="0"/>
              <a:t> </a:t>
            </a:r>
            <a:r>
              <a:rPr lang="en-US" altLang="en-US" sz="2800" dirty="0" err="1"/>
              <a:t>iaith</a:t>
            </a:r>
            <a:r>
              <a:rPr lang="en-US" altLang="en-US" sz="2800" dirty="0"/>
              <a:t> </a:t>
            </a:r>
            <a:r>
              <a:rPr lang="en-US" altLang="en-US" sz="2800" dirty="0" err="1"/>
              <a:t>gyntaf</a:t>
            </a:r>
            <a:r>
              <a:rPr lang="en-US" altLang="en-US" sz="2800" dirty="0"/>
              <a:t> yn </a:t>
            </a:r>
            <a:r>
              <a:rPr lang="en-US" altLang="en-US" sz="2800" dirty="0" err="1"/>
              <a:t>ogystal</a:t>
            </a:r>
            <a:r>
              <a:rPr lang="en-US" altLang="en-US" sz="2800" dirty="0"/>
              <a:t> â </a:t>
            </a:r>
            <a:r>
              <a:rPr lang="en-US" altLang="en-US" sz="2800" dirty="0" err="1"/>
              <a:t>datblygiad</a:t>
            </a:r>
            <a:r>
              <a:rPr lang="en-US" altLang="en-US" sz="2800" dirty="0"/>
              <a:t> </a:t>
            </a:r>
            <a:r>
              <a:rPr lang="en-US" altLang="en-US" sz="2800" dirty="0" err="1"/>
              <a:t>yr</a:t>
            </a:r>
            <a:r>
              <a:rPr lang="en-US" altLang="en-US" sz="2800" dirty="0"/>
              <a:t> ail </a:t>
            </a:r>
            <a:r>
              <a:rPr lang="en-US" altLang="en-US" sz="2800" dirty="0" err="1"/>
              <a:t>iaith</a:t>
            </a:r>
            <a:r>
              <a:rPr lang="en-US" altLang="en-US" sz="2800" dirty="0"/>
              <a:t> ac yn </a:t>
            </a:r>
            <a:r>
              <a:rPr lang="en-US" altLang="en-US" sz="2800" dirty="0" err="1" smtClean="0"/>
              <a:t>arwain</a:t>
            </a:r>
            <a:r>
              <a:rPr lang="en-US" altLang="en-US" sz="2800" dirty="0" smtClean="0"/>
              <a:t> </a:t>
            </a:r>
            <a:r>
              <a:rPr lang="en-US" altLang="en-US" sz="2800" dirty="0"/>
              <a:t>at </a:t>
            </a:r>
            <a:r>
              <a:rPr lang="en-US" altLang="en-US" sz="2800" dirty="0" err="1"/>
              <a:t>gadw’r</a:t>
            </a:r>
            <a:r>
              <a:rPr lang="en-US" altLang="en-US" sz="2800" dirty="0"/>
              <a:t> </a:t>
            </a:r>
            <a:r>
              <a:rPr lang="en-US" altLang="en-US" sz="2800" dirty="0" err="1" smtClean="0"/>
              <a:t>ddwy</a:t>
            </a:r>
            <a:r>
              <a:rPr lang="en-US" altLang="en-US" sz="2800" dirty="0" smtClean="0"/>
              <a:t>.</a:t>
            </a:r>
            <a:endParaRPr lang="en-US" altLang="en-US" sz="2800" dirty="0"/>
          </a:p>
          <a:p>
            <a:endParaRPr lang="en-GB" dirty="0"/>
          </a:p>
          <a:p>
            <a:pPr marL="109728" indent="0">
              <a:buNone/>
            </a:pPr>
            <a:endParaRPr lang="en-US" altLang="en-US" sz="2800" b="1" dirty="0" smtClean="0">
              <a:cs typeface="Lucida Sans Unicode" panose="020B0602030504020204" pitchFamily="34" charset="0"/>
            </a:endParaRPr>
          </a:p>
          <a:p>
            <a:pPr marL="109728" indent="0">
              <a:buNone/>
            </a:pPr>
            <a:r>
              <a:rPr lang="en-US" altLang="en-US" sz="2800" b="1" dirty="0" err="1" smtClean="0">
                <a:cs typeface="Lucida Sans Unicode" panose="020B0602030504020204" pitchFamily="34" charset="0"/>
              </a:rPr>
              <a:t>Dwyiethrwydd</a:t>
            </a:r>
            <a:r>
              <a:rPr lang="en-US" altLang="en-US" sz="2800" b="1" dirty="0" smtClean="0">
                <a:cs typeface="Lucida Sans Unicode" panose="020B0602030504020204" pitchFamily="34" charset="0"/>
              </a:rPr>
              <a:t> </a:t>
            </a:r>
            <a:r>
              <a:rPr lang="en-US" altLang="en-US" sz="2800" b="1" dirty="0" err="1" smtClean="0">
                <a:cs typeface="Lucida Sans Unicode" panose="020B0602030504020204" pitchFamily="34" charset="0"/>
              </a:rPr>
              <a:t>Gostyngol</a:t>
            </a:r>
            <a:r>
              <a:rPr lang="en-US" altLang="en-US" sz="2800" b="1" dirty="0" smtClean="0">
                <a:cs typeface="Lucida Sans Unicode" panose="020B0602030504020204" pitchFamily="34" charset="0"/>
              </a:rPr>
              <a:t>: </a:t>
            </a:r>
            <a:r>
              <a:rPr lang="en-US" altLang="en-US" sz="2800" dirty="0" err="1"/>
              <a:t>Heb</a:t>
            </a:r>
            <a:r>
              <a:rPr lang="en-US" altLang="en-US" sz="2800" dirty="0"/>
              <a:t> </a:t>
            </a:r>
            <a:r>
              <a:rPr lang="en-US" altLang="en-US" sz="2800" dirty="0" err="1"/>
              <a:t>gefnogaeth</a:t>
            </a:r>
            <a:r>
              <a:rPr lang="en-US" altLang="en-US" sz="2800" dirty="0"/>
              <a:t> </a:t>
            </a:r>
            <a:r>
              <a:rPr lang="en-US" altLang="en-US" sz="2800" dirty="0" err="1"/>
              <a:t>iaith</a:t>
            </a:r>
            <a:r>
              <a:rPr lang="en-US" altLang="en-US" sz="2800" dirty="0"/>
              <a:t> </a:t>
            </a:r>
            <a:r>
              <a:rPr lang="en-US" altLang="en-US" sz="2800" dirty="0" err="1"/>
              <a:t>gyntaf</a:t>
            </a:r>
            <a:r>
              <a:rPr lang="en-US" altLang="en-US" sz="2800" dirty="0"/>
              <a:t>, </a:t>
            </a:r>
            <a:r>
              <a:rPr lang="en-US" altLang="en-US" sz="2800" dirty="0" err="1"/>
              <a:t>efallai</a:t>
            </a:r>
            <a:r>
              <a:rPr lang="en-US" altLang="en-US" sz="2800" dirty="0"/>
              <a:t> y </a:t>
            </a:r>
            <a:r>
              <a:rPr lang="en-US" altLang="en-US" sz="2800" dirty="0" err="1"/>
              <a:t>bydd</a:t>
            </a:r>
            <a:r>
              <a:rPr lang="en-US" altLang="en-US" sz="2800" dirty="0"/>
              <a:t> </a:t>
            </a:r>
            <a:r>
              <a:rPr lang="en-US" altLang="en-US" sz="2800" dirty="0" err="1"/>
              <a:t>yr</a:t>
            </a:r>
            <a:r>
              <a:rPr lang="en-US" altLang="en-US" sz="2800" dirty="0"/>
              <a:t> </a:t>
            </a:r>
            <a:r>
              <a:rPr lang="en-US" altLang="en-US" sz="2800" dirty="0" err="1"/>
              <a:t>iaith</a:t>
            </a:r>
            <a:r>
              <a:rPr lang="en-US" altLang="en-US" sz="2800" dirty="0"/>
              <a:t> </a:t>
            </a:r>
            <a:r>
              <a:rPr lang="en-US" altLang="en-US" sz="2800" dirty="0" err="1"/>
              <a:t>newydd</a:t>
            </a:r>
            <a:r>
              <a:rPr lang="en-US" altLang="en-US" sz="2800" dirty="0"/>
              <a:t> yn </a:t>
            </a:r>
            <a:r>
              <a:rPr lang="en-US" altLang="en-US" sz="2800" dirty="0" err="1"/>
              <a:t>arwain</a:t>
            </a:r>
            <a:r>
              <a:rPr lang="en-US" altLang="en-US" sz="2800" dirty="0"/>
              <a:t> at </a:t>
            </a:r>
            <a:r>
              <a:rPr lang="en-US" altLang="en-US" sz="2800" dirty="0" err="1"/>
              <a:t>golli</a:t>
            </a:r>
            <a:r>
              <a:rPr lang="en-US" altLang="en-US" sz="2800" dirty="0"/>
              <a:t> </a:t>
            </a:r>
            <a:r>
              <a:rPr lang="en-US" altLang="en-US" sz="2800" dirty="0" err="1"/>
              <a:t>yr</a:t>
            </a:r>
            <a:r>
              <a:rPr lang="en-US" altLang="en-US" sz="2800" dirty="0"/>
              <a:t> </a:t>
            </a:r>
            <a:r>
              <a:rPr lang="en-US" altLang="en-US" sz="2800" dirty="0" err="1"/>
              <a:t>iaith</a:t>
            </a:r>
            <a:r>
              <a:rPr lang="en-US" altLang="en-US" sz="2800" dirty="0"/>
              <a:t> </a:t>
            </a:r>
            <a:r>
              <a:rPr lang="en-US" altLang="en-US" sz="2800" dirty="0" err="1"/>
              <a:t>gyntaf</a:t>
            </a:r>
            <a:r>
              <a:rPr lang="en-US" altLang="en-US" sz="2800" dirty="0"/>
              <a:t>.</a:t>
            </a:r>
            <a:endParaRPr lang="en-US" altLang="en-US" sz="3600" dirty="0"/>
          </a:p>
          <a:p>
            <a:endParaRPr lang="en-US" dirty="0"/>
          </a:p>
        </p:txBody>
      </p:sp>
      <p:sp>
        <p:nvSpPr>
          <p:cNvPr id="3" name="Title 2"/>
          <p:cNvSpPr>
            <a:spLocks noGrp="1"/>
          </p:cNvSpPr>
          <p:nvPr>
            <p:ph type="title"/>
          </p:nvPr>
        </p:nvSpPr>
        <p:spPr/>
        <p:txBody>
          <a:bodyPr>
            <a:normAutofit/>
          </a:bodyPr>
          <a:lstStyle/>
          <a:p>
            <a:r>
              <a:rPr lang="en-US" sz="3200" i="1" u="sng" dirty="0" err="1" smtClean="0"/>
              <a:t>Dwyiethrwydd</a:t>
            </a:r>
            <a:r>
              <a:rPr lang="en-US" sz="3200" i="1" u="sng" dirty="0" smtClean="0"/>
              <a:t> </a:t>
            </a:r>
            <a:r>
              <a:rPr lang="en-US" sz="3200" i="1" u="sng" dirty="0" err="1" smtClean="0"/>
              <a:t>Ychwanegol</a:t>
            </a:r>
            <a:r>
              <a:rPr lang="en-US" sz="3200" i="1" u="sng" dirty="0" smtClean="0"/>
              <a:t> a </a:t>
            </a:r>
            <a:r>
              <a:rPr lang="en-US" sz="3200" i="1" u="sng" dirty="0" err="1" smtClean="0"/>
              <a:t>Gostyngol</a:t>
            </a:r>
            <a:endParaRPr lang="en-US" sz="3200" i="1" u="sng" dirty="0"/>
          </a:p>
        </p:txBody>
      </p:sp>
      <p:sp>
        <p:nvSpPr>
          <p:cNvPr id="4" name="TextBox 3"/>
          <p:cNvSpPr txBox="1"/>
          <p:nvPr/>
        </p:nvSpPr>
        <p:spPr>
          <a:xfrm>
            <a:off x="6293962" y="2719502"/>
            <a:ext cx="2392838" cy="400110"/>
          </a:xfrm>
          <a:prstGeom prst="rect">
            <a:avLst/>
          </a:prstGeom>
          <a:solidFill>
            <a:srgbClr val="2683C6">
              <a:lumMod val="60000"/>
              <a:lumOff val="40000"/>
            </a:srgbClr>
          </a:solidFill>
          <a:ln>
            <a:solidFill>
              <a:sysClr val="windowText" lastClr="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smtClean="0">
                <a:ln>
                  <a:noFill/>
                </a:ln>
                <a:solidFill>
                  <a:prstClr val="black"/>
                </a:solidFill>
                <a:effectLst/>
                <a:uLnTx/>
                <a:uFillTx/>
                <a:latin typeface="Tw Cen MT" panose="020B0602020104020603"/>
              </a:rPr>
              <a:t>L1 + L2 = L1 + L2 </a:t>
            </a:r>
          </a:p>
        </p:txBody>
      </p:sp>
      <p:sp>
        <p:nvSpPr>
          <p:cNvPr id="5" name="TextBox 4"/>
          <p:cNvSpPr txBox="1"/>
          <p:nvPr/>
        </p:nvSpPr>
        <p:spPr>
          <a:xfrm>
            <a:off x="6625763" y="5694185"/>
            <a:ext cx="2092751" cy="400110"/>
          </a:xfrm>
          <a:prstGeom prst="rect">
            <a:avLst/>
          </a:prstGeom>
          <a:solidFill>
            <a:srgbClr val="2683C6">
              <a:lumMod val="60000"/>
              <a:lumOff val="40000"/>
            </a:srgbClr>
          </a:solidFill>
          <a:ln>
            <a:solidFill>
              <a:sysClr val="windowText" lastClr="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smtClean="0">
                <a:ln>
                  <a:noFill/>
                </a:ln>
                <a:solidFill>
                  <a:prstClr val="black"/>
                </a:solidFill>
                <a:effectLst/>
                <a:uLnTx/>
                <a:uFillTx/>
                <a:latin typeface="Tw Cen MT" panose="020B0602020104020603"/>
              </a:rPr>
              <a:t>L1 + L2 - L1 = L2 </a:t>
            </a:r>
          </a:p>
        </p:txBody>
      </p:sp>
    </p:spTree>
    <p:extLst>
      <p:ext uri="{BB962C8B-B14F-4D97-AF65-F5344CB8AC3E}">
        <p14:creationId xmlns:p14="http://schemas.microsoft.com/office/powerpoint/2010/main" val="389522617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mv="urn:schemas-microsoft-com:mac:vml"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34817"/>
            <a:ext cx="8229600" cy="4072482"/>
          </a:xfrm>
        </p:spPr>
        <p:txBody>
          <a:bodyPr/>
          <a:lstStyle/>
          <a:p>
            <a:pPr marL="109728" indent="0">
              <a:buNone/>
            </a:pPr>
            <a:r>
              <a:rPr lang="en-GB" sz="2800" b="1" dirty="0" err="1" smtClean="0"/>
              <a:t>Dwyieithrwydd</a:t>
            </a:r>
            <a:r>
              <a:rPr lang="en-GB" sz="2800" b="1" dirty="0" smtClean="0"/>
              <a:t> </a:t>
            </a:r>
            <a:r>
              <a:rPr lang="en-GB" sz="2800" b="1" dirty="0" err="1" smtClean="0"/>
              <a:t>Deinamig</a:t>
            </a:r>
            <a:r>
              <a:rPr lang="en-GB" sz="2800" b="1" dirty="0" smtClean="0"/>
              <a:t>: </a:t>
            </a:r>
            <a:r>
              <a:rPr lang="en-US" sz="2800" dirty="0"/>
              <a:t>Y </a:t>
            </a:r>
            <a:r>
              <a:rPr lang="en-US" sz="2800" dirty="0" err="1"/>
              <a:t>graddau</a:t>
            </a:r>
            <a:r>
              <a:rPr lang="en-US" sz="2800" dirty="0"/>
              <a:t> </a:t>
            </a:r>
            <a:r>
              <a:rPr lang="en-US" sz="2800" dirty="0" err="1"/>
              <a:t>amrywiol</a:t>
            </a:r>
            <a:r>
              <a:rPr lang="en-US" sz="2800" dirty="0"/>
              <a:t> o </a:t>
            </a:r>
            <a:r>
              <a:rPr lang="en-US" sz="2800" dirty="0" err="1"/>
              <a:t>alluoedd</a:t>
            </a:r>
            <a:r>
              <a:rPr lang="en-US" sz="2800" dirty="0"/>
              <a:t> </a:t>
            </a:r>
            <a:r>
              <a:rPr lang="en-US" sz="2800" dirty="0" err="1"/>
              <a:t>mewn</a:t>
            </a:r>
            <a:r>
              <a:rPr lang="en-US" sz="2800" dirty="0"/>
              <a:t> </a:t>
            </a:r>
            <a:r>
              <a:rPr lang="en-US" sz="2800" dirty="0" err="1"/>
              <a:t>iaith</a:t>
            </a:r>
            <a:r>
              <a:rPr lang="en-US" sz="2800" dirty="0"/>
              <a:t>, a </a:t>
            </a:r>
            <a:r>
              <a:rPr lang="en-US" sz="2800" dirty="0" err="1"/>
              <a:t>defnydd</a:t>
            </a:r>
            <a:r>
              <a:rPr lang="en-US" sz="2800" dirty="0"/>
              <a:t> </a:t>
            </a:r>
            <a:r>
              <a:rPr lang="en-US" sz="2800" dirty="0" err="1"/>
              <a:t>arferion</a:t>
            </a:r>
            <a:r>
              <a:rPr lang="en-US" sz="2800" dirty="0"/>
              <a:t> </a:t>
            </a:r>
            <a:r>
              <a:rPr lang="en-US" sz="2800" dirty="0" err="1"/>
              <a:t>iaith</a:t>
            </a:r>
            <a:r>
              <a:rPr lang="en-US" sz="2800" dirty="0"/>
              <a:t> </a:t>
            </a:r>
            <a:r>
              <a:rPr lang="en-US" sz="2800" dirty="0" err="1"/>
              <a:t>amrywiol</a:t>
            </a:r>
            <a:r>
              <a:rPr lang="en-US" sz="2800" dirty="0"/>
              <a:t> </a:t>
            </a:r>
            <a:r>
              <a:rPr lang="en-US" sz="2800" dirty="0" err="1"/>
              <a:t>sydd</a:t>
            </a:r>
            <a:r>
              <a:rPr lang="en-US" sz="2800" dirty="0"/>
              <a:t> </a:t>
            </a:r>
            <a:r>
              <a:rPr lang="en-US" sz="2800" dirty="0" err="1"/>
              <a:t>eu</a:t>
            </a:r>
            <a:r>
              <a:rPr lang="en-US" sz="2800" dirty="0"/>
              <a:t> </a:t>
            </a:r>
            <a:r>
              <a:rPr lang="en-US" sz="2800" dirty="0" err="1"/>
              <a:t>hangen</a:t>
            </a:r>
            <a:r>
              <a:rPr lang="en-US" sz="2800" dirty="0"/>
              <a:t> </a:t>
            </a:r>
            <a:r>
              <a:rPr lang="en-US" sz="2800" dirty="0" err="1"/>
              <a:t>ar</a:t>
            </a:r>
            <a:r>
              <a:rPr lang="en-US" sz="2800" dirty="0"/>
              <a:t> </a:t>
            </a:r>
            <a:r>
              <a:rPr lang="en-US" sz="2800" dirty="0" err="1"/>
              <a:t>bobl</a:t>
            </a:r>
            <a:r>
              <a:rPr lang="en-US" sz="2800" dirty="0"/>
              <a:t> </a:t>
            </a:r>
            <a:r>
              <a:rPr lang="en-US" sz="2800" dirty="0" err="1"/>
              <a:t>i</a:t>
            </a:r>
            <a:r>
              <a:rPr lang="en-US" sz="2800" dirty="0"/>
              <a:t> </a:t>
            </a:r>
            <a:r>
              <a:rPr lang="en-US" sz="2800" dirty="0" err="1"/>
              <a:t>gyfathrebu</a:t>
            </a:r>
            <a:r>
              <a:rPr lang="en-US" sz="2800" dirty="0" smtClean="0"/>
              <a:t>.</a:t>
            </a:r>
          </a:p>
          <a:p>
            <a:pPr marL="109728" indent="0">
              <a:buNone/>
            </a:pPr>
            <a:endParaRPr lang="en-US" sz="2800" dirty="0"/>
          </a:p>
          <a:p>
            <a:pPr marL="109728" indent="0">
              <a:buNone/>
            </a:pPr>
            <a:r>
              <a:rPr lang="en-GB" sz="2800" b="1" dirty="0" err="1" smtClean="0"/>
              <a:t>Dwyieithrwydd</a:t>
            </a:r>
            <a:r>
              <a:rPr lang="en-GB" sz="2800" b="1" dirty="0" smtClean="0"/>
              <a:t> </a:t>
            </a:r>
            <a:r>
              <a:rPr lang="en-GB" sz="2800" b="1" dirty="0" err="1" smtClean="0"/>
              <a:t>Ymgylchol</a:t>
            </a:r>
            <a:r>
              <a:rPr lang="en-GB" sz="2800" b="1" dirty="0" smtClean="0"/>
              <a:t>: </a:t>
            </a:r>
            <a:r>
              <a:rPr lang="en-US" sz="2800" dirty="0" err="1"/>
              <a:t>Gwelir</a:t>
            </a:r>
            <a:r>
              <a:rPr lang="en-US" sz="2800" b="1" dirty="0"/>
              <a:t> </a:t>
            </a:r>
            <a:r>
              <a:rPr lang="en-US" sz="2800" dirty="0" err="1"/>
              <a:t>newid</a:t>
            </a:r>
            <a:r>
              <a:rPr lang="en-US" sz="2800" dirty="0"/>
              <a:t> </a:t>
            </a:r>
            <a:r>
              <a:rPr lang="en-US" sz="2800" dirty="0" err="1"/>
              <a:t>ieithyddol</a:t>
            </a:r>
            <a:r>
              <a:rPr lang="en-US" sz="2800" dirty="0"/>
              <a:t> </a:t>
            </a:r>
            <a:r>
              <a:rPr lang="en-US" sz="2800" dirty="0" err="1"/>
              <a:t>sylweddol</a:t>
            </a:r>
            <a:r>
              <a:rPr lang="en-US" sz="2800" dirty="0"/>
              <a:t> </a:t>
            </a:r>
            <a:r>
              <a:rPr lang="en-US" sz="2800" dirty="0" err="1"/>
              <a:t>mewn</a:t>
            </a:r>
            <a:r>
              <a:rPr lang="en-US" sz="2800" b="1" dirty="0"/>
              <a:t> </a:t>
            </a:r>
            <a:r>
              <a:rPr lang="en-US" sz="2800" dirty="0" err="1"/>
              <a:t>adfywiad</a:t>
            </a:r>
            <a:r>
              <a:rPr lang="en-US" sz="2800" dirty="0"/>
              <a:t> </a:t>
            </a:r>
            <a:r>
              <a:rPr lang="en-US" sz="2800" dirty="0" err="1"/>
              <a:t>iaith</a:t>
            </a:r>
            <a:r>
              <a:rPr lang="en-US" sz="2800" dirty="0"/>
              <a:t> </a:t>
            </a:r>
            <a:r>
              <a:rPr lang="en-US" sz="2800" dirty="0" err="1"/>
              <a:t>wrth</a:t>
            </a:r>
            <a:r>
              <a:rPr lang="en-US" sz="2800" dirty="0"/>
              <a:t> </a:t>
            </a:r>
            <a:r>
              <a:rPr lang="en-US" sz="2800" dirty="0" err="1"/>
              <a:t>i</a:t>
            </a:r>
            <a:r>
              <a:rPr lang="en-US" sz="2800" dirty="0"/>
              <a:t> </a:t>
            </a:r>
            <a:r>
              <a:rPr lang="en-US" sz="2800" dirty="0" err="1"/>
              <a:t>gymdeithasau</a:t>
            </a:r>
            <a:r>
              <a:rPr lang="en-US" sz="2800" dirty="0"/>
              <a:t> </a:t>
            </a:r>
            <a:r>
              <a:rPr lang="en-US" sz="2800" dirty="0" err="1"/>
              <a:t>geisio</a:t>
            </a:r>
            <a:r>
              <a:rPr lang="en-US" sz="2800" dirty="0"/>
              <a:t> </a:t>
            </a:r>
            <a:r>
              <a:rPr lang="en-US" sz="2800" dirty="0" err="1"/>
              <a:t>adfer</a:t>
            </a:r>
            <a:r>
              <a:rPr lang="en-US" sz="2800" dirty="0"/>
              <a:t> </a:t>
            </a:r>
            <a:r>
              <a:rPr lang="en-US" sz="2800" dirty="0" err="1" smtClean="0"/>
              <a:t>iaith</a:t>
            </a:r>
            <a:r>
              <a:rPr lang="en-GB" sz="2800" dirty="0" smtClean="0"/>
              <a:t>.</a:t>
            </a:r>
            <a:endParaRPr lang="en-GB" sz="2800" dirty="0"/>
          </a:p>
          <a:p>
            <a:endParaRPr lang="en-GB" dirty="0"/>
          </a:p>
        </p:txBody>
      </p:sp>
      <p:sp>
        <p:nvSpPr>
          <p:cNvPr id="3" name="Title 2"/>
          <p:cNvSpPr>
            <a:spLocks noGrp="1"/>
          </p:cNvSpPr>
          <p:nvPr>
            <p:ph type="title"/>
          </p:nvPr>
        </p:nvSpPr>
        <p:spPr/>
        <p:txBody>
          <a:bodyPr>
            <a:normAutofit/>
          </a:bodyPr>
          <a:lstStyle/>
          <a:p>
            <a:r>
              <a:rPr lang="en-GB" sz="3400" i="1" u="sng" dirty="0" err="1" smtClean="0"/>
              <a:t>Dwyieithrwydd</a:t>
            </a:r>
            <a:r>
              <a:rPr lang="en-GB" sz="3400" i="1" u="sng" dirty="0" smtClean="0"/>
              <a:t> </a:t>
            </a:r>
            <a:r>
              <a:rPr lang="en-GB" sz="3400" i="1" u="sng" dirty="0" err="1" smtClean="0"/>
              <a:t>Deinamig</a:t>
            </a:r>
            <a:r>
              <a:rPr lang="en-GB" sz="3400" i="1" u="sng" dirty="0" smtClean="0"/>
              <a:t> ac </a:t>
            </a:r>
            <a:r>
              <a:rPr lang="en-GB" sz="3400" i="1" u="sng" dirty="0" err="1" smtClean="0"/>
              <a:t>Ymgylchol</a:t>
            </a:r>
            <a:endParaRPr lang="en-GB" sz="3400" i="1" u="sng" dirty="0"/>
          </a:p>
        </p:txBody>
      </p:sp>
    </p:spTree>
    <p:extLst>
      <p:ext uri="{BB962C8B-B14F-4D97-AF65-F5344CB8AC3E}">
        <p14:creationId xmlns:p14="http://schemas.microsoft.com/office/powerpoint/2010/main" val="180752383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mv="urn:schemas-microsoft-com:mac:vml"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US" altLang="en-US" sz="2800" b="1" dirty="0" err="1" smtClean="0"/>
              <a:t>Dwyieithrwydd</a:t>
            </a:r>
            <a:r>
              <a:rPr lang="en-US" altLang="en-US" sz="2800" b="1" dirty="0" smtClean="0"/>
              <a:t> </a:t>
            </a:r>
            <a:r>
              <a:rPr lang="en-US" altLang="en-US" sz="2800" b="1" dirty="0" err="1" smtClean="0"/>
              <a:t>cydamserol</a:t>
            </a:r>
            <a:r>
              <a:rPr lang="en-US" altLang="en-US" sz="2800" b="1" dirty="0" smtClean="0"/>
              <a:t>: </a:t>
            </a:r>
            <a:r>
              <a:rPr lang="cy-GB" sz="2800" dirty="0" smtClean="0"/>
              <a:t>plant sy'n ennill dwy iaith o enedigaeth. Yn yr achosion hyn, caiff y ddwy iaith eu siarad â'r plant gan eu rhieni neu ofalwyr ac maent yn tyfu i fyny i wybod y ddwy iaith.</a:t>
            </a:r>
            <a:endParaRPr lang="en-GB" sz="2800" dirty="0" smtClean="0"/>
          </a:p>
          <a:p>
            <a:pPr marL="109728" indent="0">
              <a:buNone/>
            </a:pPr>
            <a:endParaRPr lang="en-US" altLang="en-US" sz="2400" b="1" dirty="0" smtClean="0">
              <a:latin typeface="Lucida Sans Unicode" panose="020B0602030504020204" pitchFamily="34" charset="0"/>
              <a:cs typeface="Lucida Sans Unicode" panose="020B0602030504020204" pitchFamily="34" charset="0"/>
            </a:endParaRPr>
          </a:p>
          <a:p>
            <a:pPr marL="109728" indent="0">
              <a:buNone/>
            </a:pPr>
            <a:r>
              <a:rPr lang="en-US" altLang="en-US" sz="2800" b="1" dirty="0" err="1" smtClean="0">
                <a:latin typeface="Lucida Sans Unicode" panose="020B0602030504020204" pitchFamily="34" charset="0"/>
                <a:cs typeface="Lucida Sans Unicode" panose="020B0602030504020204" pitchFamily="34" charset="0"/>
              </a:rPr>
              <a:t>Dwyieithrwydd</a:t>
            </a:r>
            <a:r>
              <a:rPr lang="en-US" altLang="en-US" sz="2800" b="1" dirty="0" smtClean="0">
                <a:latin typeface="Lucida Sans Unicode" panose="020B0602030504020204" pitchFamily="34" charset="0"/>
                <a:cs typeface="Lucida Sans Unicode" panose="020B0602030504020204" pitchFamily="34" charset="0"/>
              </a:rPr>
              <a:t> </a:t>
            </a:r>
            <a:r>
              <a:rPr lang="en-US" altLang="en-US" sz="2800" b="1" dirty="0" err="1" smtClean="0">
                <a:latin typeface="Lucida Sans Unicode" panose="020B0602030504020204" pitchFamily="34" charset="0"/>
                <a:cs typeface="Lucida Sans Unicode" panose="020B0602030504020204" pitchFamily="34" charset="0"/>
              </a:rPr>
              <a:t>dilyniannol</a:t>
            </a:r>
            <a:r>
              <a:rPr lang="en-US" altLang="en-US" sz="2800" b="1" dirty="0" smtClean="0">
                <a:latin typeface="Lucida Sans Unicode" panose="020B0602030504020204" pitchFamily="34" charset="0"/>
                <a:cs typeface="Lucida Sans Unicode" panose="020B0602030504020204" pitchFamily="34" charset="0"/>
              </a:rPr>
              <a:t>: </a:t>
            </a:r>
            <a:r>
              <a:rPr lang="cy-GB" sz="2800" dirty="0" smtClean="0"/>
              <a:t>plant sy'n dysgu un iaith o enedigaeth, ac un arall ar ryw adeg yn ystod plentyndod.</a:t>
            </a:r>
            <a:r>
              <a:rPr lang="en-GB" sz="2800" dirty="0" smtClean="0"/>
              <a:t> </a:t>
            </a:r>
            <a:endParaRPr lang="en-GB" sz="2800" dirty="0"/>
          </a:p>
        </p:txBody>
      </p:sp>
      <p:sp>
        <p:nvSpPr>
          <p:cNvPr id="3" name="Title 2"/>
          <p:cNvSpPr>
            <a:spLocks noGrp="1"/>
          </p:cNvSpPr>
          <p:nvPr>
            <p:ph type="title"/>
          </p:nvPr>
        </p:nvSpPr>
        <p:spPr/>
        <p:txBody>
          <a:bodyPr>
            <a:normAutofit/>
          </a:bodyPr>
          <a:lstStyle/>
          <a:p>
            <a:r>
              <a:rPr lang="en-GB" sz="3200" i="1" u="sng" dirty="0" err="1" smtClean="0"/>
              <a:t>Dwyieithrwydd</a:t>
            </a:r>
            <a:r>
              <a:rPr lang="en-GB" sz="3200" i="1" u="sng" dirty="0" smtClean="0"/>
              <a:t> </a:t>
            </a:r>
            <a:r>
              <a:rPr lang="en-GB" sz="3200" i="1" u="sng" dirty="0" err="1" smtClean="0"/>
              <a:t>cydamserol</a:t>
            </a:r>
            <a:r>
              <a:rPr lang="en-GB" sz="3200" i="1" u="sng" dirty="0" smtClean="0"/>
              <a:t> a </a:t>
            </a:r>
            <a:r>
              <a:rPr lang="en-GB" sz="3200" i="1" u="sng" dirty="0" err="1" smtClean="0"/>
              <a:t>dilyniannol</a:t>
            </a:r>
            <a:endParaRPr lang="en-GB" sz="3200" i="1" u="sng" dirty="0"/>
          </a:p>
        </p:txBody>
      </p:sp>
    </p:spTree>
    <p:extLst>
      <p:ext uri="{BB962C8B-B14F-4D97-AF65-F5344CB8AC3E}">
        <p14:creationId xmlns:p14="http://schemas.microsoft.com/office/powerpoint/2010/main" val="312220536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a:buNone/>
            </a:pPr>
            <a:r>
              <a:rPr lang="en-GB" sz="3600" dirty="0" smtClean="0"/>
              <a:t>Beth </a:t>
            </a:r>
            <a:r>
              <a:rPr lang="en-GB" sz="3600" dirty="0" err="1" smtClean="0"/>
              <a:t>yw’r</a:t>
            </a:r>
            <a:r>
              <a:rPr lang="en-GB" sz="3600" dirty="0" smtClean="0"/>
              <a:t> </a:t>
            </a:r>
            <a:r>
              <a:rPr lang="en-GB" sz="3600" dirty="0" err="1" smtClean="0"/>
              <a:t>gwahaniaeth</a:t>
            </a:r>
            <a:r>
              <a:rPr lang="en-GB" sz="3600" dirty="0" smtClean="0"/>
              <a:t> </a:t>
            </a:r>
            <a:r>
              <a:rPr lang="en-GB" sz="3600" dirty="0" err="1" smtClean="0"/>
              <a:t>rhwng</a:t>
            </a:r>
            <a:r>
              <a:rPr lang="en-GB" sz="3600" dirty="0" smtClean="0"/>
              <a:t>:</a:t>
            </a:r>
          </a:p>
          <a:p>
            <a:pPr marL="109728" indent="0">
              <a:buNone/>
            </a:pPr>
            <a:r>
              <a:rPr lang="en-GB" sz="3600" dirty="0" smtClean="0"/>
              <a:t>‘</a:t>
            </a:r>
            <a:r>
              <a:rPr lang="en-GB" sz="3600" dirty="0" err="1" smtClean="0"/>
              <a:t>dysgu</a:t>
            </a:r>
            <a:r>
              <a:rPr lang="en-GB" sz="3600" dirty="0" smtClean="0"/>
              <a:t> </a:t>
            </a:r>
            <a:r>
              <a:rPr lang="en-GB" sz="3600" dirty="0" err="1" smtClean="0"/>
              <a:t>iaith</a:t>
            </a:r>
            <a:r>
              <a:rPr lang="en-GB" sz="3600" dirty="0" smtClean="0"/>
              <a:t>’ a ‘</a:t>
            </a:r>
            <a:r>
              <a:rPr lang="en-GB" sz="3600" dirty="0" err="1" smtClean="0"/>
              <a:t>caffael</a:t>
            </a:r>
            <a:r>
              <a:rPr lang="en-GB" sz="3600" dirty="0" smtClean="0"/>
              <a:t> </a:t>
            </a:r>
            <a:r>
              <a:rPr lang="en-GB" sz="3600" dirty="0" err="1" smtClean="0"/>
              <a:t>iaith</a:t>
            </a:r>
            <a:r>
              <a:rPr lang="en-GB" sz="3600" dirty="0" smtClean="0"/>
              <a:t>’?</a:t>
            </a:r>
          </a:p>
          <a:p>
            <a:pPr marL="109728" indent="0">
              <a:buNone/>
            </a:pPr>
            <a:endParaRPr lang="en-GB" sz="3600" dirty="0" smtClean="0"/>
          </a:p>
          <a:p>
            <a:pPr marL="109728" indent="0">
              <a:buNone/>
            </a:pPr>
            <a:r>
              <a:rPr lang="en-GB" sz="3600" dirty="0" smtClean="0"/>
              <a:t>What is the difference between:</a:t>
            </a:r>
          </a:p>
          <a:p>
            <a:pPr marL="109728" indent="0">
              <a:buNone/>
            </a:pPr>
            <a:r>
              <a:rPr lang="en-GB" sz="3600" dirty="0"/>
              <a:t>l</a:t>
            </a:r>
            <a:r>
              <a:rPr lang="en-GB" sz="3600" dirty="0" smtClean="0"/>
              <a:t>anguage </a:t>
            </a:r>
            <a:r>
              <a:rPr lang="en-GB" sz="3600" i="1" u="sng" dirty="0" smtClean="0"/>
              <a:t>learning</a:t>
            </a:r>
            <a:r>
              <a:rPr lang="en-GB" sz="3600" dirty="0" smtClean="0"/>
              <a:t> and language </a:t>
            </a:r>
            <a:r>
              <a:rPr lang="en-GB" sz="3600" i="1" u="sng" dirty="0" smtClean="0"/>
              <a:t>acquisition</a:t>
            </a:r>
            <a:r>
              <a:rPr lang="en-GB" sz="3600" dirty="0" smtClean="0"/>
              <a:t>?</a:t>
            </a:r>
            <a:endParaRPr lang="en-GB" sz="3600"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62382106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Second-language acquisition (</a:t>
            </a:r>
            <a:r>
              <a:rPr lang="en-GB" dirty="0" smtClean="0"/>
              <a:t>SLA)</a:t>
            </a:r>
          </a:p>
          <a:p>
            <a:endParaRPr lang="en-GB" dirty="0"/>
          </a:p>
          <a:p>
            <a:r>
              <a:rPr lang="en-GB" dirty="0"/>
              <a:t>L2 </a:t>
            </a:r>
            <a:r>
              <a:rPr lang="en-GB" dirty="0" smtClean="0"/>
              <a:t>acquisition</a:t>
            </a:r>
            <a:endParaRPr lang="en-GB" dirty="0"/>
          </a:p>
        </p:txBody>
      </p:sp>
      <p:sp>
        <p:nvSpPr>
          <p:cNvPr id="3" name="Title 2"/>
          <p:cNvSpPr>
            <a:spLocks noGrp="1"/>
          </p:cNvSpPr>
          <p:nvPr>
            <p:ph type="title"/>
          </p:nvPr>
        </p:nvSpPr>
        <p:spPr>
          <a:xfrm>
            <a:off x="118753" y="274638"/>
            <a:ext cx="9025247" cy="1143000"/>
          </a:xfrm>
        </p:spPr>
        <p:txBody>
          <a:bodyPr>
            <a:noAutofit/>
          </a:bodyPr>
          <a:lstStyle/>
          <a:p>
            <a:r>
              <a:rPr lang="cy-GB" sz="3400" b="0" dirty="0">
                <a:effectLst/>
              </a:rPr>
              <a:t>T</a:t>
            </a:r>
            <a:r>
              <a:rPr lang="cy-GB" sz="3400" b="0" dirty="0" smtClean="0">
                <a:effectLst/>
              </a:rPr>
              <a:t>ermau </a:t>
            </a:r>
            <a:r>
              <a:rPr lang="cy-GB" sz="3400" b="0" dirty="0">
                <a:effectLst/>
              </a:rPr>
              <a:t>a ddefnyddir mewn llenyddiaeth</a:t>
            </a:r>
            <a:endParaRPr lang="en-GB" sz="3400" dirty="0"/>
          </a:p>
        </p:txBody>
      </p:sp>
    </p:spTree>
    <p:extLst>
      <p:ext uri="{BB962C8B-B14F-4D97-AF65-F5344CB8AC3E}">
        <p14:creationId xmlns:p14="http://schemas.microsoft.com/office/powerpoint/2010/main" val="19136281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marL="0" indent="0">
              <a:buNone/>
            </a:pPr>
            <a:r>
              <a:rPr lang="en-US" sz="2000" dirty="0" err="1"/>
              <a:t>Yng</a:t>
            </a:r>
            <a:r>
              <a:rPr lang="en-US" sz="2000" dirty="0"/>
              <a:t> </a:t>
            </a:r>
            <a:r>
              <a:rPr lang="en-US" sz="2000" dirty="0" err="1"/>
              <a:t>Nghymru</a:t>
            </a:r>
            <a:r>
              <a:rPr lang="en-US" sz="2000" dirty="0"/>
              <a:t>, </a:t>
            </a:r>
            <a:r>
              <a:rPr lang="en-US" sz="2000" dirty="0" err="1"/>
              <a:t>mae</a:t>
            </a:r>
            <a:r>
              <a:rPr lang="en-US" sz="2000" dirty="0"/>
              <a:t> </a:t>
            </a:r>
            <a:r>
              <a:rPr lang="en-US" sz="2000" dirty="0" err="1"/>
              <a:t>ystod</a:t>
            </a:r>
            <a:r>
              <a:rPr lang="en-US" sz="2000" dirty="0"/>
              <a:t> o </a:t>
            </a:r>
            <a:r>
              <a:rPr lang="en-US" sz="2000" dirty="0" err="1"/>
              <a:t>ddarpariaethau</a:t>
            </a:r>
            <a:r>
              <a:rPr lang="en-US" sz="2000" dirty="0"/>
              <a:t> </a:t>
            </a:r>
            <a:r>
              <a:rPr lang="en-US" sz="2000" dirty="0" err="1"/>
              <a:t>cyfrwng</a:t>
            </a:r>
            <a:r>
              <a:rPr lang="en-US" sz="2000" dirty="0"/>
              <a:t> </a:t>
            </a:r>
            <a:r>
              <a:rPr lang="en-US" sz="2000" dirty="0" err="1"/>
              <a:t>Cymraeg</a:t>
            </a:r>
            <a:r>
              <a:rPr lang="en-US" sz="2000" dirty="0"/>
              <a:t> yn </a:t>
            </a:r>
            <a:r>
              <a:rPr lang="en-US" sz="2000" dirty="0" err="1"/>
              <a:t>cael</a:t>
            </a:r>
            <a:r>
              <a:rPr lang="en-US" sz="2000" dirty="0"/>
              <a:t> </a:t>
            </a:r>
            <a:r>
              <a:rPr lang="en-US" sz="2000" dirty="0" err="1"/>
              <a:t>ei</a:t>
            </a:r>
            <a:r>
              <a:rPr lang="en-US" sz="2000" dirty="0"/>
              <a:t> </a:t>
            </a:r>
            <a:r>
              <a:rPr lang="en-US" sz="2000" dirty="0" err="1"/>
              <a:t>gynnig</a:t>
            </a:r>
            <a:r>
              <a:rPr lang="en-US" sz="2000" dirty="0"/>
              <a:t>. </a:t>
            </a:r>
            <a:r>
              <a:rPr lang="en-US" sz="2000" dirty="0" err="1"/>
              <a:t>Amlinellir</a:t>
            </a:r>
            <a:r>
              <a:rPr lang="en-US" sz="2000" dirty="0"/>
              <a:t> </a:t>
            </a:r>
            <a:r>
              <a:rPr lang="en-US" sz="2000" dirty="0" err="1"/>
              <a:t>hyn</a:t>
            </a:r>
            <a:r>
              <a:rPr lang="en-US" sz="2000" dirty="0"/>
              <a:t> yn y </a:t>
            </a:r>
            <a:r>
              <a:rPr lang="en-US" sz="2000" dirty="0" err="1"/>
              <a:t>ddogfen</a:t>
            </a:r>
            <a:r>
              <a:rPr lang="en-US" sz="2000" dirty="0"/>
              <a:t> ‘</a:t>
            </a:r>
            <a:r>
              <a:rPr lang="en-US" sz="2000" dirty="0" err="1"/>
              <a:t>Diffinio</a:t>
            </a:r>
            <a:r>
              <a:rPr lang="en-US" sz="2000" dirty="0"/>
              <a:t> </a:t>
            </a:r>
            <a:r>
              <a:rPr lang="en-US" sz="2000" dirty="0" err="1"/>
              <a:t>ysgolion</a:t>
            </a:r>
            <a:r>
              <a:rPr lang="en-US" sz="2000" dirty="0"/>
              <a:t> yn </a:t>
            </a:r>
            <a:r>
              <a:rPr lang="en-US" sz="2000" dirty="0" err="1"/>
              <a:t>ôl</a:t>
            </a:r>
            <a:r>
              <a:rPr lang="en-US" sz="2000" dirty="0"/>
              <a:t> y </a:t>
            </a:r>
            <a:r>
              <a:rPr lang="en-US" sz="2000" dirty="0" err="1"/>
              <a:t>ddarpariaeth</a:t>
            </a:r>
            <a:r>
              <a:rPr lang="en-US" sz="2000" dirty="0"/>
              <a:t> </a:t>
            </a:r>
            <a:r>
              <a:rPr lang="en-US" sz="2000" dirty="0" err="1"/>
              <a:t>cyfrwng</a:t>
            </a:r>
            <a:r>
              <a:rPr lang="en-US" sz="2000" dirty="0"/>
              <a:t> </a:t>
            </a:r>
            <a:r>
              <a:rPr lang="en-US" sz="2000" dirty="0" err="1"/>
              <a:t>Cymraeg</a:t>
            </a:r>
            <a:r>
              <a:rPr lang="en-US" sz="2000" dirty="0"/>
              <a:t>’ (</a:t>
            </a:r>
            <a:r>
              <a:rPr lang="en-US" sz="2000" dirty="0" err="1"/>
              <a:t>Llywodraeth</a:t>
            </a:r>
            <a:r>
              <a:rPr lang="en-US" sz="2000" dirty="0"/>
              <a:t> </a:t>
            </a:r>
            <a:r>
              <a:rPr lang="en-US" sz="2000" dirty="0" err="1"/>
              <a:t>Cymru</a:t>
            </a:r>
            <a:r>
              <a:rPr lang="en-US" sz="2000" dirty="0"/>
              <a:t>, 2007).</a:t>
            </a:r>
          </a:p>
          <a:p>
            <a:pPr marL="0" indent="0">
              <a:buNone/>
            </a:pPr>
            <a:endParaRPr lang="en-US" sz="2000" dirty="0"/>
          </a:p>
          <a:p>
            <a:pPr marL="0" lvl="0" indent="0">
              <a:lnSpc>
                <a:spcPct val="90000"/>
              </a:lnSpc>
              <a:spcBef>
                <a:spcPts val="1200"/>
              </a:spcBef>
              <a:spcAft>
                <a:spcPts val="200"/>
              </a:spcAft>
              <a:buClr>
                <a:srgbClr val="9DBFBE"/>
              </a:buClr>
              <a:buSzPct val="100000"/>
              <a:buNone/>
            </a:pPr>
            <a:r>
              <a:rPr lang="en-GB" sz="1400" dirty="0" smtClean="0">
                <a:solidFill>
                  <a:prstClr val="black">
                    <a:lumMod val="75000"/>
                    <a:lumOff val="25000"/>
                  </a:prstClr>
                </a:solidFill>
                <a:hlinkClick r:id="rId3"/>
              </a:rPr>
              <a:t>http://gov.wales/docs/dcells/publications/150203-defining-schools-welsh-medium-en.pdf</a:t>
            </a:r>
            <a:endParaRPr lang="en-GB" sz="1400" dirty="0">
              <a:solidFill>
                <a:prstClr val="black">
                  <a:lumMod val="75000"/>
                  <a:lumOff val="25000"/>
                </a:prstClr>
              </a:solidFill>
            </a:endParaRPr>
          </a:p>
          <a:p>
            <a:pPr marL="0" lvl="0" indent="0">
              <a:lnSpc>
                <a:spcPct val="90000"/>
              </a:lnSpc>
              <a:spcBef>
                <a:spcPts val="1200"/>
              </a:spcBef>
              <a:spcAft>
                <a:spcPts val="200"/>
              </a:spcAft>
              <a:buClr>
                <a:srgbClr val="9DBFBE"/>
              </a:buClr>
              <a:buSzPct val="100000"/>
              <a:buNone/>
            </a:pPr>
            <a:endParaRPr lang="en-GB" sz="1400" dirty="0">
              <a:solidFill>
                <a:prstClr val="black">
                  <a:lumMod val="75000"/>
                  <a:lumOff val="25000"/>
                </a:prstClr>
              </a:solidFill>
            </a:endParaRPr>
          </a:p>
          <a:p>
            <a:pPr marL="0" lvl="0" indent="0">
              <a:lnSpc>
                <a:spcPct val="90000"/>
              </a:lnSpc>
              <a:spcBef>
                <a:spcPts val="1200"/>
              </a:spcBef>
              <a:spcAft>
                <a:spcPts val="200"/>
              </a:spcAft>
              <a:buClr>
                <a:srgbClr val="9DBFBE"/>
              </a:buClr>
              <a:buSzPct val="100000"/>
              <a:buNone/>
            </a:pPr>
            <a:r>
              <a:rPr lang="en-GB" sz="2000" dirty="0" smtClean="0">
                <a:solidFill>
                  <a:prstClr val="black">
                    <a:lumMod val="75000"/>
                    <a:lumOff val="25000"/>
                  </a:prstClr>
                </a:solidFill>
              </a:rPr>
              <a:t>Yn </a:t>
            </a:r>
            <a:r>
              <a:rPr lang="en-US" sz="2000" dirty="0" err="1" smtClean="0"/>
              <a:t>ôl</a:t>
            </a:r>
            <a:r>
              <a:rPr lang="en-US" sz="2000" dirty="0" smtClean="0"/>
              <a:t> </a:t>
            </a:r>
            <a:r>
              <a:rPr lang="en-GB" sz="2000" dirty="0" smtClean="0">
                <a:solidFill>
                  <a:prstClr val="black">
                    <a:lumMod val="75000"/>
                    <a:lumOff val="25000"/>
                  </a:prstClr>
                </a:solidFill>
              </a:rPr>
              <a:t>Baker </a:t>
            </a:r>
            <a:r>
              <a:rPr lang="en-GB" sz="2000" dirty="0">
                <a:solidFill>
                  <a:prstClr val="black">
                    <a:lumMod val="75000"/>
                    <a:lumOff val="25000"/>
                  </a:prstClr>
                </a:solidFill>
              </a:rPr>
              <a:t>(</a:t>
            </a:r>
            <a:r>
              <a:rPr lang="en-GB" sz="2000" dirty="0" smtClean="0">
                <a:solidFill>
                  <a:prstClr val="black">
                    <a:lumMod val="75000"/>
                    <a:lumOff val="25000"/>
                  </a:prstClr>
                </a:solidFill>
              </a:rPr>
              <a:t>1993:15</a:t>
            </a:r>
            <a:r>
              <a:rPr lang="en-GB" sz="2000" dirty="0">
                <a:solidFill>
                  <a:prstClr val="black">
                    <a:lumMod val="75000"/>
                    <a:lumOff val="25000"/>
                  </a:prstClr>
                </a:solidFill>
              </a:rPr>
              <a:t>)</a:t>
            </a:r>
            <a:endParaRPr lang="cy-GB" sz="2000" dirty="0">
              <a:solidFill>
                <a:prstClr val="black">
                  <a:lumMod val="75000"/>
                  <a:lumOff val="25000"/>
                </a:prstClr>
              </a:solidFill>
            </a:endParaRPr>
          </a:p>
          <a:p>
            <a:pPr marL="0" lvl="0" indent="0">
              <a:lnSpc>
                <a:spcPct val="90000"/>
              </a:lnSpc>
              <a:spcBef>
                <a:spcPts val="1200"/>
              </a:spcBef>
              <a:spcAft>
                <a:spcPts val="200"/>
              </a:spcAft>
              <a:buClr>
                <a:srgbClr val="9DBFBE"/>
              </a:buClr>
              <a:buSzPct val="100000"/>
              <a:buNone/>
            </a:pPr>
            <a:r>
              <a:rPr lang="cy-GB" sz="2000" dirty="0">
                <a:solidFill>
                  <a:prstClr val="black">
                    <a:lumMod val="75000"/>
                    <a:lumOff val="25000"/>
                  </a:prstClr>
                </a:solidFill>
              </a:rPr>
              <a:t>In between basically monolingual Welsh and monolingual English schools in Wales, there is the widest variety of practice of bilingual education.  The kaleidoscopic variety of bilingual education practice in Wales makes the production of a simple typology inherently dangerous.</a:t>
            </a:r>
          </a:p>
          <a:p>
            <a:pPr marL="0" lvl="0" indent="0">
              <a:lnSpc>
                <a:spcPct val="90000"/>
              </a:lnSpc>
              <a:spcBef>
                <a:spcPts val="1200"/>
              </a:spcBef>
              <a:spcAft>
                <a:spcPts val="200"/>
              </a:spcAft>
              <a:buClr>
                <a:srgbClr val="9DBFBE"/>
              </a:buClr>
              <a:buSzPct val="100000"/>
              <a:buNone/>
            </a:pPr>
            <a:endParaRPr lang="cy-GB" sz="2000" i="1" dirty="0">
              <a:solidFill>
                <a:srgbClr val="FF0000"/>
              </a:solidFill>
            </a:endParaRPr>
          </a:p>
          <a:p>
            <a:pPr marL="0" indent="0">
              <a:buNone/>
            </a:pPr>
            <a:r>
              <a:rPr lang="en-US" sz="2000" dirty="0">
                <a:solidFill>
                  <a:schemeClr val="accent2"/>
                </a:solidFill>
              </a:rPr>
              <a:t>Pa </a:t>
            </a:r>
            <a:r>
              <a:rPr lang="en-US" sz="2000" dirty="0" err="1">
                <a:solidFill>
                  <a:schemeClr val="accent2"/>
                </a:solidFill>
              </a:rPr>
              <a:t>fath</a:t>
            </a:r>
            <a:r>
              <a:rPr lang="en-US" sz="2000" dirty="0">
                <a:solidFill>
                  <a:schemeClr val="accent2"/>
                </a:solidFill>
              </a:rPr>
              <a:t> </a:t>
            </a:r>
            <a:r>
              <a:rPr lang="en-US" sz="2000" dirty="0" smtClean="0">
                <a:solidFill>
                  <a:schemeClr val="accent2"/>
                </a:solidFill>
              </a:rPr>
              <a:t>o </a:t>
            </a:r>
            <a:r>
              <a:rPr lang="en-US" sz="2000" dirty="0" err="1" smtClean="0">
                <a:solidFill>
                  <a:schemeClr val="accent2"/>
                </a:solidFill>
              </a:rPr>
              <a:t>arfer</a:t>
            </a:r>
            <a:r>
              <a:rPr lang="en-US" sz="2000" dirty="0" smtClean="0">
                <a:solidFill>
                  <a:schemeClr val="accent2"/>
                </a:solidFill>
              </a:rPr>
              <a:t> </a:t>
            </a:r>
            <a:r>
              <a:rPr lang="en-US" sz="2000" dirty="0" err="1" smtClean="0">
                <a:solidFill>
                  <a:schemeClr val="accent2"/>
                </a:solidFill>
              </a:rPr>
              <a:t>ddwyieithog</a:t>
            </a:r>
            <a:r>
              <a:rPr lang="en-US" sz="2000" dirty="0" smtClean="0">
                <a:solidFill>
                  <a:schemeClr val="accent2"/>
                </a:solidFill>
              </a:rPr>
              <a:t> </a:t>
            </a:r>
            <a:r>
              <a:rPr lang="en-US" sz="2000" dirty="0" err="1">
                <a:solidFill>
                  <a:schemeClr val="accent2"/>
                </a:solidFill>
              </a:rPr>
              <a:t>ydych</a:t>
            </a:r>
            <a:r>
              <a:rPr lang="en-US" sz="2000" dirty="0">
                <a:solidFill>
                  <a:schemeClr val="accent2"/>
                </a:solidFill>
              </a:rPr>
              <a:t> </a:t>
            </a:r>
            <a:r>
              <a:rPr lang="en-US" sz="2000" dirty="0" err="1" smtClean="0">
                <a:solidFill>
                  <a:schemeClr val="accent2"/>
                </a:solidFill>
              </a:rPr>
              <a:t>chi’n</a:t>
            </a:r>
            <a:r>
              <a:rPr lang="en-US" sz="2000" dirty="0" smtClean="0">
                <a:solidFill>
                  <a:schemeClr val="accent2"/>
                </a:solidFill>
              </a:rPr>
              <a:t> </a:t>
            </a:r>
            <a:r>
              <a:rPr lang="en-US" sz="2000" dirty="0" err="1">
                <a:solidFill>
                  <a:schemeClr val="accent2"/>
                </a:solidFill>
              </a:rPr>
              <a:t>ymwybodol</a:t>
            </a:r>
            <a:r>
              <a:rPr lang="en-US" sz="2000" dirty="0">
                <a:solidFill>
                  <a:schemeClr val="accent2"/>
                </a:solidFill>
              </a:rPr>
              <a:t> </a:t>
            </a:r>
            <a:r>
              <a:rPr lang="en-US" sz="2000" dirty="0" err="1" smtClean="0">
                <a:solidFill>
                  <a:schemeClr val="accent2"/>
                </a:solidFill>
              </a:rPr>
              <a:t>ohono</a:t>
            </a:r>
            <a:r>
              <a:rPr lang="en-US" sz="2000" dirty="0" smtClean="0">
                <a:solidFill>
                  <a:schemeClr val="accent2"/>
                </a:solidFill>
              </a:rPr>
              <a:t> </a:t>
            </a:r>
            <a:r>
              <a:rPr lang="en-US" sz="2000" dirty="0" err="1">
                <a:solidFill>
                  <a:schemeClr val="accent2"/>
                </a:solidFill>
              </a:rPr>
              <a:t>yng</a:t>
            </a:r>
            <a:r>
              <a:rPr lang="en-US" sz="2000" dirty="0">
                <a:solidFill>
                  <a:schemeClr val="accent2"/>
                </a:solidFill>
              </a:rPr>
              <a:t> </a:t>
            </a:r>
            <a:r>
              <a:rPr lang="en-US" sz="2000" dirty="0" err="1">
                <a:solidFill>
                  <a:schemeClr val="accent2"/>
                </a:solidFill>
              </a:rPr>
              <a:t>Nghymru</a:t>
            </a:r>
            <a:r>
              <a:rPr lang="en-US" sz="2000" dirty="0">
                <a:solidFill>
                  <a:schemeClr val="accent2"/>
                </a:solidFill>
              </a:rPr>
              <a:t>?</a:t>
            </a:r>
            <a:endParaRPr lang="en-GB" sz="2000" i="1" dirty="0">
              <a:solidFill>
                <a:schemeClr val="accent2"/>
              </a:solidFill>
            </a:endParaRPr>
          </a:p>
          <a:p>
            <a:endParaRPr lang="en-GB" dirty="0"/>
          </a:p>
        </p:txBody>
      </p:sp>
      <p:sp>
        <p:nvSpPr>
          <p:cNvPr id="3" name="Title 2"/>
          <p:cNvSpPr>
            <a:spLocks noGrp="1"/>
          </p:cNvSpPr>
          <p:nvPr>
            <p:ph type="title"/>
          </p:nvPr>
        </p:nvSpPr>
        <p:spPr/>
        <p:txBody>
          <a:bodyPr>
            <a:normAutofit/>
          </a:bodyPr>
          <a:lstStyle/>
          <a:p>
            <a:r>
              <a:rPr lang="en-GB" sz="3400" i="1" u="sng" dirty="0" err="1" smtClean="0"/>
              <a:t>Addysg</a:t>
            </a:r>
            <a:r>
              <a:rPr lang="en-GB" sz="3400" i="1" u="sng" dirty="0" smtClean="0"/>
              <a:t> </a:t>
            </a:r>
            <a:r>
              <a:rPr lang="en-GB" sz="3400" i="1" u="sng" dirty="0" err="1" smtClean="0"/>
              <a:t>ddwyieithog</a:t>
            </a:r>
            <a:r>
              <a:rPr lang="en-GB" sz="3400" i="1" u="sng" dirty="0" smtClean="0"/>
              <a:t> </a:t>
            </a:r>
            <a:r>
              <a:rPr lang="en-GB" sz="3400" i="1" u="sng" dirty="0" err="1" smtClean="0"/>
              <a:t>yng</a:t>
            </a:r>
            <a:r>
              <a:rPr lang="en-GB" sz="3400" i="1" u="sng" dirty="0" smtClean="0"/>
              <a:t> </a:t>
            </a:r>
            <a:r>
              <a:rPr lang="en-GB" sz="3400" i="1" u="sng" dirty="0" err="1" smtClean="0"/>
              <a:t>Nghymru</a:t>
            </a:r>
            <a:endParaRPr lang="en-GB" sz="3400" i="1" u="sng" dirty="0"/>
          </a:p>
        </p:txBody>
      </p:sp>
    </p:spTree>
    <p:extLst>
      <p:ext uri="{BB962C8B-B14F-4D97-AF65-F5344CB8AC3E}">
        <p14:creationId xmlns:p14="http://schemas.microsoft.com/office/powerpoint/2010/main" val="65418446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7638"/>
            <a:ext cx="8229600" cy="4744623"/>
          </a:xfrm>
        </p:spPr>
        <p:txBody>
          <a:bodyPr>
            <a:normAutofit fontScale="92500" lnSpcReduction="10000"/>
          </a:bodyPr>
          <a:lstStyle/>
          <a:p>
            <a:pPr marL="91440" lvl="0" indent="-91440">
              <a:lnSpc>
                <a:spcPct val="90000"/>
              </a:lnSpc>
              <a:spcBef>
                <a:spcPts val="1200"/>
              </a:spcBef>
              <a:spcAft>
                <a:spcPts val="200"/>
              </a:spcAft>
              <a:buClr>
                <a:srgbClr val="1CADE4"/>
              </a:buClr>
              <a:buSzPct val="100000"/>
              <a:buFont typeface="Tw Cen MT" panose="020B0602020104020603" pitchFamily="34" charset="0"/>
              <a:buChar char=" "/>
            </a:pPr>
            <a:r>
              <a:rPr lang="en-US" sz="3200" b="1" dirty="0" err="1">
                <a:solidFill>
                  <a:prstClr val="black"/>
                </a:solidFill>
              </a:rPr>
              <a:t>Cynnal</a:t>
            </a:r>
            <a:r>
              <a:rPr lang="en-US" sz="3200" b="1" dirty="0">
                <a:solidFill>
                  <a:prstClr val="black"/>
                </a:solidFill>
              </a:rPr>
              <a:t> a </a:t>
            </a:r>
            <a:r>
              <a:rPr lang="en-US" sz="3200" b="1" dirty="0" err="1">
                <a:solidFill>
                  <a:prstClr val="black"/>
                </a:solidFill>
              </a:rPr>
              <a:t>chadw</a:t>
            </a:r>
            <a:r>
              <a:rPr lang="en-US" sz="3200" b="1" dirty="0">
                <a:solidFill>
                  <a:prstClr val="black"/>
                </a:solidFill>
              </a:rPr>
              <a:t> / </a:t>
            </a:r>
            <a:r>
              <a:rPr lang="en-US" sz="3200" b="1" dirty="0" err="1">
                <a:solidFill>
                  <a:prstClr val="black"/>
                </a:solidFill>
              </a:rPr>
              <a:t>etifeddiaeth</a:t>
            </a:r>
            <a:r>
              <a:rPr lang="en-US" sz="3200" b="1" dirty="0">
                <a:solidFill>
                  <a:prstClr val="black"/>
                </a:solidFill>
              </a:rPr>
              <a:t>: </a:t>
            </a:r>
            <a:r>
              <a:rPr lang="en-US" sz="3200" dirty="0" err="1">
                <a:solidFill>
                  <a:prstClr val="black"/>
                </a:solidFill>
              </a:rPr>
              <a:t>addysg</a:t>
            </a:r>
            <a:r>
              <a:rPr lang="en-US" sz="3200" dirty="0">
                <a:solidFill>
                  <a:prstClr val="black"/>
                </a:solidFill>
              </a:rPr>
              <a:t> </a:t>
            </a:r>
            <a:r>
              <a:rPr lang="en-US" sz="3200" dirty="0" err="1">
                <a:solidFill>
                  <a:prstClr val="black"/>
                </a:solidFill>
              </a:rPr>
              <a:t>ddwyieithog</a:t>
            </a:r>
            <a:r>
              <a:rPr lang="en-US" sz="3200" dirty="0">
                <a:solidFill>
                  <a:prstClr val="black"/>
                </a:solidFill>
              </a:rPr>
              <a:t> </a:t>
            </a:r>
            <a:r>
              <a:rPr lang="en-US" sz="3200" dirty="0" err="1">
                <a:solidFill>
                  <a:prstClr val="black"/>
                </a:solidFill>
              </a:rPr>
              <a:t>i</a:t>
            </a:r>
            <a:r>
              <a:rPr lang="en-US" sz="3200" dirty="0">
                <a:solidFill>
                  <a:prstClr val="black"/>
                </a:solidFill>
              </a:rPr>
              <a:t> </a:t>
            </a:r>
            <a:r>
              <a:rPr lang="en-US" sz="3200" dirty="0" err="1">
                <a:solidFill>
                  <a:prstClr val="black"/>
                </a:solidFill>
              </a:rPr>
              <a:t>ddisgyblion</a:t>
            </a:r>
            <a:r>
              <a:rPr lang="en-US" sz="3200" dirty="0">
                <a:solidFill>
                  <a:prstClr val="black"/>
                </a:solidFill>
              </a:rPr>
              <a:t> </a:t>
            </a:r>
            <a:r>
              <a:rPr lang="en-US" sz="3200" dirty="0" err="1">
                <a:solidFill>
                  <a:prstClr val="black"/>
                </a:solidFill>
              </a:rPr>
              <a:t>sy'n</a:t>
            </a:r>
            <a:r>
              <a:rPr lang="en-US" sz="3200" dirty="0">
                <a:solidFill>
                  <a:prstClr val="black"/>
                </a:solidFill>
              </a:rPr>
              <a:t> </a:t>
            </a:r>
            <a:r>
              <a:rPr lang="en-US" sz="3200" dirty="0" err="1">
                <a:solidFill>
                  <a:prstClr val="black"/>
                </a:solidFill>
              </a:rPr>
              <a:t>cychwyn</a:t>
            </a:r>
            <a:r>
              <a:rPr lang="en-US" sz="3200" dirty="0">
                <a:solidFill>
                  <a:prstClr val="black"/>
                </a:solidFill>
              </a:rPr>
              <a:t> </a:t>
            </a:r>
            <a:r>
              <a:rPr lang="en-US" sz="3200" dirty="0" err="1">
                <a:solidFill>
                  <a:prstClr val="black"/>
                </a:solidFill>
              </a:rPr>
              <a:t>ar</a:t>
            </a:r>
            <a:r>
              <a:rPr lang="en-US" sz="3200" dirty="0">
                <a:solidFill>
                  <a:prstClr val="black"/>
                </a:solidFill>
              </a:rPr>
              <a:t> </a:t>
            </a:r>
            <a:r>
              <a:rPr lang="en-US" sz="3200" dirty="0" err="1">
                <a:solidFill>
                  <a:prstClr val="black"/>
                </a:solidFill>
              </a:rPr>
              <a:t>addysg</a:t>
            </a:r>
            <a:r>
              <a:rPr lang="en-US" sz="3200" dirty="0">
                <a:solidFill>
                  <a:prstClr val="black"/>
                </a:solidFill>
              </a:rPr>
              <a:t> </a:t>
            </a:r>
            <a:r>
              <a:rPr lang="en-US" sz="3200" dirty="0" err="1">
                <a:solidFill>
                  <a:prstClr val="black"/>
                </a:solidFill>
              </a:rPr>
              <a:t>cyfrwng</a:t>
            </a:r>
            <a:r>
              <a:rPr lang="en-US" sz="3200" dirty="0">
                <a:solidFill>
                  <a:prstClr val="black"/>
                </a:solidFill>
              </a:rPr>
              <a:t> </a:t>
            </a:r>
            <a:r>
              <a:rPr lang="en-US" sz="3200" dirty="0" err="1">
                <a:solidFill>
                  <a:prstClr val="black"/>
                </a:solidFill>
              </a:rPr>
              <a:t>Cymraeg</a:t>
            </a:r>
            <a:r>
              <a:rPr lang="en-US" sz="3200" dirty="0">
                <a:solidFill>
                  <a:prstClr val="black"/>
                </a:solidFill>
              </a:rPr>
              <a:t> o </a:t>
            </a:r>
            <a:r>
              <a:rPr lang="en-US" sz="3200" dirty="0" err="1">
                <a:solidFill>
                  <a:prstClr val="black"/>
                </a:solidFill>
              </a:rPr>
              <a:t>deulu</a:t>
            </a:r>
            <a:r>
              <a:rPr lang="en-US" sz="3200" dirty="0">
                <a:solidFill>
                  <a:prstClr val="black"/>
                </a:solidFill>
              </a:rPr>
              <a:t> </a:t>
            </a:r>
            <a:r>
              <a:rPr lang="en-US" sz="3200" dirty="0" err="1">
                <a:solidFill>
                  <a:prstClr val="black"/>
                </a:solidFill>
              </a:rPr>
              <a:t>sy'n</a:t>
            </a:r>
            <a:r>
              <a:rPr lang="en-US" sz="3200" dirty="0">
                <a:solidFill>
                  <a:prstClr val="black"/>
                </a:solidFill>
              </a:rPr>
              <a:t> </a:t>
            </a:r>
            <a:r>
              <a:rPr lang="en-US" sz="3200" dirty="0" err="1">
                <a:solidFill>
                  <a:prstClr val="black"/>
                </a:solidFill>
              </a:rPr>
              <a:t>siarad</a:t>
            </a:r>
            <a:r>
              <a:rPr lang="en-US" sz="3200" dirty="0">
                <a:solidFill>
                  <a:prstClr val="black"/>
                </a:solidFill>
              </a:rPr>
              <a:t> </a:t>
            </a:r>
            <a:r>
              <a:rPr lang="en-US" sz="3200" dirty="0" err="1">
                <a:solidFill>
                  <a:prstClr val="black"/>
                </a:solidFill>
              </a:rPr>
              <a:t>Cymraeg</a:t>
            </a:r>
            <a:r>
              <a:rPr lang="en-US" sz="3200" dirty="0">
                <a:solidFill>
                  <a:prstClr val="black"/>
                </a:solidFill>
              </a:rPr>
              <a:t>.</a:t>
            </a:r>
          </a:p>
          <a:p>
            <a:pPr marL="91440" lvl="0" indent="-91440">
              <a:lnSpc>
                <a:spcPct val="90000"/>
              </a:lnSpc>
              <a:spcBef>
                <a:spcPts val="1200"/>
              </a:spcBef>
              <a:spcAft>
                <a:spcPts val="200"/>
              </a:spcAft>
              <a:buClr>
                <a:srgbClr val="1CADE4"/>
              </a:buClr>
              <a:buSzPct val="100000"/>
              <a:buFont typeface="Tw Cen MT" panose="020B0602020104020603" pitchFamily="34" charset="0"/>
              <a:buChar char=" "/>
            </a:pPr>
            <a:r>
              <a:rPr lang="en-US" sz="3200" b="1" dirty="0" err="1">
                <a:solidFill>
                  <a:prstClr val="black"/>
                </a:solidFill>
              </a:rPr>
              <a:t>Trochi</a:t>
            </a:r>
            <a:r>
              <a:rPr lang="en-US" sz="3200" b="1" dirty="0">
                <a:solidFill>
                  <a:prstClr val="black"/>
                </a:solidFill>
              </a:rPr>
              <a:t>: </a:t>
            </a:r>
            <a:r>
              <a:rPr lang="en-US" sz="3200" dirty="0" err="1">
                <a:solidFill>
                  <a:prstClr val="black"/>
                </a:solidFill>
              </a:rPr>
              <a:t>addysg</a:t>
            </a:r>
            <a:r>
              <a:rPr lang="en-US" sz="3200" dirty="0">
                <a:solidFill>
                  <a:prstClr val="black"/>
                </a:solidFill>
              </a:rPr>
              <a:t> </a:t>
            </a:r>
            <a:r>
              <a:rPr lang="en-US" sz="3200" dirty="0" err="1">
                <a:solidFill>
                  <a:prstClr val="black"/>
                </a:solidFill>
              </a:rPr>
              <a:t>ddwyieithog</a:t>
            </a:r>
            <a:r>
              <a:rPr lang="en-US" sz="3200" dirty="0">
                <a:solidFill>
                  <a:prstClr val="black"/>
                </a:solidFill>
              </a:rPr>
              <a:t> </a:t>
            </a:r>
            <a:r>
              <a:rPr lang="en-US" sz="3200" dirty="0" err="1">
                <a:solidFill>
                  <a:prstClr val="black"/>
                </a:solidFill>
              </a:rPr>
              <a:t>i</a:t>
            </a:r>
            <a:r>
              <a:rPr lang="en-US" sz="3200" dirty="0">
                <a:solidFill>
                  <a:prstClr val="black"/>
                </a:solidFill>
              </a:rPr>
              <a:t> </a:t>
            </a:r>
            <a:r>
              <a:rPr lang="en-US" sz="3200" dirty="0" err="1">
                <a:solidFill>
                  <a:prstClr val="black"/>
                </a:solidFill>
              </a:rPr>
              <a:t>ddisgyblion</a:t>
            </a:r>
            <a:r>
              <a:rPr lang="en-US" sz="3200" dirty="0">
                <a:solidFill>
                  <a:prstClr val="black"/>
                </a:solidFill>
              </a:rPr>
              <a:t> </a:t>
            </a:r>
            <a:r>
              <a:rPr lang="en-US" sz="3200" dirty="0" err="1">
                <a:solidFill>
                  <a:prstClr val="black"/>
                </a:solidFill>
              </a:rPr>
              <a:t>sy'n</a:t>
            </a:r>
            <a:r>
              <a:rPr lang="en-US" sz="3200" dirty="0">
                <a:solidFill>
                  <a:prstClr val="black"/>
                </a:solidFill>
              </a:rPr>
              <a:t> </a:t>
            </a:r>
            <a:r>
              <a:rPr lang="en-US" sz="3200" dirty="0" err="1">
                <a:solidFill>
                  <a:prstClr val="black"/>
                </a:solidFill>
              </a:rPr>
              <a:t>cychwyn</a:t>
            </a:r>
            <a:r>
              <a:rPr lang="en-US" sz="3200" dirty="0">
                <a:solidFill>
                  <a:prstClr val="black"/>
                </a:solidFill>
              </a:rPr>
              <a:t> </a:t>
            </a:r>
            <a:r>
              <a:rPr lang="en-US" sz="3200" dirty="0" err="1">
                <a:solidFill>
                  <a:prstClr val="black"/>
                </a:solidFill>
              </a:rPr>
              <a:t>ar</a:t>
            </a:r>
            <a:r>
              <a:rPr lang="en-US" sz="3200" dirty="0">
                <a:solidFill>
                  <a:prstClr val="black"/>
                </a:solidFill>
              </a:rPr>
              <a:t> </a:t>
            </a:r>
            <a:r>
              <a:rPr lang="en-US" sz="3200" dirty="0" err="1">
                <a:solidFill>
                  <a:prstClr val="black"/>
                </a:solidFill>
              </a:rPr>
              <a:t>addysg</a:t>
            </a:r>
            <a:r>
              <a:rPr lang="en-US" sz="3200" dirty="0">
                <a:solidFill>
                  <a:prstClr val="black"/>
                </a:solidFill>
              </a:rPr>
              <a:t> </a:t>
            </a:r>
            <a:r>
              <a:rPr lang="en-US" sz="3200" dirty="0" err="1">
                <a:solidFill>
                  <a:prstClr val="black"/>
                </a:solidFill>
              </a:rPr>
              <a:t>cyfrwng</a:t>
            </a:r>
            <a:r>
              <a:rPr lang="en-US" sz="3200" dirty="0">
                <a:solidFill>
                  <a:prstClr val="black"/>
                </a:solidFill>
              </a:rPr>
              <a:t> </a:t>
            </a:r>
            <a:r>
              <a:rPr lang="en-US" sz="3200" dirty="0" err="1">
                <a:solidFill>
                  <a:prstClr val="black"/>
                </a:solidFill>
              </a:rPr>
              <a:t>Cymraeg</a:t>
            </a:r>
            <a:r>
              <a:rPr lang="en-US" sz="3200" dirty="0">
                <a:solidFill>
                  <a:prstClr val="black"/>
                </a:solidFill>
              </a:rPr>
              <a:t> o </a:t>
            </a:r>
            <a:r>
              <a:rPr lang="en-US" sz="3200" dirty="0" err="1">
                <a:solidFill>
                  <a:prstClr val="black"/>
                </a:solidFill>
              </a:rPr>
              <a:t>deulu</a:t>
            </a:r>
            <a:r>
              <a:rPr lang="en-US" sz="3200" dirty="0">
                <a:solidFill>
                  <a:prstClr val="black"/>
                </a:solidFill>
              </a:rPr>
              <a:t> </a:t>
            </a:r>
            <a:r>
              <a:rPr lang="en-US" sz="3200" dirty="0" err="1">
                <a:solidFill>
                  <a:prstClr val="black"/>
                </a:solidFill>
              </a:rPr>
              <a:t>sy'n</a:t>
            </a:r>
            <a:r>
              <a:rPr lang="en-US" sz="3200" dirty="0">
                <a:solidFill>
                  <a:prstClr val="black"/>
                </a:solidFill>
              </a:rPr>
              <a:t> </a:t>
            </a:r>
            <a:r>
              <a:rPr lang="en-US" sz="3200" dirty="0" err="1">
                <a:solidFill>
                  <a:prstClr val="black"/>
                </a:solidFill>
              </a:rPr>
              <a:t>siarad</a:t>
            </a:r>
            <a:r>
              <a:rPr lang="en-US" sz="3200" dirty="0">
                <a:solidFill>
                  <a:prstClr val="black"/>
                </a:solidFill>
              </a:rPr>
              <a:t> </a:t>
            </a:r>
            <a:r>
              <a:rPr lang="en-US" sz="3200" dirty="0" err="1">
                <a:solidFill>
                  <a:prstClr val="black"/>
                </a:solidFill>
              </a:rPr>
              <a:t>Saesneg</a:t>
            </a:r>
            <a:r>
              <a:rPr lang="en-US" sz="3200" dirty="0">
                <a:solidFill>
                  <a:prstClr val="black"/>
                </a:solidFill>
              </a:rPr>
              <a:t>.</a:t>
            </a:r>
          </a:p>
          <a:p>
            <a:pPr marL="91440" lvl="0" indent="-91440">
              <a:lnSpc>
                <a:spcPct val="90000"/>
              </a:lnSpc>
              <a:spcBef>
                <a:spcPts val="1200"/>
              </a:spcBef>
              <a:spcAft>
                <a:spcPts val="200"/>
              </a:spcAft>
              <a:buClr>
                <a:srgbClr val="1CADE4"/>
              </a:buClr>
              <a:buSzPct val="100000"/>
              <a:buFont typeface="Tw Cen MT" panose="020B0602020104020603" pitchFamily="34" charset="0"/>
              <a:buChar char=" "/>
            </a:pPr>
            <a:r>
              <a:rPr lang="en-US" sz="3200" b="1" dirty="0" err="1">
                <a:solidFill>
                  <a:prstClr val="black"/>
                </a:solidFill>
              </a:rPr>
              <a:t>Prif</a:t>
            </a:r>
            <a:r>
              <a:rPr lang="en-US" sz="3200" b="1" dirty="0">
                <a:solidFill>
                  <a:prstClr val="black"/>
                </a:solidFill>
              </a:rPr>
              <a:t> </a:t>
            </a:r>
            <a:r>
              <a:rPr lang="en-US" sz="3200" b="1" dirty="0" err="1">
                <a:solidFill>
                  <a:prstClr val="black"/>
                </a:solidFill>
              </a:rPr>
              <a:t>ffrwd</a:t>
            </a:r>
            <a:r>
              <a:rPr lang="en-US" sz="3200" b="1" dirty="0">
                <a:solidFill>
                  <a:prstClr val="black"/>
                </a:solidFill>
              </a:rPr>
              <a:t>: </a:t>
            </a:r>
            <a:r>
              <a:rPr lang="en-US" sz="3200" dirty="0" err="1">
                <a:solidFill>
                  <a:prstClr val="black"/>
                </a:solidFill>
              </a:rPr>
              <a:t>addysg</a:t>
            </a:r>
            <a:r>
              <a:rPr lang="en-US" sz="3200" dirty="0">
                <a:solidFill>
                  <a:prstClr val="black"/>
                </a:solidFill>
              </a:rPr>
              <a:t> </a:t>
            </a:r>
            <a:r>
              <a:rPr lang="en-US" sz="3200" dirty="0" err="1">
                <a:solidFill>
                  <a:prstClr val="black"/>
                </a:solidFill>
              </a:rPr>
              <a:t>ddwyieithog</a:t>
            </a:r>
            <a:r>
              <a:rPr lang="en-US" sz="3200" dirty="0">
                <a:solidFill>
                  <a:prstClr val="black"/>
                </a:solidFill>
              </a:rPr>
              <a:t> </a:t>
            </a:r>
            <a:r>
              <a:rPr lang="en-US" sz="3200" dirty="0" err="1">
                <a:solidFill>
                  <a:prstClr val="black"/>
                </a:solidFill>
              </a:rPr>
              <a:t>i</a:t>
            </a:r>
            <a:r>
              <a:rPr lang="en-US" sz="3200" dirty="0">
                <a:solidFill>
                  <a:prstClr val="black"/>
                </a:solidFill>
              </a:rPr>
              <a:t> </a:t>
            </a:r>
            <a:r>
              <a:rPr lang="en-US" sz="3200" dirty="0" err="1">
                <a:solidFill>
                  <a:prstClr val="black"/>
                </a:solidFill>
              </a:rPr>
              <a:t>ddisgyblion</a:t>
            </a:r>
            <a:r>
              <a:rPr lang="en-US" sz="3200" dirty="0">
                <a:solidFill>
                  <a:prstClr val="black"/>
                </a:solidFill>
              </a:rPr>
              <a:t> </a:t>
            </a:r>
            <a:r>
              <a:rPr lang="en-US" sz="3200" dirty="0" err="1">
                <a:solidFill>
                  <a:prstClr val="black"/>
                </a:solidFill>
              </a:rPr>
              <a:t>sy'n</a:t>
            </a:r>
            <a:r>
              <a:rPr lang="en-US" sz="3200" dirty="0">
                <a:solidFill>
                  <a:prstClr val="black"/>
                </a:solidFill>
              </a:rPr>
              <a:t> </a:t>
            </a:r>
            <a:r>
              <a:rPr lang="en-US" sz="3200" dirty="0" err="1">
                <a:solidFill>
                  <a:prstClr val="black"/>
                </a:solidFill>
              </a:rPr>
              <a:t>mynychu</a:t>
            </a:r>
            <a:r>
              <a:rPr lang="en-US" sz="3200" dirty="0">
                <a:solidFill>
                  <a:prstClr val="black"/>
                </a:solidFill>
              </a:rPr>
              <a:t> </a:t>
            </a:r>
            <a:r>
              <a:rPr lang="en-US" sz="3200" dirty="0" err="1">
                <a:solidFill>
                  <a:prstClr val="black"/>
                </a:solidFill>
              </a:rPr>
              <a:t>ysgolion</a:t>
            </a:r>
            <a:r>
              <a:rPr lang="en-US" sz="3200" dirty="0">
                <a:solidFill>
                  <a:prstClr val="black"/>
                </a:solidFill>
              </a:rPr>
              <a:t> </a:t>
            </a:r>
            <a:r>
              <a:rPr lang="en-US" sz="3200" dirty="0" err="1">
                <a:solidFill>
                  <a:prstClr val="black"/>
                </a:solidFill>
              </a:rPr>
              <a:t>cyfrwng</a:t>
            </a:r>
            <a:r>
              <a:rPr lang="en-US" sz="3200" dirty="0">
                <a:solidFill>
                  <a:prstClr val="black"/>
                </a:solidFill>
              </a:rPr>
              <a:t> </a:t>
            </a:r>
            <a:r>
              <a:rPr lang="en-US" sz="3200" dirty="0" err="1">
                <a:solidFill>
                  <a:prstClr val="black"/>
                </a:solidFill>
              </a:rPr>
              <a:t>Saesneg</a:t>
            </a:r>
            <a:r>
              <a:rPr lang="en-US" sz="3200" dirty="0">
                <a:solidFill>
                  <a:prstClr val="black"/>
                </a:solidFill>
              </a:rPr>
              <a:t> ac yn </a:t>
            </a:r>
            <a:r>
              <a:rPr lang="en-US" sz="3200" dirty="0" err="1">
                <a:solidFill>
                  <a:prstClr val="black"/>
                </a:solidFill>
              </a:rPr>
              <a:t>dysgu</a:t>
            </a:r>
            <a:r>
              <a:rPr lang="en-US" sz="3200" dirty="0">
                <a:solidFill>
                  <a:prstClr val="black"/>
                </a:solidFill>
              </a:rPr>
              <a:t> </a:t>
            </a:r>
            <a:r>
              <a:rPr lang="en-US" sz="3200" dirty="0" err="1">
                <a:solidFill>
                  <a:prstClr val="black"/>
                </a:solidFill>
              </a:rPr>
              <a:t>Cymraeg</a:t>
            </a:r>
            <a:r>
              <a:rPr lang="en-US" sz="3200" dirty="0">
                <a:solidFill>
                  <a:prstClr val="black"/>
                </a:solidFill>
              </a:rPr>
              <a:t> </a:t>
            </a:r>
            <a:r>
              <a:rPr lang="en-US" sz="3200" dirty="0" err="1">
                <a:solidFill>
                  <a:prstClr val="black"/>
                </a:solidFill>
              </a:rPr>
              <a:t>fel</a:t>
            </a:r>
            <a:r>
              <a:rPr lang="en-US" sz="3200" dirty="0">
                <a:solidFill>
                  <a:prstClr val="black"/>
                </a:solidFill>
              </a:rPr>
              <a:t> </a:t>
            </a:r>
            <a:r>
              <a:rPr lang="en-US" sz="3200" dirty="0" err="1">
                <a:solidFill>
                  <a:prstClr val="black"/>
                </a:solidFill>
              </a:rPr>
              <a:t>pwnc</a:t>
            </a:r>
            <a:r>
              <a:rPr lang="en-US" sz="3200" dirty="0">
                <a:solidFill>
                  <a:prstClr val="black"/>
                </a:solidFill>
              </a:rPr>
              <a:t> </a:t>
            </a:r>
            <a:r>
              <a:rPr lang="en-US" sz="3200" dirty="0" err="1">
                <a:solidFill>
                  <a:prstClr val="black"/>
                </a:solidFill>
              </a:rPr>
              <a:t>ysgol</a:t>
            </a:r>
            <a:r>
              <a:rPr lang="en-GB" sz="3200" dirty="0">
                <a:solidFill>
                  <a:prstClr val="black"/>
                </a:solidFill>
              </a:rPr>
              <a:t>.</a:t>
            </a:r>
          </a:p>
          <a:p>
            <a:endParaRPr lang="en-GB" dirty="0"/>
          </a:p>
        </p:txBody>
      </p:sp>
      <p:sp>
        <p:nvSpPr>
          <p:cNvPr id="3" name="Title 2"/>
          <p:cNvSpPr>
            <a:spLocks noGrp="1"/>
          </p:cNvSpPr>
          <p:nvPr>
            <p:ph type="title"/>
          </p:nvPr>
        </p:nvSpPr>
        <p:spPr/>
        <p:txBody>
          <a:bodyPr>
            <a:normAutofit/>
          </a:bodyPr>
          <a:lstStyle/>
          <a:p>
            <a:r>
              <a:rPr lang="en-GB" sz="3400" i="1" u="sng" dirty="0" err="1"/>
              <a:t>M</a:t>
            </a:r>
            <a:r>
              <a:rPr lang="en-GB" sz="3400" i="1" u="sng" dirty="0" err="1" smtClean="0"/>
              <a:t>athau</a:t>
            </a:r>
            <a:r>
              <a:rPr lang="en-GB" sz="3400" i="1" u="sng" dirty="0" smtClean="0"/>
              <a:t> o </a:t>
            </a:r>
            <a:r>
              <a:rPr lang="en-GB" sz="3400" i="1" u="sng" dirty="0" err="1" smtClean="0"/>
              <a:t>Addysg</a:t>
            </a:r>
            <a:r>
              <a:rPr lang="en-GB" sz="3400" i="1" u="sng" dirty="0" smtClean="0"/>
              <a:t> </a:t>
            </a:r>
            <a:r>
              <a:rPr lang="en-GB" sz="3400" i="1" u="sng" dirty="0" err="1" smtClean="0"/>
              <a:t>Ddwyieithog</a:t>
            </a:r>
            <a:r>
              <a:rPr lang="en-GB" sz="3400" i="1" u="sng" dirty="0" smtClean="0"/>
              <a:t> </a:t>
            </a:r>
            <a:r>
              <a:rPr lang="en-GB" sz="3400" i="1" u="sng" dirty="0" err="1" smtClean="0"/>
              <a:t>yng</a:t>
            </a:r>
            <a:r>
              <a:rPr lang="en-GB" sz="3400" i="1" u="sng" dirty="0" smtClean="0"/>
              <a:t> </a:t>
            </a:r>
            <a:r>
              <a:rPr lang="en-GB" sz="3400" i="1" u="sng" dirty="0" err="1" smtClean="0"/>
              <a:t>Nghymru</a:t>
            </a:r>
            <a:endParaRPr lang="en-GB" sz="3400" i="1" u="sng" dirty="0"/>
          </a:p>
        </p:txBody>
      </p:sp>
    </p:spTree>
    <p:extLst>
      <p:ext uri="{BB962C8B-B14F-4D97-AF65-F5344CB8AC3E}">
        <p14:creationId xmlns:p14="http://schemas.microsoft.com/office/powerpoint/2010/main" val="58392349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mv="urn:schemas-microsoft-com:mac:vml"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58958"/>
            <a:ext cx="8229600" cy="4748342"/>
          </a:xfrm>
        </p:spPr>
        <p:txBody>
          <a:bodyPr>
            <a:normAutofit fontScale="77500" lnSpcReduction="20000"/>
          </a:bodyPr>
          <a:lstStyle/>
          <a:p>
            <a:pPr marL="0" indent="0">
              <a:buNone/>
            </a:pPr>
            <a:r>
              <a:rPr lang="cy-GB" sz="3600" dirty="0"/>
              <a:t>Baker, C. (2011) </a:t>
            </a:r>
            <a:r>
              <a:rPr lang="cy-GB" sz="3600" i="1" dirty="0"/>
              <a:t>Foundations of Bilingual Education and Bilingualism (5</a:t>
            </a:r>
            <a:r>
              <a:rPr lang="cy-GB" sz="3600" i="1" baseline="30000" dirty="0"/>
              <a:t>th</a:t>
            </a:r>
            <a:r>
              <a:rPr lang="cy-GB" sz="3600" i="1" dirty="0"/>
              <a:t> Edition), </a:t>
            </a:r>
            <a:r>
              <a:rPr lang="cy-GB" sz="3600" dirty="0"/>
              <a:t>United States </a:t>
            </a:r>
            <a:r>
              <a:rPr lang="cy-GB" sz="3600"/>
              <a:t>of </a:t>
            </a:r>
            <a:r>
              <a:rPr lang="cy-GB" sz="3600" smtClean="0"/>
              <a:t>America. </a:t>
            </a:r>
            <a:r>
              <a:rPr lang="cy-GB" sz="3600" dirty="0"/>
              <a:t>McNaughton &amp; Gunn Ltd.</a:t>
            </a:r>
            <a:endParaRPr lang="en-GB" sz="3600" dirty="0"/>
          </a:p>
          <a:p>
            <a:pPr marL="0" indent="0">
              <a:buNone/>
            </a:pPr>
            <a:r>
              <a:rPr lang="cy-GB" sz="3600" dirty="0"/>
              <a:t>Baker, C. (1993) </a:t>
            </a:r>
            <a:r>
              <a:rPr lang="cy-GB" sz="3600" i="1" dirty="0"/>
              <a:t>Foundations of Bilingual Education and </a:t>
            </a:r>
            <a:r>
              <a:rPr lang="cy-GB" sz="3600" i="1" dirty="0" smtClean="0"/>
              <a:t>Bilingualism</a:t>
            </a:r>
            <a:r>
              <a:rPr lang="cy-GB" sz="3600" dirty="0"/>
              <a:t>.</a:t>
            </a:r>
            <a:r>
              <a:rPr lang="cy-GB" sz="3600" dirty="0" smtClean="0"/>
              <a:t> </a:t>
            </a:r>
            <a:r>
              <a:rPr lang="cy-GB" sz="3600" dirty="0"/>
              <a:t>Bridgend: WBC Print.</a:t>
            </a:r>
          </a:p>
          <a:p>
            <a:pPr marL="0" indent="0">
              <a:buNone/>
            </a:pPr>
            <a:r>
              <a:rPr lang="cy-GB" sz="3600" dirty="0"/>
              <a:t>García, O. (</a:t>
            </a:r>
            <a:r>
              <a:rPr lang="en-GB" sz="3600" dirty="0"/>
              <a:t>2009</a:t>
            </a:r>
            <a:r>
              <a:rPr lang="cy-GB" sz="3600" dirty="0"/>
              <a:t>) </a:t>
            </a:r>
            <a:r>
              <a:rPr lang="en-GB" sz="3600" i="1" dirty="0"/>
              <a:t>Bilingual Education in the 21</a:t>
            </a:r>
            <a:r>
              <a:rPr lang="en-GB" sz="3600" i="1" baseline="30000" dirty="0"/>
              <a:t>st</a:t>
            </a:r>
            <a:r>
              <a:rPr lang="cy-GB" sz="3600" i="1" dirty="0"/>
              <a:t> Century: A Global </a:t>
            </a:r>
            <a:r>
              <a:rPr lang="cy-GB" sz="3600" i="1" dirty="0" smtClean="0"/>
              <a:t>Perspective. </a:t>
            </a:r>
            <a:r>
              <a:rPr lang="en-GB" sz="3600" dirty="0"/>
              <a:t>Chichester: Wiley-Blackwell.</a:t>
            </a:r>
            <a:endParaRPr lang="cy-GB" dirty="0"/>
          </a:p>
          <a:p>
            <a:pPr marL="0" indent="0">
              <a:buNone/>
            </a:pPr>
            <a:r>
              <a:rPr lang="en-US" sz="3200" dirty="0" err="1"/>
              <a:t>Llywodraeth</a:t>
            </a:r>
            <a:r>
              <a:rPr lang="en-US" sz="3200" dirty="0"/>
              <a:t> </a:t>
            </a:r>
            <a:r>
              <a:rPr lang="en-US" sz="3200" dirty="0" err="1"/>
              <a:t>Cymru</a:t>
            </a:r>
            <a:r>
              <a:rPr lang="en-US" sz="3200" dirty="0"/>
              <a:t> (2007) </a:t>
            </a:r>
            <a:r>
              <a:rPr lang="en-US" sz="3200" i="1" dirty="0" err="1"/>
              <a:t>Diffinio</a:t>
            </a:r>
            <a:r>
              <a:rPr lang="en-US" sz="3200" i="1" dirty="0"/>
              <a:t> </a:t>
            </a:r>
            <a:r>
              <a:rPr lang="en-US" sz="3200" i="1" dirty="0" err="1"/>
              <a:t>Ysgolion</a:t>
            </a:r>
            <a:r>
              <a:rPr lang="en-US" sz="3200" i="1" dirty="0"/>
              <a:t> yn </a:t>
            </a:r>
            <a:r>
              <a:rPr lang="en-US" sz="3200" i="1" dirty="0" err="1"/>
              <a:t>ôl</a:t>
            </a:r>
            <a:r>
              <a:rPr lang="en-US" sz="3200" i="1" dirty="0"/>
              <a:t> </a:t>
            </a:r>
            <a:r>
              <a:rPr lang="en-US" sz="3200" i="1" dirty="0" err="1"/>
              <a:t>eu</a:t>
            </a:r>
            <a:r>
              <a:rPr lang="en-US" sz="3200" i="1" dirty="0"/>
              <a:t> </a:t>
            </a:r>
            <a:r>
              <a:rPr lang="en-US" sz="3200" i="1" dirty="0" err="1"/>
              <a:t>darpariaeth</a:t>
            </a:r>
            <a:r>
              <a:rPr lang="en-US" sz="3200" i="1" dirty="0"/>
              <a:t> </a:t>
            </a:r>
            <a:r>
              <a:rPr lang="en-US" sz="3200" i="1" dirty="0" err="1"/>
              <a:t>cyfrwng</a:t>
            </a:r>
            <a:r>
              <a:rPr lang="en-US" sz="3200" i="1" dirty="0"/>
              <a:t> </a:t>
            </a:r>
            <a:r>
              <a:rPr lang="en-US" sz="3200" i="1" dirty="0" err="1" smtClean="0"/>
              <a:t>Cymraeg</a:t>
            </a:r>
            <a:r>
              <a:rPr lang="en-US" sz="3200" dirty="0"/>
              <a:t>.</a:t>
            </a:r>
            <a:r>
              <a:rPr lang="en-US" sz="3200" dirty="0" smtClean="0"/>
              <a:t> </a:t>
            </a:r>
            <a:r>
              <a:rPr lang="en-US" sz="3200" dirty="0" err="1"/>
              <a:t>Caerdydd</a:t>
            </a:r>
            <a:r>
              <a:rPr lang="en-US" sz="3200" dirty="0"/>
              <a:t>: </a:t>
            </a:r>
            <a:r>
              <a:rPr lang="en-US" sz="3200" dirty="0" err="1"/>
              <a:t>Llywodraeth</a:t>
            </a:r>
            <a:r>
              <a:rPr lang="en-US" sz="3200" dirty="0"/>
              <a:t> </a:t>
            </a:r>
            <a:r>
              <a:rPr lang="en-US" sz="3200" dirty="0" err="1"/>
              <a:t>Cymru</a:t>
            </a:r>
            <a:r>
              <a:rPr lang="en-US" sz="3200" dirty="0"/>
              <a:t>.</a:t>
            </a:r>
            <a:endParaRPr lang="en-GB" sz="3200" dirty="0"/>
          </a:p>
          <a:p>
            <a:endParaRPr lang="en-GB" dirty="0"/>
          </a:p>
        </p:txBody>
      </p:sp>
      <p:sp>
        <p:nvSpPr>
          <p:cNvPr id="3" name="Title 2"/>
          <p:cNvSpPr>
            <a:spLocks noGrp="1"/>
          </p:cNvSpPr>
          <p:nvPr>
            <p:ph type="title"/>
          </p:nvPr>
        </p:nvSpPr>
        <p:spPr/>
        <p:txBody>
          <a:bodyPr>
            <a:normAutofit/>
          </a:bodyPr>
          <a:lstStyle/>
          <a:p>
            <a:r>
              <a:rPr lang="en-GB" i="1" u="sng" dirty="0" err="1" smtClean="0"/>
              <a:t>Llyfryddiaeth</a:t>
            </a:r>
            <a:r>
              <a:rPr lang="en-GB" i="1" u="sng" dirty="0" smtClean="0"/>
              <a:t> a </a:t>
            </a:r>
            <a:r>
              <a:rPr lang="en-GB" i="1" u="sng" dirty="0" err="1" smtClean="0"/>
              <a:t>Darllen</a:t>
            </a:r>
            <a:r>
              <a:rPr lang="en-GB" i="1" u="sng" dirty="0" smtClean="0"/>
              <a:t> </a:t>
            </a:r>
            <a:r>
              <a:rPr lang="en-GB" i="1" u="sng" dirty="0" err="1" smtClean="0"/>
              <a:t>Pellach</a:t>
            </a:r>
            <a:endParaRPr lang="en-GB" i="1" u="sng" dirty="0"/>
          </a:p>
        </p:txBody>
      </p:sp>
    </p:spTree>
    <p:extLst>
      <p:ext uri="{BB962C8B-B14F-4D97-AF65-F5344CB8AC3E}">
        <p14:creationId xmlns:p14="http://schemas.microsoft.com/office/powerpoint/2010/main" val="301889506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3.xml><?xml version="1.0" encoding="utf-8"?>
<a:theme xmlns:a="http://schemas.openxmlformats.org/drawingml/2006/main" name="1_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2_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Concourse.thmx</Template>
  <TotalTime>3711</TotalTime>
  <Words>2678</Words>
  <Application>Microsoft Office PowerPoint</Application>
  <PresentationFormat>On-screen Show (4:3)</PresentationFormat>
  <Paragraphs>453</Paragraphs>
  <Slides>24</Slides>
  <Notes>21</Notes>
  <HiddenSlides>0</HiddenSlides>
  <MMClips>0</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24</vt:i4>
      </vt:variant>
    </vt:vector>
  </HeadingPairs>
  <TitlesOfParts>
    <vt:vector size="37" baseType="lpstr">
      <vt:lpstr>Calibri</vt:lpstr>
      <vt:lpstr>Comic Sans MS</vt:lpstr>
      <vt:lpstr>Lucida Sans Unicode</vt:lpstr>
      <vt:lpstr>Times New Roman</vt:lpstr>
      <vt:lpstr>Tw Cen MT</vt:lpstr>
      <vt:lpstr>Tw Cen MT Condensed</vt:lpstr>
      <vt:lpstr>Verdana</vt:lpstr>
      <vt:lpstr>Wingdings 2</vt:lpstr>
      <vt:lpstr>Wingdings 3</vt:lpstr>
      <vt:lpstr>Concourse</vt:lpstr>
      <vt:lpstr>Integral</vt:lpstr>
      <vt:lpstr>1_Concourse</vt:lpstr>
      <vt:lpstr>2_Concourse</vt:lpstr>
      <vt:lpstr>ECAD6006C</vt:lpstr>
      <vt:lpstr>Pwy i gysylltu?</vt:lpstr>
      <vt:lpstr>Aseiniad 1 - 40%</vt:lpstr>
      <vt:lpstr>Aseiniad 1 - 40%</vt:lpstr>
      <vt:lpstr>Erthygl               Article</vt:lpstr>
      <vt:lpstr>PowerPoint Presentation</vt:lpstr>
      <vt:lpstr>PowerPoint Presentation</vt:lpstr>
      <vt:lpstr>PowerPoint Presentation</vt:lpstr>
      <vt:lpstr>Arweiniad atodol:  Cymraeg</vt:lpstr>
      <vt:lpstr>PowerPoint Presentation</vt:lpstr>
      <vt:lpstr>PowerPoint Presentation</vt:lpstr>
      <vt:lpstr>Teipoleg Addysgu Dwyieithog</vt:lpstr>
      <vt:lpstr>Chomsky</vt:lpstr>
      <vt:lpstr>Teipoleg addysgu dwyieithog, adDaswyd o Baker (2011)</vt:lpstr>
      <vt:lpstr>https://www.youtube.com/watch?v=syg87gaMWOE</vt:lpstr>
      <vt:lpstr>Ieithoedd mewn Perygl</vt:lpstr>
      <vt:lpstr>Dwyiethrwydd Ychwanegol a Gostyngol</vt:lpstr>
      <vt:lpstr>Dwyieithrwydd Deinamig ac Ymgylchol</vt:lpstr>
      <vt:lpstr>Dwyieithrwydd cydamserol a dilyniannol</vt:lpstr>
      <vt:lpstr>PowerPoint Presentation</vt:lpstr>
      <vt:lpstr>Termau a ddefnyddir mewn llenyddiaeth</vt:lpstr>
      <vt:lpstr>Addysg ddwyieithog yng Nghymru</vt:lpstr>
      <vt:lpstr>Mathau o Addysg Ddwyieithog yng Nghymru</vt:lpstr>
      <vt:lpstr>Llyfryddiaeth a Darllen Pellach</vt:lpstr>
    </vt:vector>
  </TitlesOfParts>
  <Company>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ITIA6004C</dc:title>
  <dc:creator>TSD</dc:creator>
  <cp:lastModifiedBy>Catherine Morgan</cp:lastModifiedBy>
  <cp:revision>87</cp:revision>
  <cp:lastPrinted>2017-09-29T16:17:05Z</cp:lastPrinted>
  <dcterms:created xsi:type="dcterms:W3CDTF">2017-11-03T08:57:36Z</dcterms:created>
  <dcterms:modified xsi:type="dcterms:W3CDTF">2017-11-06T11:34:02Z</dcterms:modified>
</cp:coreProperties>
</file>