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4" r:id="rId11"/>
    <p:sldId id="265" r:id="rId12"/>
    <p:sldId id="266" r:id="rId13"/>
  </p:sldIdLst>
  <p:sldSz cx="18288000" cy="10287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7" roundtripDataSignature="AMtx7mhrJhhpTWb8O5kzCMIHvBP6awN11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1" autoAdjust="0"/>
    <p:restoredTop sz="72150" autoAdjust="0"/>
  </p:normalViewPr>
  <p:slideViewPr>
    <p:cSldViewPr snapToGrid="0">
      <p:cViewPr varScale="1">
        <p:scale>
          <a:sx n="46" d="100"/>
          <a:sy n="46" d="100"/>
        </p:scale>
        <p:origin x="1200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customschemas.google.com/relationships/presentationmetadata" Target="metadata"/><Relationship Id="rId2" Type="http://schemas.openxmlformats.org/officeDocument/2006/relationships/slide" Target="slides/slide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5" name="Google Shape;10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13" name="Google Shape;11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21" name="Google Shape;12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30" name="Google Shape;13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37" name="Google Shape;13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4" name="Google Shape;14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51" name="Google Shape;1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4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4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6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6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17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8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8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8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8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0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0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2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3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977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renewwear-108730.weeblysite.com/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cfD2bIoujic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9258" b="-9257"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85" name="Google Shape;85;p1"/>
          <p:cNvSpPr txBox="1"/>
          <p:nvPr/>
        </p:nvSpPr>
        <p:spPr>
          <a:xfrm>
            <a:off x="2150670" y="2451884"/>
            <a:ext cx="13986660" cy="26916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600" b="0" i="0" u="none" strike="noStrike" cap="none" noProof="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Skills for Personal and Professional Growth</a:t>
            </a:r>
            <a:endParaRPr lang="en-GB" noProof="0" dirty="0"/>
          </a:p>
        </p:txBody>
      </p:sp>
      <p:sp>
        <p:nvSpPr>
          <p:cNvPr id="86" name="Google Shape;86;p1"/>
          <p:cNvSpPr txBox="1"/>
          <p:nvPr/>
        </p:nvSpPr>
        <p:spPr>
          <a:xfrm>
            <a:off x="3573121" y="5529555"/>
            <a:ext cx="11141757" cy="1624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687" b="0" i="0" u="none" strike="noStrike" cap="none" noProof="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Task 4</a:t>
            </a:r>
            <a:endParaRPr lang="en-GB" noProof="0" dirty="0"/>
          </a:p>
        </p:txBody>
      </p:sp>
      <p:sp>
        <p:nvSpPr>
          <p:cNvPr id="87" name="Google Shape;87;p1"/>
          <p:cNvSpPr txBox="1"/>
          <p:nvPr/>
        </p:nvSpPr>
        <p:spPr>
          <a:xfrm>
            <a:off x="3260839" y="8712552"/>
            <a:ext cx="11766300" cy="14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9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600" b="1" i="0" u="none" strike="noStrike" cap="none" noProof="0" dirty="0" err="1">
                <a:solidFill>
                  <a:srgbClr val="FFFFFF"/>
                </a:solidFill>
                <a:latin typeface="Times"/>
                <a:ea typeface="Times"/>
                <a:cs typeface="Times"/>
                <a:sym typeface="Times"/>
              </a:rPr>
              <a:t>RenewWear</a:t>
            </a:r>
            <a:endParaRPr lang="en-GB" sz="9600" noProof="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2"/>
          <p:cNvPicPr preferRelativeResize="0"/>
          <p:nvPr/>
        </p:nvPicPr>
        <p:blipFill rotWithShape="1">
          <a:blip r:embed="rId3">
            <a:alphaModFix/>
          </a:blip>
          <a:srcRect t="4495" b="4495"/>
          <a:stretch/>
        </p:blipFill>
        <p:spPr>
          <a:xfrm>
            <a:off x="14557450" y="6128425"/>
            <a:ext cx="3730551" cy="4158575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2"/>
          <p:cNvSpPr txBox="1"/>
          <p:nvPr/>
        </p:nvSpPr>
        <p:spPr>
          <a:xfrm>
            <a:off x="846223" y="4566291"/>
            <a:ext cx="8811344" cy="2543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75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Greetings everyone, I am Daniela Zanfir and today I am presenting how I went through the process of Tasks 1 to 3 for my new brand idea– </a:t>
            </a:r>
            <a:r>
              <a:rPr lang="en-GB" sz="2755" b="0" i="0" u="none" strike="noStrike" cap="none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RenewWear</a:t>
            </a:r>
            <a:r>
              <a:rPr lang="en-GB" sz="275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 fashion brand that turns waste into beautiful garments.</a:t>
            </a:r>
            <a:r>
              <a:rPr lang="en-GB" sz="2755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lang="en-GB" noProof="0" dirty="0">
              <a:solidFill>
                <a:schemeClr val="dk1"/>
              </a:solidFill>
            </a:endParaRPr>
          </a:p>
        </p:txBody>
      </p:sp>
      <p:sp>
        <p:nvSpPr>
          <p:cNvPr id="94" name="Google Shape;94;p2"/>
          <p:cNvSpPr txBox="1"/>
          <p:nvPr/>
        </p:nvSpPr>
        <p:spPr>
          <a:xfrm>
            <a:off x="278521" y="1028700"/>
            <a:ext cx="10304431" cy="21391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45" b="0" i="0" u="none" strike="noStrike" cap="none" noProof="0" dirty="0">
                <a:solidFill>
                  <a:srgbClr val="25343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lang="en-GB" noProof="0" dirty="0"/>
          </a:p>
        </p:txBody>
      </p:sp>
      <p:pic>
        <p:nvPicPr>
          <p:cNvPr id="95" name="Google Shape;95;p2" title="Screenshot 2025-06-03 09004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582950" y="647421"/>
            <a:ext cx="6262888" cy="5341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/>
          <p:nvPr/>
        </p:nvSpPr>
        <p:spPr>
          <a:xfrm>
            <a:off x="1072901" y="724275"/>
            <a:ext cx="15780900" cy="14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600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Preparing the Questionnaire</a:t>
            </a:r>
            <a:endParaRPr lang="en-GB" sz="9600" noProof="0" dirty="0"/>
          </a:p>
        </p:txBody>
      </p:sp>
      <p:sp>
        <p:nvSpPr>
          <p:cNvPr id="101" name="Google Shape;101;p3"/>
          <p:cNvSpPr txBox="1"/>
          <p:nvPr/>
        </p:nvSpPr>
        <p:spPr>
          <a:xfrm>
            <a:off x="8727525" y="2979650"/>
            <a:ext cx="9055800" cy="581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0005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●"/>
            </a:pPr>
            <a:r>
              <a:rPr lang="en-GB" sz="2700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First, I made a questionnaire in Google Forms for my market research. </a:t>
            </a:r>
          </a:p>
          <a:p>
            <a:pPr marL="457200" marR="0" lvl="0" indent="-40005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●"/>
            </a:pPr>
            <a:r>
              <a:rPr lang="en-GB" sz="2700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survey was designed to learn what consumers think about buying sustainably, second-hand fashion and online shopping. </a:t>
            </a:r>
          </a:p>
          <a:p>
            <a:pPr marL="457200" marR="0" lvl="0" indent="-40005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●"/>
            </a:pPr>
            <a:r>
              <a:rPr lang="en-GB" sz="2700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asked some closed questions and some open-ended ones to get statistical information </a:t>
            </a:r>
            <a:r>
              <a:rPr lang="en-GB" sz="2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from</a:t>
            </a:r>
            <a:r>
              <a:rPr lang="en-GB" sz="2700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10 participants who were 18 to 21 years old. </a:t>
            </a:r>
          </a:p>
          <a:p>
            <a:pPr marL="457200" marR="0" lvl="0" indent="-40005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●"/>
            </a:pPr>
            <a:r>
              <a:rPr lang="en-GB" sz="2700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People replied to the questionnaire by sending their responses via online platforms like social media, and other communication tools.</a:t>
            </a:r>
            <a:endParaRPr lang="en-GB" sz="2700" noProof="0" dirty="0">
              <a:solidFill>
                <a:schemeClr val="dk1"/>
              </a:solidFill>
            </a:endParaRPr>
          </a:p>
        </p:txBody>
      </p:sp>
      <p:pic>
        <p:nvPicPr>
          <p:cNvPr id="102" name="Google Shape;102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6250" y="2979647"/>
            <a:ext cx="7991475" cy="5400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"/>
          <p:cNvSpPr/>
          <p:nvPr/>
        </p:nvSpPr>
        <p:spPr>
          <a:xfrm>
            <a:off x="9543916" y="535310"/>
            <a:ext cx="8607824" cy="4192779"/>
          </a:xfrm>
          <a:custGeom>
            <a:avLst/>
            <a:gdLst/>
            <a:ahLst/>
            <a:cxnLst/>
            <a:rect l="l" t="t" r="r" b="b"/>
            <a:pathLst>
              <a:path w="8607824" h="4192779" extrusionOk="0">
                <a:moveTo>
                  <a:pt x="0" y="0"/>
                </a:moveTo>
                <a:lnTo>
                  <a:pt x="8607824" y="0"/>
                </a:lnTo>
                <a:lnTo>
                  <a:pt x="8607824" y="4192779"/>
                </a:lnTo>
                <a:lnTo>
                  <a:pt x="0" y="41927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r="-22609"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08" name="Google Shape;108;p4"/>
          <p:cNvSpPr/>
          <p:nvPr/>
        </p:nvSpPr>
        <p:spPr>
          <a:xfrm>
            <a:off x="9543916" y="5250554"/>
            <a:ext cx="8607824" cy="4630244"/>
          </a:xfrm>
          <a:custGeom>
            <a:avLst/>
            <a:gdLst/>
            <a:ahLst/>
            <a:cxnLst/>
            <a:rect l="l" t="t" r="r" b="b"/>
            <a:pathLst>
              <a:path w="9186699" h="4630244" extrusionOk="0">
                <a:moveTo>
                  <a:pt x="0" y="0"/>
                </a:moveTo>
                <a:lnTo>
                  <a:pt x="9186699" y="0"/>
                </a:lnTo>
                <a:lnTo>
                  <a:pt x="9186699" y="4630244"/>
                </a:lnTo>
                <a:lnTo>
                  <a:pt x="0" y="463024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09" name="Google Shape;109;p4"/>
          <p:cNvSpPr txBox="1"/>
          <p:nvPr/>
        </p:nvSpPr>
        <p:spPr>
          <a:xfrm>
            <a:off x="793875" y="1308100"/>
            <a:ext cx="7262700" cy="13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599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Analysing data</a:t>
            </a:r>
            <a:endParaRPr lang="en-GB" noProof="0" dirty="0"/>
          </a:p>
        </p:txBody>
      </p:sp>
      <p:sp>
        <p:nvSpPr>
          <p:cNvPr id="110" name="Google Shape;110;p4"/>
          <p:cNvSpPr txBox="1"/>
          <p:nvPr/>
        </p:nvSpPr>
        <p:spPr>
          <a:xfrm>
            <a:off x="559119" y="3428991"/>
            <a:ext cx="8184966" cy="581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505703" marR="0" lvl="1" indent="-275584" algn="just" rtl="0">
              <a:lnSpc>
                <a:spcPct val="14000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•"/>
            </a:pPr>
            <a:r>
              <a:rPr lang="en-GB" sz="27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analysis of the data with Excel showed that most people believe in sustainability (60%) and favour goods made from upcycled or recycled materials (60%).</a:t>
            </a:r>
          </a:p>
          <a:p>
            <a:pPr marL="505703" marR="0" lvl="1" indent="-275584" algn="just" rtl="0">
              <a:lnSpc>
                <a:spcPct val="14000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•"/>
            </a:pPr>
            <a:endParaRPr lang="en-GB" sz="270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505703" marR="0" lvl="1" indent="-275584" algn="just" rtl="0">
              <a:lnSpc>
                <a:spcPct val="14000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•"/>
            </a:pPr>
            <a:r>
              <a:rPr lang="en-GB" sz="27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This made me focus on being a sustainable brand which shaped my brand identity. </a:t>
            </a:r>
          </a:p>
          <a:p>
            <a:pPr marL="505703" marR="0" lvl="1" indent="-275584" algn="just" rtl="0">
              <a:lnSpc>
                <a:spcPct val="14000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•"/>
            </a:pPr>
            <a:endParaRPr lang="en-GB" sz="270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505704" marR="0" lvl="1" indent="-275585" algn="just" rtl="0">
              <a:lnSpc>
                <a:spcPct val="14000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imes New Roman"/>
              <a:buChar char="•"/>
            </a:pPr>
            <a:r>
              <a:rPr lang="en-GB" sz="27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discovered that affordability and ethics are important to users which is why I decided to focus on upcycled casualwear, combining these two important factors.</a:t>
            </a:r>
            <a:endParaRPr lang="en-GB" sz="27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"/>
          <p:cNvSpPr/>
          <p:nvPr/>
        </p:nvSpPr>
        <p:spPr>
          <a:xfrm>
            <a:off x="469850" y="2557675"/>
            <a:ext cx="6773306" cy="3663092"/>
          </a:xfrm>
          <a:custGeom>
            <a:avLst/>
            <a:gdLst/>
            <a:ahLst/>
            <a:cxnLst/>
            <a:rect l="l" t="t" r="r" b="b"/>
            <a:pathLst>
              <a:path w="5801547" h="3663092" extrusionOk="0">
                <a:moveTo>
                  <a:pt x="0" y="0"/>
                </a:moveTo>
                <a:lnTo>
                  <a:pt x="5801547" y="0"/>
                </a:lnTo>
                <a:lnTo>
                  <a:pt x="5801547" y="3663092"/>
                </a:lnTo>
                <a:lnTo>
                  <a:pt x="0" y="366309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r="-7653"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16" name="Google Shape;116;p5"/>
          <p:cNvSpPr/>
          <p:nvPr/>
        </p:nvSpPr>
        <p:spPr>
          <a:xfrm>
            <a:off x="621250" y="6507600"/>
            <a:ext cx="6627576" cy="3423904"/>
          </a:xfrm>
          <a:custGeom>
            <a:avLst/>
            <a:gdLst/>
            <a:ahLst/>
            <a:cxnLst/>
            <a:rect l="l" t="t" r="r" b="b"/>
            <a:pathLst>
              <a:path w="5208311" h="3126853" extrusionOk="0">
                <a:moveTo>
                  <a:pt x="0" y="0"/>
                </a:moveTo>
                <a:lnTo>
                  <a:pt x="5208311" y="0"/>
                </a:lnTo>
                <a:lnTo>
                  <a:pt x="5208311" y="3126853"/>
                </a:lnTo>
                <a:lnTo>
                  <a:pt x="0" y="31268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17" name="Google Shape;117;p5"/>
          <p:cNvSpPr txBox="1"/>
          <p:nvPr/>
        </p:nvSpPr>
        <p:spPr>
          <a:xfrm>
            <a:off x="621249" y="523389"/>
            <a:ext cx="16230600" cy="13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864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Website and marketing materials</a:t>
            </a:r>
            <a:endParaRPr lang="en-GB" noProof="0" dirty="0"/>
          </a:p>
        </p:txBody>
      </p:sp>
      <p:sp>
        <p:nvSpPr>
          <p:cNvPr id="118" name="Google Shape;118;p5"/>
          <p:cNvSpPr txBox="1"/>
          <p:nvPr/>
        </p:nvSpPr>
        <p:spPr>
          <a:xfrm>
            <a:off x="7715250" y="2470550"/>
            <a:ext cx="9958500" cy="7571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r>
              <a:rPr lang="en-GB" sz="279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website was constructed using Weebly to do the mock-up layout. </a:t>
            </a:r>
            <a:r>
              <a:rPr lang="en-GB" sz="2800" u="sng" kern="0" noProof="0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https://renewwear-108730.weeblysite.com/</a:t>
            </a:r>
            <a:endParaRPr lang="en-GB" sz="2800" u="sng" kern="0" noProof="0" dirty="0">
              <a:solidFill>
                <a:srgbClr val="1155CC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endParaRPr lang="en-GB" sz="2795" b="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r>
              <a:rPr lang="en-GB" sz="279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worked with nude colours in which the homepage features the bold visuals of the product and sustainability promise. </a:t>
            </a: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endParaRPr lang="en-GB" sz="1600" noProof="0" dirty="0">
              <a:solidFill>
                <a:schemeClr val="dk1"/>
              </a:solidFill>
            </a:endParaRP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r>
              <a:rPr lang="en-GB" sz="279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support marketing, I produced Instagram carousel ads and posters that directly said, “Wear the Change” and “style meets sustainability”. </a:t>
            </a: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endParaRPr lang="en-GB" sz="2795" b="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06082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95"/>
              <a:buFont typeface="Times New Roman"/>
              <a:buChar char="●"/>
            </a:pPr>
            <a:r>
              <a:rPr lang="en-GB" sz="279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visuals in the posters are influenced by the significance of aesthetics in the eco-friendly brands (</a:t>
            </a:r>
            <a:r>
              <a:rPr lang="en-GB" sz="2795" b="0" i="0" u="none" strike="noStrike" cap="none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Khizerulla</a:t>
            </a:r>
            <a:r>
              <a:rPr lang="en-GB" sz="2795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Lavanya, 2024).</a:t>
            </a:r>
            <a:endParaRPr lang="en-GB" sz="1600" noProof="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"/>
          <p:cNvSpPr/>
          <p:nvPr/>
        </p:nvSpPr>
        <p:spPr>
          <a:xfrm>
            <a:off x="100361" y="0"/>
            <a:ext cx="6624476" cy="4238962"/>
          </a:xfrm>
          <a:custGeom>
            <a:avLst/>
            <a:gdLst/>
            <a:ahLst/>
            <a:cxnLst/>
            <a:rect l="l" t="t" r="r" b="b"/>
            <a:pathLst>
              <a:path w="6624476" h="4238962" extrusionOk="0">
                <a:moveTo>
                  <a:pt x="0" y="0"/>
                </a:moveTo>
                <a:lnTo>
                  <a:pt x="6624476" y="0"/>
                </a:lnTo>
                <a:lnTo>
                  <a:pt x="6624476" y="4238962"/>
                </a:lnTo>
                <a:lnTo>
                  <a:pt x="0" y="423896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r="-9179"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24" name="Google Shape;124;p6"/>
          <p:cNvSpPr/>
          <p:nvPr/>
        </p:nvSpPr>
        <p:spPr>
          <a:xfrm>
            <a:off x="6724837" y="0"/>
            <a:ext cx="5348638" cy="4161199"/>
          </a:xfrm>
          <a:custGeom>
            <a:avLst/>
            <a:gdLst/>
            <a:ahLst/>
            <a:cxnLst/>
            <a:rect l="l" t="t" r="r" b="b"/>
            <a:pathLst>
              <a:path w="5348638" h="4161199" extrusionOk="0">
                <a:moveTo>
                  <a:pt x="0" y="0"/>
                </a:moveTo>
                <a:lnTo>
                  <a:pt x="5348637" y="0"/>
                </a:lnTo>
                <a:lnTo>
                  <a:pt x="5348637" y="4161199"/>
                </a:lnTo>
                <a:lnTo>
                  <a:pt x="0" y="41611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25" name="Google Shape;125;p6"/>
          <p:cNvSpPr/>
          <p:nvPr/>
        </p:nvSpPr>
        <p:spPr>
          <a:xfrm>
            <a:off x="12073475" y="0"/>
            <a:ext cx="6210873" cy="4114800"/>
          </a:xfrm>
          <a:custGeom>
            <a:avLst/>
            <a:gdLst/>
            <a:ahLst/>
            <a:cxnLst/>
            <a:rect l="l" t="t" r="r" b="b"/>
            <a:pathLst>
              <a:path w="6881854" h="4114800" extrusionOk="0">
                <a:moveTo>
                  <a:pt x="0" y="0"/>
                </a:moveTo>
                <a:lnTo>
                  <a:pt x="6881854" y="0"/>
                </a:lnTo>
                <a:lnTo>
                  <a:pt x="688185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26" name="Google Shape;126;p6"/>
          <p:cNvSpPr txBox="1"/>
          <p:nvPr/>
        </p:nvSpPr>
        <p:spPr>
          <a:xfrm>
            <a:off x="237970" y="5318582"/>
            <a:ext cx="7420200" cy="28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365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Creating video advertisement</a:t>
            </a:r>
            <a:endParaRPr lang="en-GB" sz="600" noProof="0" dirty="0"/>
          </a:p>
        </p:txBody>
      </p:sp>
      <p:sp>
        <p:nvSpPr>
          <p:cNvPr id="127" name="Google Shape;127;p6"/>
          <p:cNvSpPr txBox="1"/>
          <p:nvPr/>
        </p:nvSpPr>
        <p:spPr>
          <a:xfrm>
            <a:off x="7789225" y="4621825"/>
            <a:ext cx="10267800" cy="51106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395986" algn="just" rtl="0">
              <a:lnSpc>
                <a:spcPct val="13998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36"/>
              <a:buFont typeface="Times New Roman"/>
              <a:buChar char="●"/>
            </a:pP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creation of video advertisement was based on storytelling techniques such as stimulating emotions and setting up a clear storyline. </a:t>
            </a:r>
          </a:p>
          <a:p>
            <a:pPr marL="457200" marR="0" lvl="0" indent="-395986" algn="just" rtl="0">
              <a:lnSpc>
                <a:spcPct val="13998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36"/>
              <a:buFont typeface="Times New Roman"/>
              <a:buChar char="●"/>
            </a:pP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introduction is personable and it begins by emphasizing the problem of fast fashion (</a:t>
            </a:r>
            <a:r>
              <a:rPr lang="en-GB" sz="2636" b="0" i="0" u="none" strike="noStrike" cap="none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Centobelli</a:t>
            </a: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2022). </a:t>
            </a:r>
          </a:p>
          <a:p>
            <a:pPr marL="457200" marR="0" lvl="0" indent="-395986" algn="just" rtl="0">
              <a:lnSpc>
                <a:spcPct val="13998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36"/>
              <a:buFont typeface="Times New Roman"/>
              <a:buChar char="●"/>
            </a:pP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pairing pictures with a voiceover, it displays how </a:t>
            </a:r>
            <a:r>
              <a:rPr lang="en-GB" sz="2636" b="0" i="0" u="none" strike="noStrike" cap="none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RenewWear</a:t>
            </a: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solves the problem. </a:t>
            </a:r>
          </a:p>
          <a:p>
            <a:pPr marL="457200" lvl="0" indent="-395986" algn="just">
              <a:lnSpc>
                <a:spcPct val="139984"/>
              </a:lnSpc>
              <a:buClr>
                <a:schemeClr val="dk1"/>
              </a:buClr>
              <a:buSzPts val="2636"/>
              <a:buFont typeface="Times New Roman"/>
              <a:buChar char="●"/>
            </a:pPr>
            <a:r>
              <a:rPr lang="en-GB" sz="2636" b="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Everything from the logo, message and CTA was easy to see all through the campaign. The brand voice is reflected in the video and that means authentic, hopeful and empowering.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51513" y="-4751516"/>
            <a:ext cx="8784512" cy="18287543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19416" y="-1312391"/>
            <a:ext cx="2848707" cy="18287543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15637" y="-1556361"/>
            <a:ext cx="2856264" cy="18287543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Online Media 1" title="Advert for Digital skills">
            <a:hlinkClick r:id="" action="ppaction://media"/>
            <a:extLst>
              <a:ext uri="{FF2B5EF4-FFF2-40B4-BE49-F238E27FC236}">
                <a16:creationId xmlns:a16="http://schemas.microsoft.com/office/drawing/2014/main" id="{00F56969-4F7A-9B90-E72D-9997544B0A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23816" y="923112"/>
            <a:ext cx="12227024" cy="690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92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"/>
          <p:cNvSpPr txBox="1"/>
          <p:nvPr/>
        </p:nvSpPr>
        <p:spPr>
          <a:xfrm>
            <a:off x="569550" y="505400"/>
            <a:ext cx="17148900" cy="258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300" b="1" i="0" u="none" strike="noStrike" cap="none" noProof="0" dirty="0">
                <a:solidFill>
                  <a:srgbClr val="25343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Connection between research and creative work.</a:t>
            </a:r>
            <a:endParaRPr lang="en-GB" sz="7300" noProof="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3" name="Google Shape;133;p7"/>
          <p:cNvSpPr txBox="1"/>
          <p:nvPr/>
        </p:nvSpPr>
        <p:spPr>
          <a:xfrm>
            <a:off x="9144000" y="2519409"/>
            <a:ext cx="8553000" cy="72389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questionnaire has directly influenced my creative output.</a:t>
            </a: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endParaRPr lang="en-GB" sz="280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on the ethical concern has resulted in the importance and emphasis on the sustainability in every materials.</a:t>
            </a: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endParaRPr lang="en-GB" sz="280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edition messages were used to meet the consumers’ wish for special fashion. </a:t>
            </a: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endParaRPr lang="en-GB" sz="2800" i="0" u="none" strike="noStrike" cap="none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06400" algn="just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People stated their preferences for Instagram and websites which influenced the choice of media used. </a:t>
            </a:r>
          </a:p>
        </p:txBody>
      </p:sp>
      <p:pic>
        <p:nvPicPr>
          <p:cNvPr id="134" name="Google Shape;134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8188" y="3429000"/>
            <a:ext cx="7667625" cy="5419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"/>
          <p:cNvSpPr txBox="1"/>
          <p:nvPr/>
        </p:nvSpPr>
        <p:spPr>
          <a:xfrm>
            <a:off x="825951" y="1025225"/>
            <a:ext cx="16027800" cy="145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423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Learning from the Experience</a:t>
            </a:r>
            <a:endParaRPr lang="en-GB" sz="600" noProof="0" dirty="0"/>
          </a:p>
        </p:txBody>
      </p:sp>
      <p:sp>
        <p:nvSpPr>
          <p:cNvPr id="140" name="Google Shape;140;p8"/>
          <p:cNvSpPr txBox="1"/>
          <p:nvPr/>
        </p:nvSpPr>
        <p:spPr>
          <a:xfrm>
            <a:off x="8590750" y="3061725"/>
            <a:ext cx="9110400" cy="624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06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project made it possible for me to gain essential skills: </a:t>
            </a:r>
          </a:p>
          <a:p>
            <a:pPr marL="457200" marR="0" lvl="0" indent="-406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enhanced my practical skills as I was able to effectively use Excel to look at data. </a:t>
            </a:r>
          </a:p>
          <a:p>
            <a:pPr marL="457200" marR="0" lvl="0" indent="-406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Canva and web builders also help me gain experience with designing tools (Ibrahim et al., 2023). </a:t>
            </a:r>
          </a:p>
          <a:p>
            <a:pPr marL="457200" marR="0" lvl="0" indent="-406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Moreover, Having a clear outline and how to convey the story in a script for video content help me develop my scripting and storytelling techniques. </a:t>
            </a:r>
          </a:p>
          <a:p>
            <a:pPr marL="457200" marR="0" lvl="0" indent="-406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GB" sz="28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have learned to make data into engaging and tangible forms of information.</a:t>
            </a:r>
            <a:endParaRPr lang="en-GB" sz="28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41" name="Google Shape;141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0150" y="3061725"/>
            <a:ext cx="7305600" cy="56580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9"/>
          <p:cNvSpPr txBox="1"/>
          <p:nvPr/>
        </p:nvSpPr>
        <p:spPr>
          <a:xfrm>
            <a:off x="825951" y="1025225"/>
            <a:ext cx="16027800" cy="15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223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Skills to Work On</a:t>
            </a:r>
            <a:endParaRPr lang="en-GB" noProof="0" dirty="0"/>
          </a:p>
        </p:txBody>
      </p:sp>
      <p:sp>
        <p:nvSpPr>
          <p:cNvPr id="147" name="Google Shape;147;p9"/>
          <p:cNvSpPr txBox="1"/>
          <p:nvPr/>
        </p:nvSpPr>
        <p:spPr>
          <a:xfrm>
            <a:off x="1331973" y="3329525"/>
            <a:ext cx="8845500" cy="461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191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Times New Roman"/>
              <a:buChar char="●"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Moving ahead, I am aiming to:</a:t>
            </a:r>
            <a:endParaRPr lang="en-GB" sz="30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191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Times New Roman"/>
              <a:buChar char="●"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 programming basics to design useful online store sites.</a:t>
            </a:r>
            <a:endParaRPr lang="en-GB" sz="30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191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Times New Roman"/>
              <a:buChar char="●"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 my knowledge of video editing so I can help with future brand content.</a:t>
            </a:r>
            <a:endParaRPr lang="en-GB" sz="30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191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Times New Roman"/>
              <a:buChar char="●"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improve the search engine optimization (SEO) and analytics roles in digital marketing</a:t>
            </a:r>
          </a:p>
        </p:txBody>
      </p:sp>
      <p:pic>
        <p:nvPicPr>
          <p:cNvPr id="148" name="Google Shape;148;p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849698" y="3404713"/>
            <a:ext cx="7124700" cy="4467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"/>
          <p:cNvSpPr txBox="1"/>
          <p:nvPr/>
        </p:nvSpPr>
        <p:spPr>
          <a:xfrm>
            <a:off x="825949" y="1025226"/>
            <a:ext cx="8512993" cy="18513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223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Conclusion</a:t>
            </a:r>
            <a:endParaRPr lang="en-GB" noProof="0" dirty="0"/>
          </a:p>
        </p:txBody>
      </p:sp>
      <p:sp>
        <p:nvSpPr>
          <p:cNvPr id="154" name="Google Shape;154;p10"/>
          <p:cNvSpPr txBox="1"/>
          <p:nvPr/>
        </p:nvSpPr>
        <p:spPr>
          <a:xfrm>
            <a:off x="1750976" y="3429000"/>
            <a:ext cx="14089800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concluded that </a:t>
            </a:r>
            <a:r>
              <a:rPr lang="en-GB" sz="3000" i="0" u="none" strike="noStrike" cap="none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RenewWear</a:t>
            </a: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is founded on research-led inventiveness. The selection of materials and prints was all driven by what real customers want. </a:t>
            </a:r>
          </a:p>
          <a:p>
            <a:pPr marL="0" marR="0" lvl="0" indent="0" algn="l" rtl="0">
              <a:lnSpc>
                <a:spcPct val="1400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i="0" u="none" strike="noStrike" cap="none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process has shown me how to develop a brand that matters.</a:t>
            </a:r>
            <a:endParaRPr lang="en-GB" sz="3000" noProof="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5" name="Google Shape;155;p10" title="Screenshot 2025-06-03 09175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98850" y="5736425"/>
            <a:ext cx="5746300" cy="3206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0" title="Screenshot 2025-06-03 09182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84375" y="5909550"/>
            <a:ext cx="6007576" cy="3033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1"/>
          <p:cNvSpPr txBox="1"/>
          <p:nvPr/>
        </p:nvSpPr>
        <p:spPr>
          <a:xfrm>
            <a:off x="825949" y="1025226"/>
            <a:ext cx="8512993" cy="18513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223" b="1" i="0" u="none" strike="noStrike" cap="none" noProof="0" dirty="0">
                <a:solidFill>
                  <a:srgbClr val="253439"/>
                </a:solidFill>
                <a:latin typeface="Times"/>
                <a:ea typeface="Times"/>
                <a:cs typeface="Times"/>
                <a:sym typeface="Times"/>
              </a:rPr>
              <a:t>References</a:t>
            </a:r>
            <a:endParaRPr lang="en-GB" noProof="0" dirty="0"/>
          </a:p>
        </p:txBody>
      </p:sp>
      <p:sp>
        <p:nvSpPr>
          <p:cNvPr id="162" name="Google Shape;162;p11"/>
          <p:cNvSpPr txBox="1"/>
          <p:nvPr/>
        </p:nvSpPr>
        <p:spPr>
          <a:xfrm>
            <a:off x="2079275" y="3201000"/>
            <a:ext cx="15430500" cy="634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Centobelli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P., Abbate, S., Nadeem, S.P. and Garza-Reyes, J.A., (2022). Slowing the fast fashion industry: An all-round perspective. </a:t>
            </a:r>
            <a:r>
              <a:rPr lang="en-GB" sz="3000" i="1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opinion in green and sustainable chemistry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3000" i="1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38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p.100684.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Ibrahim, N., Chandra, A.Y., Saari, E.M., </a:t>
            </a:r>
            <a:r>
              <a:rPr lang="en-GB" sz="3000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Prasetyaningrum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P.T. and </a:t>
            </a:r>
            <a:r>
              <a:rPr lang="en-GB" sz="3000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Pratama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I., (2023). The effectiveness of Web 2.0 tools training workshop using Canva and Figma in developing creative visual content. </a:t>
            </a:r>
            <a:r>
              <a:rPr lang="en-GB" sz="3000" i="1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Asian Journal of Assessment in Teaching and Learning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3000" i="1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pp.35-45.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 noProof="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Khizerulla</a:t>
            </a:r>
            <a:r>
              <a:rPr lang="en-GB" sz="3000" noProof="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 and Lavanya, G., (2024). " Unpacking Sustainability: Exploring Consumer Attitudes towards Recycled Packaging and the Impact of Branding, Marketing Strategies, and Visual Design on Eco-Friendly Perceptions.</a:t>
            </a:r>
            <a:endParaRPr lang="en-GB" sz="3000" noProof="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799</Words>
  <Application>Microsoft Office PowerPoint</Application>
  <PresentationFormat>Custom</PresentationFormat>
  <Paragraphs>55</Paragraphs>
  <Slides>12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Meiryo</vt:lpstr>
      <vt:lpstr>Arial</vt:lpstr>
      <vt:lpstr>Calibri</vt:lpstr>
      <vt:lpstr>Times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Daniela Zanfir</dc:creator>
  <cp:lastModifiedBy>Daniela Zanfir (2411191)</cp:lastModifiedBy>
  <cp:revision>23</cp:revision>
  <dcterms:created xsi:type="dcterms:W3CDTF">2006-08-16T00:00:00Z</dcterms:created>
  <dcterms:modified xsi:type="dcterms:W3CDTF">2025-06-27T16:54:18Z</dcterms:modified>
</cp:coreProperties>
</file>