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 name="Shape 58"/>
        <p:cNvGrpSpPr/>
        <p:nvPr/>
      </p:nvGrpSpPr>
      <p:grpSpPr>
        <a:xfrm>
          <a:off x="0" y="0"/>
          <a:ext cx="0" cy="0"/>
          <a:chOff x="0" y="0"/>
          <a:chExt cx="0" cy="0"/>
        </a:xfrm>
      </p:grpSpPr>
      <p:sp>
        <p:nvSpPr>
          <p:cNvPr id="59" name="Google Shape;59;g291c10b2477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 name="Google Shape;60;g291c10b2477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rPr>
              <a:t>The presentation is based on the training program in which the housekeeping team will be trained on how they can render quality customer services to the guests in the hotel. The presentation will analyse the problem for the need of training and then creative solutions will be designed to help the staff understand their roles and responsibilities in the hotel of housekeeping services adequately.</a:t>
            </a:r>
            <a:endParaRPr sz="1200">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291c10b2477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 name="Google Shape;67;g291c10b2477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rPr>
              <a:t>The guest room in the hotel has seen some issues of inconsistency where the guests complained that the rooms are not properly cleaned or safe. Therefore, through this training program an overall idea and solutions to make the staff efficient enough to perform their roles and responsibilities with ease. Through the training program, the staff will also be able to develop shifts of their work as per their convenience and balance their personal and professional life so that they do not feel the pressure of overload of work.</a:t>
            </a:r>
            <a:endParaRPr sz="1200">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 name="Shape 72"/>
        <p:cNvGrpSpPr/>
        <p:nvPr/>
      </p:nvGrpSpPr>
      <p:grpSpPr>
        <a:xfrm>
          <a:off x="0" y="0"/>
          <a:ext cx="0" cy="0"/>
          <a:chOff x="0" y="0"/>
          <a:chExt cx="0" cy="0"/>
        </a:xfrm>
      </p:grpSpPr>
      <p:sp>
        <p:nvSpPr>
          <p:cNvPr id="73" name="Google Shape;73;g291c10b2477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 name="Google Shape;74;g291c10b2477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rPr>
              <a:t>As per the </a:t>
            </a:r>
            <a:r>
              <a:rPr b="1" i="1" lang="en" sz="1200">
                <a:solidFill>
                  <a:schemeClr val="dk1"/>
                </a:solidFill>
              </a:rPr>
              <a:t>employees engagement model of Aon Hewitt</a:t>
            </a:r>
            <a:r>
              <a:rPr lang="en" sz="1200">
                <a:solidFill>
                  <a:schemeClr val="dk1"/>
                </a:solidFill>
              </a:rPr>
              <a:t> there are three elements that need to be addressed to ensure that the employees are fully engaged with their job roles (Turner and Turner, 2020). Therefore, the three elements will be addressed to bring in solutions for the issues registered in the guests room of consistency.</a:t>
            </a:r>
            <a:endParaRPr sz="1200">
              <a:solidFill>
                <a:schemeClr val="dk1"/>
              </a:solidFill>
            </a:endParaRPr>
          </a:p>
          <a:p>
            <a:pPr indent="0" lvl="0" marL="0" rtl="0" algn="just">
              <a:lnSpc>
                <a:spcPct val="150000"/>
              </a:lnSpc>
              <a:spcBef>
                <a:spcPts val="0"/>
              </a:spcBef>
              <a:spcAft>
                <a:spcPts val="0"/>
              </a:spcAft>
              <a:buClr>
                <a:schemeClr val="dk1"/>
              </a:buClr>
              <a:buSzPts val="1100"/>
              <a:buFont typeface="Arial"/>
              <a:buNone/>
            </a:pPr>
            <a:r>
              <a:rPr b="1" i="1" lang="en" sz="1200">
                <a:solidFill>
                  <a:schemeClr val="dk1"/>
                </a:solidFill>
              </a:rPr>
              <a:t>Say- </a:t>
            </a:r>
            <a:r>
              <a:rPr lang="en" sz="1200">
                <a:solidFill>
                  <a:schemeClr val="dk1"/>
                </a:solidFill>
              </a:rPr>
              <a:t>It will ensure that the communication with the employees or staff are positive in a way that it helps to reflect upon their existing abilities that are necessary for the growth of the organisation. The staff will be encouraged to participate in the training program by stating the advantages in their career and the hotel as a whole. </a:t>
            </a:r>
            <a:endParaRPr sz="1200">
              <a:solidFill>
                <a:schemeClr val="dk1"/>
              </a:solidFill>
            </a:endParaRPr>
          </a:p>
          <a:p>
            <a:pPr indent="0" lvl="0" marL="0" rtl="0" algn="just">
              <a:lnSpc>
                <a:spcPct val="150000"/>
              </a:lnSpc>
              <a:spcBef>
                <a:spcPts val="0"/>
              </a:spcBef>
              <a:spcAft>
                <a:spcPts val="0"/>
              </a:spcAft>
              <a:buClr>
                <a:schemeClr val="dk1"/>
              </a:buClr>
              <a:buSzPts val="1100"/>
              <a:buFont typeface="Arial"/>
              <a:buNone/>
            </a:pPr>
            <a:r>
              <a:rPr b="1" i="1" lang="en" sz="1200">
                <a:solidFill>
                  <a:schemeClr val="dk1"/>
                </a:solidFill>
              </a:rPr>
              <a:t>Stay- </a:t>
            </a:r>
            <a:r>
              <a:rPr lang="en" sz="1200">
                <a:solidFill>
                  <a:schemeClr val="dk1"/>
                </a:solidFill>
              </a:rPr>
              <a:t>To make the staff stay till the completion of the training program, it will be ensured that the managers or supervisors are communicating and engaging with them regularly (Sun and Bunchapattanasakda, 2019). This will help to understand the interests of the staff and also to address the aspects that has been affecting their training and work so that immediate actions can be taken to mitigate the issues. This will help to make the employees feel valued and respected and engage them in the training program for longer period.</a:t>
            </a:r>
            <a:endParaRPr sz="1200">
              <a:solidFill>
                <a:schemeClr val="dk1"/>
              </a:solidFill>
            </a:endParaRPr>
          </a:p>
          <a:p>
            <a:pPr indent="0" lvl="0" marL="0" rtl="0" algn="just">
              <a:lnSpc>
                <a:spcPct val="150000"/>
              </a:lnSpc>
              <a:spcBef>
                <a:spcPts val="0"/>
              </a:spcBef>
              <a:spcAft>
                <a:spcPts val="0"/>
              </a:spcAft>
              <a:buClr>
                <a:schemeClr val="dk1"/>
              </a:buClr>
              <a:buSzPts val="1100"/>
              <a:buFont typeface="Arial"/>
              <a:buNone/>
            </a:pPr>
            <a:r>
              <a:rPr b="1" i="1" lang="en" sz="1200">
                <a:solidFill>
                  <a:schemeClr val="dk1"/>
                </a:solidFill>
              </a:rPr>
              <a:t>Strive- </a:t>
            </a:r>
            <a:r>
              <a:rPr lang="en" sz="1200">
                <a:solidFill>
                  <a:schemeClr val="dk1"/>
                </a:solidFill>
              </a:rPr>
              <a:t>The training program will be such that after the completion all the employees or staff will have to undergo a test where they need to show the skills they have been able to enhance (Saks, 2022). If the staff do not meet the standards of the training, then in such cases the staff will be given extra time to adapt to the situation and learn as per their own technique. This will help to make the employees engaged and strive to perform well to render quality services.</a:t>
            </a:r>
            <a:endParaRPr sz="1200">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 name="Shape 79"/>
        <p:cNvGrpSpPr/>
        <p:nvPr/>
      </p:nvGrpSpPr>
      <p:grpSpPr>
        <a:xfrm>
          <a:off x="0" y="0"/>
          <a:ext cx="0" cy="0"/>
          <a:chOff x="0" y="0"/>
          <a:chExt cx="0" cy="0"/>
        </a:xfrm>
      </p:grpSpPr>
      <p:sp>
        <p:nvSpPr>
          <p:cNvPr id="80" name="Google Shape;80;g291c10b2477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1" name="Google Shape;81;g291c10b2477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rPr>
              <a:t>The training program is developed or created to achieve the three objectives-</a:t>
            </a:r>
            <a:endParaRPr sz="1200">
              <a:solidFill>
                <a:schemeClr val="dk1"/>
              </a:solidFill>
            </a:endParaRPr>
          </a:p>
          <a:p>
            <a:pPr indent="-304800" lvl="0" marL="457200" rtl="0" algn="just">
              <a:lnSpc>
                <a:spcPct val="150000"/>
              </a:lnSpc>
              <a:spcBef>
                <a:spcPts val="0"/>
              </a:spcBef>
              <a:spcAft>
                <a:spcPts val="0"/>
              </a:spcAft>
              <a:buClr>
                <a:schemeClr val="dk1"/>
              </a:buClr>
              <a:buSzPts val="1200"/>
              <a:buChar char="●"/>
            </a:pPr>
            <a:r>
              <a:rPr lang="en" sz="1200">
                <a:solidFill>
                  <a:schemeClr val="dk1"/>
                </a:solidFill>
              </a:rPr>
              <a:t>To enhance the skills and knowledge of the staff so that they can work even in changing circumstances or overload of work (Tumi </a:t>
            </a:r>
            <a:r>
              <a:rPr i="1" lang="en" sz="1200">
                <a:solidFill>
                  <a:schemeClr val="dk1"/>
                </a:solidFill>
              </a:rPr>
              <a:t>et al., </a:t>
            </a:r>
            <a:r>
              <a:rPr lang="en" sz="1200">
                <a:solidFill>
                  <a:schemeClr val="dk1"/>
                </a:solidFill>
              </a:rPr>
              <a:t>2022). This will help the staff to gain the skills of patience and time management by which they can maintain decorum in the hotel even in times of excess demands for accommodation.</a:t>
            </a:r>
            <a:endParaRPr sz="1200">
              <a:solidFill>
                <a:schemeClr val="dk1"/>
              </a:solidFill>
            </a:endParaRPr>
          </a:p>
          <a:p>
            <a:pPr indent="-304800" lvl="0" marL="457200" rtl="0" algn="just">
              <a:lnSpc>
                <a:spcPct val="150000"/>
              </a:lnSpc>
              <a:spcBef>
                <a:spcPts val="0"/>
              </a:spcBef>
              <a:spcAft>
                <a:spcPts val="0"/>
              </a:spcAft>
              <a:buClr>
                <a:schemeClr val="dk1"/>
              </a:buClr>
              <a:buSzPts val="1200"/>
              <a:buChar char="●"/>
            </a:pPr>
            <a:r>
              <a:rPr lang="en" sz="1200">
                <a:solidFill>
                  <a:schemeClr val="dk1"/>
                </a:solidFill>
              </a:rPr>
              <a:t>To provide the employees with opportunities of career development such as enhancing the skills of leadership (Karim </a:t>
            </a:r>
            <a:r>
              <a:rPr i="1" lang="en" sz="1200">
                <a:solidFill>
                  <a:schemeClr val="dk1"/>
                </a:solidFill>
              </a:rPr>
              <a:t>et al., </a:t>
            </a:r>
            <a:r>
              <a:rPr lang="en" sz="1200">
                <a:solidFill>
                  <a:schemeClr val="dk1"/>
                </a:solidFill>
              </a:rPr>
              <a:t>2019). This will help the staff to gain better job opportunities in the future and even get promoted in higher positions that helps to develop their standard of living.</a:t>
            </a:r>
            <a:endParaRPr sz="1200">
              <a:solidFill>
                <a:schemeClr val="dk1"/>
              </a:solidFill>
            </a:endParaRPr>
          </a:p>
          <a:p>
            <a:pPr indent="-304800" lvl="0" marL="457200" rtl="0" algn="just">
              <a:lnSpc>
                <a:spcPct val="150000"/>
              </a:lnSpc>
              <a:spcBef>
                <a:spcPts val="0"/>
              </a:spcBef>
              <a:spcAft>
                <a:spcPts val="0"/>
              </a:spcAft>
              <a:buClr>
                <a:schemeClr val="dk1"/>
              </a:buClr>
              <a:buSzPts val="1200"/>
              <a:buChar char="●"/>
            </a:pPr>
            <a:r>
              <a:rPr lang="en" sz="1200">
                <a:solidFill>
                  <a:schemeClr val="dk1"/>
                </a:solidFill>
              </a:rPr>
              <a:t>To provide the employees with training in health and safety. This will help the staff to identify any hazards in the hotel which can impact on the health of the guests or the organisation as a whole (Ozkeser, 2019). Therefore, it will enable the organisation to reduce the risks of accidents and other costs associated with health and safety.</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g291c10b2477_0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291c10b2477_0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rPr>
              <a:t>The housekeeping staff training schedule will be done in the following ways-</a:t>
            </a:r>
            <a:endParaRPr sz="1200">
              <a:solidFill>
                <a:schemeClr val="dk1"/>
              </a:solidFill>
            </a:endParaRPr>
          </a:p>
          <a:p>
            <a:pPr indent="0" lvl="0" marL="0" rtl="0" algn="just">
              <a:lnSpc>
                <a:spcPct val="150000"/>
              </a:lnSpc>
              <a:spcBef>
                <a:spcPts val="0"/>
              </a:spcBef>
              <a:spcAft>
                <a:spcPts val="0"/>
              </a:spcAft>
              <a:buClr>
                <a:schemeClr val="dk1"/>
              </a:buClr>
              <a:buSzPts val="1100"/>
              <a:buFont typeface="Arial"/>
              <a:buNone/>
            </a:pPr>
            <a:r>
              <a:rPr b="1" i="1" lang="en" sz="1200">
                <a:solidFill>
                  <a:schemeClr val="dk1"/>
                </a:solidFill>
              </a:rPr>
              <a:t>Day 1- </a:t>
            </a:r>
            <a:r>
              <a:rPr lang="en" sz="1200">
                <a:solidFill>
                  <a:schemeClr val="dk1"/>
                </a:solidFill>
              </a:rPr>
              <a:t>On the first day of the training program the staff will be provided department orientation knowledge so that they can understand how the housekeeping department functions (Waqanimaravu and Arasanmi, 2020). Therefore, the staff will be taught about quality guest service, procedures of recycling, safe work habits, personal appearance, emergency situations and information about the policies of conduct in the hotel will also be specified. The first day training will be provided for about 4 hours and it will all be theoretically done.</a:t>
            </a:r>
            <a:endParaRPr sz="1200">
              <a:solidFill>
                <a:schemeClr val="dk1"/>
              </a:solidFill>
            </a:endParaRPr>
          </a:p>
          <a:p>
            <a:pPr indent="0" lvl="0" marL="0" rtl="0" algn="just">
              <a:lnSpc>
                <a:spcPct val="150000"/>
              </a:lnSpc>
              <a:spcBef>
                <a:spcPts val="0"/>
              </a:spcBef>
              <a:spcAft>
                <a:spcPts val="0"/>
              </a:spcAft>
              <a:buClr>
                <a:schemeClr val="dk1"/>
              </a:buClr>
              <a:buSzPts val="1100"/>
              <a:buFont typeface="Arial"/>
              <a:buNone/>
            </a:pPr>
            <a:r>
              <a:rPr b="1" i="1" lang="en" sz="1200">
                <a:solidFill>
                  <a:schemeClr val="dk1"/>
                </a:solidFill>
              </a:rPr>
              <a:t>Day 2- </a:t>
            </a:r>
            <a:r>
              <a:rPr lang="en" sz="1200">
                <a:solidFill>
                  <a:schemeClr val="dk1"/>
                </a:solidFill>
              </a:rPr>
              <a:t>The second day will be the review day wherein information about the housekeeping employees roles and duties will be provided. The staff will be taught on how they need to work as a team with colleagues as well as other departments. The features of security and housekeeping keys will be communicated with the employees to make them aware of all the rooms safety. The staff will then be taught about how they can use the cleaning supplies safely and correctly, maintenance needs, inventories of the housekeeping and requirements that they need to maintain for special cleaning. </a:t>
            </a:r>
            <a:endParaRPr sz="1200">
              <a:solidFill>
                <a:schemeClr val="dk1"/>
              </a:solidFill>
            </a:endParaRPr>
          </a:p>
          <a:p>
            <a:pPr indent="0" lvl="0" marL="0" rtl="0" algn="just">
              <a:lnSpc>
                <a:spcPct val="150000"/>
              </a:lnSpc>
              <a:spcBef>
                <a:spcPts val="0"/>
              </a:spcBef>
              <a:spcAft>
                <a:spcPts val="0"/>
              </a:spcAft>
              <a:buClr>
                <a:schemeClr val="dk1"/>
              </a:buClr>
              <a:buSzPts val="1100"/>
              <a:buFont typeface="Arial"/>
              <a:buNone/>
            </a:pPr>
            <a:r>
              <a:rPr b="1" i="1" lang="en" sz="1200">
                <a:solidFill>
                  <a:schemeClr val="dk1"/>
                </a:solidFill>
              </a:rPr>
              <a:t>Day 3- </a:t>
            </a:r>
            <a:r>
              <a:rPr lang="en" sz="1200">
                <a:solidFill>
                  <a:schemeClr val="dk1"/>
                </a:solidFill>
              </a:rPr>
              <a:t>On day 3, the employees will be provided with room attendants. They will be provided knowledge of who is a room attendant, the status codes of rooms, sharing of tips, superior performance standards, unusual guest room situations, and assignments on deep cleaning (Poullas and Kakoulli, 2023). During day 3, the staff will be given the task of preparing the guest room and the bathroom as well.</a:t>
            </a:r>
            <a:endParaRPr sz="1200">
              <a:solidFill>
                <a:schemeClr val="dk1"/>
              </a:solidFill>
            </a:endParaRPr>
          </a:p>
          <a:p>
            <a:pPr indent="0" lvl="0" marL="0" rtl="0" algn="just">
              <a:lnSpc>
                <a:spcPct val="150000"/>
              </a:lnSpc>
              <a:spcBef>
                <a:spcPts val="0"/>
              </a:spcBef>
              <a:spcAft>
                <a:spcPts val="0"/>
              </a:spcAft>
              <a:buClr>
                <a:schemeClr val="dk1"/>
              </a:buClr>
              <a:buSzPts val="1100"/>
              <a:buFont typeface="Arial"/>
              <a:buNone/>
            </a:pPr>
            <a:r>
              <a:rPr b="1" i="1" lang="en" sz="1200">
                <a:solidFill>
                  <a:schemeClr val="dk1"/>
                </a:solidFill>
              </a:rPr>
              <a:t>Day 4- </a:t>
            </a:r>
            <a:r>
              <a:rPr lang="en" sz="1200">
                <a:solidFill>
                  <a:schemeClr val="dk1"/>
                </a:solidFill>
              </a:rPr>
              <a:t>It will be a physical training day where staff will be divided into groups and asked to perform different activities. The first group will be asked to make the beds and clean the closet of the guestroom, the second group will be asked to replenish supplies and amenities and clean the windows, sills and tracks. Lastly, all the staff will be asked to inspect each room and find any problems or issues in cleaning that needs to be improved. </a:t>
            </a:r>
            <a:endParaRPr sz="1200">
              <a:solidFill>
                <a:schemeClr val="dk1"/>
              </a:solidFill>
            </a:endParaRPr>
          </a:p>
          <a:p>
            <a:pPr indent="0" lvl="0" marL="0" rtl="0" algn="just">
              <a:lnSpc>
                <a:spcPct val="150000"/>
              </a:lnSpc>
              <a:spcBef>
                <a:spcPts val="0"/>
              </a:spcBef>
              <a:spcAft>
                <a:spcPts val="0"/>
              </a:spcAft>
              <a:buClr>
                <a:schemeClr val="dk1"/>
              </a:buClr>
              <a:buSzPts val="1100"/>
              <a:buFont typeface="Arial"/>
              <a:buNone/>
            </a:pPr>
            <a:r>
              <a:rPr b="1" i="1" lang="en" sz="1200">
                <a:solidFill>
                  <a:schemeClr val="dk1"/>
                </a:solidFill>
              </a:rPr>
              <a:t>Day 5- </a:t>
            </a:r>
            <a:r>
              <a:rPr lang="en" sz="1200">
                <a:solidFill>
                  <a:schemeClr val="dk1"/>
                </a:solidFill>
              </a:rPr>
              <a:t>On this day, all the staff or the groups formed will be asked to clean particular rooms by themselves and each group's work will be observed by a supervisor (Djajasinga </a:t>
            </a:r>
            <a:r>
              <a:rPr i="1" lang="en" sz="1200">
                <a:solidFill>
                  <a:schemeClr val="dk1"/>
                </a:solidFill>
              </a:rPr>
              <a:t>et al., </a:t>
            </a:r>
            <a:r>
              <a:rPr lang="en" sz="1200">
                <a:solidFill>
                  <a:schemeClr val="dk1"/>
                </a:solidFill>
              </a:rPr>
              <a:t>2021). At the end of the completion of their tasks, each group's performance will be evaluated and based on their team work the result will be announced.</a:t>
            </a:r>
            <a:endParaRPr sz="1200">
              <a:solidFill>
                <a:schemeClr val="dk1"/>
              </a:solidFill>
            </a:endParaRPr>
          </a:p>
          <a:p>
            <a:pPr indent="0" lvl="0" marL="0" rtl="0" algn="just">
              <a:lnSpc>
                <a:spcPct val="150000"/>
              </a:lnSpc>
              <a:spcBef>
                <a:spcPts val="0"/>
              </a:spcBef>
              <a:spcAft>
                <a:spcPts val="0"/>
              </a:spcAft>
              <a:buClr>
                <a:schemeClr val="dk1"/>
              </a:buClr>
              <a:buSzPts val="1100"/>
              <a:buFont typeface="Arial"/>
              <a:buNone/>
            </a:pPr>
            <a:r>
              <a:rPr b="1" i="1" lang="en" sz="1200">
                <a:solidFill>
                  <a:schemeClr val="dk1"/>
                </a:solidFill>
              </a:rPr>
              <a:t>Day 6- </a:t>
            </a:r>
            <a:r>
              <a:rPr lang="en" sz="1200">
                <a:solidFill>
                  <a:schemeClr val="dk1"/>
                </a:solidFill>
              </a:rPr>
              <a:t>This day will be the review day and employees will be given the tasks of cleaning different rooms individually. As their performance increases, more rooms will be added to their task and they will be rewarded accordingly.</a:t>
            </a:r>
            <a:endParaRPr sz="1200">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291c10b2477_0_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291c10b2477_0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rPr>
              <a:t>For the training of the housekeeping staff, different types of tools and techniques will be used so that the employees can perform their roles efficiently and quickly to render quality services to the customers. The staff will be provided with both manual and electric cleaning tools such as </a:t>
            </a:r>
            <a:r>
              <a:rPr b="1" i="1" lang="en" sz="1200">
                <a:solidFill>
                  <a:schemeClr val="dk1"/>
                </a:solidFill>
              </a:rPr>
              <a:t>box sweeper</a:t>
            </a:r>
            <a:r>
              <a:rPr lang="en" sz="1200">
                <a:solidFill>
                  <a:schemeClr val="dk1"/>
                </a:solidFill>
              </a:rPr>
              <a:t> will be provided to clean the carpets and floors. </a:t>
            </a:r>
            <a:r>
              <a:rPr b="1" i="1" lang="en" sz="1200">
                <a:solidFill>
                  <a:schemeClr val="dk1"/>
                </a:solidFill>
              </a:rPr>
              <a:t>Vacuum cleaner</a:t>
            </a:r>
            <a:r>
              <a:rPr lang="en" sz="1200">
                <a:solidFill>
                  <a:schemeClr val="dk1"/>
                </a:solidFill>
              </a:rPr>
              <a:t> will be provided so that the requirements of tough cleaning can be met (Jubaedah </a:t>
            </a:r>
            <a:r>
              <a:rPr i="1" lang="en" sz="1200">
                <a:solidFill>
                  <a:schemeClr val="dk1"/>
                </a:solidFill>
              </a:rPr>
              <a:t>et al., </a:t>
            </a:r>
            <a:r>
              <a:rPr lang="en" sz="1200">
                <a:solidFill>
                  <a:schemeClr val="dk1"/>
                </a:solidFill>
              </a:rPr>
              <a:t>2019). </a:t>
            </a:r>
            <a:r>
              <a:rPr b="1" i="1" lang="en" sz="1200">
                <a:solidFill>
                  <a:schemeClr val="dk1"/>
                </a:solidFill>
              </a:rPr>
              <a:t>A mop wringler trolley </a:t>
            </a:r>
            <a:r>
              <a:rPr lang="en" sz="1200">
                <a:solidFill>
                  <a:schemeClr val="dk1"/>
                </a:solidFill>
              </a:rPr>
              <a:t>will be provided so that the staff can clean the mop without getting their hands dirty. A </a:t>
            </a:r>
            <a:r>
              <a:rPr b="1" i="1" lang="en" sz="1200">
                <a:solidFill>
                  <a:schemeClr val="dk1"/>
                </a:solidFill>
              </a:rPr>
              <a:t>spray bottle </a:t>
            </a:r>
            <a:r>
              <a:rPr lang="en" sz="1200">
                <a:solidFill>
                  <a:schemeClr val="dk1"/>
                </a:solidFill>
              </a:rPr>
              <a:t>so that flowers or leaves arranged can be cleaned delicately. </a:t>
            </a:r>
            <a:r>
              <a:rPr b="1" i="1" lang="en" sz="1200">
                <a:solidFill>
                  <a:schemeClr val="dk1"/>
                </a:solidFill>
              </a:rPr>
              <a:t>Dustbins, dusting cloths and dust pans </a:t>
            </a:r>
            <a:r>
              <a:rPr lang="en" sz="1200">
                <a:solidFill>
                  <a:schemeClr val="dk1"/>
                </a:solidFill>
              </a:rPr>
              <a:t>will also be provided as the key tool so that dust and garbage are cleaned properly. Cleaning agents or chemical will also be provided and staff will be taught how they can use it effectively. Such as </a:t>
            </a:r>
            <a:r>
              <a:rPr b="1" i="1" lang="en" sz="1200">
                <a:solidFill>
                  <a:schemeClr val="dk1"/>
                </a:solidFill>
              </a:rPr>
              <a:t>bathroom cleaners, degreaser, laundry cleaners, surface sanitisers, toilet blocks, carpet cleaning agents, and toilet cleaners </a:t>
            </a:r>
            <a:r>
              <a:rPr lang="en" sz="1200">
                <a:solidFill>
                  <a:schemeClr val="dk1"/>
                </a:solidFill>
              </a:rPr>
              <a:t>will be provided to the staff. </a:t>
            </a:r>
            <a:endParaRPr sz="1200">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g291c10b2477_0_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291c10b2477_0_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rPr>
              <a:t>At the end of the training program it will be ensured that each staff member receives a proper certificate. It will help to outline the performance of the employees and the target level or standards they have been able to achieve as designed in the program. The certification will also help to make the employees feel valued and respected and make them understand how the training has been valuable for them and the organisation as well (Sutherland </a:t>
            </a:r>
            <a:r>
              <a:rPr i="1" lang="en" sz="1200">
                <a:solidFill>
                  <a:schemeClr val="dk1"/>
                </a:solidFill>
              </a:rPr>
              <a:t>et al., </a:t>
            </a:r>
            <a:r>
              <a:rPr lang="en" sz="1200">
                <a:solidFill>
                  <a:schemeClr val="dk1"/>
                </a:solidFill>
              </a:rPr>
              <a:t>2021). Thus, the training certification will be provided to all the staff irrespective of the standards they have been able to meet or not so that employees can themselves visualise their performances and aspire to enhance their skills for better performance.</a:t>
            </a:r>
            <a:endParaRPr sz="1200">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g291c10b2477_0_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291c10b2477_0_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rPr>
              <a:t>From the above training program it can be stated that in the housekeeping department it is very necessary for staff to understand even the smallest thing that can affect the customer's experience. Through the training program it will be ensured that the issues in the guest room are mitigated and standards of cleanliness are being developed so that employees can follow the protocols and provide quality customer services. Thus, to improve the morale and motivation of the employees they will be provided with certificates that will help to visualise their strengths and weaknesses in meeting the standards of the hotel for quality maintenance and rendering quality services to the customers or guests. Hence, it can be stated that through the training program the staff in the hotels can be taught or educated on the right conduct and process of performing their roles to avoid making mistakes.</a:t>
            </a:r>
            <a:endParaRPr sz="1200">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g291c10b2477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291c10b2477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 name="Shape 120"/>
        <p:cNvGrpSpPr/>
        <p:nvPr/>
      </p:nvGrpSpPr>
      <p:grpSpPr>
        <a:xfrm>
          <a:off x="0" y="0"/>
          <a:ext cx="0" cy="0"/>
          <a:chOff x="0" y="0"/>
          <a:chExt cx="0" cy="0"/>
        </a:xfrm>
      </p:grpSpPr>
      <p:sp>
        <p:nvSpPr>
          <p:cNvPr id="121" name="Google Shape;121;g291c10b2477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2" name="Google Shape;122;g291c10b2477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7.png"/><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226450" y="72575"/>
            <a:ext cx="8520600" cy="550800"/>
          </a:xfrm>
          <a:prstGeom prst="rect">
            <a:avLst/>
          </a:prstGeom>
        </p:spPr>
        <p:txBody>
          <a:bodyPr anchorCtr="0" anchor="b" bIns="91425" lIns="91425" spcFirstLastPara="1" rIns="91425" wrap="square" tIns="91425">
            <a:normAutofit fontScale="90000"/>
          </a:bodyPr>
          <a:lstStyle/>
          <a:p>
            <a:pPr indent="0" lvl="0" marL="0" rtl="0" algn="ctr">
              <a:lnSpc>
                <a:spcPct val="150000"/>
              </a:lnSpc>
              <a:spcBef>
                <a:spcPts val="0"/>
              </a:spcBef>
              <a:spcAft>
                <a:spcPts val="0"/>
              </a:spcAft>
              <a:buClr>
                <a:schemeClr val="dk1"/>
              </a:buClr>
              <a:buSzPct val="35483"/>
              <a:buFont typeface="Arial"/>
              <a:buNone/>
            </a:pPr>
            <a:r>
              <a:rPr b="1" lang="en" sz="3100" u="sng"/>
              <a:t>Operating Hotel Facilities</a:t>
            </a:r>
            <a:endParaRPr sz="6700"/>
          </a:p>
        </p:txBody>
      </p:sp>
      <p:sp>
        <p:nvSpPr>
          <p:cNvPr id="55" name="Google Shape;55;p13"/>
          <p:cNvSpPr txBox="1"/>
          <p:nvPr>
            <p:ph idx="1" type="subTitle"/>
          </p:nvPr>
        </p:nvSpPr>
        <p:spPr>
          <a:xfrm>
            <a:off x="482200" y="623375"/>
            <a:ext cx="8520600" cy="792600"/>
          </a:xfrm>
          <a:prstGeom prst="rect">
            <a:avLst/>
          </a:prstGeom>
        </p:spPr>
        <p:txBody>
          <a:bodyPr anchorCtr="0" anchor="t" bIns="91425" lIns="91425" spcFirstLastPara="1" rIns="91425" wrap="square" tIns="91425">
            <a:normAutofit/>
          </a:bodyPr>
          <a:lstStyle/>
          <a:p>
            <a:pPr indent="0" lvl="0" marL="0" rtl="0" algn="ctr">
              <a:lnSpc>
                <a:spcPct val="150000"/>
              </a:lnSpc>
              <a:spcBef>
                <a:spcPts val="0"/>
              </a:spcBef>
              <a:spcAft>
                <a:spcPts val="0"/>
              </a:spcAft>
              <a:buClr>
                <a:schemeClr val="dk1"/>
              </a:buClr>
              <a:buSzPts val="1100"/>
              <a:buFont typeface="Arial"/>
              <a:buNone/>
            </a:pPr>
            <a:r>
              <a:rPr b="1" i="1" lang="en" sz="2100">
                <a:solidFill>
                  <a:schemeClr val="dk1"/>
                </a:solidFill>
              </a:rPr>
              <a:t>Component Three</a:t>
            </a:r>
            <a:endParaRPr i="1" sz="3700"/>
          </a:p>
        </p:txBody>
      </p:sp>
      <p:pic>
        <p:nvPicPr>
          <p:cNvPr id="56" name="Google Shape;56;p13"/>
          <p:cNvPicPr preferRelativeResize="0"/>
          <p:nvPr/>
        </p:nvPicPr>
        <p:blipFill>
          <a:blip r:embed="rId3">
            <a:alphaModFix/>
          </a:blip>
          <a:stretch>
            <a:fillRect/>
          </a:stretch>
        </p:blipFill>
        <p:spPr>
          <a:xfrm>
            <a:off x="0" y="1085275"/>
            <a:ext cx="4816775" cy="4058225"/>
          </a:xfrm>
          <a:prstGeom prst="rect">
            <a:avLst/>
          </a:prstGeom>
          <a:noFill/>
          <a:ln>
            <a:noFill/>
          </a:ln>
        </p:spPr>
      </p:pic>
      <p:pic>
        <p:nvPicPr>
          <p:cNvPr id="57" name="Google Shape;57;p13"/>
          <p:cNvPicPr preferRelativeResize="0"/>
          <p:nvPr/>
        </p:nvPicPr>
        <p:blipFill rotWithShape="1">
          <a:blip r:embed="rId4">
            <a:alphaModFix/>
          </a:blip>
          <a:srcRect b="0" l="0" r="51404" t="0"/>
          <a:stretch/>
        </p:blipFill>
        <p:spPr>
          <a:xfrm>
            <a:off x="4816775" y="1085275"/>
            <a:ext cx="4327224" cy="40582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 name="Shape 61"/>
        <p:cNvGrpSpPr/>
        <p:nvPr/>
      </p:nvGrpSpPr>
      <p:grpSpPr>
        <a:xfrm>
          <a:off x="0" y="0"/>
          <a:ext cx="0" cy="0"/>
          <a:chOff x="0" y="0"/>
          <a:chExt cx="0" cy="0"/>
        </a:xfrm>
      </p:grpSpPr>
      <p:sp>
        <p:nvSpPr>
          <p:cNvPr id="62" name="Google Shape;62;p1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chemeClr val="dk1"/>
              </a:buClr>
              <a:buSzPts val="1100"/>
              <a:buFont typeface="Arial"/>
              <a:buNone/>
            </a:pPr>
            <a:r>
              <a:rPr b="1" lang="en" sz="1800"/>
              <a:t>Introduction</a:t>
            </a:r>
            <a:endParaRPr sz="3400"/>
          </a:p>
        </p:txBody>
      </p:sp>
      <p:sp>
        <p:nvSpPr>
          <p:cNvPr id="63" name="Google Shape;63;p14"/>
          <p:cNvSpPr txBox="1"/>
          <p:nvPr>
            <p:ph idx="1" type="body"/>
          </p:nvPr>
        </p:nvSpPr>
        <p:spPr>
          <a:xfrm>
            <a:off x="311700" y="1152475"/>
            <a:ext cx="5201400" cy="3416400"/>
          </a:xfrm>
          <a:prstGeom prst="rect">
            <a:avLst/>
          </a:prstGeom>
        </p:spPr>
        <p:txBody>
          <a:bodyPr anchorCtr="0" anchor="t" bIns="91425" lIns="91425" spcFirstLastPara="1" rIns="91425" wrap="square" tIns="91425">
            <a:noAutofit/>
          </a:bodyPr>
          <a:lstStyle/>
          <a:p>
            <a:pPr indent="-342900" lvl="0" marL="457200" rtl="0" algn="just">
              <a:lnSpc>
                <a:spcPct val="150000"/>
              </a:lnSpc>
              <a:spcBef>
                <a:spcPts val="0"/>
              </a:spcBef>
              <a:spcAft>
                <a:spcPts val="0"/>
              </a:spcAft>
              <a:buClr>
                <a:schemeClr val="dk1"/>
              </a:buClr>
              <a:buSzPts val="1800"/>
              <a:buChar char="●"/>
            </a:pPr>
            <a:r>
              <a:rPr lang="en">
                <a:solidFill>
                  <a:schemeClr val="dk1"/>
                </a:solidFill>
              </a:rPr>
              <a:t>The presentation is based on the training program in which the housekeeping team will be trained on how they can render quality customer service.</a:t>
            </a:r>
            <a:endParaRPr>
              <a:solidFill>
                <a:schemeClr val="dk1"/>
              </a:solidFill>
            </a:endParaRPr>
          </a:p>
          <a:p>
            <a:pPr indent="-342900" lvl="0" marL="457200" rtl="0" algn="just">
              <a:lnSpc>
                <a:spcPct val="150000"/>
              </a:lnSpc>
              <a:spcBef>
                <a:spcPts val="0"/>
              </a:spcBef>
              <a:spcAft>
                <a:spcPts val="0"/>
              </a:spcAft>
              <a:buClr>
                <a:schemeClr val="dk1"/>
              </a:buClr>
              <a:buSzPts val="1800"/>
              <a:buChar char="●"/>
            </a:pPr>
            <a:r>
              <a:rPr lang="en">
                <a:solidFill>
                  <a:schemeClr val="dk1"/>
                </a:solidFill>
              </a:rPr>
              <a:t>The presentation will analyse the problem for the need of training.</a:t>
            </a:r>
            <a:endParaRPr>
              <a:solidFill>
                <a:schemeClr val="dk1"/>
              </a:solidFill>
            </a:endParaRPr>
          </a:p>
          <a:p>
            <a:pPr indent="-342900" lvl="0" marL="457200" rtl="0" algn="just">
              <a:lnSpc>
                <a:spcPct val="150000"/>
              </a:lnSpc>
              <a:spcBef>
                <a:spcPts val="0"/>
              </a:spcBef>
              <a:spcAft>
                <a:spcPts val="0"/>
              </a:spcAft>
              <a:buClr>
                <a:schemeClr val="dk1"/>
              </a:buClr>
              <a:buSzPts val="1800"/>
              <a:buChar char="●"/>
            </a:pPr>
            <a:r>
              <a:rPr lang="en">
                <a:solidFill>
                  <a:schemeClr val="dk1"/>
                </a:solidFill>
              </a:rPr>
              <a:t>Creative solutions will be designed to help the staff understand their roles and responsibilities.</a:t>
            </a:r>
            <a:endParaRPr sz="2400"/>
          </a:p>
        </p:txBody>
      </p:sp>
      <p:pic>
        <p:nvPicPr>
          <p:cNvPr id="64" name="Google Shape;64;p14"/>
          <p:cNvPicPr preferRelativeResize="0"/>
          <p:nvPr/>
        </p:nvPicPr>
        <p:blipFill>
          <a:blip r:embed="rId3">
            <a:alphaModFix/>
          </a:blip>
          <a:stretch>
            <a:fillRect/>
          </a:stretch>
        </p:blipFill>
        <p:spPr>
          <a:xfrm>
            <a:off x="5850200" y="2122488"/>
            <a:ext cx="3086100" cy="14763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1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chemeClr val="dk1"/>
              </a:buClr>
              <a:buSzPts val="1100"/>
              <a:buFont typeface="Arial"/>
              <a:buNone/>
            </a:pPr>
            <a:r>
              <a:rPr b="1" lang="en" sz="2000"/>
              <a:t>Problem</a:t>
            </a:r>
            <a:endParaRPr sz="3600"/>
          </a:p>
        </p:txBody>
      </p:sp>
      <p:sp>
        <p:nvSpPr>
          <p:cNvPr id="70" name="Google Shape;70;p15"/>
          <p:cNvSpPr txBox="1"/>
          <p:nvPr>
            <p:ph idx="1" type="body"/>
          </p:nvPr>
        </p:nvSpPr>
        <p:spPr>
          <a:xfrm>
            <a:off x="311700" y="1152475"/>
            <a:ext cx="5414400" cy="3416400"/>
          </a:xfrm>
          <a:prstGeom prst="rect">
            <a:avLst/>
          </a:prstGeom>
        </p:spPr>
        <p:txBody>
          <a:bodyPr anchorCtr="0" anchor="t" bIns="91425" lIns="91425" spcFirstLastPara="1" rIns="91425" wrap="square" tIns="91425">
            <a:normAutofit/>
          </a:bodyPr>
          <a:lstStyle/>
          <a:p>
            <a:pPr indent="-355600" lvl="0" marL="457200" rtl="0" algn="just">
              <a:lnSpc>
                <a:spcPct val="150000"/>
              </a:lnSpc>
              <a:spcBef>
                <a:spcPts val="0"/>
              </a:spcBef>
              <a:spcAft>
                <a:spcPts val="0"/>
              </a:spcAft>
              <a:buClr>
                <a:schemeClr val="dk1"/>
              </a:buClr>
              <a:buSzPts val="2000"/>
              <a:buChar char="●"/>
            </a:pPr>
            <a:r>
              <a:rPr lang="en" sz="2000">
                <a:solidFill>
                  <a:schemeClr val="dk1"/>
                </a:solidFill>
              </a:rPr>
              <a:t>The guest room in the hotel has seen some issues of inconsistency.</a:t>
            </a:r>
            <a:endParaRPr sz="2000">
              <a:solidFill>
                <a:schemeClr val="dk1"/>
              </a:solidFill>
            </a:endParaRPr>
          </a:p>
          <a:p>
            <a:pPr indent="-355600" lvl="0" marL="457200" rtl="0" algn="just">
              <a:lnSpc>
                <a:spcPct val="150000"/>
              </a:lnSpc>
              <a:spcBef>
                <a:spcPts val="0"/>
              </a:spcBef>
              <a:spcAft>
                <a:spcPts val="0"/>
              </a:spcAft>
              <a:buClr>
                <a:schemeClr val="dk1"/>
              </a:buClr>
              <a:buSzPts val="2000"/>
              <a:buChar char="●"/>
            </a:pPr>
            <a:r>
              <a:rPr lang="en" sz="2000">
                <a:solidFill>
                  <a:schemeClr val="dk1"/>
                </a:solidFill>
              </a:rPr>
              <a:t>Therefore, through this training program an overall idea and solutions to make the staff efficient will be developed.</a:t>
            </a:r>
            <a:endParaRPr sz="2000">
              <a:solidFill>
                <a:schemeClr val="dk1"/>
              </a:solidFill>
            </a:endParaRPr>
          </a:p>
          <a:p>
            <a:pPr indent="-355600" lvl="0" marL="457200" rtl="0" algn="just">
              <a:lnSpc>
                <a:spcPct val="150000"/>
              </a:lnSpc>
              <a:spcBef>
                <a:spcPts val="0"/>
              </a:spcBef>
              <a:spcAft>
                <a:spcPts val="0"/>
              </a:spcAft>
              <a:buClr>
                <a:schemeClr val="dk1"/>
              </a:buClr>
              <a:buSzPts val="2000"/>
              <a:buChar char="●"/>
            </a:pPr>
            <a:r>
              <a:rPr lang="en" sz="2000">
                <a:solidFill>
                  <a:schemeClr val="dk1"/>
                </a:solidFill>
              </a:rPr>
              <a:t>The staff will also be able to develop shifts of their work as per their convenience.</a:t>
            </a:r>
            <a:endParaRPr sz="2600"/>
          </a:p>
        </p:txBody>
      </p:sp>
      <p:pic>
        <p:nvPicPr>
          <p:cNvPr id="71" name="Google Shape;71;p15"/>
          <p:cNvPicPr preferRelativeResize="0"/>
          <p:nvPr/>
        </p:nvPicPr>
        <p:blipFill>
          <a:blip r:embed="rId3">
            <a:alphaModFix/>
          </a:blip>
          <a:stretch>
            <a:fillRect/>
          </a:stretch>
        </p:blipFill>
        <p:spPr>
          <a:xfrm>
            <a:off x="6191100" y="1937375"/>
            <a:ext cx="2705100" cy="16859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 name="Shape 75"/>
        <p:cNvGrpSpPr/>
        <p:nvPr/>
      </p:nvGrpSpPr>
      <p:grpSpPr>
        <a:xfrm>
          <a:off x="0" y="0"/>
          <a:ext cx="0" cy="0"/>
          <a:chOff x="0" y="0"/>
          <a:chExt cx="0" cy="0"/>
        </a:xfrm>
      </p:grpSpPr>
      <p:sp>
        <p:nvSpPr>
          <p:cNvPr id="76" name="Google Shape;76;p1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chemeClr val="dk1"/>
              </a:buClr>
              <a:buSzPts val="1100"/>
              <a:buFont typeface="Arial"/>
              <a:buNone/>
            </a:pPr>
            <a:r>
              <a:rPr b="1" lang="en" sz="2000"/>
              <a:t>Solution</a:t>
            </a:r>
            <a:endParaRPr sz="3600"/>
          </a:p>
        </p:txBody>
      </p:sp>
      <p:sp>
        <p:nvSpPr>
          <p:cNvPr id="77" name="Google Shape;77;p16"/>
          <p:cNvSpPr txBox="1"/>
          <p:nvPr>
            <p:ph idx="1" type="body"/>
          </p:nvPr>
        </p:nvSpPr>
        <p:spPr>
          <a:xfrm>
            <a:off x="311700" y="1152475"/>
            <a:ext cx="5485500" cy="3416400"/>
          </a:xfrm>
          <a:prstGeom prst="rect">
            <a:avLst/>
          </a:prstGeom>
        </p:spPr>
        <p:txBody>
          <a:bodyPr anchorCtr="0" anchor="t" bIns="91425" lIns="91425" spcFirstLastPara="1" rIns="91425" wrap="square" tIns="91425">
            <a:noAutofit/>
          </a:bodyPr>
          <a:lstStyle/>
          <a:p>
            <a:pPr indent="-317500" lvl="0" marL="457200" rtl="0" algn="just">
              <a:lnSpc>
                <a:spcPct val="150000"/>
              </a:lnSpc>
              <a:spcBef>
                <a:spcPts val="0"/>
              </a:spcBef>
              <a:spcAft>
                <a:spcPts val="0"/>
              </a:spcAft>
              <a:buClr>
                <a:schemeClr val="dk1"/>
              </a:buClr>
              <a:buSzPts val="1400"/>
              <a:buChar char="●"/>
            </a:pPr>
            <a:r>
              <a:rPr lang="en" sz="1400">
                <a:solidFill>
                  <a:schemeClr val="dk1"/>
                </a:solidFill>
              </a:rPr>
              <a:t>As per the </a:t>
            </a:r>
            <a:r>
              <a:rPr b="1" i="1" lang="en" sz="1400">
                <a:solidFill>
                  <a:schemeClr val="dk1"/>
                </a:solidFill>
              </a:rPr>
              <a:t>employees engagement model of Aon Hewitt</a:t>
            </a:r>
            <a:r>
              <a:rPr lang="en" sz="1400">
                <a:solidFill>
                  <a:schemeClr val="dk1"/>
                </a:solidFill>
              </a:rPr>
              <a:t> there are three elements that need to be addressed to ensure that the employees are fully engaged with their job roles (Turner and Turner, 2020). </a:t>
            </a:r>
            <a:endParaRPr sz="1400">
              <a:solidFill>
                <a:schemeClr val="dk1"/>
              </a:solidFill>
            </a:endParaRPr>
          </a:p>
          <a:p>
            <a:pPr indent="-317500" lvl="0" marL="457200" rtl="0" algn="just">
              <a:lnSpc>
                <a:spcPct val="150000"/>
              </a:lnSpc>
              <a:spcBef>
                <a:spcPts val="0"/>
              </a:spcBef>
              <a:spcAft>
                <a:spcPts val="0"/>
              </a:spcAft>
              <a:buClr>
                <a:schemeClr val="dk1"/>
              </a:buClr>
              <a:buSzPts val="1400"/>
              <a:buChar char="●"/>
            </a:pPr>
            <a:r>
              <a:rPr lang="en" sz="1400">
                <a:solidFill>
                  <a:schemeClr val="dk1"/>
                </a:solidFill>
              </a:rPr>
              <a:t>It will ensure that the communication with the employees or staff are positive in a way that it helps to reflect upon their existing abilities.</a:t>
            </a:r>
            <a:endParaRPr sz="1400">
              <a:solidFill>
                <a:schemeClr val="dk1"/>
              </a:solidFill>
            </a:endParaRPr>
          </a:p>
          <a:p>
            <a:pPr indent="-317500" lvl="0" marL="457200" rtl="0" algn="just">
              <a:lnSpc>
                <a:spcPct val="150000"/>
              </a:lnSpc>
              <a:spcBef>
                <a:spcPts val="0"/>
              </a:spcBef>
              <a:spcAft>
                <a:spcPts val="0"/>
              </a:spcAft>
              <a:buClr>
                <a:schemeClr val="dk1"/>
              </a:buClr>
              <a:buSzPts val="1400"/>
              <a:buChar char="●"/>
            </a:pPr>
            <a:r>
              <a:rPr lang="en" sz="1400">
                <a:solidFill>
                  <a:schemeClr val="dk1"/>
                </a:solidFill>
              </a:rPr>
              <a:t>To make the staff stay till the completion of the training program, it will be ensured that the managers or supervisors are communicating and engaging with them regularly (Sun and Bunchapattanasakda, 2019). </a:t>
            </a:r>
            <a:endParaRPr sz="2000"/>
          </a:p>
        </p:txBody>
      </p:sp>
      <p:pic>
        <p:nvPicPr>
          <p:cNvPr id="78" name="Google Shape;78;p16"/>
          <p:cNvPicPr preferRelativeResize="0"/>
          <p:nvPr/>
        </p:nvPicPr>
        <p:blipFill>
          <a:blip r:embed="rId3">
            <a:alphaModFix/>
          </a:blip>
          <a:stretch>
            <a:fillRect/>
          </a:stretch>
        </p:blipFill>
        <p:spPr>
          <a:xfrm>
            <a:off x="6212925" y="2065275"/>
            <a:ext cx="2619375" cy="17430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 name="Shape 82"/>
        <p:cNvGrpSpPr/>
        <p:nvPr/>
      </p:nvGrpSpPr>
      <p:grpSpPr>
        <a:xfrm>
          <a:off x="0" y="0"/>
          <a:ext cx="0" cy="0"/>
          <a:chOff x="0" y="0"/>
          <a:chExt cx="0" cy="0"/>
        </a:xfrm>
      </p:grpSpPr>
      <p:sp>
        <p:nvSpPr>
          <p:cNvPr id="83" name="Google Shape;83;p17"/>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990"/>
              <a:buFont typeface="Arial"/>
              <a:buNone/>
            </a:pPr>
            <a:r>
              <a:rPr b="1" lang="en" sz="1779"/>
              <a:t>Learning objectives</a:t>
            </a:r>
            <a:endParaRPr b="1" sz="1779"/>
          </a:p>
          <a:p>
            <a:pPr indent="0" lvl="0" marL="0" rtl="0" algn="l">
              <a:spcBef>
                <a:spcPts val="0"/>
              </a:spcBef>
              <a:spcAft>
                <a:spcPts val="0"/>
              </a:spcAft>
              <a:buSzPts val="990"/>
              <a:buNone/>
            </a:pPr>
            <a:r>
              <a:t/>
            </a:r>
            <a:endParaRPr sz="3220"/>
          </a:p>
        </p:txBody>
      </p:sp>
      <p:sp>
        <p:nvSpPr>
          <p:cNvPr id="84" name="Google Shape;84;p17"/>
          <p:cNvSpPr txBox="1"/>
          <p:nvPr>
            <p:ph idx="1" type="body"/>
          </p:nvPr>
        </p:nvSpPr>
        <p:spPr>
          <a:xfrm>
            <a:off x="311700" y="1152475"/>
            <a:ext cx="5471400" cy="3416400"/>
          </a:xfrm>
          <a:prstGeom prst="rect">
            <a:avLst/>
          </a:prstGeom>
        </p:spPr>
        <p:txBody>
          <a:bodyPr anchorCtr="0" anchor="t" bIns="91425" lIns="91425" spcFirstLastPara="1" rIns="91425" wrap="square" tIns="91425">
            <a:noAutofit/>
          </a:bodyPr>
          <a:lstStyle/>
          <a:p>
            <a:pPr indent="-342900" lvl="0" marL="457200" rtl="0" algn="just">
              <a:lnSpc>
                <a:spcPct val="150000"/>
              </a:lnSpc>
              <a:spcBef>
                <a:spcPts val="0"/>
              </a:spcBef>
              <a:spcAft>
                <a:spcPts val="0"/>
              </a:spcAft>
              <a:buClr>
                <a:schemeClr val="dk1"/>
              </a:buClr>
              <a:buSzPts val="1800"/>
              <a:buChar char="●"/>
            </a:pPr>
            <a:r>
              <a:rPr lang="en">
                <a:solidFill>
                  <a:schemeClr val="dk1"/>
                </a:solidFill>
              </a:rPr>
              <a:t>To enhance the skills and knowledge of the staff so that they can work even in changing circumstances or overload of work (Tumi </a:t>
            </a:r>
            <a:r>
              <a:rPr i="1" lang="en">
                <a:solidFill>
                  <a:schemeClr val="dk1"/>
                </a:solidFill>
              </a:rPr>
              <a:t>et al., </a:t>
            </a:r>
            <a:r>
              <a:rPr lang="en">
                <a:solidFill>
                  <a:schemeClr val="dk1"/>
                </a:solidFill>
              </a:rPr>
              <a:t>2022). </a:t>
            </a:r>
            <a:endParaRPr>
              <a:solidFill>
                <a:schemeClr val="dk1"/>
              </a:solidFill>
            </a:endParaRPr>
          </a:p>
          <a:p>
            <a:pPr indent="-342900" lvl="0" marL="457200" rtl="0" algn="just">
              <a:lnSpc>
                <a:spcPct val="150000"/>
              </a:lnSpc>
              <a:spcBef>
                <a:spcPts val="0"/>
              </a:spcBef>
              <a:spcAft>
                <a:spcPts val="0"/>
              </a:spcAft>
              <a:buClr>
                <a:schemeClr val="dk1"/>
              </a:buClr>
              <a:buSzPts val="1800"/>
              <a:buChar char="●"/>
            </a:pPr>
            <a:r>
              <a:rPr lang="en">
                <a:solidFill>
                  <a:schemeClr val="dk1"/>
                </a:solidFill>
              </a:rPr>
              <a:t>To provide the employees with opportunities of career development such as enhancing the skills of leadership (Karim </a:t>
            </a:r>
            <a:r>
              <a:rPr i="1" lang="en">
                <a:solidFill>
                  <a:schemeClr val="dk1"/>
                </a:solidFill>
              </a:rPr>
              <a:t>et al., </a:t>
            </a:r>
            <a:r>
              <a:rPr lang="en">
                <a:solidFill>
                  <a:schemeClr val="dk1"/>
                </a:solidFill>
              </a:rPr>
              <a:t>2019). </a:t>
            </a:r>
            <a:endParaRPr>
              <a:solidFill>
                <a:schemeClr val="dk1"/>
              </a:solidFill>
            </a:endParaRPr>
          </a:p>
          <a:p>
            <a:pPr indent="-342900" lvl="0" marL="457200" rtl="0" algn="just">
              <a:lnSpc>
                <a:spcPct val="150000"/>
              </a:lnSpc>
              <a:spcBef>
                <a:spcPts val="0"/>
              </a:spcBef>
              <a:spcAft>
                <a:spcPts val="0"/>
              </a:spcAft>
              <a:buClr>
                <a:schemeClr val="dk1"/>
              </a:buClr>
              <a:buSzPts val="1800"/>
              <a:buChar char="●"/>
            </a:pPr>
            <a:r>
              <a:rPr lang="en">
                <a:solidFill>
                  <a:schemeClr val="dk1"/>
                </a:solidFill>
              </a:rPr>
              <a:t>To provide the employees with training in health and safety. </a:t>
            </a:r>
            <a:endParaRPr sz="2400"/>
          </a:p>
        </p:txBody>
      </p:sp>
      <p:pic>
        <p:nvPicPr>
          <p:cNvPr id="85" name="Google Shape;85;p17"/>
          <p:cNvPicPr preferRelativeResize="0"/>
          <p:nvPr/>
        </p:nvPicPr>
        <p:blipFill>
          <a:blip r:embed="rId3">
            <a:alphaModFix/>
          </a:blip>
          <a:stretch>
            <a:fillRect/>
          </a:stretch>
        </p:blipFill>
        <p:spPr>
          <a:xfrm>
            <a:off x="6319125" y="1595438"/>
            <a:ext cx="2343150" cy="19526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8"/>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chemeClr val="dk1"/>
              </a:buClr>
              <a:buSzPts val="1100"/>
              <a:buFont typeface="Arial"/>
              <a:buNone/>
            </a:pPr>
            <a:r>
              <a:rPr b="1" lang="en" sz="2100"/>
              <a:t>Training components</a:t>
            </a:r>
            <a:endParaRPr sz="3700"/>
          </a:p>
        </p:txBody>
      </p:sp>
      <p:sp>
        <p:nvSpPr>
          <p:cNvPr id="91" name="Google Shape;91;p18"/>
          <p:cNvSpPr txBox="1"/>
          <p:nvPr>
            <p:ph idx="1" type="body"/>
          </p:nvPr>
        </p:nvSpPr>
        <p:spPr>
          <a:xfrm>
            <a:off x="311700" y="1152475"/>
            <a:ext cx="5215500" cy="3416400"/>
          </a:xfrm>
          <a:prstGeom prst="rect">
            <a:avLst/>
          </a:prstGeom>
        </p:spPr>
        <p:txBody>
          <a:bodyPr anchorCtr="0" anchor="t" bIns="91425" lIns="91425" spcFirstLastPara="1" rIns="91425" wrap="square" tIns="91425">
            <a:noAutofit/>
          </a:bodyPr>
          <a:lstStyle/>
          <a:p>
            <a:pPr indent="-330200" lvl="0" marL="457200" rtl="0" algn="just">
              <a:lnSpc>
                <a:spcPct val="150000"/>
              </a:lnSpc>
              <a:spcBef>
                <a:spcPts val="0"/>
              </a:spcBef>
              <a:spcAft>
                <a:spcPts val="0"/>
              </a:spcAft>
              <a:buClr>
                <a:schemeClr val="dk1"/>
              </a:buClr>
              <a:buSzPts val="1600"/>
              <a:buChar char="●"/>
            </a:pPr>
            <a:r>
              <a:rPr lang="en" sz="1600">
                <a:solidFill>
                  <a:schemeClr val="dk1"/>
                </a:solidFill>
              </a:rPr>
              <a:t>On the first day of the training program the staff will be provided department orientation knowledge so that they can understand how the housekeeping department functions (Waqanimaravu and Arasanmi, 2020). </a:t>
            </a:r>
            <a:endParaRPr sz="1600">
              <a:solidFill>
                <a:schemeClr val="dk1"/>
              </a:solidFill>
            </a:endParaRPr>
          </a:p>
          <a:p>
            <a:pPr indent="-330200" lvl="0" marL="457200" rtl="0" algn="just">
              <a:lnSpc>
                <a:spcPct val="150000"/>
              </a:lnSpc>
              <a:spcBef>
                <a:spcPts val="0"/>
              </a:spcBef>
              <a:spcAft>
                <a:spcPts val="0"/>
              </a:spcAft>
              <a:buClr>
                <a:schemeClr val="dk1"/>
              </a:buClr>
              <a:buSzPts val="1600"/>
              <a:buChar char="●"/>
            </a:pPr>
            <a:r>
              <a:rPr lang="en" sz="1600">
                <a:solidFill>
                  <a:schemeClr val="dk1"/>
                </a:solidFill>
              </a:rPr>
              <a:t>The second day will be the review day wherein information about the housekeeping employees roles and duties will be provided.</a:t>
            </a:r>
            <a:endParaRPr sz="1600">
              <a:solidFill>
                <a:schemeClr val="dk1"/>
              </a:solidFill>
            </a:endParaRPr>
          </a:p>
          <a:p>
            <a:pPr indent="-330200" lvl="0" marL="457200" rtl="0" algn="just">
              <a:lnSpc>
                <a:spcPct val="150000"/>
              </a:lnSpc>
              <a:spcBef>
                <a:spcPts val="0"/>
              </a:spcBef>
              <a:spcAft>
                <a:spcPts val="0"/>
              </a:spcAft>
              <a:buClr>
                <a:schemeClr val="dk1"/>
              </a:buClr>
              <a:buSzPts val="1600"/>
              <a:buChar char="●"/>
            </a:pPr>
            <a:r>
              <a:rPr lang="en" sz="1600">
                <a:solidFill>
                  <a:schemeClr val="dk1"/>
                </a:solidFill>
              </a:rPr>
              <a:t>During day 3, the staff will be given the task of preparing the guest room and the bathroom as well.</a:t>
            </a:r>
            <a:endParaRPr sz="1600">
              <a:solidFill>
                <a:schemeClr val="dk1"/>
              </a:solidFill>
            </a:endParaRPr>
          </a:p>
          <a:p>
            <a:pPr indent="0" lvl="0" marL="0" rtl="0" algn="l">
              <a:spcBef>
                <a:spcPts val="0"/>
              </a:spcBef>
              <a:spcAft>
                <a:spcPts val="1200"/>
              </a:spcAft>
              <a:buNone/>
            </a:pPr>
            <a:r>
              <a:t/>
            </a:r>
            <a:endParaRPr sz="2200"/>
          </a:p>
        </p:txBody>
      </p:sp>
      <p:pic>
        <p:nvPicPr>
          <p:cNvPr id="92" name="Google Shape;92;p18"/>
          <p:cNvPicPr preferRelativeResize="0"/>
          <p:nvPr/>
        </p:nvPicPr>
        <p:blipFill>
          <a:blip r:embed="rId3">
            <a:alphaModFix/>
          </a:blip>
          <a:stretch>
            <a:fillRect/>
          </a:stretch>
        </p:blipFill>
        <p:spPr>
          <a:xfrm>
            <a:off x="5992175" y="1866350"/>
            <a:ext cx="2933700" cy="15621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19"/>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990"/>
              <a:buFont typeface="Arial"/>
              <a:buNone/>
            </a:pPr>
            <a:r>
              <a:rPr b="1" lang="en" sz="1879"/>
              <a:t>Training tools</a:t>
            </a:r>
            <a:endParaRPr b="1" sz="1879"/>
          </a:p>
          <a:p>
            <a:pPr indent="0" lvl="0" marL="0" rtl="0" algn="l">
              <a:spcBef>
                <a:spcPts val="0"/>
              </a:spcBef>
              <a:spcAft>
                <a:spcPts val="0"/>
              </a:spcAft>
              <a:buSzPts val="990"/>
              <a:buNone/>
            </a:pPr>
            <a:r>
              <a:t/>
            </a:r>
            <a:endParaRPr sz="3320"/>
          </a:p>
        </p:txBody>
      </p:sp>
      <p:sp>
        <p:nvSpPr>
          <p:cNvPr id="98" name="Google Shape;98;p19"/>
          <p:cNvSpPr txBox="1"/>
          <p:nvPr>
            <p:ph idx="1" type="body"/>
          </p:nvPr>
        </p:nvSpPr>
        <p:spPr>
          <a:xfrm>
            <a:off x="311700" y="1152475"/>
            <a:ext cx="5357700" cy="3416400"/>
          </a:xfrm>
          <a:prstGeom prst="rect">
            <a:avLst/>
          </a:prstGeom>
        </p:spPr>
        <p:txBody>
          <a:bodyPr anchorCtr="0" anchor="t" bIns="91425" lIns="91425" spcFirstLastPara="1" rIns="91425" wrap="square" tIns="91425">
            <a:noAutofit/>
          </a:bodyPr>
          <a:lstStyle/>
          <a:p>
            <a:pPr indent="-336550" lvl="0" marL="457200" rtl="0" algn="just">
              <a:lnSpc>
                <a:spcPct val="150000"/>
              </a:lnSpc>
              <a:spcBef>
                <a:spcPts val="0"/>
              </a:spcBef>
              <a:spcAft>
                <a:spcPts val="0"/>
              </a:spcAft>
              <a:buClr>
                <a:schemeClr val="dk1"/>
              </a:buClr>
              <a:buSzPts val="1700"/>
              <a:buChar char="●"/>
            </a:pPr>
            <a:r>
              <a:rPr lang="en" sz="1700">
                <a:solidFill>
                  <a:schemeClr val="dk1"/>
                </a:solidFill>
              </a:rPr>
              <a:t>The staff will be provided with both manual and electric cleaning tools such as </a:t>
            </a:r>
            <a:r>
              <a:rPr b="1" i="1" lang="en" sz="1700">
                <a:solidFill>
                  <a:schemeClr val="dk1"/>
                </a:solidFill>
              </a:rPr>
              <a:t>box sweeper</a:t>
            </a:r>
            <a:r>
              <a:rPr lang="en" sz="1700">
                <a:solidFill>
                  <a:schemeClr val="dk1"/>
                </a:solidFill>
              </a:rPr>
              <a:t> will be provided to clean the carpets and floors. </a:t>
            </a:r>
            <a:endParaRPr sz="1700">
              <a:solidFill>
                <a:schemeClr val="dk1"/>
              </a:solidFill>
            </a:endParaRPr>
          </a:p>
          <a:p>
            <a:pPr indent="-336550" lvl="0" marL="457200" rtl="0" algn="just">
              <a:lnSpc>
                <a:spcPct val="150000"/>
              </a:lnSpc>
              <a:spcBef>
                <a:spcPts val="0"/>
              </a:spcBef>
              <a:spcAft>
                <a:spcPts val="0"/>
              </a:spcAft>
              <a:buClr>
                <a:schemeClr val="dk1"/>
              </a:buClr>
              <a:buSzPts val="1700"/>
              <a:buChar char="●"/>
            </a:pPr>
            <a:r>
              <a:rPr b="1" i="1" lang="en" sz="1700">
                <a:solidFill>
                  <a:schemeClr val="dk1"/>
                </a:solidFill>
              </a:rPr>
              <a:t>Vacuum cleaner</a:t>
            </a:r>
            <a:r>
              <a:rPr lang="en" sz="1700">
                <a:solidFill>
                  <a:schemeClr val="dk1"/>
                </a:solidFill>
              </a:rPr>
              <a:t> will be provided so that the requirements of tough cleaning can be met (Jubaedah </a:t>
            </a:r>
            <a:r>
              <a:rPr i="1" lang="en" sz="1700">
                <a:solidFill>
                  <a:schemeClr val="dk1"/>
                </a:solidFill>
              </a:rPr>
              <a:t>et al., </a:t>
            </a:r>
            <a:r>
              <a:rPr lang="en" sz="1700">
                <a:solidFill>
                  <a:schemeClr val="dk1"/>
                </a:solidFill>
              </a:rPr>
              <a:t>2019). </a:t>
            </a:r>
            <a:endParaRPr b="1" i="1" sz="1700">
              <a:solidFill>
                <a:schemeClr val="dk1"/>
              </a:solidFill>
            </a:endParaRPr>
          </a:p>
          <a:p>
            <a:pPr indent="-336550" lvl="0" marL="457200" rtl="0" algn="just">
              <a:lnSpc>
                <a:spcPct val="150000"/>
              </a:lnSpc>
              <a:spcBef>
                <a:spcPts val="0"/>
              </a:spcBef>
              <a:spcAft>
                <a:spcPts val="0"/>
              </a:spcAft>
              <a:buClr>
                <a:schemeClr val="dk1"/>
              </a:buClr>
              <a:buSzPts val="1700"/>
              <a:buChar char="●"/>
            </a:pPr>
            <a:r>
              <a:rPr lang="en" sz="1700">
                <a:solidFill>
                  <a:schemeClr val="dk1"/>
                </a:solidFill>
              </a:rPr>
              <a:t>Cleaning agents or chemical will also be provided and staff will be taught how they can use it effectively. </a:t>
            </a:r>
            <a:endParaRPr sz="2300"/>
          </a:p>
        </p:txBody>
      </p:sp>
      <p:pic>
        <p:nvPicPr>
          <p:cNvPr id="99" name="Google Shape;99;p19"/>
          <p:cNvPicPr preferRelativeResize="0"/>
          <p:nvPr/>
        </p:nvPicPr>
        <p:blipFill>
          <a:blip r:embed="rId3">
            <a:alphaModFix/>
          </a:blip>
          <a:stretch>
            <a:fillRect/>
          </a:stretch>
        </p:blipFill>
        <p:spPr>
          <a:xfrm>
            <a:off x="5953471" y="2119625"/>
            <a:ext cx="3007175" cy="10953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20"/>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chemeClr val="dk1"/>
              </a:buClr>
              <a:buSzPts val="1100"/>
              <a:buFont typeface="Arial"/>
              <a:buNone/>
            </a:pPr>
            <a:r>
              <a:rPr b="1" lang="en" sz="1900"/>
              <a:t>Training certification</a:t>
            </a:r>
            <a:endParaRPr sz="3500"/>
          </a:p>
        </p:txBody>
      </p:sp>
      <p:sp>
        <p:nvSpPr>
          <p:cNvPr id="105" name="Google Shape;105;p20"/>
          <p:cNvSpPr txBox="1"/>
          <p:nvPr>
            <p:ph idx="1" type="body"/>
          </p:nvPr>
        </p:nvSpPr>
        <p:spPr>
          <a:xfrm>
            <a:off x="311700" y="1152475"/>
            <a:ext cx="4547700" cy="3416400"/>
          </a:xfrm>
          <a:prstGeom prst="rect">
            <a:avLst/>
          </a:prstGeom>
        </p:spPr>
        <p:txBody>
          <a:bodyPr anchorCtr="0" anchor="t" bIns="91425" lIns="91425" spcFirstLastPara="1" rIns="91425" wrap="square" tIns="91425">
            <a:noAutofit/>
          </a:bodyPr>
          <a:lstStyle/>
          <a:p>
            <a:pPr indent="-336550" lvl="0" marL="457200" rtl="0" algn="just">
              <a:lnSpc>
                <a:spcPct val="150000"/>
              </a:lnSpc>
              <a:spcBef>
                <a:spcPts val="0"/>
              </a:spcBef>
              <a:spcAft>
                <a:spcPts val="0"/>
              </a:spcAft>
              <a:buClr>
                <a:schemeClr val="dk1"/>
              </a:buClr>
              <a:buSzPts val="1700"/>
              <a:buChar char="●"/>
            </a:pPr>
            <a:r>
              <a:rPr lang="en" sz="1700">
                <a:solidFill>
                  <a:schemeClr val="dk1"/>
                </a:solidFill>
              </a:rPr>
              <a:t>At the end of the training program it will be ensured that each staff member receives a proper certificate.</a:t>
            </a:r>
            <a:endParaRPr sz="1700">
              <a:solidFill>
                <a:schemeClr val="dk1"/>
              </a:solidFill>
            </a:endParaRPr>
          </a:p>
          <a:p>
            <a:pPr indent="-336550" lvl="0" marL="457200" rtl="0" algn="just">
              <a:lnSpc>
                <a:spcPct val="150000"/>
              </a:lnSpc>
              <a:spcBef>
                <a:spcPts val="0"/>
              </a:spcBef>
              <a:spcAft>
                <a:spcPts val="0"/>
              </a:spcAft>
              <a:buClr>
                <a:schemeClr val="dk1"/>
              </a:buClr>
              <a:buSzPts val="1700"/>
              <a:buChar char="●"/>
            </a:pPr>
            <a:r>
              <a:rPr lang="en" sz="1700">
                <a:solidFill>
                  <a:schemeClr val="dk1"/>
                </a:solidFill>
              </a:rPr>
              <a:t>The certification will also help to make the employees feel valued and respected. </a:t>
            </a:r>
            <a:endParaRPr sz="1700">
              <a:solidFill>
                <a:schemeClr val="dk1"/>
              </a:solidFill>
            </a:endParaRPr>
          </a:p>
          <a:p>
            <a:pPr indent="-336550" lvl="0" marL="457200" rtl="0" algn="just">
              <a:lnSpc>
                <a:spcPct val="150000"/>
              </a:lnSpc>
              <a:spcBef>
                <a:spcPts val="0"/>
              </a:spcBef>
              <a:spcAft>
                <a:spcPts val="0"/>
              </a:spcAft>
              <a:buClr>
                <a:schemeClr val="dk1"/>
              </a:buClr>
              <a:buSzPts val="1700"/>
              <a:buChar char="●"/>
            </a:pPr>
            <a:r>
              <a:rPr lang="en" sz="1700">
                <a:solidFill>
                  <a:schemeClr val="dk1"/>
                </a:solidFill>
              </a:rPr>
              <a:t>Thus, the training certification will be provided to all the staff irrespective of the standards they have been able to meet.</a:t>
            </a:r>
            <a:endParaRPr sz="2300"/>
          </a:p>
        </p:txBody>
      </p:sp>
      <p:pic>
        <p:nvPicPr>
          <p:cNvPr id="106" name="Google Shape;106;p20"/>
          <p:cNvPicPr preferRelativeResize="0"/>
          <p:nvPr/>
        </p:nvPicPr>
        <p:blipFill>
          <a:blip r:embed="rId3">
            <a:alphaModFix/>
          </a:blip>
          <a:stretch>
            <a:fillRect/>
          </a:stretch>
        </p:blipFill>
        <p:spPr>
          <a:xfrm>
            <a:off x="5870025" y="1994200"/>
            <a:ext cx="2962275" cy="15430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21"/>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chemeClr val="dk1"/>
              </a:buClr>
              <a:buSzPts val="1100"/>
              <a:buFont typeface="Arial"/>
              <a:buNone/>
            </a:pPr>
            <a:r>
              <a:rPr b="1" lang="en" sz="2200"/>
              <a:t>Conclusion</a:t>
            </a:r>
            <a:endParaRPr sz="3800"/>
          </a:p>
        </p:txBody>
      </p:sp>
      <p:sp>
        <p:nvSpPr>
          <p:cNvPr id="112" name="Google Shape;112;p21"/>
          <p:cNvSpPr txBox="1"/>
          <p:nvPr>
            <p:ph idx="1" type="body"/>
          </p:nvPr>
        </p:nvSpPr>
        <p:spPr>
          <a:xfrm>
            <a:off x="311700" y="1152475"/>
            <a:ext cx="5741100" cy="3416400"/>
          </a:xfrm>
          <a:prstGeom prst="rect">
            <a:avLst/>
          </a:prstGeom>
        </p:spPr>
        <p:txBody>
          <a:bodyPr anchorCtr="0" anchor="t" bIns="91425" lIns="91425" spcFirstLastPara="1" rIns="91425" wrap="square" tIns="91425">
            <a:noAutofit/>
          </a:bodyPr>
          <a:lstStyle/>
          <a:p>
            <a:pPr indent="-349250" lvl="0" marL="457200" rtl="0" algn="just">
              <a:lnSpc>
                <a:spcPct val="150000"/>
              </a:lnSpc>
              <a:spcBef>
                <a:spcPts val="0"/>
              </a:spcBef>
              <a:spcAft>
                <a:spcPts val="0"/>
              </a:spcAft>
              <a:buClr>
                <a:schemeClr val="dk1"/>
              </a:buClr>
              <a:buSzPts val="1900"/>
              <a:buChar char="●"/>
            </a:pPr>
            <a:r>
              <a:rPr lang="en" sz="1900">
                <a:solidFill>
                  <a:schemeClr val="dk1"/>
                </a:solidFill>
              </a:rPr>
              <a:t>In the housekeeping department it is very necessary for staff to understand even the smallest thing that can affect the customer's experience. </a:t>
            </a:r>
            <a:endParaRPr sz="1900">
              <a:solidFill>
                <a:schemeClr val="dk1"/>
              </a:solidFill>
            </a:endParaRPr>
          </a:p>
          <a:p>
            <a:pPr indent="-349250" lvl="0" marL="457200" rtl="0" algn="just">
              <a:lnSpc>
                <a:spcPct val="150000"/>
              </a:lnSpc>
              <a:spcBef>
                <a:spcPts val="0"/>
              </a:spcBef>
              <a:spcAft>
                <a:spcPts val="0"/>
              </a:spcAft>
              <a:buClr>
                <a:schemeClr val="dk1"/>
              </a:buClr>
              <a:buSzPts val="1900"/>
              <a:buChar char="●"/>
            </a:pPr>
            <a:r>
              <a:rPr lang="en" sz="1900">
                <a:solidFill>
                  <a:schemeClr val="dk1"/>
                </a:solidFill>
              </a:rPr>
              <a:t>Through the training program it will be ensured that the issues in the guest room are mitigated.</a:t>
            </a:r>
            <a:endParaRPr sz="1900">
              <a:solidFill>
                <a:schemeClr val="dk1"/>
              </a:solidFill>
            </a:endParaRPr>
          </a:p>
          <a:p>
            <a:pPr indent="-349250" lvl="0" marL="457200" rtl="0" algn="just">
              <a:lnSpc>
                <a:spcPct val="150000"/>
              </a:lnSpc>
              <a:spcBef>
                <a:spcPts val="0"/>
              </a:spcBef>
              <a:spcAft>
                <a:spcPts val="0"/>
              </a:spcAft>
              <a:buClr>
                <a:schemeClr val="dk1"/>
              </a:buClr>
              <a:buSzPts val="1900"/>
              <a:buChar char="●"/>
            </a:pPr>
            <a:r>
              <a:rPr lang="en" sz="1900">
                <a:solidFill>
                  <a:schemeClr val="dk1"/>
                </a:solidFill>
              </a:rPr>
              <a:t>Thus, to improve the morale and motivation of the employees they will be provided with certificates.</a:t>
            </a:r>
            <a:endParaRPr sz="2500"/>
          </a:p>
        </p:txBody>
      </p:sp>
      <p:pic>
        <p:nvPicPr>
          <p:cNvPr id="113" name="Google Shape;113;p21"/>
          <p:cNvPicPr preferRelativeResize="0"/>
          <p:nvPr/>
        </p:nvPicPr>
        <p:blipFill>
          <a:blip r:embed="rId3">
            <a:alphaModFix/>
          </a:blip>
          <a:stretch>
            <a:fillRect/>
          </a:stretch>
        </p:blipFill>
        <p:spPr>
          <a:xfrm>
            <a:off x="6688275" y="1610600"/>
            <a:ext cx="2076450" cy="22002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22"/>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chemeClr val="dk1"/>
              </a:buClr>
              <a:buSzPts val="1100"/>
              <a:buFont typeface="Arial"/>
              <a:buNone/>
            </a:pPr>
            <a:r>
              <a:rPr b="1" lang="en" sz="2100"/>
              <a:t>Reference</a:t>
            </a:r>
            <a:endParaRPr sz="3700"/>
          </a:p>
        </p:txBody>
      </p:sp>
      <p:sp>
        <p:nvSpPr>
          <p:cNvPr id="119" name="Google Shape;119;p22"/>
          <p:cNvSpPr txBox="1"/>
          <p:nvPr>
            <p:ph idx="1" type="body"/>
          </p:nvPr>
        </p:nvSpPr>
        <p:spPr>
          <a:xfrm>
            <a:off x="311700" y="910875"/>
            <a:ext cx="8520600" cy="3657900"/>
          </a:xfrm>
          <a:prstGeom prst="rect">
            <a:avLst/>
          </a:prstGeom>
        </p:spPr>
        <p:txBody>
          <a:bodyPr anchorCtr="0" anchor="t" bIns="91425" lIns="91425" spcFirstLastPara="1" rIns="91425" wrap="square" tIns="91425">
            <a:noAutofit/>
          </a:bodyPr>
          <a:lstStyle/>
          <a:p>
            <a:pPr indent="0" lvl="0" marL="0" rtl="0" algn="just">
              <a:lnSpc>
                <a:spcPct val="150000"/>
              </a:lnSpc>
              <a:spcBef>
                <a:spcPts val="1200"/>
              </a:spcBef>
              <a:spcAft>
                <a:spcPts val="0"/>
              </a:spcAft>
              <a:buClr>
                <a:schemeClr val="dk1"/>
              </a:buClr>
              <a:buSzPts val="440"/>
              <a:buFont typeface="Arial"/>
              <a:buNone/>
            </a:pPr>
            <a:r>
              <a:rPr lang="en" sz="680">
                <a:solidFill>
                  <a:schemeClr val="dk1"/>
                </a:solidFill>
              </a:rPr>
              <a:t>Djajasinga, N.D., Sulastri, L., Sudirman, A., Sari, A.L. and Rihardi, E.L., (2021), June. Practices in Human Resources and Employee Turnover in the Hospitality Industry.</a:t>
            </a:r>
            <a:r>
              <a:rPr i="1" lang="en" sz="680">
                <a:solidFill>
                  <a:schemeClr val="dk1"/>
                </a:solidFill>
              </a:rPr>
              <a:t> In 2nd Annual Conference on blended learning, educational technology and Innovation</a:t>
            </a:r>
            <a:r>
              <a:rPr lang="en" sz="680">
                <a:solidFill>
                  <a:schemeClr val="dk1"/>
                </a:solidFill>
              </a:rPr>
              <a:t> (ACBLETI 2020) (pp. 113-117). Atlantis Press.</a:t>
            </a:r>
            <a:endParaRPr sz="680">
              <a:solidFill>
                <a:schemeClr val="dk1"/>
              </a:solidFill>
            </a:endParaRPr>
          </a:p>
          <a:p>
            <a:pPr indent="0" lvl="0" marL="0" rtl="0" algn="just">
              <a:lnSpc>
                <a:spcPct val="150000"/>
              </a:lnSpc>
              <a:spcBef>
                <a:spcPts val="1200"/>
              </a:spcBef>
              <a:spcAft>
                <a:spcPts val="0"/>
              </a:spcAft>
              <a:buClr>
                <a:schemeClr val="dk1"/>
              </a:buClr>
              <a:buSzPts val="440"/>
              <a:buFont typeface="Arial"/>
              <a:buNone/>
            </a:pPr>
            <a:r>
              <a:rPr lang="en" sz="680">
                <a:solidFill>
                  <a:schemeClr val="dk1"/>
                </a:solidFill>
              </a:rPr>
              <a:t>Jubaedah, Y., Rohaeni, N. and Rinekasari, N.R., (2019), February. Competency-based Assessment Model on Job Performance in Housekeeping Department Apprenticeship. </a:t>
            </a:r>
            <a:r>
              <a:rPr i="1" lang="en" sz="680">
                <a:solidFill>
                  <a:schemeClr val="dk1"/>
                </a:solidFill>
              </a:rPr>
              <a:t>In 5th UPI International Conference on Technical and Vocational Education and Training</a:t>
            </a:r>
            <a:r>
              <a:rPr lang="en" sz="680">
                <a:solidFill>
                  <a:schemeClr val="dk1"/>
                </a:solidFill>
              </a:rPr>
              <a:t> (ICTVET 2018) (pp. 277-280). Atlantis Press.</a:t>
            </a:r>
            <a:endParaRPr sz="680">
              <a:solidFill>
                <a:schemeClr val="dk1"/>
              </a:solidFill>
            </a:endParaRPr>
          </a:p>
          <a:p>
            <a:pPr indent="0" lvl="0" marL="0" rtl="0" algn="just">
              <a:lnSpc>
                <a:spcPct val="150000"/>
              </a:lnSpc>
              <a:spcBef>
                <a:spcPts val="1200"/>
              </a:spcBef>
              <a:spcAft>
                <a:spcPts val="0"/>
              </a:spcAft>
              <a:buClr>
                <a:schemeClr val="dk1"/>
              </a:buClr>
              <a:buSzPts val="440"/>
              <a:buFont typeface="Arial"/>
              <a:buNone/>
            </a:pPr>
            <a:r>
              <a:rPr lang="en" sz="680">
                <a:solidFill>
                  <a:schemeClr val="dk1"/>
                </a:solidFill>
              </a:rPr>
              <a:t>Karim, M.M., Choudhury, M.M. and Latif, W.B., (2019). The impact of training and development on employees’ performance: an analysis of quantitative data. </a:t>
            </a:r>
            <a:r>
              <a:rPr i="1" lang="en" sz="680">
                <a:solidFill>
                  <a:schemeClr val="dk1"/>
                </a:solidFill>
              </a:rPr>
              <a:t>Noble International Journal of Business and Management Research</a:t>
            </a:r>
            <a:r>
              <a:rPr lang="en" sz="680">
                <a:solidFill>
                  <a:schemeClr val="dk1"/>
                </a:solidFill>
              </a:rPr>
              <a:t>, 3(2), pp.25-33.</a:t>
            </a:r>
            <a:endParaRPr sz="680">
              <a:solidFill>
                <a:schemeClr val="dk1"/>
              </a:solidFill>
            </a:endParaRPr>
          </a:p>
          <a:p>
            <a:pPr indent="0" lvl="0" marL="0" rtl="0" algn="just">
              <a:lnSpc>
                <a:spcPct val="150000"/>
              </a:lnSpc>
              <a:spcBef>
                <a:spcPts val="1200"/>
              </a:spcBef>
              <a:spcAft>
                <a:spcPts val="0"/>
              </a:spcAft>
              <a:buClr>
                <a:schemeClr val="dk1"/>
              </a:buClr>
              <a:buSzPts val="440"/>
              <a:buFont typeface="Arial"/>
              <a:buNone/>
            </a:pPr>
            <a:r>
              <a:rPr lang="en" sz="680">
                <a:solidFill>
                  <a:schemeClr val="dk1"/>
                </a:solidFill>
              </a:rPr>
              <a:t>Ozkeser, B., (2019). Impact of training on employee motivation in human resources management. </a:t>
            </a:r>
            <a:r>
              <a:rPr i="1" lang="en" sz="680">
                <a:solidFill>
                  <a:schemeClr val="dk1"/>
                </a:solidFill>
              </a:rPr>
              <a:t>Procedia Computer Science</a:t>
            </a:r>
            <a:r>
              <a:rPr lang="en" sz="680">
                <a:solidFill>
                  <a:schemeClr val="dk1"/>
                </a:solidFill>
              </a:rPr>
              <a:t>, 158, pp.802-810.</a:t>
            </a:r>
            <a:endParaRPr sz="680">
              <a:solidFill>
                <a:schemeClr val="dk1"/>
              </a:solidFill>
            </a:endParaRPr>
          </a:p>
          <a:p>
            <a:pPr indent="0" lvl="0" marL="0" rtl="0" algn="just">
              <a:lnSpc>
                <a:spcPct val="150000"/>
              </a:lnSpc>
              <a:spcBef>
                <a:spcPts val="1200"/>
              </a:spcBef>
              <a:spcAft>
                <a:spcPts val="0"/>
              </a:spcAft>
              <a:buClr>
                <a:schemeClr val="dk1"/>
              </a:buClr>
              <a:buSzPts val="440"/>
              <a:buFont typeface="Arial"/>
              <a:buNone/>
            </a:pPr>
            <a:r>
              <a:rPr lang="en" sz="680">
                <a:solidFill>
                  <a:schemeClr val="dk1"/>
                </a:solidFill>
              </a:rPr>
              <a:t>Poullas, M.S. and Kakoulli, E., (2023), June. IoT for Sustainable Hospitality: A Systematic Review of Opportunities and Challenges for the Hospitality Industry Revolution. </a:t>
            </a:r>
            <a:r>
              <a:rPr i="1" lang="en" sz="680">
                <a:solidFill>
                  <a:schemeClr val="dk1"/>
                </a:solidFill>
              </a:rPr>
              <a:t>In 2023 19th International Conference on Distributed Computing in Smart Systems and the Internet of Things</a:t>
            </a:r>
            <a:r>
              <a:rPr lang="en" sz="680">
                <a:solidFill>
                  <a:schemeClr val="dk1"/>
                </a:solidFill>
              </a:rPr>
              <a:t> (DCOSS-IoT) (pp. 740-747). IEEE.</a:t>
            </a:r>
            <a:endParaRPr sz="680">
              <a:solidFill>
                <a:schemeClr val="dk1"/>
              </a:solidFill>
            </a:endParaRPr>
          </a:p>
          <a:p>
            <a:pPr indent="0" lvl="0" marL="0" rtl="0" algn="just">
              <a:lnSpc>
                <a:spcPct val="150000"/>
              </a:lnSpc>
              <a:spcBef>
                <a:spcPts val="1200"/>
              </a:spcBef>
              <a:spcAft>
                <a:spcPts val="0"/>
              </a:spcAft>
              <a:buClr>
                <a:schemeClr val="dk1"/>
              </a:buClr>
              <a:buSzPts val="440"/>
              <a:buFont typeface="Arial"/>
              <a:buNone/>
            </a:pPr>
            <a:r>
              <a:rPr lang="en" sz="680">
                <a:solidFill>
                  <a:schemeClr val="dk1"/>
                </a:solidFill>
              </a:rPr>
              <a:t>Saks, A.M., (2022). Caring human resources management and employee engagement. Human Resource Management Review, 32(3), p.100835.</a:t>
            </a:r>
            <a:endParaRPr sz="680">
              <a:solidFill>
                <a:schemeClr val="dk1"/>
              </a:solidFill>
            </a:endParaRPr>
          </a:p>
          <a:p>
            <a:pPr indent="0" lvl="0" marL="0" rtl="0" algn="just">
              <a:lnSpc>
                <a:spcPct val="150000"/>
              </a:lnSpc>
              <a:spcBef>
                <a:spcPts val="1200"/>
              </a:spcBef>
              <a:spcAft>
                <a:spcPts val="0"/>
              </a:spcAft>
              <a:buClr>
                <a:schemeClr val="dk1"/>
              </a:buClr>
              <a:buSzPts val="440"/>
              <a:buFont typeface="Arial"/>
              <a:buNone/>
            </a:pPr>
            <a:r>
              <a:rPr lang="en" sz="680">
                <a:solidFill>
                  <a:schemeClr val="dk1"/>
                </a:solidFill>
              </a:rPr>
              <a:t>Sun, L. and Bunchapattanasakda, C., (2019). Employee engagement: A literature review. International </a:t>
            </a:r>
            <a:r>
              <a:rPr i="1" lang="en" sz="680">
                <a:solidFill>
                  <a:schemeClr val="dk1"/>
                </a:solidFill>
              </a:rPr>
              <a:t>Journal of Human Resource Studies</a:t>
            </a:r>
            <a:r>
              <a:rPr lang="en" sz="680">
                <a:solidFill>
                  <a:schemeClr val="dk1"/>
                </a:solidFill>
              </a:rPr>
              <a:t>, 9(1), pp.63-80.</a:t>
            </a:r>
            <a:endParaRPr sz="680">
              <a:solidFill>
                <a:schemeClr val="dk1"/>
              </a:solidFill>
            </a:endParaRPr>
          </a:p>
          <a:p>
            <a:pPr indent="0" lvl="0" marL="0" rtl="0" algn="just">
              <a:lnSpc>
                <a:spcPct val="150000"/>
              </a:lnSpc>
              <a:spcBef>
                <a:spcPts val="1200"/>
              </a:spcBef>
              <a:spcAft>
                <a:spcPts val="0"/>
              </a:spcAft>
              <a:buClr>
                <a:schemeClr val="dk1"/>
              </a:buClr>
              <a:buSzPts val="440"/>
              <a:buFont typeface="Arial"/>
              <a:buNone/>
            </a:pPr>
            <a:r>
              <a:rPr lang="en" sz="680">
                <a:solidFill>
                  <a:schemeClr val="dk1"/>
                </a:solidFill>
              </a:rPr>
              <a:t>Sutherland, I., Sim, Y. and Lee, S.K., (2021). Impacts of quality certification on online reviews and pricing strategies in the hospitality industry. </a:t>
            </a:r>
            <a:r>
              <a:rPr i="1" lang="en" sz="680">
                <a:solidFill>
                  <a:schemeClr val="dk1"/>
                </a:solidFill>
              </a:rPr>
              <a:t>International Journal of Hospitality Management</a:t>
            </a:r>
            <a:r>
              <a:rPr lang="en" sz="680">
                <a:solidFill>
                  <a:schemeClr val="dk1"/>
                </a:solidFill>
              </a:rPr>
              <a:t>, 93, p.102776.</a:t>
            </a:r>
            <a:endParaRPr sz="680">
              <a:solidFill>
                <a:schemeClr val="dk1"/>
              </a:solidFill>
            </a:endParaRPr>
          </a:p>
          <a:p>
            <a:pPr indent="0" lvl="0" marL="0" rtl="0" algn="just">
              <a:lnSpc>
                <a:spcPct val="150000"/>
              </a:lnSpc>
              <a:spcBef>
                <a:spcPts val="1200"/>
              </a:spcBef>
              <a:spcAft>
                <a:spcPts val="0"/>
              </a:spcAft>
              <a:buClr>
                <a:schemeClr val="dk1"/>
              </a:buClr>
              <a:buSzPts val="440"/>
              <a:buFont typeface="Arial"/>
              <a:buNone/>
            </a:pPr>
            <a:r>
              <a:rPr lang="en" sz="680">
                <a:solidFill>
                  <a:schemeClr val="dk1"/>
                </a:solidFill>
              </a:rPr>
              <a:t>Tumi, N.S., Hasan, A.N. and Khalid, J., (2022). Impact of compensation, job enrichment and enlargement, and training on employee motivation. </a:t>
            </a:r>
            <a:r>
              <a:rPr i="1" lang="en" sz="680">
                <a:solidFill>
                  <a:schemeClr val="dk1"/>
                </a:solidFill>
              </a:rPr>
              <a:t>Business Perspectives and Research</a:t>
            </a:r>
            <a:r>
              <a:rPr lang="en" sz="680">
                <a:solidFill>
                  <a:schemeClr val="dk1"/>
                </a:solidFill>
              </a:rPr>
              <a:t>, 10(1), pp.121-139.</a:t>
            </a:r>
            <a:endParaRPr sz="680">
              <a:solidFill>
                <a:schemeClr val="dk1"/>
              </a:solidFill>
            </a:endParaRPr>
          </a:p>
          <a:p>
            <a:pPr indent="0" lvl="0" marL="0" rtl="0" algn="just">
              <a:lnSpc>
                <a:spcPct val="150000"/>
              </a:lnSpc>
              <a:spcBef>
                <a:spcPts val="1200"/>
              </a:spcBef>
              <a:spcAft>
                <a:spcPts val="0"/>
              </a:spcAft>
              <a:buClr>
                <a:schemeClr val="dk1"/>
              </a:buClr>
              <a:buSzPts val="440"/>
              <a:buFont typeface="Arial"/>
              <a:buNone/>
            </a:pPr>
            <a:r>
              <a:rPr lang="en" sz="680">
                <a:solidFill>
                  <a:schemeClr val="dk1"/>
                </a:solidFill>
              </a:rPr>
              <a:t>Turner, P. and Turner, P., (2020). Measuring employee engagement. Employee engagement in contemporary organizations: </a:t>
            </a:r>
            <a:r>
              <a:rPr i="1" lang="en" sz="680">
                <a:solidFill>
                  <a:schemeClr val="dk1"/>
                </a:solidFill>
              </a:rPr>
              <a:t>Maintaining high productivity and sustained competitiveness</a:t>
            </a:r>
            <a:r>
              <a:rPr lang="en" sz="680">
                <a:solidFill>
                  <a:schemeClr val="dk1"/>
                </a:solidFill>
              </a:rPr>
              <a:t>, pp.193-222.</a:t>
            </a:r>
            <a:endParaRPr sz="680">
              <a:solidFill>
                <a:schemeClr val="dk1"/>
              </a:solidFill>
            </a:endParaRPr>
          </a:p>
          <a:p>
            <a:pPr indent="0" lvl="0" marL="0" rtl="0" algn="just">
              <a:lnSpc>
                <a:spcPct val="150000"/>
              </a:lnSpc>
              <a:spcBef>
                <a:spcPts val="1200"/>
              </a:spcBef>
              <a:spcAft>
                <a:spcPts val="0"/>
              </a:spcAft>
              <a:buClr>
                <a:schemeClr val="dk1"/>
              </a:buClr>
              <a:buSzPts val="440"/>
              <a:buFont typeface="Arial"/>
              <a:buNone/>
            </a:pPr>
            <a:r>
              <a:rPr lang="en" sz="680">
                <a:solidFill>
                  <a:schemeClr val="dk1"/>
                </a:solidFill>
              </a:rPr>
              <a:t>Waqanimaravu, M. and Arasanmi, C.N., (2020). Employee training and service quality in the hospitality industry. </a:t>
            </a:r>
            <a:r>
              <a:rPr i="1" lang="en" sz="680">
                <a:solidFill>
                  <a:schemeClr val="dk1"/>
                </a:solidFill>
              </a:rPr>
              <a:t>Journal of Foodservice Business Research,</a:t>
            </a:r>
            <a:r>
              <a:rPr lang="en" sz="680">
                <a:solidFill>
                  <a:schemeClr val="dk1"/>
                </a:solidFill>
              </a:rPr>
              <a:t> 23(3), pp.216-227.</a:t>
            </a:r>
            <a:endParaRPr sz="680">
              <a:solidFill>
                <a:schemeClr val="dk1"/>
              </a:solidFill>
            </a:endParaRPr>
          </a:p>
          <a:p>
            <a:pPr indent="0" lvl="0" marL="0" rtl="0" algn="just">
              <a:spcBef>
                <a:spcPts val="1200"/>
              </a:spcBef>
              <a:spcAft>
                <a:spcPts val="1200"/>
              </a:spcAft>
              <a:buSzPts val="440"/>
              <a:buNone/>
            </a:pPr>
            <a:r>
              <a:t/>
            </a:r>
            <a:endParaRPr sz="92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pic>
        <p:nvPicPr>
          <p:cNvPr id="124" name="Google Shape;124;p23"/>
          <p:cNvPicPr preferRelativeResize="0"/>
          <p:nvPr/>
        </p:nvPicPr>
        <p:blipFill>
          <a:blip r:embed="rId3">
            <a:alphaModFix/>
          </a:blip>
          <a:stretch>
            <a:fillRect/>
          </a:stretch>
        </p:blipFill>
        <p:spPr>
          <a:xfrm>
            <a:off x="0" y="0"/>
            <a:ext cx="9144001" cy="5143499"/>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