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endo Gore (P150317)" userId="S::rgore.150317@student.uwtsd.ac.uk::f5f7c795-3112-4a51-9493-6fdc8b28dfa6" providerId="AD" clId="Web-{6071FA8B-838B-4172-A75D-CA0ADBF207D2}"/>
    <pc:docChg chg="modSld">
      <pc:chgData name="Rutendo Gore (P150317)" userId="S::rgore.150317@student.uwtsd.ac.uk::f5f7c795-3112-4a51-9493-6fdc8b28dfa6" providerId="AD" clId="Web-{6071FA8B-838B-4172-A75D-CA0ADBF207D2}" dt="2019-05-08T09:15:18.937" v="1"/>
      <pc:docMkLst>
        <pc:docMk/>
      </pc:docMkLst>
      <pc:sldChg chg="addSp">
        <pc:chgData name="Rutendo Gore (P150317)" userId="S::rgore.150317@student.uwtsd.ac.uk::f5f7c795-3112-4a51-9493-6fdc8b28dfa6" providerId="AD" clId="Web-{6071FA8B-838B-4172-A75D-CA0ADBF207D2}" dt="2019-05-08T09:15:18.937" v="1"/>
        <pc:sldMkLst>
          <pc:docMk/>
          <pc:sldMk cId="2774995599" sldId="256"/>
        </pc:sldMkLst>
        <pc:spChg chg="add">
          <ac:chgData name="Rutendo Gore (P150317)" userId="S::rgore.150317@student.uwtsd.ac.uk::f5f7c795-3112-4a51-9493-6fdc8b28dfa6" providerId="AD" clId="Web-{6071FA8B-838B-4172-A75D-CA0ADBF207D2}" dt="2019-05-08T09:15:16.937" v="0"/>
          <ac:spMkLst>
            <pc:docMk/>
            <pc:sldMk cId="2774995599" sldId="256"/>
            <ac:spMk id="2" creationId="{941F850F-EEF3-4CCA-94DB-06DB39B57485}"/>
          </ac:spMkLst>
        </pc:spChg>
        <pc:spChg chg="add">
          <ac:chgData name="Rutendo Gore (P150317)" userId="S::rgore.150317@student.uwtsd.ac.uk::f5f7c795-3112-4a51-9493-6fdc8b28dfa6" providerId="AD" clId="Web-{6071FA8B-838B-4172-A75D-CA0ADBF207D2}" dt="2019-05-08T09:15:18.937" v="1"/>
          <ac:spMkLst>
            <pc:docMk/>
            <pc:sldMk cId="2774995599" sldId="256"/>
            <ac:spMk id="4" creationId="{0B647E6D-A778-4CC1-9D27-AFC48182B7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4E23B2-66AD-40B0-A2E3-135DDE78D4F0}"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232626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E23B2-66AD-40B0-A2E3-135DDE78D4F0}"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1303227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B4E23B2-66AD-40B0-A2E3-135DDE78D4F0}"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4281244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4E23B2-66AD-40B0-A2E3-135DDE78D4F0}"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1816008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4E23B2-66AD-40B0-A2E3-135DDE78D4F0}"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3555902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4E23B2-66AD-40B0-A2E3-135DDE78D4F0}"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318903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4E23B2-66AD-40B0-A2E3-135DDE78D4F0}"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308116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B4E23B2-66AD-40B0-A2E3-135DDE78D4F0}"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9866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B4E23B2-66AD-40B0-A2E3-135DDE78D4F0}"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2736698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E23B2-66AD-40B0-A2E3-135DDE78D4F0}"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359867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E23B2-66AD-40B0-A2E3-135DDE78D4F0}"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EAE4F-2CC9-48BF-B8BA-0D31541F2978}" type="slidenum">
              <a:rPr lang="en-GB" smtClean="0"/>
              <a:t>‹#›</a:t>
            </a:fld>
            <a:endParaRPr lang="en-GB"/>
          </a:p>
        </p:txBody>
      </p:sp>
    </p:spTree>
    <p:extLst>
      <p:ext uri="{BB962C8B-B14F-4D97-AF65-F5344CB8AC3E}">
        <p14:creationId xmlns:p14="http://schemas.microsoft.com/office/powerpoint/2010/main" val="1047741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4E23B2-66AD-40B0-A2E3-135DDE78D4F0}" type="datetimeFigureOut">
              <a:rPr lang="en-GB" smtClean="0"/>
              <a:t>09/05/2019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EEAE4F-2CC9-48BF-B8BA-0D31541F2978}" type="slidenum">
              <a:rPr lang="en-GB" smtClean="0"/>
              <a:t>‹#›</a:t>
            </a:fld>
            <a:endParaRPr lang="en-GB"/>
          </a:p>
        </p:txBody>
      </p:sp>
    </p:spTree>
    <p:extLst>
      <p:ext uri="{BB962C8B-B14F-4D97-AF65-F5344CB8AC3E}">
        <p14:creationId xmlns:p14="http://schemas.microsoft.com/office/powerpoint/2010/main" val="84899124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5774" y="438"/>
            <a:ext cx="11934306" cy="432262"/>
          </a:xfrm>
        </p:spPr>
        <p:txBody>
          <a:bodyPr/>
          <a:lstStyle/>
          <a:p>
            <a:r>
              <a:rPr lang="en-GB" b="1" dirty="0">
                <a:solidFill>
                  <a:schemeClr val="bg1"/>
                </a:solidFill>
              </a:rPr>
              <a:t>Impact of touchscreen technology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0328" y="5151809"/>
            <a:ext cx="3359751" cy="1274984"/>
          </a:xfrm>
          <a:prstGeom prst="rect">
            <a:avLst/>
          </a:prstGeom>
        </p:spPr>
      </p:pic>
      <p:sp>
        <p:nvSpPr>
          <p:cNvPr id="6" name="Rectangle 5"/>
          <p:cNvSpPr/>
          <p:nvPr/>
        </p:nvSpPr>
        <p:spPr>
          <a:xfrm>
            <a:off x="0" y="216569"/>
            <a:ext cx="4425142" cy="1477328"/>
          </a:xfrm>
          <a:prstGeom prst="rect">
            <a:avLst/>
          </a:prstGeom>
        </p:spPr>
        <p:txBody>
          <a:bodyPr wrap="square">
            <a:spAutoFit/>
          </a:bodyPr>
          <a:lstStyle/>
          <a:p>
            <a:r>
              <a:rPr lang="en-GB" sz="1000" b="1" u="sng" dirty="0">
                <a:solidFill>
                  <a:srgbClr val="000000"/>
                </a:solidFill>
                <a:latin typeface="Calibri" panose="020F0502020204030204" pitchFamily="34" charset="0"/>
              </a:rPr>
              <a:t>Introduction </a:t>
            </a:r>
            <a:endParaRPr lang="en-GB" sz="1000" dirty="0">
              <a:solidFill>
                <a:srgbClr val="000000"/>
              </a:solidFill>
              <a:latin typeface="Calibri" panose="020F0502020204030204" pitchFamily="34" charset="0"/>
            </a:endParaRPr>
          </a:p>
          <a:p>
            <a:r>
              <a:rPr lang="en-GB" sz="1000" dirty="0">
                <a:solidFill>
                  <a:srgbClr val="000000"/>
                </a:solidFill>
                <a:latin typeface="Calibri" panose="020F0502020204030204" pitchFamily="34" charset="0"/>
              </a:rPr>
              <a:t>The literature review project report into the impact of touchscreen technology. In this section of the report the aims will be stated which contribute to the result which will be to analyse and evaluate the results gathered from the survey that will be conducted. The methodology that will be applied in this project will be exploratory research as the advantages and disadvantages will be stated. Descriptive research will also be applied in the project as it will allow a better understanding within the impact of touchscreen technology be so that the issues that have been identified will be understood.  </a:t>
            </a:r>
            <a:endParaRPr lang="en-GB" sz="1000" dirty="0"/>
          </a:p>
        </p:txBody>
      </p:sp>
      <p:sp>
        <p:nvSpPr>
          <p:cNvPr id="7" name="Rectangle 6"/>
          <p:cNvSpPr/>
          <p:nvPr/>
        </p:nvSpPr>
        <p:spPr>
          <a:xfrm>
            <a:off x="0" y="1760112"/>
            <a:ext cx="3566160" cy="3016210"/>
          </a:xfrm>
          <a:prstGeom prst="rect">
            <a:avLst/>
          </a:prstGeom>
        </p:spPr>
        <p:txBody>
          <a:bodyPr wrap="square">
            <a:spAutoFit/>
          </a:bodyPr>
          <a:lstStyle/>
          <a:p>
            <a:pPr fontAlgn="base"/>
            <a:r>
              <a:rPr lang="en-GB" sz="1000" b="1" u="sng" dirty="0">
                <a:solidFill>
                  <a:srgbClr val="000000"/>
                </a:solidFill>
                <a:latin typeface="Calibri" panose="020F0502020204030204" pitchFamily="34" charset="0"/>
              </a:rPr>
              <a:t>Aim</a:t>
            </a:r>
            <a:endParaRPr lang="en-GB" sz="1000" b="0" i="0" dirty="0">
              <a:solidFill>
                <a:srgbClr val="000000"/>
              </a:solidFill>
              <a:effectLst/>
              <a:latin typeface="Calibri" panose="020F0502020204030204" pitchFamily="34" charset="0"/>
            </a:endParaRPr>
          </a:p>
          <a:p>
            <a:pPr fontAlgn="base"/>
            <a:r>
              <a:rPr lang="en-GB" sz="1000" dirty="0">
                <a:solidFill>
                  <a:srgbClr val="000000"/>
                </a:solidFill>
                <a:latin typeface="Calibri" panose="020F0502020204030204" pitchFamily="34" charset="0"/>
              </a:rPr>
              <a:t>The main aim of this report is to analyse and evaluate the impact of touchscreen technology by creating a survey, conducting the survey to get results to come to a conclusion into the research of the impact of touchscreen technology and how it can be improved. </a:t>
            </a:r>
            <a:endParaRPr lang="en-GB" sz="1000" b="0" i="0" dirty="0">
              <a:solidFill>
                <a:srgbClr val="000000"/>
              </a:solidFill>
              <a:effectLst/>
              <a:latin typeface="Calibri" panose="020F0502020204030204" pitchFamily="34" charset="0"/>
            </a:endParaRPr>
          </a:p>
          <a:p>
            <a:pPr fontAlgn="base"/>
            <a:r>
              <a:rPr lang="en-GB" sz="1000" dirty="0">
                <a:solidFill>
                  <a:srgbClr val="000000"/>
                </a:solidFill>
                <a:latin typeface="Calibri" panose="020F0502020204030204" pitchFamily="34" charset="0"/>
              </a:rPr>
              <a:t> </a:t>
            </a:r>
            <a:endParaRPr lang="en-GB" sz="1000" b="0" i="0" dirty="0">
              <a:solidFill>
                <a:srgbClr val="000000"/>
              </a:solidFill>
              <a:effectLst/>
              <a:latin typeface="Calibri" panose="020F0502020204030204" pitchFamily="34" charset="0"/>
            </a:endParaRPr>
          </a:p>
          <a:p>
            <a:pPr fontAlgn="base"/>
            <a:r>
              <a:rPr lang="en-GB" sz="1000" b="1" u="sng" dirty="0">
                <a:solidFill>
                  <a:srgbClr val="000000"/>
                </a:solidFill>
                <a:latin typeface="Calibri" panose="020F0502020204030204" pitchFamily="34" charset="0"/>
              </a:rPr>
              <a:t> Objectives</a:t>
            </a:r>
            <a:r>
              <a:rPr lang="en-GB" sz="1000" dirty="0">
                <a:solidFill>
                  <a:srgbClr val="000000"/>
                </a:solidFill>
                <a:latin typeface="Calibri" panose="020F0502020204030204" pitchFamily="34" charset="0"/>
              </a:rPr>
              <a:t> </a:t>
            </a:r>
            <a:endParaRPr lang="en-GB" sz="1000" b="0" i="0" dirty="0">
              <a:solidFill>
                <a:srgbClr val="000000"/>
              </a:solidFill>
              <a:effectLst/>
              <a:latin typeface="Calibri" panose="020F0502020204030204" pitchFamily="34" charset="0"/>
            </a:endParaRPr>
          </a:p>
          <a:p>
            <a:pPr algn="just" fontAlgn="base">
              <a:buFont typeface="Arial" panose="020B0604020202020204" pitchFamily="34" charset="0"/>
              <a:buChar char="•"/>
            </a:pPr>
            <a:r>
              <a:rPr lang="en-GB" sz="1000" dirty="0">
                <a:solidFill>
                  <a:srgbClr val="000000"/>
                </a:solidFill>
                <a:latin typeface="Calibri" panose="020F0502020204030204" pitchFamily="34" charset="0"/>
              </a:rPr>
              <a:t>Conduct a survey about touchscreens, to evaluate the features of different touchscreens and their ease of use. </a:t>
            </a:r>
          </a:p>
          <a:p>
            <a:pPr algn="just" fontAlgn="base">
              <a:buFont typeface="Arial" panose="020B0604020202020204" pitchFamily="34" charset="0"/>
              <a:buChar char="•"/>
            </a:pPr>
            <a:r>
              <a:rPr lang="en-GB" sz="1000" dirty="0">
                <a:solidFill>
                  <a:srgbClr val="000000"/>
                </a:solidFill>
                <a:latin typeface="Calibri" panose="020F0502020204030204" pitchFamily="34" charset="0"/>
              </a:rPr>
              <a:t>Analyse the use of technology in different organisations. </a:t>
            </a:r>
          </a:p>
          <a:p>
            <a:pPr algn="just" fontAlgn="base">
              <a:buFont typeface="Arial" panose="020B0604020202020204" pitchFamily="34" charset="0"/>
              <a:buChar char="•"/>
            </a:pPr>
            <a:r>
              <a:rPr lang="en-GB" sz="1000" dirty="0">
                <a:solidFill>
                  <a:srgbClr val="000000"/>
                </a:solidFill>
                <a:latin typeface="Calibri" panose="020F0502020204030204" pitchFamily="34" charset="0"/>
              </a:rPr>
              <a:t>Produce a survey for staff and students to collect data, once data is collected it will then be analysed and evaluated to produce expected results to make conclusions and recommendations about touchscreens. </a:t>
            </a:r>
          </a:p>
          <a:p>
            <a:pPr algn="just" fontAlgn="base">
              <a:buFont typeface="Arial" panose="020B0604020202020204" pitchFamily="34" charset="0"/>
              <a:buChar char="•"/>
            </a:pPr>
            <a:r>
              <a:rPr lang="en-GB" sz="1000" dirty="0">
                <a:solidFill>
                  <a:srgbClr val="000000"/>
                </a:solidFill>
                <a:latin typeface="Calibri" panose="020F0502020204030204" pitchFamily="34" charset="0"/>
              </a:rPr>
              <a:t>Create a survey with different questions </a:t>
            </a:r>
          </a:p>
          <a:p>
            <a:pPr algn="just" fontAlgn="base">
              <a:buFont typeface="Arial" panose="020B0604020202020204" pitchFamily="34" charset="0"/>
              <a:buChar char="•"/>
            </a:pPr>
            <a:r>
              <a:rPr lang="en-GB" sz="1000" dirty="0">
                <a:solidFill>
                  <a:srgbClr val="000000"/>
                </a:solidFill>
                <a:latin typeface="Calibri" panose="020F0502020204030204" pitchFamily="34" charset="0"/>
              </a:rPr>
              <a:t>Evaluate responses from the survey, to come up with the conclusions and recommendations about the impact of touchscreen technology. </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31735" y="438"/>
            <a:ext cx="2560265" cy="895334"/>
          </a:xfrm>
          <a:prstGeom prst="rect">
            <a:avLst/>
          </a:prstGeom>
        </p:spPr>
      </p:pic>
      <p:sp>
        <p:nvSpPr>
          <p:cNvPr id="10" name="TextBox 9"/>
          <p:cNvSpPr txBox="1"/>
          <p:nvPr/>
        </p:nvSpPr>
        <p:spPr>
          <a:xfrm>
            <a:off x="0" y="4657871"/>
            <a:ext cx="1268963" cy="369332"/>
          </a:xfrm>
          <a:prstGeom prst="rect">
            <a:avLst/>
          </a:prstGeom>
          <a:noFill/>
        </p:spPr>
        <p:txBody>
          <a:bodyPr wrap="square" rtlCol="0">
            <a:spAutoFit/>
          </a:bodyPr>
          <a:lstStyle/>
          <a:p>
            <a:r>
              <a:rPr lang="en-GB" sz="1400" b="1" u="sng" dirty="0">
                <a:solidFill>
                  <a:schemeClr val="bg1"/>
                </a:solidFill>
              </a:rPr>
              <a:t>Results</a:t>
            </a:r>
            <a:r>
              <a:rPr lang="en-GB" dirty="0"/>
              <a:t> </a:t>
            </a:r>
          </a:p>
        </p:txBody>
      </p:sp>
      <p:sp>
        <p:nvSpPr>
          <p:cNvPr id="11" name="TextBox 10"/>
          <p:cNvSpPr txBox="1"/>
          <p:nvPr/>
        </p:nvSpPr>
        <p:spPr>
          <a:xfrm>
            <a:off x="8535348" y="996824"/>
            <a:ext cx="3734746" cy="4154984"/>
          </a:xfrm>
          <a:prstGeom prst="rect">
            <a:avLst/>
          </a:prstGeom>
          <a:noFill/>
        </p:spPr>
        <p:txBody>
          <a:bodyPr wrap="square" rtlCol="0">
            <a:spAutoFit/>
          </a:bodyPr>
          <a:lstStyle/>
          <a:p>
            <a:r>
              <a:rPr lang="en-GB" sz="1400" b="1" u="sng" dirty="0">
                <a:solidFill>
                  <a:schemeClr val="bg1"/>
                </a:solidFill>
              </a:rPr>
              <a:t>Conclusions</a:t>
            </a:r>
          </a:p>
          <a:p>
            <a:r>
              <a:rPr lang="en-GB" sz="1000" dirty="0">
                <a:solidFill>
                  <a:schemeClr val="bg1"/>
                </a:solidFill>
              </a:rPr>
              <a:t>From the responses provided from the survey that was sent out from the author only seventy people managed to respond, the author would have liked for more people to respond the initial target for responses was 100 but regardless with the responses given the author was able to make an analysis of the results collected. The first question that the author asked was how old are you , this question was very important to differentiate the age groups that responded to the survey , the age group 25-34 was most popular with responses and the 19-24 category as well the other categories didn’t have as many responses. The author found it interesting that only 67% answered yes that they use a tablet and 32% of people do not use a tablet, this might be because the survey was sent out amongst technical and non-technical users which made the results the way it was. Different manufacturers were more popular as compared to others, Samsung was much more popular as compared to IPhone. Some features didn’t work as well as compared to others. The question of what extent has tablet replaced the way they use a traditional PC , this question was very interesting as the author was able to get a clearer analysis , 40% of people said that is replaced the way it replaced a traditional PC by a great deal and 23% said that none at all. Overall from the results of the survey it can be concluded that touchscreens are beneficial and they have their limitations as well, from the results collected it’s still important to continue the use of other devices such as standard PC’s as they can do everything that tablets cannot do. </a:t>
            </a:r>
            <a:r>
              <a:rPr lang="en-GB" sz="1000" b="1" u="sng" dirty="0">
                <a:solidFill>
                  <a:schemeClr val="bg1"/>
                </a:solidFill>
              </a:rPr>
              <a:t> </a:t>
            </a:r>
          </a:p>
        </p:txBody>
      </p:sp>
      <p:pic>
        <p:nvPicPr>
          <p:cNvPr id="13" name="Picture 12"/>
          <p:cNvPicPr>
            <a:picLocks noChangeAspect="1"/>
          </p:cNvPicPr>
          <p:nvPr/>
        </p:nvPicPr>
        <p:blipFill rotWithShape="1">
          <a:blip r:embed="rId4"/>
          <a:srcRect l="8223" t="31692" r="62050" b="25602"/>
          <a:stretch/>
        </p:blipFill>
        <p:spPr>
          <a:xfrm>
            <a:off x="4489656" y="363142"/>
            <a:ext cx="3440564" cy="2450460"/>
          </a:xfrm>
          <a:prstGeom prst="rect">
            <a:avLst/>
          </a:prstGeom>
        </p:spPr>
      </p:pic>
      <p:sp>
        <p:nvSpPr>
          <p:cNvPr id="14" name="TextBox 13"/>
          <p:cNvSpPr txBox="1"/>
          <p:nvPr/>
        </p:nvSpPr>
        <p:spPr>
          <a:xfrm>
            <a:off x="4425142" y="2852665"/>
            <a:ext cx="4179905" cy="553998"/>
          </a:xfrm>
          <a:prstGeom prst="rect">
            <a:avLst/>
          </a:prstGeom>
          <a:noFill/>
        </p:spPr>
        <p:txBody>
          <a:bodyPr wrap="square" rtlCol="0">
            <a:spAutoFit/>
          </a:bodyPr>
          <a:lstStyle/>
          <a:p>
            <a:r>
              <a:rPr lang="en-GB" sz="1000" dirty="0">
                <a:solidFill>
                  <a:schemeClr val="bg1"/>
                </a:solidFill>
              </a:rPr>
              <a:t>The image shown above is a question from the survey , this question was chosen to show a different age categories amongst the people who responded to the survey.</a:t>
            </a:r>
          </a:p>
        </p:txBody>
      </p:sp>
      <p:pic>
        <p:nvPicPr>
          <p:cNvPr id="15" name="Picture 14"/>
          <p:cNvPicPr>
            <a:picLocks noChangeAspect="1"/>
          </p:cNvPicPr>
          <p:nvPr/>
        </p:nvPicPr>
        <p:blipFill rotWithShape="1">
          <a:blip r:embed="rId5"/>
          <a:srcRect l="7286" t="21893" r="58765" b="43985"/>
          <a:stretch/>
        </p:blipFill>
        <p:spPr>
          <a:xfrm>
            <a:off x="50031" y="4942257"/>
            <a:ext cx="3466097" cy="1524714"/>
          </a:xfrm>
          <a:prstGeom prst="rect">
            <a:avLst/>
          </a:prstGeom>
        </p:spPr>
      </p:pic>
      <p:sp>
        <p:nvSpPr>
          <p:cNvPr id="16" name="TextBox 15"/>
          <p:cNvSpPr txBox="1"/>
          <p:nvPr/>
        </p:nvSpPr>
        <p:spPr>
          <a:xfrm>
            <a:off x="0" y="6559665"/>
            <a:ext cx="4290929" cy="646331"/>
          </a:xfrm>
          <a:prstGeom prst="rect">
            <a:avLst/>
          </a:prstGeom>
          <a:noFill/>
        </p:spPr>
        <p:txBody>
          <a:bodyPr wrap="square" rtlCol="0">
            <a:spAutoFit/>
          </a:bodyPr>
          <a:lstStyle/>
          <a:p>
            <a:r>
              <a:rPr lang="en-GB" dirty="0" err="1">
                <a:solidFill>
                  <a:schemeClr val="bg1"/>
                </a:solidFill>
              </a:rPr>
              <a:t>Refrences</a:t>
            </a:r>
            <a:r>
              <a:rPr lang="en-GB" dirty="0">
                <a:solidFill>
                  <a:schemeClr val="bg1"/>
                </a:solidFill>
              </a:rPr>
              <a:t> -</a:t>
            </a:r>
            <a:r>
              <a:rPr lang="en-GB" dirty="0"/>
              <a:t>[</a:t>
            </a:r>
            <a:r>
              <a:rPr lang="en-GB" sz="800" dirty="0"/>
              <a:t>1]  </a:t>
            </a:r>
          </a:p>
          <a:p>
            <a:r>
              <a:rPr lang="en-GB" dirty="0"/>
              <a:t>  </a:t>
            </a:r>
          </a:p>
        </p:txBody>
      </p:sp>
      <p:sp>
        <p:nvSpPr>
          <p:cNvPr id="17" name="TextBox 16"/>
          <p:cNvSpPr txBox="1"/>
          <p:nvPr/>
        </p:nvSpPr>
        <p:spPr>
          <a:xfrm>
            <a:off x="4373279" y="5226463"/>
            <a:ext cx="3415004" cy="1200329"/>
          </a:xfrm>
          <a:prstGeom prst="rect">
            <a:avLst/>
          </a:prstGeom>
          <a:noFill/>
        </p:spPr>
        <p:txBody>
          <a:bodyPr wrap="square" rtlCol="0">
            <a:spAutoFit/>
          </a:bodyPr>
          <a:lstStyle/>
          <a:p>
            <a:r>
              <a:rPr lang="en-GB" sz="1200" dirty="0">
                <a:solidFill>
                  <a:schemeClr val="bg1"/>
                </a:solidFill>
              </a:rPr>
              <a:t>The image represented </a:t>
            </a:r>
            <a:r>
              <a:rPr lang="en-GB" sz="1200" dirty="0" smtClean="0">
                <a:solidFill>
                  <a:schemeClr val="bg1"/>
                </a:solidFill>
              </a:rPr>
              <a:t>to the left asked </a:t>
            </a:r>
            <a:r>
              <a:rPr lang="en-GB" sz="1200" dirty="0">
                <a:solidFill>
                  <a:schemeClr val="bg1"/>
                </a:solidFill>
              </a:rPr>
              <a:t>a question which was very important in the survey , a lot of people responded that a tablet has replaced the way they use a traditional PC by a great deal and some other people answered that it didn’t replace how it uses a  traditional.</a:t>
            </a:r>
          </a:p>
        </p:txBody>
      </p:sp>
      <p:pic>
        <p:nvPicPr>
          <p:cNvPr id="1030" name="Picture 6" descr="From touch displays to the Surface: A brief history of touchscreen technolog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88206" y="3351089"/>
            <a:ext cx="3300077" cy="185629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8" name="Table 17"/>
          <p:cNvGraphicFramePr>
            <a:graphicFrameLocks noGrp="1"/>
          </p:cNvGraphicFramePr>
          <p:nvPr>
            <p:extLst>
              <p:ext uri="{D42A27DB-BD31-4B8C-83A1-F6EECF244321}">
                <p14:modId xmlns:p14="http://schemas.microsoft.com/office/powerpoint/2010/main" val="712525367"/>
              </p:ext>
            </p:extLst>
          </p:nvPr>
        </p:nvGraphicFramePr>
        <p:xfrm>
          <a:off x="1295463" y="6502210"/>
          <a:ext cx="10685428" cy="323152"/>
        </p:xfrm>
        <a:graphic>
          <a:graphicData uri="http://schemas.openxmlformats.org/drawingml/2006/table">
            <a:tbl>
              <a:tblPr firstRow="1" firstCol="1" bandRow="1">
                <a:tableStyleId>{5C22544A-7EE6-4342-B048-85BDC9FD1C3A}</a:tableStyleId>
              </a:tblPr>
              <a:tblGrid>
                <a:gridCol w="10685428">
                  <a:extLst>
                    <a:ext uri="{9D8B030D-6E8A-4147-A177-3AD203B41FA5}">
                      <a16:colId xmlns:a16="http://schemas.microsoft.com/office/drawing/2014/main" val="3698696523"/>
                    </a:ext>
                  </a:extLst>
                </a:gridCol>
              </a:tblGrid>
              <a:tr h="173186">
                <a:tc>
                  <a:txBody>
                    <a:bodyPr/>
                    <a:lstStyle/>
                    <a:p>
                      <a:pPr>
                        <a:lnSpc>
                          <a:spcPct val="107000"/>
                        </a:lnSpc>
                        <a:spcAft>
                          <a:spcPts val="800"/>
                        </a:spcAft>
                      </a:pPr>
                      <a:r>
                        <a:rPr lang="en-US" sz="1100" dirty="0">
                          <a:effectLst/>
                        </a:rPr>
                        <a:t>F. </a:t>
                      </a:r>
                      <a:r>
                        <a:rPr lang="en-US" sz="800" dirty="0">
                          <a:effectLst/>
                        </a:rPr>
                        <a:t>Ion, "From touch displays to the Surface: A brief history of touchscreen technology," </a:t>
                      </a:r>
                      <a:r>
                        <a:rPr lang="en-US" sz="800" dirty="0" err="1">
                          <a:effectLst/>
                        </a:rPr>
                        <a:t>ars</a:t>
                      </a:r>
                      <a:r>
                        <a:rPr lang="en-US" sz="800" dirty="0">
                          <a:effectLst/>
                        </a:rPr>
                        <a:t> </a:t>
                      </a:r>
                      <a:r>
                        <a:rPr lang="en-US" sz="800" dirty="0" err="1">
                          <a:effectLst/>
                        </a:rPr>
                        <a:t>technica</a:t>
                      </a:r>
                      <a:r>
                        <a:rPr lang="en-US" sz="800" dirty="0">
                          <a:effectLst/>
                        </a:rPr>
                        <a:t>, 04 04 2013. [Online]. Available: https://arstechnica.com/gadgets/2013/04/from-touch-displays-to-the-surface-a-brief-history-of-touchscreen-technology/. [Accessed 04 05 2019].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tc>
                <a:extLst>
                  <a:ext uri="{0D108BD9-81ED-4DB2-BD59-A6C34878D82A}">
                    <a16:rowId xmlns:a16="http://schemas.microsoft.com/office/drawing/2014/main" val="2740072430"/>
                  </a:ext>
                </a:extLst>
              </a:tr>
            </a:tbl>
          </a:graphicData>
        </a:graphic>
      </p:graphicFrame>
      <p:sp>
        <p:nvSpPr>
          <p:cNvPr id="9" name="TextBox 8"/>
          <p:cNvSpPr txBox="1"/>
          <p:nvPr/>
        </p:nvSpPr>
        <p:spPr>
          <a:xfrm>
            <a:off x="0" y="0"/>
            <a:ext cx="2377440" cy="307777"/>
          </a:xfrm>
          <a:prstGeom prst="rect">
            <a:avLst/>
          </a:prstGeom>
          <a:noFill/>
        </p:spPr>
        <p:txBody>
          <a:bodyPr wrap="square" rtlCol="0">
            <a:spAutoFit/>
          </a:bodyPr>
          <a:lstStyle/>
          <a:p>
            <a:r>
              <a:rPr lang="en-GB" sz="1400" b="1" dirty="0" smtClean="0"/>
              <a:t>Rutendo Gore – P150317 </a:t>
            </a:r>
            <a:endParaRPr lang="en-GB" sz="1400" b="1" dirty="0"/>
          </a:p>
        </p:txBody>
      </p:sp>
    </p:spTree>
    <p:extLst>
      <p:ext uri="{BB962C8B-B14F-4D97-AF65-F5344CB8AC3E}">
        <p14:creationId xmlns:p14="http://schemas.microsoft.com/office/powerpoint/2010/main" val="2774995599"/>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55</TotalTime>
  <Words>291</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Rutendo Gore (P150317)</dc:creator>
  <cp:lastModifiedBy>Rutendo Gore (P150317)</cp:lastModifiedBy>
  <cp:revision>10</cp:revision>
  <dcterms:created xsi:type="dcterms:W3CDTF">2019-05-04T11:33:17Z</dcterms:created>
  <dcterms:modified xsi:type="dcterms:W3CDTF">2019-05-09T10:24:33Z</dcterms:modified>
</cp:coreProperties>
</file>