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>
            <a:extLst>
              <a:ext uri="{FF2B5EF4-FFF2-40B4-BE49-F238E27FC236}">
                <a16:creationId xmlns:a16="http://schemas.microsoft.com/office/drawing/2014/main" id="{F54BC650-0ADC-570D-4784-9EAC556C2E02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ro-RO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94814FE6-9459-FEE3-9929-437F988DB826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5733B67-ABEB-4543-B90E-8994F8AFD1E5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4" name="Substituent imagine diapozitiv 3">
            <a:extLst>
              <a:ext uri="{FF2B5EF4-FFF2-40B4-BE49-F238E27FC236}">
                <a16:creationId xmlns:a16="http://schemas.microsoft.com/office/drawing/2014/main" id="{0477A7C1-A4D5-418F-8B9D-E318F5AF8A1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Substituent note 4">
            <a:extLst>
              <a:ext uri="{FF2B5EF4-FFF2-40B4-BE49-F238E27FC236}">
                <a16:creationId xmlns:a16="http://schemas.microsoft.com/office/drawing/2014/main" id="{D03DF0AD-2B46-CC60-995E-B63B9288B674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338C1A18-51BA-44A6-2325-83D6D2FC90A2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4DD47265-0121-169B-1FA1-C60E74728B3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E91BAEC4-6EDE-47B1-A8A7-8CAFFFAD15F4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0868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ro-RO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ro-RO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ro-RO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ro-RO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ro-RO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>
            <a:extLst>
              <a:ext uri="{FF2B5EF4-FFF2-40B4-BE49-F238E27FC236}">
                <a16:creationId xmlns:a16="http://schemas.microsoft.com/office/drawing/2014/main" id="{25F1A126-5587-1605-1C4C-2D2143B4C9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>
            <a:extLst>
              <a:ext uri="{FF2B5EF4-FFF2-40B4-BE49-F238E27FC236}">
                <a16:creationId xmlns:a16="http://schemas.microsoft.com/office/drawing/2014/main" id="{5906BCF9-B3EE-8500-9DEB-33A7B8157FF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0B622562-3BAD-D422-6378-B08DDC4C499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912A26F-2AB4-4098-AE28-6BF87596CE33}" type="slidenum">
              <a:t>10</a:t>
            </a:fld>
            <a:endParaRPr lang="ro-RO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B74B0834-5EC2-27EA-11AC-91B352446BBE}"/>
              </a:ext>
            </a:extLst>
          </p:cNvPr>
          <p:cNvSpPr/>
          <p:nvPr/>
        </p:nvSpPr>
        <p:spPr>
          <a:xfrm>
            <a:off x="920837" y="1346947"/>
            <a:ext cx="10222992" cy="80686"/>
          </a:xfrm>
          <a:prstGeom prst="rect">
            <a:avLst/>
          </a:prstGeom>
          <a:blipFill>
            <a:blip r:embed="rId2">
              <a:alphaModFix amt="85000"/>
            </a:blip>
            <a:tile sx="92000" sy="89000" algn="ctr"/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ro-RO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ECE45B9E-6DC4-AD28-DB00-2CB15F97F24F}"/>
              </a:ext>
            </a:extLst>
          </p:cNvPr>
          <p:cNvSpPr/>
          <p:nvPr/>
        </p:nvSpPr>
        <p:spPr>
          <a:xfrm>
            <a:off x="920837" y="4299691"/>
            <a:ext cx="10222992" cy="80686"/>
          </a:xfrm>
          <a:prstGeom prst="rect">
            <a:avLst/>
          </a:prstGeom>
          <a:blipFill>
            <a:blip r:embed="rId2">
              <a:alphaModFix amt="85000"/>
            </a:blip>
            <a:tile sx="92000" sy="89000" algn="ctr"/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ro-RO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CC3AFD26-A6FA-6F52-6CEE-55D8E8B29C57}"/>
              </a:ext>
            </a:extLst>
          </p:cNvPr>
          <p:cNvSpPr/>
          <p:nvPr/>
        </p:nvSpPr>
        <p:spPr>
          <a:xfrm>
            <a:off x="920837" y="1484775"/>
            <a:ext cx="10222992" cy="2743200"/>
          </a:xfrm>
          <a:prstGeom prst="rect">
            <a:avLst/>
          </a:prstGeom>
          <a:blipFill>
            <a:blip r:embed="rId2">
              <a:alphaModFix amt="85000"/>
            </a:blip>
            <a:tile sx="92000" sy="89000" algn="ctr"/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ro-RO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grpSp>
        <p:nvGrpSpPr>
          <p:cNvPr id="5" name="Group 9">
            <a:extLst>
              <a:ext uri="{FF2B5EF4-FFF2-40B4-BE49-F238E27FC236}">
                <a16:creationId xmlns:a16="http://schemas.microsoft.com/office/drawing/2014/main" id="{863573D1-89BF-0DC1-ABDF-3D22E3C7245E}"/>
              </a:ext>
            </a:extLst>
          </p:cNvPr>
          <p:cNvGrpSpPr/>
          <p:nvPr/>
        </p:nvGrpSpPr>
        <p:grpSpPr>
          <a:xfrm>
            <a:off x="9649215" y="4068924"/>
            <a:ext cx="1080903" cy="1080903"/>
            <a:chOff x="9649215" y="4068924"/>
            <a:chExt cx="1080903" cy="1080903"/>
          </a:xfrm>
        </p:grpSpPr>
        <p:sp>
          <p:nvSpPr>
            <p:cNvPr id="6" name="Oval 10">
              <a:extLst>
                <a:ext uri="{FF2B5EF4-FFF2-40B4-BE49-F238E27FC236}">
                  <a16:creationId xmlns:a16="http://schemas.microsoft.com/office/drawing/2014/main" id="{4E074008-FA30-188F-8F82-F6D2FFCF0AD4}"/>
                </a:ext>
              </a:extLst>
            </p:cNvPr>
            <p:cNvSpPr/>
            <p:nvPr/>
          </p:nvSpPr>
          <p:spPr>
            <a:xfrm>
              <a:off x="9649215" y="4068924"/>
              <a:ext cx="1080903" cy="10809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3">
                <a:alphaModFix/>
              </a:blip>
              <a:tile sx="85486" sy="85825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  <p:sp>
          <p:nvSpPr>
            <p:cNvPr id="7" name="Oval 11">
              <a:extLst>
                <a:ext uri="{FF2B5EF4-FFF2-40B4-BE49-F238E27FC236}">
                  <a16:creationId xmlns:a16="http://schemas.microsoft.com/office/drawing/2014/main" id="{FC16B327-D409-8478-794D-F5FA3718A023}"/>
                </a:ext>
              </a:extLst>
            </p:cNvPr>
            <p:cNvSpPr/>
            <p:nvPr/>
          </p:nvSpPr>
          <p:spPr>
            <a:xfrm>
              <a:off x="9757306" y="4177015"/>
              <a:ext cx="864720" cy="86472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9299F9BA-0F70-89A8-E361-C4EBC919B6C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51560" y="1432224"/>
            <a:ext cx="9966960" cy="3035808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9600"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5B8DCC66-22E6-FC2B-C065-0198F0BE930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69848" y="4389120"/>
            <a:ext cx="7891271" cy="1069848"/>
          </a:xfrm>
        </p:spPr>
        <p:txBody>
          <a:bodyPr/>
          <a:lstStyle>
            <a:lvl1pPr marL="0" indent="0">
              <a:buNone/>
              <a:defRPr sz="2200"/>
            </a:lvl1pPr>
          </a:lstStyle>
          <a:p>
            <a:pPr lvl="0"/>
            <a:r>
              <a:rPr lang="ro-RO"/>
              <a:t>Faceți clic pentru a edita stilul de subtitlu coordonator</a:t>
            </a:r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4AAFF729-6688-3174-81B6-5182757E75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FB4674-E236-4D8B-916B-AFCE51019EBC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CFB1A8C7-CA3E-32D0-89EA-833E29EA8E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033105D9-1ECF-B6A7-450C-04B52DA98D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592732" y="4289331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pPr lvl="0"/>
            <a:fld id="{0D982091-79D7-4FEE-A05E-0E2E12A3834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58896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55D6E-F1ED-504B-B86A-11E6DE0E62B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E995E-598A-83EF-A44E-47FDAB9F8B1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7F1F0-5A6F-64E5-8302-FB9F1CDCA6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A84289-0AAA-41E3-A8BC-A3B7D16A058E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F4A1AE-A760-E395-2460-502B3F92A6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93545-0714-D745-2D59-DCD770CF58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09F222-972C-42EE-8922-7CD447326D0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67223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E65992B6-E086-0F83-C87D-D40065F3AF52}"/>
              </a:ext>
            </a:extLst>
          </p:cNvPr>
          <p:cNvSpPr/>
          <p:nvPr/>
        </p:nvSpPr>
        <p:spPr>
          <a:xfrm>
            <a:off x="0" y="4917990"/>
            <a:ext cx="12191996" cy="1940009"/>
          </a:xfrm>
          <a:prstGeom prst="rect">
            <a:avLst/>
          </a:prstGeom>
          <a:blipFill>
            <a:blip r:embed="rId2">
              <a:alphaModFix amt="85000"/>
            </a:blip>
            <a:tile sx="92000" sy="89000" algn="ctr"/>
          </a:blip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ro-RO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0601CBE-958E-DBB5-8104-BAC9E8CF73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67127" y="1225296"/>
            <a:ext cx="9281160" cy="3520439"/>
          </a:xfrm>
        </p:spPr>
        <p:txBody>
          <a:bodyPr/>
          <a:lstStyle>
            <a:lvl1pPr>
              <a:lnSpc>
                <a:spcPct val="80000"/>
              </a:lnSpc>
              <a:defRPr sz="8000"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57A5DA0-EA82-00A7-E5FE-2E237250667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D9BA14E-A367-C715-6DCA-DFE0E240E3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93668" y="6272783"/>
            <a:ext cx="264430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CA3BD09-698A-44E0-9494-D8498014CA3C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24313F4-578D-EB35-BCA7-7AB0D30558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182709" y="6272783"/>
            <a:ext cx="6327648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042A66D1-EDBE-60E3-D50D-A474D189AF2B}"/>
              </a:ext>
            </a:extLst>
          </p:cNvPr>
          <p:cNvGrpSpPr/>
          <p:nvPr/>
        </p:nvGrpSpPr>
        <p:grpSpPr>
          <a:xfrm>
            <a:off x="897401" y="2325849"/>
            <a:ext cx="1080903" cy="1080903"/>
            <a:chOff x="897401" y="2325849"/>
            <a:chExt cx="1080903" cy="1080903"/>
          </a:xfrm>
        </p:grpSpPr>
        <p:sp>
          <p:nvSpPr>
            <p:cNvPr id="8" name="Oval 8">
              <a:extLst>
                <a:ext uri="{FF2B5EF4-FFF2-40B4-BE49-F238E27FC236}">
                  <a16:creationId xmlns:a16="http://schemas.microsoft.com/office/drawing/2014/main" id="{A326D2AC-3864-A193-EBC5-9E0F0A034B42}"/>
                </a:ext>
              </a:extLst>
            </p:cNvPr>
            <p:cNvSpPr/>
            <p:nvPr/>
          </p:nvSpPr>
          <p:spPr>
            <a:xfrm>
              <a:off x="897401" y="2325849"/>
              <a:ext cx="1080903" cy="10809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3">
                <a:alphaModFix/>
              </a:blip>
              <a:tile sx="85486" sy="85825" algn="tl"/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ro-RO"/>
            </a:p>
          </p:txBody>
        </p:sp>
        <p:sp>
          <p:nvSpPr>
            <p:cNvPr id="9" name="Oval 9">
              <a:extLst>
                <a:ext uri="{FF2B5EF4-FFF2-40B4-BE49-F238E27FC236}">
                  <a16:creationId xmlns:a16="http://schemas.microsoft.com/office/drawing/2014/main" id="{9C304012-AB25-38F2-5098-798C1EC42B42}"/>
                </a:ext>
              </a:extLst>
            </p:cNvPr>
            <p:cNvSpPr/>
            <p:nvPr/>
          </p:nvSpPr>
          <p:spPr>
            <a:xfrm>
              <a:off x="1005492" y="2433940"/>
              <a:ext cx="864720" cy="86472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ro-RO"/>
            </a:p>
          </p:txBody>
        </p:sp>
      </p:grp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8B0D56AE-B3A2-0115-C036-BA55DCAAEC2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43698" y="2506132"/>
            <a:ext cx="1188299" cy="720327"/>
          </a:xfrm>
        </p:spPr>
        <p:txBody>
          <a:bodyPr/>
          <a:lstStyle>
            <a:lvl1pPr>
              <a:defRPr sz="2800"/>
            </a:lvl1pPr>
          </a:lstStyle>
          <a:p>
            <a:pPr lvl="0"/>
            <a:fld id="{35AE500F-0143-4386-B855-485F78DE960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890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B7D77-F536-71AD-611F-E8B44BDF905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3AB94-B506-590C-4366-C4800ABB076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9848" y="2194560"/>
            <a:ext cx="4754880" cy="397763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9DA43E-0867-B40E-3DCA-186A35014CD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64224" y="2194560"/>
            <a:ext cx="4754880" cy="397763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7B011A-445A-BD42-B606-72AD53C181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2A9414-AF6C-403C-8B96-5C77880236FE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DF788E-AF51-24E7-EA48-355BDB61F3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D86CAF-B11A-445E-A20F-0CE957A392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EB34AB-338B-4C80-A2F0-3AA233E47F9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446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0DE7AB59-0363-7B16-BC4B-03BB0F3A461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3FCA2C-65FB-E59C-CFB9-D74B0ABFAC9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6803" y="2048256"/>
            <a:ext cx="4754880" cy="640080"/>
          </a:xfrm>
        </p:spPr>
        <p:txBody>
          <a:bodyPr anchor="ctr"/>
          <a:lstStyle>
            <a:lvl1pPr marL="0" indent="0">
              <a:buNone/>
              <a:defRPr b="1">
                <a:solidFill>
                  <a:srgbClr val="9E3611"/>
                </a:solidFill>
              </a:defRPr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9CDE7A-1EF5-46A4-A28B-1AF294E7D80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B8D91E-1DE1-276C-3CE5-940565E9D1E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364224" y="2048256"/>
            <a:ext cx="4754880" cy="640080"/>
          </a:xfrm>
        </p:spPr>
        <p:txBody>
          <a:bodyPr anchor="ctr"/>
          <a:lstStyle>
            <a:lvl1pPr marL="0" indent="0">
              <a:buNone/>
              <a:defRPr b="1">
                <a:solidFill>
                  <a:srgbClr val="9E3611"/>
                </a:solidFill>
              </a:defRPr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4CEC3D-1A46-2E9C-807D-C498AC94678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CC103C-4B18-3C41-B51C-D9BBADC0D0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0BCBD4-CC1D-4B79-ABAF-927E94D7E1AB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413BE4-BEBD-46A0-29B6-30A7851460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1B8123-AA6C-4003-F2D7-1F72AC902D9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9D7565-C6C8-4DF0-83B3-2FFD924F131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006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BBFC66F3-AE37-4404-F4C7-27096A0448B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0CD12C-7FEA-75E9-29C9-141C51AAF8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D4DA05-7393-4ACD-90E1-4D6895021A46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43E276-79B5-A457-28B1-282DA8C72D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7BFC7C-F59F-D340-7DF8-BCBD41941E3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DA66FD-F2F3-4EF3-9BBB-B839FD06A15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36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E39C7D-5A14-AACA-7619-52CFCEA276E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2E75D8-DF91-484E-8FB1-FC7E38F28414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622B6B-B577-EBEA-E8AB-C4B38722C99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5F8ADF-89AC-09B3-3C4B-B997C76BEB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42BA0E-0A63-433A-B5DA-00C3A5B516C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42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7F4B5485-473E-90DA-E02D-5ADDDCC6B15E}"/>
              </a:ext>
            </a:extLst>
          </p:cNvPr>
          <p:cNvSpPr/>
          <p:nvPr/>
        </p:nvSpPr>
        <p:spPr>
          <a:xfrm>
            <a:off x="8303739" y="0"/>
            <a:ext cx="3888257" cy="6858000"/>
          </a:xfrm>
          <a:prstGeom prst="rect">
            <a:avLst/>
          </a:prstGeom>
          <a:blipFill>
            <a:blip r:embed="rId2">
              <a:alphaModFix amt="60000"/>
            </a:blip>
            <a:tile sx="92000" sy="89000" algn="ctr"/>
          </a:blip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ro-RO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5A78DE8-19AD-7CBB-6293-BA10CF3B33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/>
          <a:lstStyle>
            <a:lvl1pPr>
              <a:defRPr sz="3200" b="1"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B767CC5-7F3A-C4BA-B134-4DBBD26882A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685800"/>
            <a:ext cx="6711696" cy="50200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565F7197-CDCB-1330-FA06-560B2BAD794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549640" y="2423160"/>
            <a:ext cx="3200400" cy="329184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rgbClr val="9E3611"/>
                </a:solidFill>
              </a:defRPr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F5AA9F7-5BDB-81FC-90F4-5DBACECF83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F5D1BE-9325-4BAB-9999-BC7075D0BD8C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BFBDC6AA-0FE1-1B57-E1D4-49A3A1CB60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grpSp>
        <p:nvGrpSpPr>
          <p:cNvPr id="8" name="Group 8">
            <a:extLst>
              <a:ext uri="{FF2B5EF4-FFF2-40B4-BE49-F238E27FC236}">
                <a16:creationId xmlns:a16="http://schemas.microsoft.com/office/drawing/2014/main" id="{8D4393F3-D958-729A-E1BA-541D8CD9C226}"/>
              </a:ext>
            </a:extLst>
          </p:cNvPr>
          <p:cNvGrpSpPr/>
          <p:nvPr/>
        </p:nvGrpSpPr>
        <p:grpSpPr>
          <a:xfrm>
            <a:off x="11401726" y="6229679"/>
            <a:ext cx="457200" cy="457200"/>
            <a:chOff x="11401726" y="6229679"/>
            <a:chExt cx="457200" cy="457200"/>
          </a:xfrm>
        </p:grpSpPr>
        <p:sp>
          <p:nvSpPr>
            <p:cNvPr id="9" name="Oval 9">
              <a:extLst>
                <a:ext uri="{FF2B5EF4-FFF2-40B4-BE49-F238E27FC236}">
                  <a16:creationId xmlns:a16="http://schemas.microsoft.com/office/drawing/2014/main" id="{C7120191-4580-ECBE-C6EC-4E19B0EBBF5F}"/>
                </a:ext>
              </a:extLst>
            </p:cNvPr>
            <p:cNvSpPr/>
            <p:nvPr/>
          </p:nvSpPr>
          <p:spPr>
            <a:xfrm>
              <a:off x="11401726" y="6229679"/>
              <a:ext cx="457200" cy="457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3">
                <a:alphaModFix/>
              </a:blip>
              <a:tile sx="85486" sy="85825" algn="tl"/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ro-RO"/>
            </a:p>
          </p:txBody>
        </p:sp>
        <p:sp>
          <p:nvSpPr>
            <p:cNvPr id="10" name="Oval 10">
              <a:extLst>
                <a:ext uri="{FF2B5EF4-FFF2-40B4-BE49-F238E27FC236}">
                  <a16:creationId xmlns:a16="http://schemas.microsoft.com/office/drawing/2014/main" id="{CA7225BC-6203-0613-3118-9966DC4BEF21}"/>
                </a:ext>
              </a:extLst>
            </p:cNvPr>
            <p:cNvSpPr/>
            <p:nvPr/>
          </p:nvSpPr>
          <p:spPr>
            <a:xfrm>
              <a:off x="11430914" y="6258875"/>
              <a:ext cx="398815" cy="39881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ro-RO"/>
            </a:p>
          </p:txBody>
        </p:sp>
      </p:grp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01959013-E0C6-D3CD-A27A-F635BD0B23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CBD68A-C0CE-4974-844E-95132B6B524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085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E0D66281-5145-3341-37E8-00B307ABBED3}"/>
              </a:ext>
            </a:extLst>
          </p:cNvPr>
          <p:cNvSpPr/>
          <p:nvPr/>
        </p:nvSpPr>
        <p:spPr>
          <a:xfrm>
            <a:off x="8303739" y="0"/>
            <a:ext cx="3888257" cy="6858000"/>
          </a:xfrm>
          <a:prstGeom prst="rect">
            <a:avLst/>
          </a:prstGeom>
          <a:blipFill>
            <a:blip r:embed="rId2">
              <a:alphaModFix amt="60000"/>
            </a:blip>
            <a:tile sx="92000" sy="89000" algn="ctr"/>
          </a:blip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ro-RO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11D247F-D2C7-8075-5FBB-0155225DCD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/>
          <a:lstStyle>
            <a:lvl1pPr>
              <a:defRPr sz="3200" b="1"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C1704F7E-D1E7-A522-BC34-D8DF41C29D6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0" y="0"/>
            <a:ext cx="8303739" cy="6858000"/>
          </a:xfrm>
          <a:solidFill>
            <a:srgbClr val="E1E0E0"/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ro-RO"/>
              <a:t>Faceți clic pe pictogramă pentru a adăuga o imagine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DE54318-5255-84D4-B46D-9D4F3840130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549640" y="2423160"/>
            <a:ext cx="3200400" cy="329184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rgbClr val="9E3611"/>
                </a:solidFill>
              </a:defRPr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3E8325C-011D-9358-FED4-47106B1F36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8E4F54-D70B-481D-B61C-532957B77449}" type="datetime1">
              <a:rPr lang="en-US"/>
              <a:pPr lvl="0"/>
              <a:t>8/14/2026</a:t>
            </a:fld>
            <a:endParaRPr lang="en-US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40E9E683-7A65-EEBB-A592-9251468DA587}"/>
              </a:ext>
            </a:extLst>
          </p:cNvPr>
          <p:cNvGrpSpPr/>
          <p:nvPr/>
        </p:nvGrpSpPr>
        <p:grpSpPr>
          <a:xfrm>
            <a:off x="11401726" y="6229679"/>
            <a:ext cx="457200" cy="457200"/>
            <a:chOff x="11401726" y="6229679"/>
            <a:chExt cx="457200" cy="457200"/>
          </a:xfrm>
        </p:grpSpPr>
        <p:sp>
          <p:nvSpPr>
            <p:cNvPr id="8" name="Oval 8">
              <a:extLst>
                <a:ext uri="{FF2B5EF4-FFF2-40B4-BE49-F238E27FC236}">
                  <a16:creationId xmlns:a16="http://schemas.microsoft.com/office/drawing/2014/main" id="{8F273C5F-0ED5-EF46-2AE8-F8AFAA5DD470}"/>
                </a:ext>
              </a:extLst>
            </p:cNvPr>
            <p:cNvSpPr/>
            <p:nvPr/>
          </p:nvSpPr>
          <p:spPr>
            <a:xfrm>
              <a:off x="11401726" y="6229679"/>
              <a:ext cx="457200" cy="457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3">
                <a:alphaModFix/>
              </a:blip>
              <a:tile sx="85486" sy="85825" algn="tl"/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ro-RO"/>
            </a:p>
          </p:txBody>
        </p:sp>
        <p:sp>
          <p:nvSpPr>
            <p:cNvPr id="9" name="Oval 9">
              <a:extLst>
                <a:ext uri="{FF2B5EF4-FFF2-40B4-BE49-F238E27FC236}">
                  <a16:creationId xmlns:a16="http://schemas.microsoft.com/office/drawing/2014/main" id="{6356A511-0A57-ED46-AF5E-3DF0E5C099DC}"/>
                </a:ext>
              </a:extLst>
            </p:cNvPr>
            <p:cNvSpPr/>
            <p:nvPr/>
          </p:nvSpPr>
          <p:spPr>
            <a:xfrm>
              <a:off x="11430914" y="6258875"/>
              <a:ext cx="398815" cy="39881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ro-RO"/>
            </a:p>
          </p:txBody>
        </p:sp>
      </p:grp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7E5FEBF4-044C-E92D-395D-71DA84A7F7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0CE44A-0041-489D-9030-CB8188FA235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39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8A6DF-C396-6A6D-22D4-D9C88D77713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B604C3-0542-5800-0070-8A622688567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888AE4-F337-F7A5-3A3D-45AE342D22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5B714D-B91F-40CE-B5A3-79C68422F8CF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3AF78-5D69-DD84-9CA8-80EF43FC73D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8D497-B33E-0B6A-839C-1485E40267D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D02783-CB04-4054-8306-1D85BEE5C26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37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F60327-D749-A955-2F2F-7467FCC1EA5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533396"/>
            <a:ext cx="2552703" cy="563880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10FE34-80D8-B2BC-99B6-35D527F90C2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066803" y="533396"/>
            <a:ext cx="7505696" cy="56388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67AC8-EA40-DCE0-C666-4BC593B516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F20287-9D17-4C49-87A8-BA423907228E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DE6AD-E619-9666-AA67-C980536C62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61282-1721-6A83-9FA9-7A3EA83ECE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9C653D-78C1-4A11-A9BB-72637E1838F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338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624E04-B3DA-F446-FC10-375393BC44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34703B-D7F1-F9A6-9C8F-DB4F530112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B57B1-C74A-2CD7-F921-D3B6EB3CE94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964423" y="6272783"/>
            <a:ext cx="327355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696464"/>
                </a:solidFill>
                <a:uFillTx/>
                <a:latin typeface="Rockwell"/>
              </a:defRPr>
            </a:lvl1pPr>
          </a:lstStyle>
          <a:p>
            <a:pPr lvl="0"/>
            <a:fld id="{EA3177D2-3080-4B2A-B284-5D7BC0C35BBB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DA19B-902D-D39D-C557-126BEBBE2A6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088136" y="6272783"/>
            <a:ext cx="632764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696464"/>
                </a:solidFill>
                <a:uFillTx/>
                <a:latin typeface="Rockwell"/>
              </a:defRPr>
            </a:lvl1pPr>
          </a:lstStyle>
          <a:p>
            <a:pPr lvl="0"/>
            <a:endParaRPr lang="en-US"/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247D8CB8-1673-646E-E09D-37173019EA0F}"/>
              </a:ext>
            </a:extLst>
          </p:cNvPr>
          <p:cNvGrpSpPr/>
          <p:nvPr/>
        </p:nvGrpSpPr>
        <p:grpSpPr>
          <a:xfrm>
            <a:off x="11401726" y="6229679"/>
            <a:ext cx="457200" cy="457200"/>
            <a:chOff x="11401726" y="6229679"/>
            <a:chExt cx="457200" cy="457200"/>
          </a:xfrm>
        </p:grpSpPr>
        <p:sp>
          <p:nvSpPr>
            <p:cNvPr id="7" name="Oval 7">
              <a:extLst>
                <a:ext uri="{FF2B5EF4-FFF2-40B4-BE49-F238E27FC236}">
                  <a16:creationId xmlns:a16="http://schemas.microsoft.com/office/drawing/2014/main" id="{19B13B8B-ACEC-6888-3099-A3B395D8CFEB}"/>
                </a:ext>
              </a:extLst>
            </p:cNvPr>
            <p:cNvSpPr/>
            <p:nvPr/>
          </p:nvSpPr>
          <p:spPr>
            <a:xfrm>
              <a:off x="11401726" y="6229679"/>
              <a:ext cx="457200" cy="457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13">
                <a:alphaModFix/>
              </a:blip>
              <a:tile sx="85486" sy="85825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  <p:sp>
          <p:nvSpPr>
            <p:cNvPr id="8" name="Oval 8">
              <a:extLst>
                <a:ext uri="{FF2B5EF4-FFF2-40B4-BE49-F238E27FC236}">
                  <a16:creationId xmlns:a16="http://schemas.microsoft.com/office/drawing/2014/main" id="{9268AFAA-0FE6-0726-3E5B-98DCD7B85AB9}"/>
                </a:ext>
              </a:extLst>
            </p:cNvPr>
            <p:cNvSpPr/>
            <p:nvPr/>
          </p:nvSpPr>
          <p:spPr>
            <a:xfrm>
              <a:off x="11430914" y="6258875"/>
              <a:ext cx="398815" cy="39881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</p:grp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F933E39-D4C2-23D8-0C71-616562E2219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311128" y="6272783"/>
            <a:ext cx="64008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1" i="0" u="none" strike="noStrike" kern="1200" cap="none" spc="0" baseline="0">
                <a:solidFill>
                  <a:srgbClr val="FFFFFF"/>
                </a:solidFill>
                <a:uFillTx/>
                <a:latin typeface="Rockwell Condensed"/>
              </a:defRPr>
            </a:lvl1pPr>
          </a:lstStyle>
          <a:p>
            <a:pPr lvl="0"/>
            <a:fld id="{BF5E5A50-2331-4152-9567-51D5C523BFFA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ro-RO" sz="5400" b="0" i="0" u="none" strike="noStrike" kern="1200" cap="all" spc="0" baseline="0">
          <a:solidFill>
            <a:srgbClr val="000000"/>
          </a:solidFill>
          <a:uFillTx/>
          <a:latin typeface="Rockwell Condensed"/>
        </a:defRPr>
      </a:lvl1pPr>
    </p:titleStyle>
    <p:bodyStyle>
      <a:lvl1pPr marL="182880" marR="0" lvl="0" indent="-182880" algn="l" defTabSz="914400" rtl="0" fontAlgn="auto" hangingPunct="1">
        <a:lnSpc>
          <a:spcPct val="90000"/>
        </a:lnSpc>
        <a:spcBef>
          <a:spcPts val="1200"/>
        </a:spcBef>
        <a:spcAft>
          <a:spcPts val="0"/>
        </a:spcAft>
        <a:buClr>
          <a:srgbClr val="9E3611"/>
        </a:buClr>
        <a:buSzPct val="85000"/>
        <a:buFont typeface="Wingdings" pitchFamily="2"/>
        <a:buChar char="§"/>
        <a:tabLst/>
        <a:defRPr lang="ro-RO" sz="2000" b="0" i="0" u="none" strike="noStrike" kern="1200" cap="none" spc="0" baseline="0">
          <a:solidFill>
            <a:srgbClr val="000000"/>
          </a:solidFill>
          <a:uFillTx/>
          <a:latin typeface="Rockwell"/>
        </a:defRPr>
      </a:lvl1pPr>
      <a:lvl2pPr marL="457200" marR="0" lvl="1" indent="-182880" algn="l" defTabSz="914400" rtl="0" fontAlgn="auto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/>
        <a:buChar char="§"/>
        <a:tabLst/>
        <a:defRPr lang="ro-RO" sz="1800" b="0" i="0" u="none" strike="noStrike" kern="1200" cap="none" spc="0" baseline="0">
          <a:solidFill>
            <a:srgbClr val="000000"/>
          </a:solidFill>
          <a:uFillTx/>
          <a:latin typeface="Rockwell"/>
        </a:defRPr>
      </a:lvl2pPr>
      <a:lvl3pPr marL="731520" marR="0" lvl="2" indent="-182880" algn="l" defTabSz="914400" rtl="0" fontAlgn="auto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/>
        <a:buChar char="§"/>
        <a:tabLst/>
        <a:defRPr lang="ro-RO" sz="1600" b="0" i="0" u="none" strike="noStrike" kern="1200" cap="none" spc="0" baseline="0">
          <a:solidFill>
            <a:srgbClr val="000000"/>
          </a:solidFill>
          <a:uFillTx/>
          <a:latin typeface="Rockwell"/>
        </a:defRPr>
      </a:lvl3pPr>
      <a:lvl4pPr marL="1005840" marR="0" lvl="3" indent="-182880" algn="l" defTabSz="914400" rtl="0" fontAlgn="auto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/>
        <a:buChar char="§"/>
        <a:tabLst/>
        <a:defRPr lang="ro-RO" sz="1600" b="0" i="0" u="none" strike="noStrike" kern="1200" cap="none" spc="0" baseline="0">
          <a:solidFill>
            <a:srgbClr val="000000"/>
          </a:solidFill>
          <a:uFillTx/>
          <a:latin typeface="Rockwell"/>
        </a:defRPr>
      </a:lvl4pPr>
      <a:lvl5pPr marL="1280160" marR="0" lvl="4" indent="-182880" algn="l" defTabSz="914400" rtl="0" fontAlgn="auto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/>
        <a:buChar char="§"/>
        <a:tabLst/>
        <a:defRPr lang="ro-RO" sz="1600" b="0" i="0" u="none" strike="noStrike" kern="1200" cap="none" spc="0" baseline="0">
          <a:solidFill>
            <a:srgbClr val="000000"/>
          </a:solidFill>
          <a:uFillTx/>
          <a:latin typeface="Rockwel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67B9CF0-EDC6-A0D6-DEF8-A1B6F7AC511B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ro-RO" sz="7200"/>
              <a:t>AUREN: Redefining Premium Men’s Grooming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E333BEDD-D324-4C06-E2DA-5295CE11E5C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51560" y="4575931"/>
            <a:ext cx="7891271" cy="1069848"/>
          </a:xfrm>
        </p:spPr>
        <p:txBody>
          <a:bodyPr/>
          <a:lstStyle/>
          <a:p>
            <a:pPr lvl="0" defTabSz="457200">
              <a:lnSpc>
                <a:spcPct val="80000"/>
              </a:lnSpc>
              <a:spcBef>
                <a:spcPts val="0"/>
              </a:spcBef>
            </a:pPr>
            <a:r>
              <a:rPr lang="ro-RO" sz="1800" b="1" kern="0">
                <a:latin typeface="Bahnschrift SemiBold" pitchFamily="34"/>
              </a:rPr>
              <a:t>BA (Hons) Business Management</a:t>
            </a: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endParaRPr lang="ro-RO" sz="1800" b="1" kern="0">
              <a:latin typeface="Bahnschrift SemiBold" pitchFamily="34"/>
            </a:endParaRP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r>
              <a:rPr lang="ro-RO" sz="1800" b="1" kern="0">
                <a:latin typeface="Bahnschrift SemiBold" pitchFamily="34"/>
              </a:rPr>
              <a:t>Entrepreneurship</a:t>
            </a: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endParaRPr lang="ro-RO" sz="1800" b="1" kern="0">
              <a:latin typeface="Bahnschrift SemiBold" pitchFamily="34"/>
            </a:endParaRP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r>
              <a:rPr lang="ro-RO" sz="1800" b="1" kern="0">
                <a:latin typeface="Bahnschrift SemiBold" pitchFamily="34"/>
              </a:rPr>
              <a:t>LCBB5013</a:t>
            </a: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endParaRPr lang="ro-RO" sz="1800" b="1" kern="0">
              <a:latin typeface="Bahnschrift SemiBold" pitchFamily="34"/>
            </a:endParaRP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r>
              <a:rPr lang="ro-RO" sz="1800" b="1" kern="0">
                <a:latin typeface="Bahnschrift SemiBold" pitchFamily="34"/>
              </a:rPr>
              <a:t>Portfolio- 6 elements</a:t>
            </a: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endParaRPr lang="ro-RO" sz="1800" b="1" kern="0">
              <a:latin typeface="Bahnschrift SemiBold" pitchFamily="34"/>
            </a:endParaRP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r>
              <a:rPr lang="ro-RO" sz="1800" b="1" kern="0">
                <a:latin typeface="Bahnschrift SemiBold" pitchFamily="34"/>
              </a:rPr>
              <a:t>Nutu Pricop 2525996</a:t>
            </a:r>
          </a:p>
          <a:p>
            <a:pPr lvl="0">
              <a:lnSpc>
                <a:spcPct val="70000"/>
              </a:lnSpc>
            </a:pPr>
            <a:endParaRPr lang="ro-RO" sz="600"/>
          </a:p>
        </p:txBody>
      </p:sp>
      <p:pic>
        <p:nvPicPr>
          <p:cNvPr id="4" name="Imagine 6">
            <a:extLst>
              <a:ext uri="{FF2B5EF4-FFF2-40B4-BE49-F238E27FC236}">
                <a16:creationId xmlns:a16="http://schemas.microsoft.com/office/drawing/2014/main" id="{BFBBA070-F8AB-2EC1-1632-4B5ADB3A67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7528" y="3534942"/>
            <a:ext cx="3006208" cy="300620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B24271C-DB4A-597D-7E22-0381B574220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/>
              <a:t>AUREN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1479619-D7EF-67CD-D096-40B74E13363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High-End Male Grooming and Skincare</a:t>
            </a:r>
            <a:br>
              <a:rPr lang="en-GB"/>
            </a:br>
            <a:endParaRPr lang="ro-RO"/>
          </a:p>
          <a:p>
            <a:pPr lvl="0"/>
            <a:r>
              <a:rPr lang="en-GB"/>
              <a:t>High-end grooming designed to elevate modern self-assurance.</a:t>
            </a:r>
            <a:br>
              <a:rPr lang="en-GB"/>
            </a:br>
            <a:endParaRPr lang="ro-RO"/>
          </a:p>
          <a:p>
            <a:pPr lvl="0"/>
            <a:r>
              <a:rPr lang="en-GB"/>
              <a:t>Formulations driven by scientific principles* Eco-friendly methodology</a:t>
            </a:r>
            <a:endParaRPr lang="ro-RO"/>
          </a:p>
          <a:p>
            <a:pPr marL="0" lvl="0" indent="0">
              <a:buNone/>
            </a:pPr>
            <a:endParaRPr lang="ro-RO"/>
          </a:p>
          <a:p>
            <a:pPr lvl="0"/>
            <a:r>
              <a:rPr lang="en-GB"/>
              <a:t>Primarily digital experience</a:t>
            </a:r>
            <a:br>
              <a:rPr lang="en-GB"/>
            </a:br>
            <a:endParaRPr lang="ro-RO"/>
          </a:p>
        </p:txBody>
      </p:sp>
      <p:pic>
        <p:nvPicPr>
          <p:cNvPr id="4" name="Imagine 6">
            <a:extLst>
              <a:ext uri="{FF2B5EF4-FFF2-40B4-BE49-F238E27FC236}">
                <a16:creationId xmlns:a16="http://schemas.microsoft.com/office/drawing/2014/main" id="{CD9F6A47-D4BF-06B6-EA66-92DABAFE89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104" y="0"/>
            <a:ext cx="2467892" cy="24678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A5B3088-8382-2AE4-FDC2-F46E8F71749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/>
              <a:t>The concept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0E7F0F6-C1E1-D0E8-BE41-D9F7833622C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2093976"/>
            <a:ext cx="10058400" cy="4050792"/>
          </a:xfrm>
        </p:spPr>
        <p:txBody>
          <a:bodyPr/>
          <a:lstStyle/>
          <a:p>
            <a:pPr lvl="0"/>
            <a:r>
              <a:rPr lang="en-GB"/>
              <a:t>The landscape of men's grooming is evolving.</a:t>
            </a:r>
            <a:endParaRPr lang="ro-RO"/>
          </a:p>
          <a:p>
            <a:pPr lvl="0"/>
            <a:endParaRPr lang="ro-RO"/>
          </a:p>
          <a:p>
            <a:pPr lvl="0"/>
            <a:r>
              <a:rPr lang="en-GB"/>
              <a:t>Skincare is progressively becoming an integral aspect of male self-care and wellness</a:t>
            </a:r>
            <a:endParaRPr lang="ro-RO"/>
          </a:p>
          <a:p>
            <a:pPr lvl="0"/>
            <a:endParaRPr lang="ro-RO"/>
          </a:p>
          <a:p>
            <a:pPr lvl="0"/>
            <a:r>
              <a:rPr lang="en-GB"/>
              <a:t>Potential within the spectrum of mass-market and high-end skincare</a:t>
            </a:r>
            <a:br>
              <a:rPr lang="en-GB"/>
            </a:br>
            <a:r>
              <a:rPr lang="en-GB"/>
              <a:t>A digital-centric approach facilitates individualised consumer connections.</a:t>
            </a:r>
            <a:endParaRPr lang="ro-RO"/>
          </a:p>
          <a:p>
            <a:pPr lvl="0"/>
            <a:endParaRPr lang="ro-RO"/>
          </a:p>
          <a:p>
            <a:pPr lvl="0"/>
            <a:r>
              <a:rPr lang="en-GB"/>
              <a:t>AUREN is defined as Performance combined with Confidence and Accessibility.</a:t>
            </a:r>
            <a:br>
              <a:rPr lang="en-GB"/>
            </a:br>
            <a:endParaRPr lang="ro-RO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1343B902-2CEF-9843-3213-FCF2FCEF51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104" y="0"/>
            <a:ext cx="2467892" cy="24678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1FBAA3F-D27B-EC09-77B0-D79D80E95E0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/>
              <a:t>Intended audience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3D7D14A-2489-E2DF-E7B7-164632020A4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Males between the ages of 20 and 45</a:t>
            </a:r>
            <a:endParaRPr lang="ro-RO"/>
          </a:p>
          <a:p>
            <a:pPr lvl="0"/>
            <a:r>
              <a:rPr lang="en-GB"/>
              <a:t>Emerging professionals and business founders</a:t>
            </a:r>
            <a:endParaRPr lang="ro-RO"/>
          </a:p>
          <a:p>
            <a:pPr lvl="0"/>
            <a:r>
              <a:rPr lang="en-GB"/>
              <a:t>Moderate to elevated discretionary in</a:t>
            </a:r>
            <a:r>
              <a:rPr lang="ro-RO"/>
              <a:t>c</a:t>
            </a:r>
            <a:r>
              <a:rPr lang="en-GB"/>
              <a:t>ome</a:t>
            </a:r>
            <a:endParaRPr lang="ro-RO"/>
          </a:p>
          <a:p>
            <a:pPr lvl="0"/>
            <a:r>
              <a:rPr lang="en-GB"/>
              <a:t>Attentive to health and aesthetics</a:t>
            </a:r>
            <a:endParaRPr lang="ro-RO"/>
          </a:p>
          <a:p>
            <a:pPr lvl="0"/>
            <a:r>
              <a:rPr lang="en-GB"/>
              <a:t>Engaged in digital platforms</a:t>
            </a:r>
            <a:endParaRPr lang="ro-RO"/>
          </a:p>
          <a:p>
            <a:pPr lvl="0"/>
            <a:r>
              <a:rPr lang="en-GB"/>
              <a:t>Prioritises excellence, effectiveness, and sustainability</a:t>
            </a:r>
            <a:endParaRPr lang="ro-RO"/>
          </a:p>
          <a:p>
            <a:pPr marL="0" lvl="0" indent="0">
              <a:buNone/>
            </a:pPr>
            <a:br>
              <a:rPr lang="en-GB"/>
            </a:br>
            <a:br>
              <a:rPr lang="en-GB"/>
            </a:br>
            <a:r>
              <a:rPr lang="en-GB"/>
              <a:t>(Kotler and Armstrong, 2021)</a:t>
            </a:r>
            <a:br>
              <a:rPr lang="en-GB"/>
            </a:br>
            <a:endParaRPr lang="ro-RO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298E454E-BD91-21CA-6613-06ABDBAC5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104" y="0"/>
            <a:ext cx="2467892" cy="24678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BFAD8B7-4409-9329-39D9-052AFC79BD6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Market Standing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3E1C6C7-3D60-75A3-93BD-466E741647D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/>
              <a:t>Premium Grooming Made Attainable</a:t>
            </a:r>
            <a:br>
              <a:rPr lang="en-GB"/>
            </a:br>
            <a:br>
              <a:rPr lang="en-GB"/>
            </a:br>
            <a:r>
              <a:rPr lang="en-GB"/>
              <a:t>Direct: Bulldog | Lumin</a:t>
            </a:r>
            <a:br>
              <a:rPr lang="en-GB"/>
            </a:br>
            <a:r>
              <a:rPr lang="en-GB"/>
              <a:t>Indirect: L’Oréal Men Expert | The Ordinary</a:t>
            </a:r>
            <a:br>
              <a:rPr lang="en-GB"/>
            </a:br>
            <a:br>
              <a:rPr lang="en-GB"/>
            </a:br>
            <a:r>
              <a:rPr lang="en-GB"/>
              <a:t>AUREN distinguishes itself by:</a:t>
            </a:r>
            <a:br>
              <a:rPr lang="en-GB"/>
            </a:br>
            <a:br>
              <a:rPr lang="en-GB"/>
            </a:br>
            <a:r>
              <a:rPr lang="en-GB"/>
              <a:t>Scientific validity + high-quality experience + eco-friendliness + customisation</a:t>
            </a:r>
            <a:br>
              <a:rPr lang="en-GB"/>
            </a:br>
            <a:br>
              <a:rPr lang="en-GB"/>
            </a:br>
            <a:r>
              <a:rPr lang="en-GB"/>
              <a:t>Visual: a placement map instead of descriptions about competitors.</a:t>
            </a:r>
            <a:br>
              <a:rPr lang="en-GB"/>
            </a:br>
            <a:endParaRPr lang="ro-RO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16DFC63E-7497-9201-31F3-4B6093155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104" y="0"/>
            <a:ext cx="2467892" cy="24678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A48F9B0-94E2-0847-E35B-79E82947662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Promotional Approach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6EB16B0-54DF-D7E9-5C39-5E9B2798758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53346" y="2093976"/>
            <a:ext cx="11438650" cy="4050792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1600" i="1"/>
              <a:t>Transitioning from Recognition to Devotion</a:t>
            </a:r>
            <a:br>
              <a:rPr lang="en-GB" sz="1600"/>
            </a:br>
            <a:br>
              <a:rPr lang="en-GB" sz="1600"/>
            </a:br>
            <a:r>
              <a:rPr lang="en-GB" sz="1600" b="1"/>
              <a:t>Obtain</a:t>
            </a:r>
            <a:endParaRPr lang="ro-RO" sz="1600" b="1"/>
          </a:p>
          <a:p>
            <a:pPr lvl="0">
              <a:lnSpc>
                <a:spcPct val="70000"/>
              </a:lnSpc>
            </a:pPr>
            <a:r>
              <a:rPr lang="en-GB" sz="1600"/>
              <a:t>Instagram, TikTok, and YouTube</a:t>
            </a:r>
            <a:endParaRPr lang="ro-RO" sz="1600"/>
          </a:p>
          <a:p>
            <a:pPr lvl="0">
              <a:lnSpc>
                <a:spcPct val="70000"/>
              </a:lnSpc>
            </a:pPr>
            <a:r>
              <a:rPr lang="en-GB" sz="1600"/>
              <a:t>Collaborations with influencers</a:t>
            </a:r>
            <a:endParaRPr lang="ro-RO" sz="1600"/>
          </a:p>
          <a:p>
            <a:pPr lvl="0">
              <a:lnSpc>
                <a:spcPct val="70000"/>
              </a:lnSpc>
            </a:pPr>
            <a:r>
              <a:rPr lang="en-GB" sz="1600"/>
              <a:t>Search Engine Optimisation &amp; Google Advertising</a:t>
            </a:r>
            <a:endParaRPr lang="ro-RO" sz="1600"/>
          </a:p>
          <a:p>
            <a:pPr lvl="0">
              <a:lnSpc>
                <a:spcPct val="70000"/>
              </a:lnSpc>
            </a:pPr>
            <a:r>
              <a:rPr lang="en-GB" sz="1600"/>
              <a:t>Instructional material</a:t>
            </a:r>
            <a:br>
              <a:rPr lang="en-GB" sz="1600"/>
            </a:br>
            <a:br>
              <a:rPr lang="en-GB" sz="1600"/>
            </a:br>
            <a:r>
              <a:rPr lang="en-GB" sz="1600" b="1"/>
              <a:t>Preserve</a:t>
            </a:r>
            <a:endParaRPr lang="ro-RO" sz="1600" b="1"/>
          </a:p>
          <a:p>
            <a:pPr lvl="0">
              <a:lnSpc>
                <a:spcPct val="70000"/>
              </a:lnSpc>
            </a:pPr>
            <a:r>
              <a:rPr lang="en-GB" sz="1600"/>
              <a:t>Membership services</a:t>
            </a:r>
            <a:endParaRPr lang="ro-RO" sz="1600"/>
          </a:p>
          <a:p>
            <a:pPr lvl="0">
              <a:lnSpc>
                <a:spcPct val="70000"/>
              </a:lnSpc>
            </a:pPr>
            <a:r>
              <a:rPr lang="en-GB" sz="1600"/>
              <a:t>Fidelity incentives</a:t>
            </a:r>
            <a:endParaRPr lang="ro-RO" sz="1600"/>
          </a:p>
          <a:p>
            <a:pPr lvl="0">
              <a:lnSpc>
                <a:spcPct val="70000"/>
              </a:lnSpc>
            </a:pPr>
            <a:r>
              <a:rPr lang="en-GB" sz="1600"/>
              <a:t>Customised electronic correspondence</a:t>
            </a:r>
            <a:endParaRPr lang="ro-RO" sz="1600"/>
          </a:p>
          <a:p>
            <a:pPr lvl="0">
              <a:lnSpc>
                <a:spcPct val="70000"/>
              </a:lnSpc>
            </a:pPr>
            <a:r>
              <a:rPr lang="en-GB" sz="1600"/>
              <a:t>Unique introductions</a:t>
            </a:r>
            <a:br>
              <a:rPr lang="en-GB" sz="1600"/>
            </a:br>
            <a:br>
              <a:rPr lang="en-GB" sz="1600"/>
            </a:br>
            <a:r>
              <a:rPr lang="en-GB" sz="1600"/>
              <a:t>(Tuten and Solomon, 2023; Gr</a:t>
            </a:r>
            <a:r>
              <a:rPr lang="ro-RO" sz="1600"/>
              <a:t>o</a:t>
            </a:r>
            <a:r>
              <a:rPr lang="en-GB" sz="1600"/>
              <a:t>nroos, 1994)</a:t>
            </a:r>
            <a:br>
              <a:rPr lang="en-GB" sz="1600"/>
            </a:br>
            <a:endParaRPr lang="ro-RO" sz="1600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6FF3805F-D84B-51CA-0425-491949BEE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104" y="0"/>
            <a:ext cx="2467892" cy="24678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D835042-A340-6236-7E37-6A1B7EA6FE1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Commercial Framework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8786C78-A35F-DBFC-C1AC-32DD8001F33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b="1"/>
              <a:t>Digital-Priority. Client-Centric</a:t>
            </a:r>
            <a:endParaRPr lang="ro-RO" b="1"/>
          </a:p>
          <a:p>
            <a:pPr marL="0" lvl="0" indent="0">
              <a:buNone/>
            </a:pPr>
            <a:endParaRPr lang="ro-RO"/>
          </a:p>
          <a:p>
            <a:pPr lvl="0"/>
            <a:r>
              <a:rPr lang="en-GB"/>
              <a:t>E-commerce aimed directly at consumers</a:t>
            </a:r>
            <a:endParaRPr lang="ro-RO"/>
          </a:p>
          <a:p>
            <a:pPr lvl="0"/>
            <a:r>
              <a:rPr lang="en-GB"/>
              <a:t>Carefully selected high-quality product assortment</a:t>
            </a:r>
            <a:endParaRPr lang="ro-RO"/>
          </a:p>
          <a:p>
            <a:pPr lvl="0"/>
            <a:r>
              <a:rPr lang="en-GB"/>
              <a:t>Pricing depends on value</a:t>
            </a:r>
            <a:endParaRPr lang="ro-RO"/>
          </a:p>
          <a:p>
            <a:pPr lvl="0"/>
            <a:r>
              <a:rPr lang="en-GB"/>
              <a:t>Revenue from subscriptions</a:t>
            </a:r>
            <a:endParaRPr lang="ro-RO"/>
          </a:p>
          <a:p>
            <a:pPr lvl="0"/>
            <a:r>
              <a:rPr lang="en-GB"/>
              <a:t>Tailored suggestions</a:t>
            </a:r>
            <a:br>
              <a:rPr lang="en-GB" b="1"/>
            </a:br>
            <a:br>
              <a:rPr lang="en-GB" b="1"/>
            </a:br>
            <a:r>
              <a:rPr lang="en-GB" b="1"/>
              <a:t>Objective: enhance recurring purchases and client lifetime value.</a:t>
            </a:r>
            <a:br>
              <a:rPr lang="en-GB" b="1"/>
            </a:br>
            <a:endParaRPr lang="ro-RO" b="1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7E27ECAE-BF6D-5984-F8D2-4548A05FF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104" y="0"/>
            <a:ext cx="2467892" cy="24678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52D70AF-7D4B-D03A-6C65-DD2768147D7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Economic Sustainability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BCA9B3D-C61C-20F9-3CF5-FF0FF0A7316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ro-RO" sz="1100" b="1" i="1"/>
              <a:t>The Way to Sustainable Development</a:t>
            </a:r>
          </a:p>
          <a:p>
            <a:pPr marL="0" lvl="0" indent="0">
              <a:lnSpc>
                <a:spcPct val="70000"/>
              </a:lnSpc>
              <a:buNone/>
            </a:pPr>
            <a:endParaRPr lang="ro-RO" sz="1100"/>
          </a:p>
          <a:p>
            <a:pPr lvl="0">
              <a:lnSpc>
                <a:spcPct val="70000"/>
              </a:lnSpc>
            </a:pPr>
            <a:r>
              <a:rPr lang="ro-RO" sz="1100"/>
              <a:t>£70K Initial Investment</a:t>
            </a:r>
          </a:p>
          <a:p>
            <a:pPr lvl="0">
              <a:lnSpc>
                <a:spcPct val="70000"/>
              </a:lnSpc>
            </a:pPr>
            <a:r>
              <a:rPr lang="ro-RO" sz="1100"/>
              <a:t>£15K in revenue in the first month</a:t>
            </a:r>
          </a:p>
          <a:p>
            <a:pPr lvl="0">
              <a:lnSpc>
                <a:spcPct val="70000"/>
              </a:lnSpc>
            </a:pPr>
            <a:r>
              <a:rPr lang="ro-RO" sz="1100"/>
              <a:t>£35K in revenue for the sixth month</a:t>
            </a:r>
          </a:p>
          <a:p>
            <a:pPr lvl="0">
              <a:lnSpc>
                <a:spcPct val="70000"/>
              </a:lnSpc>
            </a:pPr>
            <a:r>
              <a:rPr lang="ro-RO" sz="1100"/>
              <a:t>£145K</a:t>
            </a:r>
            <a:br>
              <a:rPr lang="ro-RO" sz="1100"/>
            </a:br>
            <a:r>
              <a:rPr lang="ro-RO" sz="1100"/>
              <a:t>Estimated Revenue for the Next Six Months</a:t>
            </a:r>
          </a:p>
          <a:p>
            <a:pPr lvl="0">
              <a:lnSpc>
                <a:spcPct val="70000"/>
              </a:lnSpc>
            </a:pPr>
            <a:r>
              <a:rPr lang="ro-RO" sz="1100"/>
              <a:t>The estimated break-even point is 18 months</a:t>
            </a:r>
          </a:p>
          <a:p>
            <a:pPr marL="0" lvl="0" indent="0">
              <a:lnSpc>
                <a:spcPct val="70000"/>
              </a:lnSpc>
              <a:buNone/>
            </a:pPr>
            <a:br>
              <a:rPr lang="ro-RO" sz="1100" b="1"/>
            </a:br>
            <a:br>
              <a:rPr lang="ro-RO" sz="1100" b="1"/>
            </a:br>
            <a:r>
              <a:rPr lang="ro-RO" sz="1100" b="1"/>
              <a:t>Strategy for Funding</a:t>
            </a:r>
          </a:p>
          <a:p>
            <a:pPr marL="0" lvl="0" indent="0">
              <a:lnSpc>
                <a:spcPct val="70000"/>
              </a:lnSpc>
              <a:buNone/>
            </a:pPr>
            <a:br>
              <a:rPr lang="ro-RO" sz="1100"/>
            </a:br>
            <a:br>
              <a:rPr lang="ro-RO" sz="1100"/>
            </a:br>
            <a:r>
              <a:rPr lang="ro-RO" sz="1100"/>
              <a:t>UK Government Start-Up Loan + Founder Investment</a:t>
            </a:r>
          </a:p>
          <a:p>
            <a:pPr marL="0" lvl="0" indent="0">
              <a:lnSpc>
                <a:spcPct val="70000"/>
              </a:lnSpc>
              <a:buNone/>
            </a:pPr>
            <a:br>
              <a:rPr lang="en-GB" sz="1100"/>
            </a:br>
            <a:br>
              <a:rPr lang="en-GB" sz="1100"/>
            </a:br>
            <a:r>
              <a:rPr lang="en-GB" sz="1100"/>
              <a:t>The government-supported Start Up Loan presently provides qualifying UK entrepreneurs from £500 to £25,000, contingent upon its stipulations. </a:t>
            </a:r>
            <a:endParaRPr lang="ro-RO" sz="1100"/>
          </a:p>
          <a:p>
            <a:pPr marL="0" lvl="0" indent="0">
              <a:lnSpc>
                <a:spcPct val="70000"/>
              </a:lnSpc>
              <a:buNone/>
            </a:pPr>
            <a:endParaRPr lang="ro-RO" sz="1100"/>
          </a:p>
          <a:p>
            <a:pPr marL="0" lvl="0" indent="0">
              <a:lnSpc>
                <a:spcPct val="70000"/>
              </a:lnSpc>
              <a:buNone/>
            </a:pPr>
            <a:r>
              <a:rPr lang="ro-RO" sz="1100"/>
              <a:t>Key financial risks: customer acquisition costs, production and shipping costs, and fluctuations in consumer spending.</a:t>
            </a: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F46B4A27-CFA4-2A56-0933-C734BDD18C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104" y="0"/>
            <a:ext cx="2467892" cy="24678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E6370AB-6C33-22C9-5479-4AB78A7AE57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What is the rationale behind AUREN?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378BAE5-4040-33F0-A4D1-E3D941311BA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b="1" i="1"/>
              <a:t>Beyond Male Skincare</a:t>
            </a:r>
            <a:br>
              <a:rPr lang="en-GB"/>
            </a:br>
            <a:br>
              <a:rPr lang="en-GB"/>
            </a:br>
            <a:r>
              <a:rPr lang="en-GB"/>
              <a:t>AUREN amalgamates:</a:t>
            </a:r>
            <a:br>
              <a:rPr lang="en-GB"/>
            </a:br>
            <a:br>
              <a:rPr lang="en-GB"/>
            </a:br>
            <a:r>
              <a:rPr lang="en-GB"/>
              <a:t>Effectiveness + Customisation + Eco-friendliness + Assurance</a:t>
            </a:r>
            <a:br>
              <a:rPr lang="en-GB"/>
            </a:br>
            <a:br>
              <a:rPr lang="en-GB"/>
            </a:br>
            <a:r>
              <a:rPr lang="en-GB" b="1"/>
              <a:t>Vision: </a:t>
            </a:r>
            <a:r>
              <a:rPr lang="en-GB"/>
              <a:t>establish a prominent UK men’s grooming brand centred on lasting client connections.</a:t>
            </a:r>
            <a:endParaRPr lang="ro-RO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C6EBB9B4-70B7-FBF3-74F6-CBADCACEC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104" y="4390107"/>
            <a:ext cx="2467892" cy="24678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A84901E-1355-2E56-B2F8-B731169C8D2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/>
              <a:t>REFERENCES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5ABE6E4-B07B-87C1-D2C6-906C8C870A2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Aaker, D.A. (1996) </a:t>
            </a:r>
            <a:r>
              <a:rPr lang="ro-RO" i="1"/>
              <a:t>Building strong brands</a:t>
            </a:r>
            <a:r>
              <a:rPr lang="ro-RO"/>
              <a:t>.</a:t>
            </a:r>
          </a:p>
          <a:p>
            <a:pPr lvl="0"/>
            <a:r>
              <a:rPr lang="ro-RO"/>
              <a:t>Grönroos, C. (1994) 'From marketing mix to relationship marketing,' </a:t>
            </a:r>
            <a:r>
              <a:rPr lang="ro-RO" i="1"/>
              <a:t>Management Decision</a:t>
            </a:r>
            <a:r>
              <a:rPr lang="ro-RO"/>
              <a:t>, 32(2), pp. 4–20. </a:t>
            </a:r>
          </a:p>
          <a:p>
            <a:pPr lvl="0"/>
            <a:r>
              <a:rPr lang="ro-RO"/>
              <a:t>Keller, K.L. (2013) </a:t>
            </a:r>
            <a:r>
              <a:rPr lang="ro-RO" i="1"/>
              <a:t>Strategic Brand Management: Building, Measuring and Managing Brand Equity</a:t>
            </a:r>
            <a:r>
              <a:rPr lang="ro-RO"/>
              <a:t>. 4th edn. Harlow: Pearson Education.</a:t>
            </a:r>
          </a:p>
          <a:p>
            <a:pPr lvl="0"/>
            <a:r>
              <a:rPr lang="ro-RO"/>
              <a:t>Kotler, P. and Armstrong, G. (2021) </a:t>
            </a:r>
            <a:r>
              <a:rPr lang="ro-RO" i="1"/>
              <a:t>Principles of Marketing</a:t>
            </a:r>
            <a:r>
              <a:rPr lang="ro-RO"/>
              <a:t>. 18th Global edn. Harlow: Pearson.</a:t>
            </a:r>
          </a:p>
          <a:p>
            <a:pPr lvl="0"/>
            <a:r>
              <a:rPr lang="ro-RO"/>
              <a:t>Tuten, T.L. and Solomon, M.R. (2023) </a:t>
            </a:r>
            <a:r>
              <a:rPr lang="ro-RO" i="1"/>
              <a:t>Social Media Marketing</a:t>
            </a:r>
            <a:r>
              <a:rPr lang="ro-RO"/>
              <a:t>. 4th edn. London: Sage Publications.</a:t>
            </a:r>
          </a:p>
          <a:p>
            <a:pPr lvl="0"/>
            <a:endParaRPr lang="ro-RO"/>
          </a:p>
          <a:p>
            <a:pPr lvl="0"/>
            <a:endParaRPr lang="ro-RO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7A2612E0-102A-B763-0962-6D9A93415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104" y="0"/>
            <a:ext cx="2467892" cy="24678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ip lem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%7bE7868BDA-FF05-42E0-815B-DECCBA6A29E9%7dTF2ec419c9-97c3-4958-b02a-0886397d33af64444558-e9fe98627652</Template>
  <TotalTime>23</TotalTime>
  <Words>555</Words>
  <Application>Microsoft Office PowerPoint</Application>
  <PresentationFormat>Ecran lat</PresentationFormat>
  <Paragraphs>74</Paragraphs>
  <Slides>10</Slides>
  <Notes>1</Notes>
  <HiddenSlides>0</HiddenSlides>
  <MMClips>0</MMClips>
  <ScaleCrop>false</ScaleCrop>
  <HeadingPairs>
    <vt:vector size="6" baseType="variant">
      <vt:variant>
        <vt:lpstr>Fonturi utilizate</vt:lpstr>
      </vt:variant>
      <vt:variant>
        <vt:i4>6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7" baseType="lpstr">
      <vt:lpstr>Aptos</vt:lpstr>
      <vt:lpstr>Arial</vt:lpstr>
      <vt:lpstr>Bahnschrift SemiBold</vt:lpstr>
      <vt:lpstr>Rockwell</vt:lpstr>
      <vt:lpstr>Rockwell Condensed</vt:lpstr>
      <vt:lpstr>Wingdings</vt:lpstr>
      <vt:lpstr>Tip lemn</vt:lpstr>
      <vt:lpstr>AUREN: Redefining Premium Men’s Grooming</vt:lpstr>
      <vt:lpstr>AUREN</vt:lpstr>
      <vt:lpstr>The concept</vt:lpstr>
      <vt:lpstr>Intended audience</vt:lpstr>
      <vt:lpstr>Market Standing</vt:lpstr>
      <vt:lpstr>Promotional Approach</vt:lpstr>
      <vt:lpstr>Commercial Framework</vt:lpstr>
      <vt:lpstr>Economic Sustainability</vt:lpstr>
      <vt:lpstr>What is the rationale behind AUREN?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Nutu Pricop (2525996)</dc:creator>
  <cp:lastModifiedBy>Gruia Craescu (2237625)</cp:lastModifiedBy>
  <cp:revision>1</cp:revision>
  <dcterms:created xsi:type="dcterms:W3CDTF">2026-08-14T01:21:08Z</dcterms:created>
  <dcterms:modified xsi:type="dcterms:W3CDTF">2026-08-14T11:24:08Z</dcterms:modified>
</cp:coreProperties>
</file>