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625" r:id="rId3"/>
    <p:sldId id="257" r:id="rId4"/>
    <p:sldId id="620" r:id="rId5"/>
    <p:sldId id="316" r:id="rId6"/>
    <p:sldId id="258" r:id="rId7"/>
    <p:sldId id="263" r:id="rId8"/>
    <p:sldId id="260" r:id="rId9"/>
    <p:sldId id="261" r:id="rId10"/>
    <p:sldId id="262" r:id="rId11"/>
    <p:sldId id="264" r:id="rId12"/>
    <p:sldId id="266" r:id="rId13"/>
    <p:sldId id="267" r:id="rId14"/>
    <p:sldId id="265" r:id="rId15"/>
    <p:sldId id="268" r:id="rId16"/>
    <p:sldId id="287" r:id="rId17"/>
    <p:sldId id="271" r:id="rId18"/>
    <p:sldId id="272" r:id="rId19"/>
    <p:sldId id="273" r:id="rId20"/>
    <p:sldId id="275" r:id="rId21"/>
    <p:sldId id="276" r:id="rId22"/>
    <p:sldId id="283" r:id="rId23"/>
    <p:sldId id="278" r:id="rId24"/>
    <p:sldId id="280" r:id="rId25"/>
    <p:sldId id="279" r:id="rId26"/>
    <p:sldId id="281" r:id="rId27"/>
    <p:sldId id="284" r:id="rId28"/>
    <p:sldId id="285" r:id="rId29"/>
    <p:sldId id="286" r:id="rId30"/>
    <p:sldId id="288" r:id="rId31"/>
    <p:sldId id="298"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C3E40509-776B-476C-999A-FE8242421DA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F2FB4F-5AEA-4F3D-AE18-FC1C68FEEE10}" type="slidenum">
              <a:rPr lang="en-US" altLang="en-US"/>
              <a:pPr/>
              <a:t>3</a:t>
            </a:fld>
            <a:endParaRPr lang="en-US" altLang="en-US"/>
          </a:p>
        </p:txBody>
      </p:sp>
      <p:sp>
        <p:nvSpPr>
          <p:cNvPr id="6147" name="Rectangle 2">
            <a:extLst>
              <a:ext uri="{FF2B5EF4-FFF2-40B4-BE49-F238E27FC236}">
                <a16:creationId xmlns:a16="http://schemas.microsoft.com/office/drawing/2014/main" id="{AD77CEF4-8858-47C3-B32E-3B5F8542D377}"/>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2CB7FF06-17C5-4189-AA95-13B47F1A533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3149AC-E369-4CD2-8737-F046DCDF7F5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B7F944-0BAE-4511-AF8D-4A5E6BBC629C}" type="slidenum">
              <a:rPr lang="en-US" altLang="en-US"/>
              <a:pPr/>
              <a:t>6</a:t>
            </a:fld>
            <a:endParaRPr lang="en-US" altLang="en-US"/>
          </a:p>
        </p:txBody>
      </p:sp>
      <p:sp>
        <p:nvSpPr>
          <p:cNvPr id="11267" name="Rectangle 2">
            <a:extLst>
              <a:ext uri="{FF2B5EF4-FFF2-40B4-BE49-F238E27FC236}">
                <a16:creationId xmlns:a16="http://schemas.microsoft.com/office/drawing/2014/main" id="{D2F56773-0CEA-44AF-890E-0583C9AF60EF}"/>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1D1BFE87-AB26-415D-A3D9-E6A35C49088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782762B6-AF77-4D45-BC3A-5A864520A21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60D8252-5B1B-4BF5-A6F6-A897CA6C14C0}" type="slidenum">
              <a:rPr lang="en-US" altLang="en-US"/>
              <a:pPr/>
              <a:t>7</a:t>
            </a:fld>
            <a:endParaRPr lang="en-US" altLang="en-US"/>
          </a:p>
        </p:txBody>
      </p:sp>
      <p:sp>
        <p:nvSpPr>
          <p:cNvPr id="13315" name="Rectangle 2">
            <a:extLst>
              <a:ext uri="{FF2B5EF4-FFF2-40B4-BE49-F238E27FC236}">
                <a16:creationId xmlns:a16="http://schemas.microsoft.com/office/drawing/2014/main" id="{D05ADE91-1F72-4FC4-9BB9-F58C44A2EE04}"/>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BA253078-3708-4A06-869B-65A0140DDE1A}"/>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780630D-F738-495E-AA00-24E200411082}"/>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A636D8-24EF-4AB8-86CA-6C8132FF71C3}" type="slidenum">
              <a:rPr lang="en-US" altLang="en-US"/>
              <a:pPr/>
              <a:t>8</a:t>
            </a:fld>
            <a:endParaRPr lang="en-US" altLang="en-US"/>
          </a:p>
        </p:txBody>
      </p:sp>
      <p:sp>
        <p:nvSpPr>
          <p:cNvPr id="15363" name="Rectangle 2">
            <a:extLst>
              <a:ext uri="{FF2B5EF4-FFF2-40B4-BE49-F238E27FC236}">
                <a16:creationId xmlns:a16="http://schemas.microsoft.com/office/drawing/2014/main" id="{86F87E5C-92FD-4E7B-A67E-54D4DDD5EC5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9E8243C4-1251-4B6E-9999-F4D1F8BB0C1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2DB799AE-A595-43E6-A810-E13A6AD6E67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912ADB-3C0B-4C66-84B6-7B88441BF368}" type="slidenum">
              <a:rPr lang="en-US" altLang="en-US"/>
              <a:pPr/>
              <a:t>9</a:t>
            </a:fld>
            <a:endParaRPr lang="en-US" altLang="en-US"/>
          </a:p>
        </p:txBody>
      </p:sp>
      <p:sp>
        <p:nvSpPr>
          <p:cNvPr id="17411" name="Rectangle 2">
            <a:extLst>
              <a:ext uri="{FF2B5EF4-FFF2-40B4-BE49-F238E27FC236}">
                <a16:creationId xmlns:a16="http://schemas.microsoft.com/office/drawing/2014/main" id="{4FD01E09-F6C5-48CC-97FD-0DF5290617B7}"/>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7DA9533B-3369-4F40-A4D4-C9C018541D5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8365B917-0BE3-4274-8202-61C54790DCA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AA40AF-F69B-4FFD-BD0D-E966E90485D7}" type="slidenum">
              <a:rPr lang="en-US" altLang="en-US"/>
              <a:pPr/>
              <a:t>10</a:t>
            </a:fld>
            <a:endParaRPr lang="en-US" altLang="en-US"/>
          </a:p>
        </p:txBody>
      </p:sp>
      <p:sp>
        <p:nvSpPr>
          <p:cNvPr id="19459" name="Rectangle 2">
            <a:extLst>
              <a:ext uri="{FF2B5EF4-FFF2-40B4-BE49-F238E27FC236}">
                <a16:creationId xmlns:a16="http://schemas.microsoft.com/office/drawing/2014/main" id="{68E5BF24-F015-48A5-AC54-CDF88F0D7000}"/>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C2B230FB-94BA-49FF-B352-A1BCD89FE3D8}"/>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DB82D19B-82E5-4ADC-BBFF-EEB71570E4C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CBAB25-4B01-4C09-B3AB-6F13207C1B50}" type="slidenum">
              <a:rPr lang="en-US" altLang="en-US"/>
              <a:pPr/>
              <a:t>11</a:t>
            </a:fld>
            <a:endParaRPr lang="en-US" altLang="en-US"/>
          </a:p>
        </p:txBody>
      </p:sp>
      <p:sp>
        <p:nvSpPr>
          <p:cNvPr id="21507" name="Rectangle 2">
            <a:extLst>
              <a:ext uri="{FF2B5EF4-FFF2-40B4-BE49-F238E27FC236}">
                <a16:creationId xmlns:a16="http://schemas.microsoft.com/office/drawing/2014/main" id="{FE74013A-DAEB-4820-B510-AC7C244A617E}"/>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F7DA3602-6107-4511-8B63-5F293848B64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E23A49FC-ED8F-4744-9A26-FA28F5DFF7B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95DD61-5EA7-4C96-838F-63831E6B5613}" type="slidenum">
              <a:rPr lang="en-US" altLang="en-US"/>
              <a:pPr/>
              <a:t>12</a:t>
            </a:fld>
            <a:endParaRPr lang="en-US" altLang="en-US"/>
          </a:p>
        </p:txBody>
      </p:sp>
      <p:sp>
        <p:nvSpPr>
          <p:cNvPr id="23555" name="Rectangle 2">
            <a:extLst>
              <a:ext uri="{FF2B5EF4-FFF2-40B4-BE49-F238E27FC236}">
                <a16:creationId xmlns:a16="http://schemas.microsoft.com/office/drawing/2014/main" id="{72C762C0-CA52-4DE2-83E2-8FAE0B7AD59F}"/>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BF9FDB73-D7C4-4FF4-A211-5029A19C717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0DAD3A60-771A-4092-95F8-451E7B3DD8F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5980344-EC4B-4B89-B73D-9E1F52F8FAEC}" type="slidenum">
              <a:rPr lang="en-US" altLang="en-US"/>
              <a:pPr/>
              <a:t>13</a:t>
            </a:fld>
            <a:endParaRPr lang="en-US" altLang="en-US"/>
          </a:p>
        </p:txBody>
      </p:sp>
      <p:sp>
        <p:nvSpPr>
          <p:cNvPr id="25603" name="Rectangle 2">
            <a:extLst>
              <a:ext uri="{FF2B5EF4-FFF2-40B4-BE49-F238E27FC236}">
                <a16:creationId xmlns:a16="http://schemas.microsoft.com/office/drawing/2014/main" id="{33C31901-7F41-4B91-BE8F-B5269087B455}"/>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A49E2E97-B47D-472C-A6E8-F4364D4863D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251DF68F-CDAC-4E97-92BD-F5CAB93E7E9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3A7FEF-129F-4199-B6B8-A73EA00FAB68}" type="slidenum">
              <a:rPr lang="en-US" altLang="en-US"/>
              <a:pPr/>
              <a:t>14</a:t>
            </a:fld>
            <a:endParaRPr lang="en-US" altLang="en-US"/>
          </a:p>
        </p:txBody>
      </p:sp>
      <p:sp>
        <p:nvSpPr>
          <p:cNvPr id="27651" name="Rectangle 2">
            <a:extLst>
              <a:ext uri="{FF2B5EF4-FFF2-40B4-BE49-F238E27FC236}">
                <a16:creationId xmlns:a16="http://schemas.microsoft.com/office/drawing/2014/main" id="{18273A03-ECE6-4EB7-A0B1-A8CD16EB4937}"/>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56E33D9B-CB45-44BE-9561-50F1C882E7CA}"/>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8DC6763D-10A0-4648-AA87-C5505956DD6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BC029E-9080-4118-8ACD-A9966EB08BFE}" type="slidenum">
              <a:rPr lang="en-US" altLang="en-US"/>
              <a:pPr/>
              <a:t>15</a:t>
            </a:fld>
            <a:endParaRPr lang="en-US" altLang="en-US"/>
          </a:p>
        </p:txBody>
      </p:sp>
      <p:sp>
        <p:nvSpPr>
          <p:cNvPr id="29699" name="Rectangle 2">
            <a:extLst>
              <a:ext uri="{FF2B5EF4-FFF2-40B4-BE49-F238E27FC236}">
                <a16:creationId xmlns:a16="http://schemas.microsoft.com/office/drawing/2014/main" id="{A366DD6C-C3D1-40E4-BADA-FCE746C6C016}"/>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419714B5-DE75-46C2-B8D1-5E94D4D93C9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F77AAFAC-3F10-428C-B29C-85E54E7980B9}"/>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29A847-D0CF-4961-A3D4-4158C4CE51E7}" type="slidenum">
              <a:rPr lang="en-US" altLang="en-US"/>
              <a:pPr/>
              <a:t>16</a:t>
            </a:fld>
            <a:endParaRPr lang="en-US" altLang="en-US"/>
          </a:p>
        </p:txBody>
      </p:sp>
      <p:sp>
        <p:nvSpPr>
          <p:cNvPr id="31747" name="Rectangle 2">
            <a:extLst>
              <a:ext uri="{FF2B5EF4-FFF2-40B4-BE49-F238E27FC236}">
                <a16:creationId xmlns:a16="http://schemas.microsoft.com/office/drawing/2014/main" id="{8A9DECE2-0D3B-479C-A032-2B4500B155B1}"/>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AD4BDC0D-D8A7-481B-9239-78DA18AD7C91}"/>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6C99C727-982D-4C6F-B782-F4453D08AAE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74E324-A591-4206-958C-3E84259CF496}" type="slidenum">
              <a:rPr lang="en-US" altLang="en-US"/>
              <a:pPr/>
              <a:t>17</a:t>
            </a:fld>
            <a:endParaRPr lang="en-US" altLang="en-US"/>
          </a:p>
        </p:txBody>
      </p:sp>
      <p:sp>
        <p:nvSpPr>
          <p:cNvPr id="33795" name="Rectangle 2">
            <a:extLst>
              <a:ext uri="{FF2B5EF4-FFF2-40B4-BE49-F238E27FC236}">
                <a16:creationId xmlns:a16="http://schemas.microsoft.com/office/drawing/2014/main" id="{06EAEFA5-2B22-4B5F-8CD2-40C7EEF913CB}"/>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DB9AB05E-1608-42BF-8E0D-724DD7FAC87D}"/>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C163FCE2-5A3D-4246-8FC7-179D0F0C9850}"/>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AB48CE4-1DB1-4918-9D10-DD38077A6217}" type="slidenum">
              <a:rPr lang="en-US" altLang="en-US"/>
              <a:pPr/>
              <a:t>18</a:t>
            </a:fld>
            <a:endParaRPr lang="en-US" altLang="en-US"/>
          </a:p>
        </p:txBody>
      </p:sp>
      <p:sp>
        <p:nvSpPr>
          <p:cNvPr id="35843" name="Rectangle 2">
            <a:extLst>
              <a:ext uri="{FF2B5EF4-FFF2-40B4-BE49-F238E27FC236}">
                <a16:creationId xmlns:a16="http://schemas.microsoft.com/office/drawing/2014/main" id="{FA5E4F36-F27D-40FC-8B2D-F10D0E0A69DB}"/>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80BEB55A-C3CE-4EF5-A766-3DF281D4FF7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46AFD9FF-CC11-4FAD-BA04-46B73E3BA08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AE0887-741B-4715-83A6-FE7D98A98758}" type="slidenum">
              <a:rPr lang="en-US" altLang="en-US"/>
              <a:pPr/>
              <a:t>19</a:t>
            </a:fld>
            <a:endParaRPr lang="en-US" altLang="en-US"/>
          </a:p>
        </p:txBody>
      </p:sp>
      <p:sp>
        <p:nvSpPr>
          <p:cNvPr id="37891" name="Rectangle 2">
            <a:extLst>
              <a:ext uri="{FF2B5EF4-FFF2-40B4-BE49-F238E27FC236}">
                <a16:creationId xmlns:a16="http://schemas.microsoft.com/office/drawing/2014/main" id="{BA5A415A-E3EF-4B29-A374-830E95B559D4}"/>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63654CF4-0AE9-415A-A52C-E6776CE8B6B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C78E0EEB-5882-4961-92C3-22E459C8998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1538B41-0044-4F5E-B8FB-F590B3F4E09E}" type="slidenum">
              <a:rPr lang="en-US" altLang="en-US"/>
              <a:pPr/>
              <a:t>20</a:t>
            </a:fld>
            <a:endParaRPr lang="en-US" altLang="en-US"/>
          </a:p>
        </p:txBody>
      </p:sp>
      <p:sp>
        <p:nvSpPr>
          <p:cNvPr id="39939" name="Rectangle 2">
            <a:extLst>
              <a:ext uri="{FF2B5EF4-FFF2-40B4-BE49-F238E27FC236}">
                <a16:creationId xmlns:a16="http://schemas.microsoft.com/office/drawing/2014/main" id="{8D377E48-FD38-423C-A4C1-66DCEA217F52}"/>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191CD2D6-3561-45A5-8581-783D431FC01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2E9B6C1F-B290-4D75-A695-8543C24E41C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8FC1D3-117B-4821-8DB0-101DF276A487}" type="slidenum">
              <a:rPr lang="en-US" altLang="en-US"/>
              <a:pPr/>
              <a:t>21</a:t>
            </a:fld>
            <a:endParaRPr lang="en-US" altLang="en-US"/>
          </a:p>
        </p:txBody>
      </p:sp>
      <p:sp>
        <p:nvSpPr>
          <p:cNvPr id="41987" name="Rectangle 2">
            <a:extLst>
              <a:ext uri="{FF2B5EF4-FFF2-40B4-BE49-F238E27FC236}">
                <a16:creationId xmlns:a16="http://schemas.microsoft.com/office/drawing/2014/main" id="{CC4640E0-1D40-4F0D-B02A-C413E59D0DAB}"/>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344C38B7-2A75-432B-AA40-185A018A5A14}"/>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86415CF-5A51-472B-A993-566F8AF8BCC7}"/>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13B4E8-C9E8-430A-A299-6BD829EA4BAB}" type="slidenum">
              <a:rPr lang="en-US" altLang="en-US"/>
              <a:pPr/>
              <a:t>22</a:t>
            </a:fld>
            <a:endParaRPr lang="en-US" altLang="en-US"/>
          </a:p>
        </p:txBody>
      </p:sp>
      <p:sp>
        <p:nvSpPr>
          <p:cNvPr id="44035" name="Rectangle 2">
            <a:extLst>
              <a:ext uri="{FF2B5EF4-FFF2-40B4-BE49-F238E27FC236}">
                <a16:creationId xmlns:a16="http://schemas.microsoft.com/office/drawing/2014/main" id="{6D21D608-911B-4AF3-9588-CD3221ACFDB5}"/>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E04959D0-F086-4E0E-9FDF-1A2F801755C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CD9100C2-94EE-4D45-AC45-BB52D06143B1}"/>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C7CC22-7B9A-44AF-B6DD-77B27932094F}" type="slidenum">
              <a:rPr lang="en-US" altLang="en-US"/>
              <a:pPr/>
              <a:t>23</a:t>
            </a:fld>
            <a:endParaRPr lang="en-US" altLang="en-US"/>
          </a:p>
        </p:txBody>
      </p:sp>
      <p:sp>
        <p:nvSpPr>
          <p:cNvPr id="46083" name="Rectangle 2">
            <a:extLst>
              <a:ext uri="{FF2B5EF4-FFF2-40B4-BE49-F238E27FC236}">
                <a16:creationId xmlns:a16="http://schemas.microsoft.com/office/drawing/2014/main" id="{7CBBD084-C3DD-47D7-97C1-C4A26D12B1C6}"/>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636816B4-5E47-4B9E-A3B4-476D9D0D3FA7}"/>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EF939AF2-C74B-4F63-A260-66484794A9A5}"/>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1A1244-F81D-40CD-A5D5-8EB279F87F91}" type="slidenum">
              <a:rPr lang="en-US" altLang="en-US"/>
              <a:pPr/>
              <a:t>24</a:t>
            </a:fld>
            <a:endParaRPr lang="en-US" altLang="en-US"/>
          </a:p>
        </p:txBody>
      </p:sp>
      <p:sp>
        <p:nvSpPr>
          <p:cNvPr id="48131" name="Rectangle 2">
            <a:extLst>
              <a:ext uri="{FF2B5EF4-FFF2-40B4-BE49-F238E27FC236}">
                <a16:creationId xmlns:a16="http://schemas.microsoft.com/office/drawing/2014/main" id="{E3B1CC6B-7FF3-46BA-8532-33682EF51DE5}"/>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35DCF4BF-3EBF-40B6-A712-B295D86677FC}"/>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5AA73B47-51AC-420A-92D4-99BD22563B4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F18DF8-C4C3-45C4-9E2B-5F87E2FE5469}" type="slidenum">
              <a:rPr lang="en-US" altLang="en-US"/>
              <a:pPr/>
              <a:t>25</a:t>
            </a:fld>
            <a:endParaRPr lang="en-US" altLang="en-US"/>
          </a:p>
        </p:txBody>
      </p:sp>
      <p:sp>
        <p:nvSpPr>
          <p:cNvPr id="50179" name="Rectangle 2">
            <a:extLst>
              <a:ext uri="{FF2B5EF4-FFF2-40B4-BE49-F238E27FC236}">
                <a16:creationId xmlns:a16="http://schemas.microsoft.com/office/drawing/2014/main" id="{73E6B96A-FE3C-4D0C-B712-5F7B62519314}"/>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C14E4AF0-71FD-4408-8EFF-21F0828F4271}"/>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B3ABBCB5-E0AD-43A4-8150-F6971D981C8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04518C-8A87-4A31-AC19-7F510512E67C}" type="slidenum">
              <a:rPr lang="en-US" altLang="en-US"/>
              <a:pPr/>
              <a:t>26</a:t>
            </a:fld>
            <a:endParaRPr lang="en-US" altLang="en-US"/>
          </a:p>
        </p:txBody>
      </p:sp>
      <p:sp>
        <p:nvSpPr>
          <p:cNvPr id="52227" name="Rectangle 2">
            <a:extLst>
              <a:ext uri="{FF2B5EF4-FFF2-40B4-BE49-F238E27FC236}">
                <a16:creationId xmlns:a16="http://schemas.microsoft.com/office/drawing/2014/main" id="{87667E8A-5386-4511-A3A9-C6F583C041F0}"/>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486E0EFD-2DC0-441E-84F3-C7934B81F92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DF72373C-E714-4613-845B-207BED6234C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EA79EF9-21F4-47FB-BFD2-9FDA56E3FC24}" type="slidenum">
              <a:rPr lang="en-US" altLang="en-US"/>
              <a:pPr/>
              <a:t>27</a:t>
            </a:fld>
            <a:endParaRPr lang="en-US" altLang="en-US"/>
          </a:p>
        </p:txBody>
      </p:sp>
      <p:sp>
        <p:nvSpPr>
          <p:cNvPr id="54275" name="Rectangle 2">
            <a:extLst>
              <a:ext uri="{FF2B5EF4-FFF2-40B4-BE49-F238E27FC236}">
                <a16:creationId xmlns:a16="http://schemas.microsoft.com/office/drawing/2014/main" id="{9FEB76C6-0FDF-4F33-BF9D-B8FA2C7757FC}"/>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B07D131A-063D-4E71-BB57-343108E5BF2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2CCC5DFE-A4CA-438A-AE72-E916480C347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97C246-3C65-450B-B184-0DA0134A5F46}" type="slidenum">
              <a:rPr lang="en-US" altLang="en-US"/>
              <a:pPr/>
              <a:t>28</a:t>
            </a:fld>
            <a:endParaRPr lang="en-US" altLang="en-US"/>
          </a:p>
        </p:txBody>
      </p:sp>
      <p:sp>
        <p:nvSpPr>
          <p:cNvPr id="56323" name="Rectangle 2">
            <a:extLst>
              <a:ext uri="{FF2B5EF4-FFF2-40B4-BE49-F238E27FC236}">
                <a16:creationId xmlns:a16="http://schemas.microsoft.com/office/drawing/2014/main" id="{FF744551-6C74-4CEC-B441-6CCBC5878805}"/>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6C8E6E74-94BD-40D5-BEF1-1D7EAF73A7B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891AFD69-44D1-49C1-82DE-AF83A8E1DF3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8D13AB-D3C2-40CF-B3D1-1F160DCA95BE}" type="slidenum">
              <a:rPr lang="en-US" altLang="en-US"/>
              <a:pPr/>
              <a:t>29</a:t>
            </a:fld>
            <a:endParaRPr lang="en-US" altLang="en-US"/>
          </a:p>
        </p:txBody>
      </p:sp>
      <p:sp>
        <p:nvSpPr>
          <p:cNvPr id="58371" name="Rectangle 2">
            <a:extLst>
              <a:ext uri="{FF2B5EF4-FFF2-40B4-BE49-F238E27FC236}">
                <a16:creationId xmlns:a16="http://schemas.microsoft.com/office/drawing/2014/main" id="{B6236B08-5BC9-4C6E-80E1-89B403DDD082}"/>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1B135E56-1995-49D2-88DB-86B381ADEC61}"/>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49B75A55-6BB4-493D-8D51-27632EEE244B}"/>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901F548-FD31-45D4-BA3A-01E435DC9632}" type="slidenum">
              <a:rPr lang="en-US" altLang="en-US"/>
              <a:pPr/>
              <a:t>30</a:t>
            </a:fld>
            <a:endParaRPr lang="en-US" altLang="en-US"/>
          </a:p>
        </p:txBody>
      </p:sp>
      <p:sp>
        <p:nvSpPr>
          <p:cNvPr id="60419" name="Rectangle 2">
            <a:extLst>
              <a:ext uri="{FF2B5EF4-FFF2-40B4-BE49-F238E27FC236}">
                <a16:creationId xmlns:a16="http://schemas.microsoft.com/office/drawing/2014/main" id="{D2AA22B2-D73F-4B40-8216-3C272C4978AE}"/>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C8F822AB-5F7B-4DD1-BFF0-C94233EE418A}"/>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B66DBC-2BBD-4D33-8B84-DDE8BE9E590E}"/>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A6D74C1-6D8F-4A32-97B2-C1C77916C7ED}"/>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8A20B34F-972B-40A8-B848-7FCB9E27A35D}"/>
              </a:ext>
            </a:extLst>
          </p:cNvPr>
          <p:cNvSpPr>
            <a:spLocks noGrp="1" noChangeArrowheads="1"/>
          </p:cNvSpPr>
          <p:nvPr>
            <p:ph type="sldNum" sz="quarter" idx="12"/>
          </p:nvPr>
        </p:nvSpPr>
        <p:spPr>
          <a:ln/>
        </p:spPr>
        <p:txBody>
          <a:bodyPr/>
          <a:lstStyle>
            <a:lvl1pPr>
              <a:defRPr/>
            </a:lvl1pPr>
          </a:lstStyle>
          <a:p>
            <a:fld id="{51E97BD3-4ECA-4C04-BA09-7B29EF2C31E7}" type="slidenum">
              <a:rPr lang="en-US" altLang="en-US"/>
              <a:pPr/>
              <a:t>‹#›</a:t>
            </a:fld>
            <a:endParaRPr lang="en-US" altLang="en-US"/>
          </a:p>
        </p:txBody>
      </p:sp>
    </p:spTree>
    <p:extLst>
      <p:ext uri="{BB962C8B-B14F-4D97-AF65-F5344CB8AC3E}">
        <p14:creationId xmlns:p14="http://schemas.microsoft.com/office/powerpoint/2010/main" val="2422031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jpe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03648" y="1196752"/>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FF0000"/>
                </a:solidFill>
              </a:rPr>
              <a:t>Week 5 (Part 1) </a:t>
            </a:r>
            <a:br>
              <a:rPr lang="en-US" altLang="en-US" sz="4000" b="1" dirty="0">
                <a:solidFill>
                  <a:srgbClr val="FF0000"/>
                </a:solidFill>
              </a:rPr>
            </a:br>
            <a:r>
              <a:rPr lang="en-GB" altLang="en-US" sz="3600" b="1" dirty="0"/>
              <a:t>Innovation, Growth &amp; Competition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179512" y="980728"/>
            <a:ext cx="8600635" cy="4351338"/>
          </a:xfrm>
        </p:spPr>
        <p:txBody>
          <a:bodyPr/>
          <a:lstStyle/>
          <a:p>
            <a:r>
              <a:rPr lang="en-GB" sz="2400" dirty="0"/>
              <a:t>Week 1 (Introduction to DIB)</a:t>
            </a:r>
          </a:p>
          <a:p>
            <a:r>
              <a:rPr lang="en-GB" sz="2400" dirty="0"/>
              <a:t>Week 2 (Creativity, Innovation, and Entrepreneurship".</a:t>
            </a:r>
          </a:p>
          <a:p>
            <a:r>
              <a:rPr lang="en-GB" sz="2400" dirty="0"/>
              <a:t>Week 3: </a:t>
            </a:r>
            <a:r>
              <a:rPr lang="en-GB" sz="2400" b="1" i="1" dirty="0"/>
              <a:t>Part 1</a:t>
            </a:r>
            <a:r>
              <a:rPr lang="en-GB" sz="2400" dirty="0"/>
              <a:t>: </a:t>
            </a:r>
            <a:r>
              <a:rPr lang="en-GB" altLang="en-US" sz="2400" dirty="0"/>
              <a:t>Concepts &amp; techniques of innovation &amp; creativity &amp; </a:t>
            </a:r>
            <a:r>
              <a:rPr lang="en-GB" altLang="en-US" sz="2400" b="1" i="1" dirty="0"/>
              <a:t>Part 2</a:t>
            </a:r>
            <a:r>
              <a:rPr lang="en-GB" altLang="en-US" sz="2400" dirty="0"/>
              <a:t>: </a:t>
            </a:r>
            <a:r>
              <a:rPr lang="en-US" altLang="en-US" sz="2400" dirty="0"/>
              <a:t> New-Product Development and Product  Life-Cycle Strategies</a:t>
            </a:r>
          </a:p>
          <a:p>
            <a:r>
              <a:rPr lang="en-US" sz="2400" dirty="0"/>
              <a:t>Week 4: </a:t>
            </a:r>
            <a:r>
              <a:rPr lang="en-GB" sz="2400" b="1" i="1" dirty="0"/>
              <a:t>Part 1</a:t>
            </a:r>
            <a:r>
              <a:rPr lang="en-GB" sz="2400" dirty="0"/>
              <a:t>: </a:t>
            </a:r>
            <a:r>
              <a:rPr lang="en-GB" altLang="en-US" sz="2400" dirty="0"/>
              <a:t>Concepts &amp; techniques of innovation &amp; creativity &amp; </a:t>
            </a:r>
            <a:r>
              <a:rPr lang="en-GB" altLang="en-US" sz="2400" b="1" i="1" dirty="0"/>
              <a:t>Part 2</a:t>
            </a:r>
            <a:r>
              <a:rPr lang="en-GB" altLang="en-US" sz="2400" dirty="0"/>
              <a:t>: </a:t>
            </a:r>
            <a:r>
              <a:rPr lang="en-US" altLang="en-US" sz="2400" dirty="0"/>
              <a:t> New-Product Development and Product  Life-Cycle Strategies</a:t>
            </a:r>
          </a:p>
          <a:p>
            <a:pPr marL="0" indent="0">
              <a:buNone/>
            </a:pPr>
            <a:r>
              <a:rPr lang="en-GB" sz="2400" dirty="0"/>
              <a:t>This week we will look at: </a:t>
            </a:r>
          </a:p>
          <a:p>
            <a:pPr marL="0" indent="0">
              <a:buNone/>
            </a:pPr>
            <a:r>
              <a:rPr lang="en-GB" sz="2400" b="1" i="1" dirty="0"/>
              <a:t>Part 1</a:t>
            </a:r>
            <a:r>
              <a:rPr lang="en-GB" sz="2400" dirty="0"/>
              <a:t>: </a:t>
            </a:r>
            <a:r>
              <a:rPr lang="en-GB" altLang="en-US" sz="2400" dirty="0"/>
              <a:t>Innovation, Growth &amp; Competition</a:t>
            </a:r>
            <a:endParaRPr lang="en-GB" sz="2400" dirty="0"/>
          </a:p>
          <a:p>
            <a:pPr marL="0" indent="0">
              <a:buNone/>
            </a:pPr>
            <a:r>
              <a:rPr lang="en-GB" altLang="en-US" sz="2400" b="1" i="1" dirty="0"/>
              <a:t>Part 2</a:t>
            </a:r>
            <a:r>
              <a:rPr lang="en-GB" altLang="en-US" sz="2400" dirty="0"/>
              <a:t>:</a:t>
            </a:r>
            <a:r>
              <a:rPr lang="en-US" altLang="en-US" sz="2400" b="1" dirty="0"/>
              <a:t> </a:t>
            </a:r>
            <a:r>
              <a:rPr lang="en-US" altLang="en-US" sz="2400" dirty="0"/>
              <a:t>Open and Closed Innovation</a:t>
            </a:r>
            <a:endParaRPr lang="en-GB" sz="2400" dirty="0"/>
          </a:p>
          <a:p>
            <a:endParaRPr lang="en-GB" sz="2400" dirty="0"/>
          </a:p>
          <a:p>
            <a:endParaRPr lang="en-US" altLang="en-US" dirty="0"/>
          </a:p>
          <a:p>
            <a:endParaRPr lang="en-GB" dirty="0"/>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1143000"/>
          </a:xfrm>
        </p:spPr>
        <p:txBody>
          <a:bodyPr/>
          <a:lstStyle/>
          <a:p>
            <a:r>
              <a:rPr lang="en-US" dirty="0"/>
              <a:t>Recap</a:t>
            </a:r>
          </a:p>
        </p:txBody>
      </p:sp>
    </p:spTree>
    <p:extLst>
      <p:ext uri="{BB962C8B-B14F-4D97-AF65-F5344CB8AC3E}">
        <p14:creationId xmlns:p14="http://schemas.microsoft.com/office/powerpoint/2010/main" val="3251484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2BC1BC6-D231-43C8-8281-635264C0B9F9}"/>
              </a:ext>
            </a:extLst>
          </p:cNvPr>
          <p:cNvSpPr>
            <a:spLocks noGrp="1" noChangeArrowheads="1"/>
          </p:cNvSpPr>
          <p:nvPr>
            <p:ph type="title"/>
          </p:nvPr>
        </p:nvSpPr>
        <p:spPr>
          <a:xfrm>
            <a:off x="457200" y="14629"/>
            <a:ext cx="8229600" cy="747371"/>
          </a:xfrm>
        </p:spPr>
        <p:txBody>
          <a:bodyPr/>
          <a:lstStyle/>
          <a:p>
            <a:pPr eaLnBrk="1" hangingPunct="1"/>
            <a:r>
              <a:rPr lang="en-US" altLang="en-US" sz="4000" b="1" dirty="0"/>
              <a:t>Issues for Discussion</a:t>
            </a:r>
          </a:p>
        </p:txBody>
      </p:sp>
      <p:sp>
        <p:nvSpPr>
          <p:cNvPr id="5123" name="Rectangle 3">
            <a:extLst>
              <a:ext uri="{FF2B5EF4-FFF2-40B4-BE49-F238E27FC236}">
                <a16:creationId xmlns:a16="http://schemas.microsoft.com/office/drawing/2014/main" id="{FA316BED-F5D5-43A2-AC48-914FA134C829}"/>
              </a:ext>
            </a:extLst>
          </p:cNvPr>
          <p:cNvSpPr>
            <a:spLocks noGrp="1" noChangeArrowheads="1"/>
          </p:cNvSpPr>
          <p:nvPr>
            <p:ph type="body" idx="1"/>
          </p:nvPr>
        </p:nvSpPr>
        <p:spPr>
          <a:xfrm>
            <a:off x="533400" y="836712"/>
            <a:ext cx="8229600" cy="4800600"/>
          </a:xfrm>
        </p:spPr>
        <p:txBody>
          <a:bodyPr/>
          <a:lstStyle/>
          <a:p>
            <a:pPr eaLnBrk="1" hangingPunct="1">
              <a:lnSpc>
                <a:spcPct val="80000"/>
              </a:lnSpc>
            </a:pPr>
            <a:r>
              <a:rPr lang="en-US" altLang="en-US" dirty="0"/>
              <a:t>Innovation brings economic growth</a:t>
            </a:r>
          </a:p>
          <a:p>
            <a:pPr lvl="1" eaLnBrk="1" hangingPunct="1">
              <a:lnSpc>
                <a:spcPct val="80000"/>
              </a:lnSpc>
            </a:pPr>
            <a:r>
              <a:rPr lang="en-US" altLang="en-US" sz="2400" dirty="0"/>
              <a:t>Identifying the causal links assists policy-making</a:t>
            </a:r>
          </a:p>
          <a:p>
            <a:pPr eaLnBrk="1" hangingPunct="1">
              <a:lnSpc>
                <a:spcPct val="80000"/>
              </a:lnSpc>
            </a:pPr>
            <a:r>
              <a:rPr lang="en-US" altLang="en-US" dirty="0"/>
              <a:t>Needs proactive public policies and free market forces working together.</a:t>
            </a:r>
          </a:p>
          <a:p>
            <a:pPr eaLnBrk="1" hangingPunct="1">
              <a:lnSpc>
                <a:spcPct val="80000"/>
              </a:lnSpc>
            </a:pPr>
            <a:r>
              <a:rPr lang="en-US" altLang="en-US" dirty="0"/>
              <a:t>Inside and market-oriented innovation</a:t>
            </a:r>
          </a:p>
          <a:p>
            <a:pPr lvl="1" eaLnBrk="1" hangingPunct="1">
              <a:lnSpc>
                <a:spcPct val="80000"/>
              </a:lnSpc>
            </a:pPr>
            <a:r>
              <a:rPr lang="en-US" altLang="en-US" sz="2400" dirty="0"/>
              <a:t>Distinctions lend much clarity to analyses</a:t>
            </a:r>
          </a:p>
          <a:p>
            <a:pPr eaLnBrk="1" hangingPunct="1">
              <a:lnSpc>
                <a:spcPct val="80000"/>
              </a:lnSpc>
            </a:pPr>
            <a:r>
              <a:rPr lang="en-US" altLang="en-US" dirty="0"/>
              <a:t>Special modes of finance</a:t>
            </a:r>
            <a:r>
              <a:rPr lang="en-US" altLang="en-US" sz="2800" dirty="0"/>
              <a:t>.</a:t>
            </a:r>
          </a:p>
          <a:p>
            <a:pPr eaLnBrk="1" hangingPunct="1">
              <a:lnSpc>
                <a:spcPct val="80000"/>
              </a:lnSpc>
            </a:pPr>
            <a:r>
              <a:rPr lang="en-US" altLang="en-US" dirty="0"/>
              <a:t>Competition for sustaining innovation and growth</a:t>
            </a:r>
          </a:p>
          <a:p>
            <a:pPr eaLnBrk="1" hangingPunct="1">
              <a:lnSpc>
                <a:spcPct val="80000"/>
              </a:lnSpc>
            </a:pPr>
            <a:r>
              <a:rPr lang="en-US" altLang="en-US" dirty="0"/>
              <a:t>Conclusion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70DC43-958F-4469-998F-4F2406ADFF6C}"/>
              </a:ext>
            </a:extLst>
          </p:cNvPr>
          <p:cNvSpPr>
            <a:spLocks noGrp="1"/>
          </p:cNvSpPr>
          <p:nvPr>
            <p:ph type="title"/>
          </p:nvPr>
        </p:nvSpPr>
        <p:spPr>
          <a:xfrm>
            <a:off x="1657350" y="1257300"/>
            <a:ext cx="5829300" cy="628650"/>
          </a:xfrm>
        </p:spPr>
        <p:txBody>
          <a:bodyPr/>
          <a:lstStyle/>
          <a:p>
            <a:pPr eaLnBrk="1" hangingPunct="1"/>
            <a:r>
              <a:rPr lang="en-GB" altLang="en-US" sz="2400"/>
              <a:t>Evaluation criteria:</a:t>
            </a:r>
          </a:p>
        </p:txBody>
      </p:sp>
      <p:sp>
        <p:nvSpPr>
          <p:cNvPr id="12292" name="Slide Number Placeholder 2">
            <a:extLst>
              <a:ext uri="{FF2B5EF4-FFF2-40B4-BE49-F238E27FC236}">
                <a16:creationId xmlns:a16="http://schemas.microsoft.com/office/drawing/2014/main" id="{2E201A69-839F-4E59-A215-722026C90998}"/>
              </a:ext>
            </a:extLst>
          </p:cNvPr>
          <p:cNvSpPr>
            <a:spLocks noGrp="1"/>
          </p:cNvSpPr>
          <p:nvPr>
            <p:ph type="sldNum" sz="quarter" idx="11"/>
          </p:nvPr>
        </p:nvSpPr>
        <p:spPr bwMode="auto">
          <a:xfrm>
            <a:off x="6057900" y="5541169"/>
            <a:ext cx="1600200" cy="35718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FontTx/>
              <a:buNone/>
            </a:pPr>
            <a:fld id="{BA1B2C69-5F6E-4CDD-912F-C2CC255CE541}" type="slidenum">
              <a:rPr lang="en-US" altLang="en-US" sz="1050">
                <a:latin typeface="Arial" panose="020B0604020202020204" pitchFamily="34" charset="0"/>
              </a:rPr>
              <a:pPr fontAlgn="base">
                <a:spcBef>
                  <a:spcPct val="0"/>
                </a:spcBef>
                <a:spcAft>
                  <a:spcPct val="0"/>
                </a:spcAft>
                <a:buFontTx/>
                <a:buNone/>
              </a:pPr>
              <a:t>4</a:t>
            </a:fld>
            <a:endParaRPr lang="en-US" altLang="en-US" sz="1050">
              <a:latin typeface="Arial" panose="020B0604020202020204" pitchFamily="34" charset="0"/>
            </a:endParaRPr>
          </a:p>
        </p:txBody>
      </p:sp>
      <p:pic>
        <p:nvPicPr>
          <p:cNvPr id="12293" name="Picture 7">
            <a:extLst>
              <a:ext uri="{FF2B5EF4-FFF2-40B4-BE49-F238E27FC236}">
                <a16:creationId xmlns:a16="http://schemas.microsoft.com/office/drawing/2014/main" id="{0C5126A3-A4C8-4648-A099-5A37832CB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14" t="24760" r="30287" b="27574"/>
          <a:stretch>
            <a:fillRect/>
          </a:stretch>
        </p:blipFill>
        <p:spPr bwMode="auto">
          <a:xfrm>
            <a:off x="395536" y="764704"/>
            <a:ext cx="8009390"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3">
            <a:extLst>
              <a:ext uri="{FF2B5EF4-FFF2-40B4-BE49-F238E27FC236}">
                <a16:creationId xmlns:a16="http://schemas.microsoft.com/office/drawing/2014/main" id="{9F1DC3BE-E3D8-4300-AAB8-7151F94817CA}"/>
              </a:ext>
            </a:extLst>
          </p:cNvPr>
          <p:cNvSpPr txBox="1">
            <a:spLocks noChangeArrowheads="1"/>
          </p:cNvSpPr>
          <p:nvPr/>
        </p:nvSpPr>
        <p:spPr bwMode="auto">
          <a:xfrm>
            <a:off x="179512" y="206787"/>
            <a:ext cx="8820472" cy="501773"/>
          </a:xfrm>
          <a:prstGeom prst="rect">
            <a:avLst/>
          </a:prstGeom>
          <a:noFill/>
          <a:ln w="9525">
            <a:solidFill>
              <a:schemeClr val="tx1"/>
            </a:solidFill>
            <a:miter lim="800000"/>
            <a:headEnd/>
            <a:tailEnd/>
          </a:ln>
          <a:effectLst/>
        </p:spPr>
        <p:txBody>
          <a:bodyPr wrap="square" lIns="67500" tIns="35100" rIns="67500" bIns="35100" anchor="ctr">
            <a:spAutoFit/>
          </a:bodyPr>
          <a:lstStyle/>
          <a:p>
            <a:pPr algn="ctr">
              <a:spcBef>
                <a:spcPct val="50000"/>
              </a:spcBef>
            </a:pPr>
            <a:r>
              <a:rPr lang="en-GB" altLang="en-US" sz="2800" b="1" dirty="0"/>
              <a:t>Changing Economic era: </a:t>
            </a:r>
            <a:endParaRPr lang="en-US" altLang="en-US" sz="2800" b="1" dirty="0"/>
          </a:p>
        </p:txBody>
      </p:sp>
    </p:spTree>
    <p:extLst>
      <p:ext uri="{BB962C8B-B14F-4D97-AF65-F5344CB8AC3E}">
        <p14:creationId xmlns:p14="http://schemas.microsoft.com/office/powerpoint/2010/main" val="497039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4">
            <a:extLst>
              <a:ext uri="{FF2B5EF4-FFF2-40B4-BE49-F238E27FC236}">
                <a16:creationId xmlns:a16="http://schemas.microsoft.com/office/drawing/2014/main" id="{526A229E-033D-4EA0-9569-03E830CF026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9525" y="2689225"/>
            <a:ext cx="1201738"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1B294F68-A563-614F-9425-D4000FA8737D}"/>
              </a:ext>
            </a:extLst>
          </p:cNvPr>
          <p:cNvSpPr>
            <a:spLocks noGrp="1"/>
          </p:cNvSpPr>
          <p:nvPr>
            <p:ph idx="1"/>
          </p:nvPr>
        </p:nvSpPr>
        <p:spPr>
          <a:xfrm>
            <a:off x="555626" y="1636712"/>
            <a:ext cx="6515100" cy="5133975"/>
          </a:xfrm>
        </p:spPr>
        <p:txBody>
          <a:bodyPr>
            <a:normAutofit/>
          </a:bodyPr>
          <a:lstStyle/>
          <a:p>
            <a:pPr>
              <a:defRPr/>
            </a:pPr>
            <a:r>
              <a:rPr lang="en-US" sz="2400" dirty="0"/>
              <a:t>a taxi in 5 minutes</a:t>
            </a:r>
          </a:p>
          <a:p>
            <a:pPr>
              <a:defRPr/>
            </a:pPr>
            <a:r>
              <a:rPr lang="en-US" sz="2400" dirty="0"/>
              <a:t>a pizza in 20 minutes</a:t>
            </a:r>
          </a:p>
          <a:p>
            <a:pPr>
              <a:defRPr/>
            </a:pPr>
            <a:r>
              <a:rPr lang="en-US" sz="2400" dirty="0"/>
              <a:t>groceries in 60 minutes</a:t>
            </a:r>
          </a:p>
          <a:p>
            <a:pPr>
              <a:defRPr/>
            </a:pPr>
            <a:r>
              <a:rPr lang="en-US" sz="2400" dirty="0"/>
              <a:t>search results in 0.3 seconds</a:t>
            </a:r>
          </a:p>
          <a:p>
            <a:pPr>
              <a:defRPr/>
            </a:pPr>
            <a:r>
              <a:rPr lang="en-US" sz="2400" dirty="0"/>
              <a:t>content on demand</a:t>
            </a:r>
          </a:p>
          <a:p>
            <a:pPr>
              <a:defRPr/>
            </a:pPr>
            <a:r>
              <a:rPr lang="en-US" sz="2400" dirty="0"/>
              <a:t>not to stand in line at a supermarket</a:t>
            </a:r>
          </a:p>
          <a:p>
            <a:pPr>
              <a:defRPr/>
            </a:pPr>
            <a:r>
              <a:rPr lang="en-US" sz="2400" dirty="0"/>
              <a:t>not to pay cash</a:t>
            </a:r>
          </a:p>
          <a:p>
            <a:pPr>
              <a:defRPr/>
            </a:pPr>
            <a:r>
              <a:rPr lang="en-US" sz="2400" dirty="0"/>
              <a:t>immediate answer to questions</a:t>
            </a:r>
          </a:p>
          <a:p>
            <a:pPr marL="0" indent="0">
              <a:buFontTx/>
              <a:buNone/>
              <a:defRPr/>
            </a:pPr>
            <a:endParaRPr lang="en-US" sz="2400" dirty="0"/>
          </a:p>
          <a:p>
            <a:pPr>
              <a:defRPr/>
            </a:pPr>
            <a:endParaRPr lang="en-US" dirty="0"/>
          </a:p>
        </p:txBody>
      </p:sp>
      <p:sp>
        <p:nvSpPr>
          <p:cNvPr id="7172" name="Title 2">
            <a:extLst>
              <a:ext uri="{FF2B5EF4-FFF2-40B4-BE49-F238E27FC236}">
                <a16:creationId xmlns:a16="http://schemas.microsoft.com/office/drawing/2014/main" id="{104225F1-0D87-444A-8CC8-603897E05EFA}"/>
              </a:ext>
            </a:extLst>
          </p:cNvPr>
          <p:cNvSpPr>
            <a:spLocks noGrp="1" noChangeArrowheads="1"/>
          </p:cNvSpPr>
          <p:nvPr>
            <p:ph type="title"/>
          </p:nvPr>
        </p:nvSpPr>
        <p:spPr>
          <a:xfrm>
            <a:off x="449263" y="176213"/>
            <a:ext cx="8567737" cy="1325562"/>
          </a:xfrm>
        </p:spPr>
        <p:txBody>
          <a:bodyPr/>
          <a:lstStyle/>
          <a:p>
            <a:r>
              <a:rPr lang="en-US" altLang="en-US" b="1" dirty="0">
                <a:latin typeface="Tahoma" panose="020B0604030504040204" pitchFamily="34" charset="0"/>
                <a:cs typeface="Tahoma" panose="020B0604030504040204" pitchFamily="34" charset="0"/>
              </a:rPr>
              <a:t>Today’s consumers are demanding more than ever…</a:t>
            </a:r>
          </a:p>
        </p:txBody>
      </p:sp>
      <p:pic>
        <p:nvPicPr>
          <p:cNvPr id="7173" name="Picture 4">
            <a:extLst>
              <a:ext uri="{FF2B5EF4-FFF2-40B4-BE49-F238E27FC236}">
                <a16:creationId xmlns:a16="http://schemas.microsoft.com/office/drawing/2014/main" id="{8956744E-810F-4250-9085-48C959CFE1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86688" y="1501775"/>
            <a:ext cx="887412"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a:extLst>
              <a:ext uri="{FF2B5EF4-FFF2-40B4-BE49-F238E27FC236}">
                <a16:creationId xmlns:a16="http://schemas.microsoft.com/office/drawing/2014/main" id="{F677109D-8015-485B-A787-8B01490F90D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89863" y="1966913"/>
            <a:ext cx="881062"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8">
            <a:extLst>
              <a:ext uri="{FF2B5EF4-FFF2-40B4-BE49-F238E27FC236}">
                <a16:creationId xmlns:a16="http://schemas.microsoft.com/office/drawing/2014/main" id="{3A7F2AFB-A7E8-454D-9B6B-A12A5EC019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0500" y="2357438"/>
            <a:ext cx="839788" cy="53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16">
            <a:extLst>
              <a:ext uri="{FF2B5EF4-FFF2-40B4-BE49-F238E27FC236}">
                <a16:creationId xmlns:a16="http://schemas.microsoft.com/office/drawing/2014/main" id="{D50FA9DC-1606-4A53-9E99-7EA61F3F83EF}"/>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04063" y="3113088"/>
            <a:ext cx="8159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7" name="Picture 18">
            <a:extLst>
              <a:ext uri="{FF2B5EF4-FFF2-40B4-BE49-F238E27FC236}">
                <a16:creationId xmlns:a16="http://schemas.microsoft.com/office/drawing/2014/main" id="{A1C666D8-12AE-4CBA-8FAE-30F41CF68F0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045450" y="3163888"/>
            <a:ext cx="369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8" name="Picture 20">
            <a:extLst>
              <a:ext uri="{FF2B5EF4-FFF2-40B4-BE49-F238E27FC236}">
                <a16:creationId xmlns:a16="http://schemas.microsoft.com/office/drawing/2014/main" id="{2C7F0A94-9C6D-41A7-B3C4-E2F7BC5E388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953375" y="3576638"/>
            <a:ext cx="554038" cy="29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9" name="Picture 24">
            <a:extLst>
              <a:ext uri="{FF2B5EF4-FFF2-40B4-BE49-F238E27FC236}">
                <a16:creationId xmlns:a16="http://schemas.microsoft.com/office/drawing/2014/main" id="{145A60CD-C19D-4B14-89EA-40331BEC2F76}"/>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069263" y="3883025"/>
            <a:ext cx="322262"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0" name="Picture 5">
            <a:extLst>
              <a:ext uri="{FF2B5EF4-FFF2-40B4-BE49-F238E27FC236}">
                <a16:creationId xmlns:a16="http://schemas.microsoft.com/office/drawing/2014/main" id="{8A30CC85-6C2D-4282-B356-ACC1BE9E928F}"/>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231063" y="3825875"/>
            <a:ext cx="608012" cy="50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1" name="Picture 22">
            <a:extLst>
              <a:ext uri="{FF2B5EF4-FFF2-40B4-BE49-F238E27FC236}">
                <a16:creationId xmlns:a16="http://schemas.microsoft.com/office/drawing/2014/main" id="{2AA73BD2-B252-4D56-B9BD-95075EDB626B}"/>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237413" y="3538538"/>
            <a:ext cx="530225" cy="34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DC05EC7-B044-4A30-846A-7D89A70DB657}"/>
              </a:ext>
            </a:extLst>
          </p:cNvPr>
          <p:cNvSpPr>
            <a:spLocks noGrp="1" noChangeArrowheads="1"/>
          </p:cNvSpPr>
          <p:nvPr>
            <p:ph type="title"/>
          </p:nvPr>
        </p:nvSpPr>
        <p:spPr>
          <a:xfrm>
            <a:off x="342900" y="0"/>
            <a:ext cx="8382000" cy="1143000"/>
          </a:xfrm>
        </p:spPr>
        <p:txBody>
          <a:bodyPr/>
          <a:lstStyle/>
          <a:p>
            <a:pPr eaLnBrk="1" hangingPunct="1"/>
            <a:r>
              <a:rPr lang="en-US" altLang="en-US" sz="3800" b="1" dirty="0"/>
              <a:t>Innovation brings economic growth</a:t>
            </a:r>
          </a:p>
        </p:txBody>
      </p:sp>
      <p:sp>
        <p:nvSpPr>
          <p:cNvPr id="10243" name="Rectangle 3">
            <a:extLst>
              <a:ext uri="{FF2B5EF4-FFF2-40B4-BE49-F238E27FC236}">
                <a16:creationId xmlns:a16="http://schemas.microsoft.com/office/drawing/2014/main" id="{871CD049-289E-4008-AAD2-79A4232CE3BD}"/>
              </a:ext>
            </a:extLst>
          </p:cNvPr>
          <p:cNvSpPr>
            <a:spLocks noGrp="1" noChangeArrowheads="1"/>
          </p:cNvSpPr>
          <p:nvPr>
            <p:ph type="body" idx="1"/>
          </p:nvPr>
        </p:nvSpPr>
        <p:spPr>
          <a:xfrm>
            <a:off x="381000" y="990600"/>
            <a:ext cx="8305800" cy="4876800"/>
          </a:xfrm>
        </p:spPr>
        <p:txBody>
          <a:bodyPr/>
          <a:lstStyle/>
          <a:p>
            <a:pPr eaLnBrk="1" hangingPunct="1">
              <a:lnSpc>
                <a:spcPct val="90000"/>
              </a:lnSpc>
            </a:pPr>
            <a:r>
              <a:rPr lang="en-US" altLang="en-US" dirty="0"/>
              <a:t>The innovations and productivity brought by knowledge have caused (far) more than 50% of historical economic growth.</a:t>
            </a:r>
          </a:p>
          <a:p>
            <a:pPr algn="ctr" eaLnBrk="1" hangingPunct="1">
              <a:lnSpc>
                <a:spcPct val="90000"/>
              </a:lnSpc>
            </a:pPr>
            <a:r>
              <a:rPr lang="en-US" altLang="en-US" b="1" dirty="0"/>
              <a:t>HOW?</a:t>
            </a:r>
          </a:p>
          <a:p>
            <a:pPr lvl="1" eaLnBrk="1" hangingPunct="1">
              <a:lnSpc>
                <a:spcPct val="90000"/>
              </a:lnSpc>
            </a:pPr>
            <a:r>
              <a:rPr lang="en-US" altLang="en-US" dirty="0"/>
              <a:t>Enhanced effectiveness of physical capital</a:t>
            </a:r>
          </a:p>
          <a:p>
            <a:pPr lvl="1" eaLnBrk="1" hangingPunct="1">
              <a:lnSpc>
                <a:spcPct val="90000"/>
              </a:lnSpc>
            </a:pPr>
            <a:r>
              <a:rPr lang="en-US" altLang="en-US" dirty="0"/>
              <a:t>Complementarities with labor</a:t>
            </a:r>
          </a:p>
          <a:p>
            <a:pPr lvl="1" eaLnBrk="1" hangingPunct="1">
              <a:lnSpc>
                <a:spcPct val="90000"/>
              </a:lnSpc>
            </a:pPr>
            <a:r>
              <a:rPr lang="en-US" altLang="en-US" dirty="0"/>
              <a:t>Magnified productivity of human capital</a:t>
            </a:r>
          </a:p>
          <a:p>
            <a:pPr lvl="1" eaLnBrk="1" hangingPunct="1">
              <a:lnSpc>
                <a:spcPct val="90000"/>
              </a:lnSpc>
            </a:pPr>
            <a:r>
              <a:rPr lang="en-US" altLang="en-US" dirty="0"/>
              <a:t>Impetus for further investments in intellectual, physical and human capital – “endogenous growth” </a:t>
            </a:r>
          </a:p>
          <a:p>
            <a:pPr eaLnBrk="1" hangingPunct="1">
              <a:lnSpc>
                <a:spcPct val="90000"/>
              </a:lnSpc>
              <a:buFontTx/>
              <a:buNone/>
            </a:pPr>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698BC5CC-5D94-475E-96A4-68993A0F73A6}"/>
              </a:ext>
            </a:extLst>
          </p:cNvPr>
          <p:cNvSpPr>
            <a:spLocks noGrp="1" noChangeArrowheads="1"/>
          </p:cNvSpPr>
          <p:nvPr>
            <p:ph type="body" idx="1"/>
          </p:nvPr>
        </p:nvSpPr>
        <p:spPr>
          <a:xfrm>
            <a:off x="179512" y="1196752"/>
            <a:ext cx="8784976" cy="4525963"/>
          </a:xfrm>
          <a:noFill/>
        </p:spPr>
        <p:txBody>
          <a:bodyPr/>
          <a:lstStyle/>
          <a:p>
            <a:pPr lvl="2" eaLnBrk="1" hangingPunct="1">
              <a:lnSpc>
                <a:spcPct val="90000"/>
              </a:lnSpc>
            </a:pPr>
            <a:r>
              <a:rPr lang="en-US" altLang="en-US" sz="2800" dirty="0"/>
              <a:t>High rewards for successful efforts of labor with human capital – “good jobs for good pay.”</a:t>
            </a:r>
          </a:p>
          <a:p>
            <a:pPr lvl="2" eaLnBrk="1" hangingPunct="1">
              <a:lnSpc>
                <a:spcPct val="90000"/>
              </a:lnSpc>
            </a:pPr>
            <a:r>
              <a:rPr lang="en-US" altLang="en-US" sz="2800" dirty="0"/>
              <a:t>Not just risk premium payments to cover the vicissitudes of the cutting edge, but Ricardian rents for entrepreneurial cost advantages and new products.</a:t>
            </a:r>
          </a:p>
          <a:p>
            <a:pPr lvl="2" eaLnBrk="1" hangingPunct="1">
              <a:lnSpc>
                <a:spcPct val="90000"/>
              </a:lnSpc>
            </a:pPr>
            <a:r>
              <a:rPr lang="en-US" altLang="en-US" sz="2800" dirty="0"/>
              <a:t>Incentive pay and information rents for workers where efforts are both hard to monitor and pivotal to enterprise success.</a:t>
            </a:r>
          </a:p>
        </p:txBody>
      </p:sp>
      <p:sp>
        <p:nvSpPr>
          <p:cNvPr id="3" name="Rectangle 2">
            <a:extLst>
              <a:ext uri="{FF2B5EF4-FFF2-40B4-BE49-F238E27FC236}">
                <a16:creationId xmlns:a16="http://schemas.microsoft.com/office/drawing/2014/main" id="{C8889349-7898-4744-974C-EDB18939537B}"/>
              </a:ext>
            </a:extLst>
          </p:cNvPr>
          <p:cNvSpPr>
            <a:spLocks noGrp="1" noChangeArrowheads="1"/>
          </p:cNvSpPr>
          <p:nvPr>
            <p:ph type="title"/>
          </p:nvPr>
        </p:nvSpPr>
        <p:spPr>
          <a:xfrm>
            <a:off x="342900" y="0"/>
            <a:ext cx="8382000" cy="1143000"/>
          </a:xfrm>
        </p:spPr>
        <p:txBody>
          <a:bodyPr/>
          <a:lstStyle/>
          <a:p>
            <a:pPr eaLnBrk="1" hangingPunct="1"/>
            <a:r>
              <a:rPr lang="en-US" altLang="en-US" sz="3800" b="1" dirty="0"/>
              <a:t>Innovation brings economic growth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5">
            <a:extLst>
              <a:ext uri="{FF2B5EF4-FFF2-40B4-BE49-F238E27FC236}">
                <a16:creationId xmlns:a16="http://schemas.microsoft.com/office/drawing/2014/main" id="{C58518C8-2240-44AA-B6AD-98A8BEAB13D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77126" y="260648"/>
            <a:ext cx="8458200" cy="48965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4339" name="Text Box 8">
            <a:extLst>
              <a:ext uri="{FF2B5EF4-FFF2-40B4-BE49-F238E27FC236}">
                <a16:creationId xmlns:a16="http://schemas.microsoft.com/office/drawing/2014/main" id="{0AC27526-E15B-4577-B8C3-B5D1E5217B47}"/>
              </a:ext>
            </a:extLst>
          </p:cNvPr>
          <p:cNvSpPr txBox="1">
            <a:spLocks noChangeArrowheads="1"/>
          </p:cNvSpPr>
          <p:nvPr/>
        </p:nvSpPr>
        <p:spPr bwMode="auto">
          <a:xfrm>
            <a:off x="1203325" y="5699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14340" name="Text Box 11">
            <a:extLst>
              <a:ext uri="{FF2B5EF4-FFF2-40B4-BE49-F238E27FC236}">
                <a16:creationId xmlns:a16="http://schemas.microsoft.com/office/drawing/2014/main" id="{BDC5B411-0532-415E-A4FE-914223A63951}"/>
              </a:ext>
            </a:extLst>
          </p:cNvPr>
          <p:cNvSpPr txBox="1">
            <a:spLocks noChangeArrowheads="1"/>
          </p:cNvSpPr>
          <p:nvPr/>
        </p:nvSpPr>
        <p:spPr bwMode="auto">
          <a:xfrm>
            <a:off x="381000" y="61722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14341" name="Text Box 12">
            <a:extLst>
              <a:ext uri="{FF2B5EF4-FFF2-40B4-BE49-F238E27FC236}">
                <a16:creationId xmlns:a16="http://schemas.microsoft.com/office/drawing/2014/main" id="{D6A3D9B3-90E3-41D4-A104-32CA61BE37E8}"/>
              </a:ext>
            </a:extLst>
          </p:cNvPr>
          <p:cNvSpPr txBox="1">
            <a:spLocks noChangeArrowheads="1"/>
          </p:cNvSpPr>
          <p:nvPr/>
        </p:nvSpPr>
        <p:spPr bwMode="auto">
          <a:xfrm>
            <a:off x="4139952" y="5339830"/>
            <a:ext cx="48450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i="1" dirty="0"/>
              <a:t>Study by M. Samuelson of the Analysis Group</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7E1E0D24-1E12-413F-A867-D8048CDBBA9C}"/>
              </a:ext>
            </a:extLst>
          </p:cNvPr>
          <p:cNvSpPr>
            <a:spLocks noGrp="1" noChangeArrowheads="1"/>
          </p:cNvSpPr>
          <p:nvPr>
            <p:ph type="body" idx="1"/>
          </p:nvPr>
        </p:nvSpPr>
        <p:spPr>
          <a:xfrm>
            <a:off x="457200" y="838200"/>
            <a:ext cx="8229600" cy="4191000"/>
          </a:xfrm>
        </p:spPr>
        <p:txBody>
          <a:bodyPr/>
          <a:lstStyle/>
          <a:p>
            <a:pPr eaLnBrk="1" hangingPunct="1">
              <a:lnSpc>
                <a:spcPct val="80000"/>
              </a:lnSpc>
            </a:pPr>
            <a:r>
              <a:rPr lang="en-US" altLang="en-US" sz="2800"/>
              <a:t>Innovation has the dynamics of an upspiral</a:t>
            </a:r>
          </a:p>
          <a:p>
            <a:pPr eaLnBrk="1" hangingPunct="1">
              <a:lnSpc>
                <a:spcPct val="80000"/>
              </a:lnSpc>
            </a:pPr>
            <a:r>
              <a:rPr lang="en-US" altLang="en-US" sz="2800"/>
              <a:t>with social returns substantially greater than private returns.  </a:t>
            </a:r>
          </a:p>
          <a:p>
            <a:pPr lvl="1" eaLnBrk="1" hangingPunct="1">
              <a:lnSpc>
                <a:spcPct val="80000"/>
              </a:lnSpc>
            </a:pPr>
            <a:r>
              <a:rPr lang="en-US" altLang="en-US" sz="2400"/>
              <a:t>The extra is due to consumer benefits from better and less expensive products,</a:t>
            </a:r>
          </a:p>
          <a:p>
            <a:pPr lvl="1" eaLnBrk="1" hangingPunct="1">
              <a:lnSpc>
                <a:spcPct val="80000"/>
              </a:lnSpc>
            </a:pPr>
            <a:r>
              <a:rPr lang="en-US" altLang="en-US" sz="2400"/>
              <a:t>spillover benefits to other firms from the availability of better and less expensive inputs, </a:t>
            </a:r>
          </a:p>
          <a:p>
            <a:pPr lvl="1" eaLnBrk="1" hangingPunct="1">
              <a:lnSpc>
                <a:spcPct val="80000"/>
              </a:lnSpc>
            </a:pPr>
            <a:r>
              <a:rPr lang="en-US" altLang="en-US" sz="2400"/>
              <a:t>generalized benefits from the dissemination of the knowledge and information content of the innovation, </a:t>
            </a:r>
          </a:p>
          <a:p>
            <a:pPr lvl="1" eaLnBrk="1" hangingPunct="1">
              <a:lnSpc>
                <a:spcPct val="80000"/>
              </a:lnSpc>
            </a:pPr>
            <a:r>
              <a:rPr lang="en-US" altLang="en-US" sz="2400"/>
              <a:t>all net of the losses of profits to the losers in the innovation competition that the successful firms won. </a:t>
            </a:r>
          </a:p>
        </p:txBody>
      </p:sp>
      <p:sp>
        <p:nvSpPr>
          <p:cNvPr id="16387" name="Text Box 4">
            <a:extLst>
              <a:ext uri="{FF2B5EF4-FFF2-40B4-BE49-F238E27FC236}">
                <a16:creationId xmlns:a16="http://schemas.microsoft.com/office/drawing/2014/main" id="{5F2EA924-DA66-448D-8A43-B2DF4F57EA7C}"/>
              </a:ext>
            </a:extLst>
          </p:cNvPr>
          <p:cNvSpPr txBox="1">
            <a:spLocks noChangeArrowheads="1"/>
          </p:cNvSpPr>
          <p:nvPr/>
        </p:nvSpPr>
        <p:spPr bwMode="auto">
          <a:xfrm>
            <a:off x="609600" y="5105400"/>
            <a:ext cx="76962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US" altLang="en-US" sz="2800" b="1"/>
              <a:t>Such positive externalities make the case for public support to foster innovation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92BAC095-09AD-4588-BF53-594AC0785C13}"/>
              </a:ext>
            </a:extLst>
          </p:cNvPr>
          <p:cNvSpPr>
            <a:spLocks noGrp="1" noChangeArrowheads="1"/>
          </p:cNvSpPr>
          <p:nvPr>
            <p:ph type="title"/>
          </p:nvPr>
        </p:nvSpPr>
        <p:spPr>
          <a:xfrm>
            <a:off x="457200" y="274638"/>
            <a:ext cx="8229600" cy="868362"/>
          </a:xfrm>
        </p:spPr>
        <p:txBody>
          <a:bodyPr/>
          <a:lstStyle/>
          <a:p>
            <a:pPr eaLnBrk="1" hangingPunct="1"/>
            <a:r>
              <a:rPr lang="en-US" altLang="en-US" sz="3600"/>
              <a:t>   </a:t>
            </a:r>
            <a:r>
              <a:rPr lang="en-US" altLang="en-US" sz="3200" b="1"/>
              <a:t>The “Four Pillars of the Knowledge                                     Economy</a:t>
            </a:r>
            <a:r>
              <a:rPr lang="en-US" altLang="en-US" sz="3600" b="1"/>
              <a:t>”</a:t>
            </a:r>
            <a:r>
              <a:rPr lang="en-US" altLang="en-US" sz="3600"/>
              <a:t>        </a:t>
            </a:r>
          </a:p>
        </p:txBody>
      </p:sp>
      <p:pic>
        <p:nvPicPr>
          <p:cNvPr id="18435" name="Picture 5" descr="pillars3">
            <a:extLst>
              <a:ext uri="{FF2B5EF4-FFF2-40B4-BE49-F238E27FC236}">
                <a16:creationId xmlns:a16="http://schemas.microsoft.com/office/drawing/2014/main" id="{DB25A40F-F580-441F-AE6B-9BC341A4CEBE}"/>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5405437" y="1265237"/>
            <a:ext cx="2992438" cy="353191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8436" name="Text Box 7">
            <a:extLst>
              <a:ext uri="{FF2B5EF4-FFF2-40B4-BE49-F238E27FC236}">
                <a16:creationId xmlns:a16="http://schemas.microsoft.com/office/drawing/2014/main" id="{BC0EE3A5-943E-4EB4-82FF-C749194E10A3}"/>
              </a:ext>
            </a:extLst>
          </p:cNvPr>
          <p:cNvSpPr txBox="1">
            <a:spLocks noChangeArrowheads="1"/>
          </p:cNvSpPr>
          <p:nvPr/>
        </p:nvSpPr>
        <p:spPr bwMode="auto">
          <a:xfrm>
            <a:off x="746125" y="1712913"/>
            <a:ext cx="35972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18437" name="Text Box 8">
            <a:extLst>
              <a:ext uri="{FF2B5EF4-FFF2-40B4-BE49-F238E27FC236}">
                <a16:creationId xmlns:a16="http://schemas.microsoft.com/office/drawing/2014/main" id="{9D1922A1-CD43-4408-9976-D146DFED020B}"/>
              </a:ext>
            </a:extLst>
          </p:cNvPr>
          <p:cNvSpPr txBox="1">
            <a:spLocks noChangeArrowheads="1"/>
          </p:cNvSpPr>
          <p:nvPr/>
        </p:nvSpPr>
        <p:spPr bwMode="auto">
          <a:xfrm>
            <a:off x="683568" y="1111250"/>
            <a:ext cx="3368675" cy="3743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400"/>
              <a:t>Education and training</a:t>
            </a:r>
          </a:p>
          <a:p>
            <a:pPr eaLnBrk="1" hangingPunct="1">
              <a:spcBef>
                <a:spcPct val="0"/>
              </a:spcBef>
              <a:buFontTx/>
              <a:buNone/>
            </a:pPr>
            <a:endParaRPr lang="en-US" altLang="en-US" sz="2400"/>
          </a:p>
          <a:p>
            <a:pPr eaLnBrk="1" hangingPunct="1">
              <a:spcBef>
                <a:spcPct val="0"/>
              </a:spcBef>
              <a:buFontTx/>
              <a:buNone/>
            </a:pPr>
            <a:r>
              <a:rPr lang="en-US" altLang="en-US" sz="2400"/>
              <a:t>Information infrastructure</a:t>
            </a:r>
          </a:p>
          <a:p>
            <a:pPr eaLnBrk="1" hangingPunct="1">
              <a:spcBef>
                <a:spcPct val="0"/>
              </a:spcBef>
              <a:buFontTx/>
              <a:buNone/>
            </a:pPr>
            <a:endParaRPr lang="en-US" altLang="en-US" sz="2400"/>
          </a:p>
          <a:p>
            <a:pPr eaLnBrk="1" hangingPunct="1">
              <a:spcBef>
                <a:spcPct val="0"/>
              </a:spcBef>
              <a:buFontTx/>
              <a:buNone/>
            </a:pPr>
            <a:r>
              <a:rPr lang="en-US" altLang="en-US" sz="2400"/>
              <a:t>Innovation systems</a:t>
            </a:r>
          </a:p>
          <a:p>
            <a:pPr eaLnBrk="1" hangingPunct="1">
              <a:spcBef>
                <a:spcPct val="0"/>
              </a:spcBef>
              <a:buFontTx/>
              <a:buNone/>
            </a:pPr>
            <a:endParaRPr lang="en-US" altLang="en-US" sz="2400"/>
          </a:p>
          <a:p>
            <a:pPr eaLnBrk="1" hangingPunct="1">
              <a:spcBef>
                <a:spcPct val="0"/>
              </a:spcBef>
              <a:buFontTx/>
              <a:buNone/>
            </a:pPr>
            <a:r>
              <a:rPr lang="en-US" altLang="en-US" sz="2400"/>
              <a:t>Economic incentives and the institutional regime</a:t>
            </a:r>
          </a:p>
        </p:txBody>
      </p:sp>
      <p:sp>
        <p:nvSpPr>
          <p:cNvPr id="18438" name="Rectangle 10">
            <a:extLst>
              <a:ext uri="{FF2B5EF4-FFF2-40B4-BE49-F238E27FC236}">
                <a16:creationId xmlns:a16="http://schemas.microsoft.com/office/drawing/2014/main" id="{A3C8D235-1FD4-4CFD-96BF-34FD08A1BBAB}"/>
              </a:ext>
            </a:extLst>
          </p:cNvPr>
          <p:cNvSpPr>
            <a:spLocks noChangeArrowheads="1"/>
          </p:cNvSpPr>
          <p:nvPr/>
        </p:nvSpPr>
        <p:spPr bwMode="auto">
          <a:xfrm>
            <a:off x="609600" y="4891281"/>
            <a:ext cx="8534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2400" b="1" dirty="0"/>
              <a:t>Need proactive policies and market forces working together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BE1B8DC-60A0-4244-9D79-A1FC4E208C6A}"/>
              </a:ext>
            </a:extLst>
          </p:cNvPr>
          <p:cNvSpPr>
            <a:spLocks noGrp="1" noChangeArrowheads="1"/>
          </p:cNvSpPr>
          <p:nvPr>
            <p:ph type="title"/>
          </p:nvPr>
        </p:nvSpPr>
        <p:spPr>
          <a:xfrm>
            <a:off x="251520" y="14629"/>
            <a:ext cx="8731696" cy="1143000"/>
          </a:xfrm>
        </p:spPr>
        <p:txBody>
          <a:bodyPr/>
          <a:lstStyle/>
          <a:p>
            <a:pPr eaLnBrk="1" hangingPunct="1"/>
            <a:r>
              <a:rPr lang="en-US" altLang="en-US" sz="3600" b="1" dirty="0"/>
              <a:t>Inside and market-oriented innovation</a:t>
            </a:r>
          </a:p>
        </p:txBody>
      </p:sp>
      <p:sp>
        <p:nvSpPr>
          <p:cNvPr id="20483" name="Rectangle 3">
            <a:extLst>
              <a:ext uri="{FF2B5EF4-FFF2-40B4-BE49-F238E27FC236}">
                <a16:creationId xmlns:a16="http://schemas.microsoft.com/office/drawing/2014/main" id="{84E0F5C1-4DFF-4B86-BC81-D30B6E4434F3}"/>
              </a:ext>
            </a:extLst>
          </p:cNvPr>
          <p:cNvSpPr>
            <a:spLocks noGrp="1" noChangeArrowheads="1"/>
          </p:cNvSpPr>
          <p:nvPr>
            <p:ph type="body" idx="1"/>
          </p:nvPr>
        </p:nvSpPr>
        <p:spPr>
          <a:xfrm>
            <a:off x="323528" y="980728"/>
            <a:ext cx="8229600" cy="4572000"/>
          </a:xfrm>
        </p:spPr>
        <p:txBody>
          <a:bodyPr/>
          <a:lstStyle/>
          <a:p>
            <a:pPr eaLnBrk="1" hangingPunct="1">
              <a:lnSpc>
                <a:spcPct val="90000"/>
              </a:lnSpc>
              <a:buFont typeface="Symbol" panose="05050102010706020507" pitchFamily="18" charset="2"/>
              <a:buChar char=""/>
            </a:pPr>
            <a:r>
              <a:rPr lang="en-US" altLang="en-US" sz="2800" dirty="0"/>
              <a:t>Market-oriented innovations apply to the products and services sold into the market.</a:t>
            </a:r>
          </a:p>
          <a:p>
            <a:pPr lvl="1" eaLnBrk="1" hangingPunct="1">
              <a:lnSpc>
                <a:spcPct val="90000"/>
              </a:lnSpc>
              <a:buFont typeface="Symbol" panose="05050102010706020507" pitchFamily="18" charset="2"/>
              <a:buChar char=""/>
            </a:pPr>
            <a:r>
              <a:rPr lang="en-US" altLang="en-US" sz="2400" dirty="0"/>
              <a:t>New outputs may also require new internal modes of operation.</a:t>
            </a:r>
          </a:p>
          <a:p>
            <a:pPr eaLnBrk="1" hangingPunct="1">
              <a:lnSpc>
                <a:spcPct val="90000"/>
              </a:lnSpc>
              <a:buFont typeface="Symbol" panose="05050102010706020507" pitchFamily="18" charset="2"/>
              <a:buChar char=""/>
            </a:pPr>
            <a:r>
              <a:rPr lang="en-US" altLang="en-US" sz="2800" dirty="0"/>
              <a:t>Inside-oriented innovations apply to the inner workings of an enterprise,</a:t>
            </a:r>
          </a:p>
          <a:p>
            <a:pPr lvl="1" eaLnBrk="1" hangingPunct="1">
              <a:lnSpc>
                <a:spcPct val="90000"/>
              </a:lnSpc>
              <a:buFont typeface="Symbol" panose="05050102010706020507" pitchFamily="18" charset="2"/>
              <a:buChar char=""/>
            </a:pPr>
            <a:r>
              <a:rPr lang="en-US" altLang="en-US" sz="2400" dirty="0"/>
              <a:t>are aimed at improving productivity and performance through establishment or change of best practices,</a:t>
            </a:r>
          </a:p>
          <a:p>
            <a:pPr lvl="1" eaLnBrk="1" hangingPunct="1">
              <a:lnSpc>
                <a:spcPct val="90000"/>
              </a:lnSpc>
              <a:buFont typeface="Symbol" panose="05050102010706020507" pitchFamily="18" charset="2"/>
              <a:buChar char=""/>
            </a:pPr>
            <a:r>
              <a:rPr lang="en-US" altLang="en-US" sz="2400" dirty="0"/>
              <a:t>include process innovations that apply to manufacturing technology, but extend to services providing organizations as well. </a:t>
            </a:r>
          </a:p>
          <a:p>
            <a:pPr eaLnBrk="1" hangingPunct="1">
              <a:lnSpc>
                <a:spcPct val="90000"/>
              </a:lnSpc>
            </a:pPr>
            <a:endParaRPr lang="en-US" altLang="en-US"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D8B0B3C-94C8-43B8-9AB2-3A16F51FD2E5}"/>
              </a:ext>
            </a:extLst>
          </p:cNvPr>
          <p:cNvSpPr>
            <a:spLocks noGrp="1" noChangeArrowheads="1"/>
          </p:cNvSpPr>
          <p:nvPr>
            <p:ph type="title"/>
          </p:nvPr>
        </p:nvSpPr>
        <p:spPr/>
        <p:txBody>
          <a:bodyPr/>
          <a:lstStyle/>
          <a:p>
            <a:pPr eaLnBrk="1" hangingPunct="1"/>
            <a:r>
              <a:rPr lang="en-US" altLang="en-US" sz="4000" b="1"/>
              <a:t>Inside-oriented innovation faces fewer hurdles for its benefits</a:t>
            </a:r>
          </a:p>
        </p:txBody>
      </p:sp>
      <p:sp>
        <p:nvSpPr>
          <p:cNvPr id="22531" name="Rectangle 3">
            <a:extLst>
              <a:ext uri="{FF2B5EF4-FFF2-40B4-BE49-F238E27FC236}">
                <a16:creationId xmlns:a16="http://schemas.microsoft.com/office/drawing/2014/main" id="{E10708B4-567A-4FEF-8E28-819ABC8793EE}"/>
              </a:ext>
            </a:extLst>
          </p:cNvPr>
          <p:cNvSpPr>
            <a:spLocks noGrp="1" noChangeArrowheads="1"/>
          </p:cNvSpPr>
          <p:nvPr>
            <p:ph type="body" idx="1"/>
          </p:nvPr>
        </p:nvSpPr>
        <p:spPr/>
        <p:txBody>
          <a:bodyPr/>
          <a:lstStyle/>
          <a:p>
            <a:pPr eaLnBrk="1" hangingPunct="1">
              <a:buFont typeface="Symbol" panose="05050102010706020507" pitchFamily="18" charset="2"/>
              <a:buChar char=""/>
            </a:pPr>
            <a:r>
              <a:rPr lang="en-US" altLang="en-US"/>
              <a:t>Less needy of IP protection </a:t>
            </a:r>
          </a:p>
          <a:p>
            <a:pPr lvl="1" eaLnBrk="1" hangingPunct="1">
              <a:buFont typeface="Symbol" panose="05050102010706020507" pitchFamily="18" charset="2"/>
              <a:buChar char=""/>
            </a:pPr>
            <a:r>
              <a:rPr lang="en-US" altLang="en-US"/>
              <a:t>less subject to escape and imitation. </a:t>
            </a:r>
          </a:p>
          <a:p>
            <a:pPr eaLnBrk="1" hangingPunct="1">
              <a:buFont typeface="Symbol" panose="05050102010706020507" pitchFamily="18" charset="2"/>
              <a:buChar char=""/>
            </a:pPr>
            <a:r>
              <a:rPr lang="en-US" altLang="en-US"/>
              <a:t>Less needy of special modes of finance</a:t>
            </a:r>
          </a:p>
          <a:p>
            <a:pPr lvl="1" eaLnBrk="1" hangingPunct="1">
              <a:buFont typeface="Symbol" panose="05050102010706020507" pitchFamily="18" charset="2"/>
              <a:buChar char=""/>
            </a:pPr>
            <a:r>
              <a:rPr lang="en-US" altLang="en-US"/>
              <a:t>personnel opportunity costs </a:t>
            </a:r>
          </a:p>
          <a:p>
            <a:pPr lvl="1" eaLnBrk="1" hangingPunct="1">
              <a:buFont typeface="Symbol" panose="05050102010706020507" pitchFamily="18" charset="2"/>
              <a:buChar char=""/>
            </a:pPr>
            <a:r>
              <a:rPr lang="en-US" altLang="en-US"/>
              <a:t>cash purchases of ICT and other equipment that can serve as collateral for their own financing.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AE851BE1-F0DE-47D7-801D-C4AA6EA6D5C6}"/>
              </a:ext>
            </a:extLst>
          </p:cNvPr>
          <p:cNvSpPr>
            <a:spLocks noGrp="1" noChangeArrowheads="1"/>
          </p:cNvSpPr>
          <p:nvPr>
            <p:ph type="title"/>
          </p:nvPr>
        </p:nvSpPr>
        <p:spPr>
          <a:xfrm>
            <a:off x="395536" y="-8969"/>
            <a:ext cx="8229600" cy="1143000"/>
          </a:xfrm>
        </p:spPr>
        <p:txBody>
          <a:bodyPr/>
          <a:lstStyle/>
          <a:p>
            <a:pPr eaLnBrk="1" hangingPunct="1"/>
            <a:r>
              <a:rPr lang="en-US" altLang="en-US" sz="3200" dirty="0"/>
              <a:t> </a:t>
            </a:r>
            <a:r>
              <a:rPr lang="en-US" altLang="en-US" sz="3100" b="1" dirty="0"/>
              <a:t>But, inside-oriented innovation needs adaptive management skills</a:t>
            </a:r>
          </a:p>
        </p:txBody>
      </p:sp>
      <p:sp>
        <p:nvSpPr>
          <p:cNvPr id="24579" name="Rectangle 3">
            <a:extLst>
              <a:ext uri="{FF2B5EF4-FFF2-40B4-BE49-F238E27FC236}">
                <a16:creationId xmlns:a16="http://schemas.microsoft.com/office/drawing/2014/main" id="{C1D4E5AD-E37C-4A35-BE8A-0809E1ACE40D}"/>
              </a:ext>
            </a:extLst>
          </p:cNvPr>
          <p:cNvSpPr>
            <a:spLocks noGrp="1" noChangeArrowheads="1"/>
          </p:cNvSpPr>
          <p:nvPr>
            <p:ph type="body" idx="1"/>
          </p:nvPr>
        </p:nvSpPr>
        <p:spPr>
          <a:xfrm>
            <a:off x="457200" y="1340768"/>
            <a:ext cx="8305800" cy="4572000"/>
          </a:xfrm>
        </p:spPr>
        <p:txBody>
          <a:bodyPr/>
          <a:lstStyle/>
          <a:p>
            <a:pPr eaLnBrk="1" hangingPunct="1">
              <a:defRPr/>
            </a:pPr>
            <a:r>
              <a:rPr lang="en-US" altLang="en-US" sz="2800" dirty="0"/>
              <a:t>Recent research on European experience:</a:t>
            </a:r>
          </a:p>
          <a:p>
            <a:pPr lvl="1" eaLnBrk="1" hangingPunct="1">
              <a:defRPr/>
            </a:pPr>
            <a:r>
              <a:rPr lang="en-US" altLang="en-US" sz="2400" dirty="0"/>
              <a:t>inside-oriented innovation key for productivity, </a:t>
            </a:r>
          </a:p>
          <a:p>
            <a:pPr marL="457200" lvl="1" indent="0" eaLnBrk="1" hangingPunct="1">
              <a:buFontTx/>
              <a:buNone/>
              <a:defRPr/>
            </a:pPr>
            <a:r>
              <a:rPr lang="en-US" altLang="en-US" sz="2400" dirty="0"/>
              <a:t>but highly vulnerable to inhospitable firm culture.</a:t>
            </a:r>
          </a:p>
          <a:p>
            <a:pPr lvl="1" eaLnBrk="1" hangingPunct="1">
              <a:defRPr/>
            </a:pPr>
            <a:r>
              <a:rPr lang="en-US" altLang="en-US" sz="2400" dirty="0"/>
              <a:t>e.g. managerial flexibility and organizational devolution are critical for ICT to drive inside-oriented innovation and productivity gains.  </a:t>
            </a:r>
            <a:r>
              <a:rPr lang="en-US" altLang="en-US" sz="1800" i="1" dirty="0"/>
              <a:t>(see Bloom, </a:t>
            </a:r>
            <a:r>
              <a:rPr lang="en-US" altLang="en-US" sz="1800" i="1" dirty="0" err="1"/>
              <a:t>Sadun</a:t>
            </a:r>
            <a:r>
              <a:rPr lang="en-US" altLang="en-US" sz="1800" i="1" dirty="0"/>
              <a:t> and Van Reenen papers)</a:t>
            </a:r>
          </a:p>
          <a:p>
            <a:pPr eaLnBrk="1" hangingPunct="1">
              <a:defRPr/>
            </a:pPr>
            <a:r>
              <a:rPr lang="en-US" altLang="en-US" sz="2800" dirty="0"/>
              <a:t>Public-private partnerships can bring needed management models and training, along with financed equipment and systems.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F747B9B1-92A7-49B3-AFAA-68424BB45C9F}"/>
              </a:ext>
            </a:extLst>
          </p:cNvPr>
          <p:cNvSpPr>
            <a:spLocks noGrp="1" noChangeArrowheads="1"/>
          </p:cNvSpPr>
          <p:nvPr>
            <p:ph type="title"/>
          </p:nvPr>
        </p:nvSpPr>
        <p:spPr/>
        <p:txBody>
          <a:bodyPr/>
          <a:lstStyle/>
          <a:p>
            <a:pPr eaLnBrk="1" hangingPunct="1"/>
            <a:r>
              <a:rPr lang="en-US" altLang="en-US" sz="3600" b="1"/>
              <a:t>Market-oriented innovation needs</a:t>
            </a:r>
            <a:br>
              <a:rPr lang="en-US" altLang="en-US" sz="3600" b="1"/>
            </a:br>
            <a:r>
              <a:rPr lang="en-US" altLang="en-US" sz="3600" b="1"/>
              <a:t> special modes of finance</a:t>
            </a:r>
          </a:p>
        </p:txBody>
      </p:sp>
      <p:sp>
        <p:nvSpPr>
          <p:cNvPr id="26627" name="Rectangle 3">
            <a:extLst>
              <a:ext uri="{FF2B5EF4-FFF2-40B4-BE49-F238E27FC236}">
                <a16:creationId xmlns:a16="http://schemas.microsoft.com/office/drawing/2014/main" id="{DD1856F2-F4DF-4B27-91CB-062B5EF75D89}"/>
              </a:ext>
            </a:extLst>
          </p:cNvPr>
          <p:cNvSpPr>
            <a:spLocks noGrp="1" noChangeArrowheads="1"/>
          </p:cNvSpPr>
          <p:nvPr>
            <p:ph type="body" idx="1"/>
          </p:nvPr>
        </p:nvSpPr>
        <p:spPr/>
        <p:txBody>
          <a:bodyPr/>
          <a:lstStyle/>
          <a:p>
            <a:pPr eaLnBrk="1" hangingPunct="1">
              <a:lnSpc>
                <a:spcPct val="90000"/>
              </a:lnSpc>
            </a:pPr>
            <a:r>
              <a:rPr lang="en-US" altLang="en-US" sz="2400"/>
              <a:t>The necessary R&amp;D generates little material collateral.</a:t>
            </a:r>
          </a:p>
          <a:p>
            <a:pPr eaLnBrk="1" hangingPunct="1">
              <a:lnSpc>
                <a:spcPct val="90000"/>
              </a:lnSpc>
            </a:pPr>
            <a:r>
              <a:rPr lang="en-US" altLang="en-US" sz="2400"/>
              <a:t>The details and accomplishments of the necessary R&amp;D cannot be fully and credibly conveyed and promised to an arms-length lender or investor. </a:t>
            </a:r>
          </a:p>
          <a:p>
            <a:pPr eaLnBrk="1" hangingPunct="1">
              <a:lnSpc>
                <a:spcPct val="90000"/>
              </a:lnSpc>
            </a:pPr>
            <a:r>
              <a:rPr lang="en-US" altLang="en-US" sz="2400"/>
              <a:t>Venture capital supplies capital in exchange for active supervision, cooperative management and equity participation.</a:t>
            </a:r>
          </a:p>
          <a:p>
            <a:pPr eaLnBrk="1" hangingPunct="1">
              <a:lnSpc>
                <a:spcPct val="90000"/>
              </a:lnSpc>
            </a:pPr>
            <a:r>
              <a:rPr lang="en-US" altLang="en-US" sz="2400"/>
              <a:t>However, strong retained earnings and commercial venture capital are scarce in developing and transition economies.</a:t>
            </a:r>
          </a:p>
          <a:p>
            <a:pPr lvl="1" eaLnBrk="1" hangingPunct="1">
              <a:lnSpc>
                <a:spcPct val="90000"/>
              </a:lnSpc>
            </a:pPr>
            <a:r>
              <a:rPr lang="en-US" altLang="en-US" sz="2000"/>
              <a:t>not readily portable across societies.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a:extLst>
              <a:ext uri="{FF2B5EF4-FFF2-40B4-BE49-F238E27FC236}">
                <a16:creationId xmlns:a16="http://schemas.microsoft.com/office/drawing/2014/main" id="{2FCD3E4B-1AE4-4FCC-BD80-386E7FCEB350}"/>
              </a:ext>
            </a:extLst>
          </p:cNvPr>
          <p:cNvSpPr>
            <a:spLocks noGrp="1" noChangeArrowheads="1"/>
          </p:cNvSpPr>
          <p:nvPr>
            <p:ph type="body" idx="1"/>
          </p:nvPr>
        </p:nvSpPr>
        <p:spPr>
          <a:xfrm>
            <a:off x="533400" y="457200"/>
            <a:ext cx="8229600" cy="5943600"/>
          </a:xfrm>
        </p:spPr>
        <p:txBody>
          <a:bodyPr/>
          <a:lstStyle/>
          <a:p>
            <a:pPr eaLnBrk="1" hangingPunct="1">
              <a:lnSpc>
                <a:spcPct val="90000"/>
              </a:lnSpc>
            </a:pPr>
            <a:r>
              <a:rPr lang="en-US" altLang="en-US" sz="2800"/>
              <a:t>Purely governmental funding of commercially-oriented R&amp;D              dangers of capture, self-serving uses of funds or outright corruption.  </a:t>
            </a:r>
          </a:p>
          <a:p>
            <a:pPr lvl="1" eaLnBrk="1" hangingPunct="1">
              <a:lnSpc>
                <a:spcPct val="90000"/>
              </a:lnSpc>
            </a:pPr>
            <a:r>
              <a:rPr lang="en-US" altLang="en-US" sz="2400"/>
              <a:t>moral hazard acute because both the inputs of effort and the outputs of uncertain accomplishment are problematic to observe and monitor</a:t>
            </a:r>
            <a:r>
              <a:rPr lang="en-US" altLang="en-US"/>
              <a:t>.</a:t>
            </a:r>
          </a:p>
          <a:p>
            <a:pPr eaLnBrk="1" hangingPunct="1">
              <a:lnSpc>
                <a:spcPct val="90000"/>
              </a:lnSpc>
            </a:pPr>
            <a:r>
              <a:rPr lang="en-US" altLang="en-US" sz="2800"/>
              <a:t>Purely governmental labs good at science – bad at market-oriented innovation, even as collaborators. </a:t>
            </a:r>
          </a:p>
          <a:p>
            <a:pPr eaLnBrk="1" hangingPunct="1">
              <a:lnSpc>
                <a:spcPct val="90000"/>
              </a:lnSpc>
            </a:pPr>
            <a:r>
              <a:rPr lang="en-US" altLang="en-US" sz="2800"/>
              <a:t>Best solutions are apt to mix governmental and private roles – matching grants, mini-grants or shared equity venture capital. </a:t>
            </a:r>
          </a:p>
          <a:p>
            <a:pPr lvl="1" eaLnBrk="1" hangingPunct="1">
              <a:lnSpc>
                <a:spcPct val="90000"/>
              </a:lnSpc>
            </a:pPr>
            <a:r>
              <a:rPr lang="en-US" altLang="en-US" sz="1800" i="1"/>
              <a:t>see “Public Financial Support for Commercial Innovation,” ECA Knowledge Economy Study, Part 1</a:t>
            </a:r>
            <a:r>
              <a:rPr lang="en-US" altLang="en-US" sz="2400"/>
              <a:t> </a:t>
            </a:r>
          </a:p>
          <a:p>
            <a:pPr eaLnBrk="1" hangingPunct="1">
              <a:lnSpc>
                <a:spcPct val="90000"/>
              </a:lnSpc>
              <a:buFontTx/>
              <a:buNone/>
            </a:pPr>
            <a:endParaRPr lang="en-US" altLang="en-US" sz="2800"/>
          </a:p>
        </p:txBody>
      </p:sp>
      <p:sp>
        <p:nvSpPr>
          <p:cNvPr id="28675" name="AutoShape 4">
            <a:extLst>
              <a:ext uri="{FF2B5EF4-FFF2-40B4-BE49-F238E27FC236}">
                <a16:creationId xmlns:a16="http://schemas.microsoft.com/office/drawing/2014/main" id="{9BB74BA6-BEB1-47CF-8E40-D1675486680F}"/>
              </a:ext>
            </a:extLst>
          </p:cNvPr>
          <p:cNvSpPr>
            <a:spLocks noChangeArrowheads="1"/>
          </p:cNvSpPr>
          <p:nvPr/>
        </p:nvSpPr>
        <p:spPr bwMode="auto">
          <a:xfrm>
            <a:off x="3352800" y="914400"/>
            <a:ext cx="838200" cy="381000"/>
          </a:xfrm>
          <a:prstGeom prst="notchedRightArrow">
            <a:avLst>
              <a:gd name="adj1" fmla="val 50000"/>
              <a:gd name="adj2" fmla="val 5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6F79F3E3-862B-409D-8EC1-9EBDFB5B6DB5}"/>
              </a:ext>
            </a:extLst>
          </p:cNvPr>
          <p:cNvSpPr>
            <a:spLocks noGrp="1" noChangeArrowheads="1"/>
          </p:cNvSpPr>
          <p:nvPr>
            <p:ph type="title"/>
          </p:nvPr>
        </p:nvSpPr>
        <p:spPr/>
        <p:txBody>
          <a:bodyPr/>
          <a:lstStyle/>
          <a:p>
            <a:pPr eaLnBrk="1" hangingPunct="1"/>
            <a:r>
              <a:rPr lang="en-US" altLang="en-US" sz="4000" b="1" dirty="0"/>
              <a:t>Key Roles for International Commercial Relations</a:t>
            </a:r>
          </a:p>
        </p:txBody>
      </p:sp>
      <p:sp>
        <p:nvSpPr>
          <p:cNvPr id="30723" name="Rectangle 3">
            <a:extLst>
              <a:ext uri="{FF2B5EF4-FFF2-40B4-BE49-F238E27FC236}">
                <a16:creationId xmlns:a16="http://schemas.microsoft.com/office/drawing/2014/main" id="{09BB2518-77CF-4FE3-9A4D-3A66A8CB0B64}"/>
              </a:ext>
            </a:extLst>
          </p:cNvPr>
          <p:cNvSpPr>
            <a:spLocks noGrp="1" noChangeArrowheads="1"/>
          </p:cNvSpPr>
          <p:nvPr>
            <p:ph type="body" idx="1"/>
          </p:nvPr>
        </p:nvSpPr>
        <p:spPr/>
        <p:txBody>
          <a:bodyPr/>
          <a:lstStyle/>
          <a:p>
            <a:pPr eaLnBrk="1" hangingPunct="1"/>
            <a:r>
              <a:rPr lang="en-US" altLang="en-US"/>
              <a:t>Access to needed IP and distribution may come with three-way participation by established international enterprises.</a:t>
            </a:r>
          </a:p>
          <a:p>
            <a:pPr eaLnBrk="1" hangingPunct="1"/>
            <a:r>
              <a:rPr lang="en-US" altLang="en-US"/>
              <a:t>Contract intermediate supply for established technologically-advanced international sellers productive for linkages to local leadership roles.</a:t>
            </a:r>
          </a:p>
          <a:p>
            <a:pPr lvl="1" eaLnBrk="1" hangingPunct="1">
              <a:buFontTx/>
              <a:buNone/>
            </a:pPr>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5EA456C-93B4-474E-83BD-ACFC1C599B69}"/>
              </a:ext>
            </a:extLst>
          </p:cNvPr>
          <p:cNvSpPr>
            <a:spLocks noGrp="1" noChangeArrowheads="1"/>
          </p:cNvSpPr>
          <p:nvPr>
            <p:ph type="title"/>
          </p:nvPr>
        </p:nvSpPr>
        <p:spPr/>
        <p:txBody>
          <a:bodyPr/>
          <a:lstStyle/>
          <a:p>
            <a:pPr eaLnBrk="1" hangingPunct="1"/>
            <a:r>
              <a:rPr lang="en-US" altLang="en-US" sz="4000"/>
              <a:t>Competition for sustaining innovation and growth</a:t>
            </a:r>
          </a:p>
        </p:txBody>
      </p:sp>
      <p:sp>
        <p:nvSpPr>
          <p:cNvPr id="32771" name="Rectangle 3">
            <a:extLst>
              <a:ext uri="{FF2B5EF4-FFF2-40B4-BE49-F238E27FC236}">
                <a16:creationId xmlns:a16="http://schemas.microsoft.com/office/drawing/2014/main" id="{7F26A4AB-82CC-4EB9-883C-9DD74F164CA5}"/>
              </a:ext>
            </a:extLst>
          </p:cNvPr>
          <p:cNvSpPr>
            <a:spLocks noGrp="1" noChangeArrowheads="1"/>
          </p:cNvSpPr>
          <p:nvPr>
            <p:ph type="body" idx="1"/>
          </p:nvPr>
        </p:nvSpPr>
        <p:spPr/>
        <p:txBody>
          <a:bodyPr/>
          <a:lstStyle/>
          <a:p>
            <a:pPr eaLnBrk="1" hangingPunct="1"/>
            <a:r>
              <a:rPr lang="en-US" altLang="en-US" sz="2800"/>
              <a:t>“The Free-Market Innovation Machine” vision of Baumol has displaced the Schumpeterian monopolist.</a:t>
            </a:r>
          </a:p>
          <a:p>
            <a:pPr eaLnBrk="1" hangingPunct="1"/>
            <a:r>
              <a:rPr lang="en-US" altLang="en-US" sz="2800"/>
              <a:t>Product market competition drives innovation.</a:t>
            </a:r>
          </a:p>
          <a:p>
            <a:pPr lvl="1" eaLnBrk="1" hangingPunct="1"/>
            <a:r>
              <a:rPr lang="en-US" altLang="en-US" sz="2600"/>
              <a:t>Needs market-friendly institutional environment in the economy.</a:t>
            </a:r>
          </a:p>
          <a:p>
            <a:pPr lvl="1" eaLnBrk="1" hangingPunct="1"/>
            <a:r>
              <a:rPr lang="en-US" altLang="en-US" sz="2600"/>
              <a:t>But decentralized competitive forces far outperform governmental planning and micromanagement</a:t>
            </a:r>
            <a:r>
              <a:rPr lang="en-US" altLang="en-US" sz="2400"/>
              <a:t>.</a:t>
            </a:r>
          </a:p>
          <a:p>
            <a:pPr eaLnBrk="1" hangingPunct="1"/>
            <a:endParaRPr lang="en-US"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91E8163-9F7D-48B1-BB14-AEDFC66FA550}"/>
              </a:ext>
            </a:extLst>
          </p:cNvPr>
          <p:cNvSpPr>
            <a:spLocks noGrp="1" noChangeArrowheads="1"/>
          </p:cNvSpPr>
          <p:nvPr>
            <p:ph type="title"/>
          </p:nvPr>
        </p:nvSpPr>
        <p:spPr/>
        <p:txBody>
          <a:bodyPr/>
          <a:lstStyle/>
          <a:p>
            <a:pPr eaLnBrk="1" hangingPunct="1"/>
            <a:r>
              <a:rPr lang="en-US" altLang="en-US" sz="3200" b="1"/>
              <a:t>The joust of the incumbents and upstarts</a:t>
            </a:r>
          </a:p>
        </p:txBody>
      </p:sp>
      <p:sp>
        <p:nvSpPr>
          <p:cNvPr id="34819" name="Rectangle 3">
            <a:extLst>
              <a:ext uri="{FF2B5EF4-FFF2-40B4-BE49-F238E27FC236}">
                <a16:creationId xmlns:a16="http://schemas.microsoft.com/office/drawing/2014/main" id="{07AB2694-6A49-4CC2-8CFA-C30535E233D8}"/>
              </a:ext>
            </a:extLst>
          </p:cNvPr>
          <p:cNvSpPr>
            <a:spLocks noGrp="1" noChangeArrowheads="1"/>
          </p:cNvSpPr>
          <p:nvPr>
            <p:ph type="body" idx="1"/>
          </p:nvPr>
        </p:nvSpPr>
        <p:spPr/>
        <p:txBody>
          <a:bodyPr/>
          <a:lstStyle/>
          <a:p>
            <a:pPr eaLnBrk="1" hangingPunct="1">
              <a:lnSpc>
                <a:spcPct val="90000"/>
              </a:lnSpc>
            </a:pPr>
            <a:r>
              <a:rPr lang="en-US" altLang="en-US"/>
              <a:t>Incumbents spend on R&amp;D to protect their successful market positions.</a:t>
            </a:r>
          </a:p>
          <a:p>
            <a:pPr eaLnBrk="1" hangingPunct="1">
              <a:lnSpc>
                <a:spcPct val="90000"/>
              </a:lnSpc>
            </a:pPr>
            <a:r>
              <a:rPr lang="en-US" altLang="en-US"/>
              <a:t>Incumbents otherwise inclined to “rest on their laurels.”</a:t>
            </a:r>
          </a:p>
          <a:p>
            <a:pPr eaLnBrk="1" hangingPunct="1">
              <a:lnSpc>
                <a:spcPct val="90000"/>
              </a:lnSpc>
            </a:pPr>
            <a:r>
              <a:rPr lang="en-US" altLang="en-US"/>
              <a:t>Upstarts discouraged by the “entry deterrence effect.”</a:t>
            </a:r>
          </a:p>
          <a:p>
            <a:pPr lvl="1" eaLnBrk="1" hangingPunct="1">
              <a:lnSpc>
                <a:spcPct val="90000"/>
              </a:lnSpc>
            </a:pPr>
            <a:r>
              <a:rPr lang="en-US" altLang="en-US"/>
              <a:t>They are undermotivated to spend on R&amp;D that will at best allow them to compete with strong incumbents.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a:extLst>
              <a:ext uri="{FF2B5EF4-FFF2-40B4-BE49-F238E27FC236}">
                <a16:creationId xmlns:a16="http://schemas.microsoft.com/office/drawing/2014/main" id="{E6834827-A994-4BC6-9C08-2714BEB2E78D}"/>
              </a:ext>
            </a:extLst>
          </p:cNvPr>
          <p:cNvSpPr>
            <a:spLocks noGrp="1" noChangeArrowheads="1"/>
          </p:cNvSpPr>
          <p:nvPr>
            <p:ph type="body" idx="1"/>
          </p:nvPr>
        </p:nvSpPr>
        <p:spPr>
          <a:xfrm>
            <a:off x="457200" y="609600"/>
            <a:ext cx="8229600" cy="5486400"/>
          </a:xfrm>
        </p:spPr>
        <p:txBody>
          <a:bodyPr/>
          <a:lstStyle/>
          <a:p>
            <a:pPr eaLnBrk="1" hangingPunct="1">
              <a:lnSpc>
                <a:spcPct val="80000"/>
              </a:lnSpc>
            </a:pPr>
            <a:r>
              <a:rPr lang="en-US" altLang="en-US"/>
              <a:t>Upstarts accomplish revolutionary innovations. </a:t>
            </a:r>
          </a:p>
          <a:p>
            <a:pPr lvl="1" eaLnBrk="1" hangingPunct="1">
              <a:lnSpc>
                <a:spcPct val="80000"/>
              </a:lnSpc>
            </a:pPr>
            <a:r>
              <a:rPr lang="en-US" altLang="en-US"/>
              <a:t>These rise above competing with incumbents’ products and render them obsolete. </a:t>
            </a:r>
          </a:p>
          <a:p>
            <a:pPr lvl="1" eaLnBrk="1" hangingPunct="1">
              <a:lnSpc>
                <a:spcPct val="80000"/>
              </a:lnSpc>
            </a:pPr>
            <a:r>
              <a:rPr lang="en-US" altLang="en-US"/>
              <a:t>Upstarts have no laurels to rest on.</a:t>
            </a:r>
          </a:p>
          <a:p>
            <a:pPr eaLnBrk="1" hangingPunct="1">
              <a:lnSpc>
                <a:spcPct val="80000"/>
              </a:lnSpc>
            </a:pPr>
            <a:r>
              <a:rPr lang="en-US" altLang="en-US"/>
              <a:t>Incumbents accomplish “routine innovation.”</a:t>
            </a:r>
          </a:p>
          <a:p>
            <a:pPr lvl="1" eaLnBrk="1" hangingPunct="1">
              <a:lnSpc>
                <a:spcPct val="80000"/>
              </a:lnSpc>
            </a:pPr>
            <a:r>
              <a:rPr lang="en-US" altLang="en-US"/>
              <a:t> driven in its pace by the threat from upstart and other incumbent rivals. </a:t>
            </a:r>
          </a:p>
          <a:p>
            <a:pPr eaLnBrk="1" hangingPunct="1">
              <a:lnSpc>
                <a:spcPct val="80000"/>
              </a:lnSpc>
            </a:pPr>
            <a:r>
              <a:rPr lang="en-US" altLang="en-US"/>
              <a:t>Empirical support for such a dynamic equilibrium with leap-frogging</a:t>
            </a:r>
          </a:p>
          <a:p>
            <a:pPr lvl="1" eaLnBrk="1" hangingPunct="1">
              <a:lnSpc>
                <a:spcPct val="80000"/>
              </a:lnSpc>
            </a:pPr>
            <a:r>
              <a:rPr lang="en-US" altLang="en-US" sz="2000" i="1"/>
              <a:t>See Baumol for powerful articulations and Tirole and the earlier work by R. Gilbert and J. Reinganum for theoretical treatments..</a:t>
            </a:r>
            <a:r>
              <a:rPr lang="en-US" altLang="en-US" sz="320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3">
            <a:extLst>
              <a:ext uri="{FF2B5EF4-FFF2-40B4-BE49-F238E27FC236}">
                <a16:creationId xmlns:a16="http://schemas.microsoft.com/office/drawing/2014/main" id="{AC737507-CE59-4C74-8A1D-5844D00194AC}"/>
              </a:ext>
            </a:extLst>
          </p:cNvPr>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323528" y="30115"/>
            <a:ext cx="8229600" cy="5415109"/>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a:extLst>
              <a:ext uri="{FF2B5EF4-FFF2-40B4-BE49-F238E27FC236}">
                <a16:creationId xmlns:a16="http://schemas.microsoft.com/office/drawing/2014/main" id="{537DD8A3-F756-4832-B26D-1DB28B5EA4DA}"/>
              </a:ext>
            </a:extLst>
          </p:cNvPr>
          <p:cNvSpPr>
            <a:spLocks noGrp="1" noChangeArrowheads="1"/>
          </p:cNvSpPr>
          <p:nvPr>
            <p:ph type="body" idx="1"/>
          </p:nvPr>
        </p:nvSpPr>
        <p:spPr>
          <a:xfrm>
            <a:off x="457200" y="188640"/>
            <a:ext cx="8229600" cy="5867400"/>
          </a:xfrm>
        </p:spPr>
        <p:txBody>
          <a:bodyPr/>
          <a:lstStyle/>
          <a:p>
            <a:pPr eaLnBrk="1" hangingPunct="1">
              <a:lnSpc>
                <a:spcPct val="80000"/>
              </a:lnSpc>
            </a:pPr>
            <a:r>
              <a:rPr lang="en-US" altLang="en-US" sz="2800" dirty="0"/>
              <a:t>In centrally planned economies with effective scientific research and invention, there was a systematic absence of follow-through to innovation with market impact.</a:t>
            </a:r>
          </a:p>
          <a:p>
            <a:pPr lvl="1" eaLnBrk="1" hangingPunct="1">
              <a:lnSpc>
                <a:spcPct val="80000"/>
              </a:lnSpc>
            </a:pPr>
            <a:r>
              <a:rPr lang="en-US" altLang="en-US" sz="2000" i="1" dirty="0"/>
              <a:t>See paper by </a:t>
            </a:r>
            <a:r>
              <a:rPr lang="en-US" altLang="en-US" sz="2000" i="1" dirty="0" err="1"/>
              <a:t>Iacopetta</a:t>
            </a:r>
            <a:endParaRPr lang="en-US" altLang="en-US" sz="2000" i="1" dirty="0"/>
          </a:p>
          <a:p>
            <a:pPr eaLnBrk="1" hangingPunct="1">
              <a:lnSpc>
                <a:spcPct val="80000"/>
              </a:lnSpc>
            </a:pPr>
            <a:r>
              <a:rPr lang="en-US" altLang="en-US" sz="2800" dirty="0"/>
              <a:t> In the US, most patenting activity is by large established firms. </a:t>
            </a:r>
          </a:p>
          <a:p>
            <a:pPr eaLnBrk="1" hangingPunct="1">
              <a:lnSpc>
                <a:spcPct val="80000"/>
              </a:lnSpc>
            </a:pPr>
            <a:r>
              <a:rPr lang="en-US" altLang="en-US" sz="2800" dirty="0"/>
              <a:t> In the US and in developing countries most R&amp;D spending is by relatively large firms.</a:t>
            </a:r>
          </a:p>
          <a:p>
            <a:pPr lvl="1" eaLnBrk="1" hangingPunct="1">
              <a:lnSpc>
                <a:spcPct val="80000"/>
              </a:lnSpc>
            </a:pPr>
            <a:r>
              <a:rPr lang="en-US" altLang="en-US" dirty="0"/>
              <a:t> </a:t>
            </a:r>
            <a:r>
              <a:rPr lang="en-US" altLang="en-US" sz="2000" i="1" dirty="0"/>
              <a:t>World Development Report on the Investment Climate, Box 3.3</a:t>
            </a:r>
          </a:p>
          <a:p>
            <a:pPr eaLnBrk="1" hangingPunct="1">
              <a:lnSpc>
                <a:spcPct val="80000"/>
              </a:lnSpc>
            </a:pPr>
            <a:r>
              <a:rPr lang="en-US" altLang="en-US" sz="2800" dirty="0"/>
              <a:t>But a large % of the most cited U.S. patents were issued to firms that were small in their markets.  </a:t>
            </a:r>
          </a:p>
          <a:p>
            <a:pPr eaLnBrk="1" hangingPunct="1">
              <a:lnSpc>
                <a:spcPct val="80000"/>
              </a:lnSpc>
            </a:pPr>
            <a:r>
              <a:rPr lang="en-US" altLang="en-US" sz="2800" dirty="0"/>
              <a:t>An impressive list of revolutionary innovations were discovered by newcomer firms.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5" descr="jwag10-046">
            <a:extLst>
              <a:ext uri="{FF2B5EF4-FFF2-40B4-BE49-F238E27FC236}">
                <a16:creationId xmlns:a16="http://schemas.microsoft.com/office/drawing/2014/main" id="{67B57F82-2593-4035-B6F5-22CCE15336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188640"/>
            <a:ext cx="511492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1" name="Text Box 6">
            <a:extLst>
              <a:ext uri="{FF2B5EF4-FFF2-40B4-BE49-F238E27FC236}">
                <a16:creationId xmlns:a16="http://schemas.microsoft.com/office/drawing/2014/main" id="{F3129842-E985-482C-97AD-45376D1B9A7E}"/>
              </a:ext>
            </a:extLst>
          </p:cNvPr>
          <p:cNvSpPr txBox="1">
            <a:spLocks noChangeArrowheads="1"/>
          </p:cNvSpPr>
          <p:nvPr/>
        </p:nvSpPr>
        <p:spPr bwMode="auto">
          <a:xfrm>
            <a:off x="347838" y="332656"/>
            <a:ext cx="2971800" cy="556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2400" b="1"/>
              <a:t>POLICY LESSON</a:t>
            </a:r>
            <a:r>
              <a:rPr lang="en-US" altLang="en-US" sz="2400"/>
              <a:t>:</a:t>
            </a:r>
          </a:p>
          <a:p>
            <a:pPr eaLnBrk="1" hangingPunct="1">
              <a:spcBef>
                <a:spcPct val="50000"/>
              </a:spcBef>
              <a:buFontTx/>
              <a:buNone/>
            </a:pPr>
            <a:r>
              <a:rPr lang="en-US" altLang="en-US" sz="2400"/>
              <a:t>Foster innovation-seeking start-ups. </a:t>
            </a:r>
          </a:p>
          <a:p>
            <a:pPr eaLnBrk="1" hangingPunct="1">
              <a:spcBef>
                <a:spcPct val="50000"/>
              </a:spcBef>
              <a:buFontTx/>
              <a:buNone/>
            </a:pPr>
            <a:r>
              <a:rPr lang="en-US" altLang="en-US" sz="2400"/>
              <a:t>Use collaborations that provide financing, IP access, and market-driven management. </a:t>
            </a:r>
          </a:p>
          <a:p>
            <a:pPr eaLnBrk="1" hangingPunct="1">
              <a:spcBef>
                <a:spcPct val="50000"/>
              </a:spcBef>
              <a:buFontTx/>
              <a:buNone/>
            </a:pPr>
            <a:r>
              <a:rPr lang="en-US" altLang="en-US" sz="2400"/>
              <a:t>Only a few successes will provide ample returns.</a:t>
            </a:r>
          </a:p>
          <a:p>
            <a:pPr eaLnBrk="1" hangingPunct="1">
              <a:spcBef>
                <a:spcPct val="50000"/>
              </a:spcBef>
              <a:buFontTx/>
              <a:buNone/>
            </a:pPr>
            <a:endParaRPr lang="en-US" altLang="en-US" sz="2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F5F661EB-83CB-4027-AD26-01C1431241E2}"/>
              </a:ext>
            </a:extLst>
          </p:cNvPr>
          <p:cNvSpPr>
            <a:spLocks noGrp="1" noChangeArrowheads="1"/>
          </p:cNvSpPr>
          <p:nvPr>
            <p:ph type="title"/>
          </p:nvPr>
        </p:nvSpPr>
        <p:spPr>
          <a:xfrm>
            <a:off x="533400" y="533400"/>
            <a:ext cx="8229600" cy="1143000"/>
          </a:xfrm>
        </p:spPr>
        <p:txBody>
          <a:bodyPr/>
          <a:lstStyle/>
          <a:p>
            <a:pPr eaLnBrk="1" hangingPunct="1"/>
            <a:r>
              <a:rPr lang="en-US" altLang="en-US" sz="3600"/>
              <a:t>The policy needs of competition that can drive innovation and sustain growth</a:t>
            </a:r>
          </a:p>
        </p:txBody>
      </p:sp>
      <p:sp>
        <p:nvSpPr>
          <p:cNvPr id="45059" name="Rectangle 3">
            <a:extLst>
              <a:ext uri="{FF2B5EF4-FFF2-40B4-BE49-F238E27FC236}">
                <a16:creationId xmlns:a16="http://schemas.microsoft.com/office/drawing/2014/main" id="{DDCB269D-4872-4B23-8BEE-8F3A9E6E28D2}"/>
              </a:ext>
            </a:extLst>
          </p:cNvPr>
          <p:cNvSpPr>
            <a:spLocks noGrp="1" noChangeArrowheads="1"/>
          </p:cNvSpPr>
          <p:nvPr>
            <p:ph type="body" idx="1"/>
          </p:nvPr>
        </p:nvSpPr>
        <p:spPr>
          <a:xfrm>
            <a:off x="381000" y="1905000"/>
            <a:ext cx="8229600" cy="4525963"/>
          </a:xfrm>
        </p:spPr>
        <p:txBody>
          <a:bodyPr/>
          <a:lstStyle/>
          <a:p>
            <a:pPr eaLnBrk="1" hangingPunct="1">
              <a:lnSpc>
                <a:spcPct val="90000"/>
              </a:lnSpc>
            </a:pPr>
            <a:r>
              <a:rPr lang="en-US" altLang="en-US" sz="2800"/>
              <a:t>an environment that is generally friendly to market activities and private investment </a:t>
            </a:r>
          </a:p>
          <a:p>
            <a:pPr eaLnBrk="1" hangingPunct="1">
              <a:lnSpc>
                <a:spcPct val="90000"/>
              </a:lnSpc>
            </a:pPr>
            <a:r>
              <a:rPr lang="en-US" altLang="en-US" sz="2800"/>
              <a:t>access to and protection of IP</a:t>
            </a:r>
          </a:p>
          <a:p>
            <a:pPr eaLnBrk="1" hangingPunct="1">
              <a:lnSpc>
                <a:spcPct val="90000"/>
              </a:lnSpc>
            </a:pPr>
            <a:r>
              <a:rPr lang="en-US" altLang="en-US" sz="2800"/>
              <a:t>access to international markets for acquisition of ICT and other production-process inputs</a:t>
            </a:r>
          </a:p>
          <a:p>
            <a:pPr eaLnBrk="1" hangingPunct="1">
              <a:lnSpc>
                <a:spcPct val="90000"/>
              </a:lnSpc>
            </a:pPr>
            <a:r>
              <a:rPr lang="en-US" altLang="en-US" sz="2800"/>
              <a:t>access to sufficiently large (often international) markets for the sale of outputs </a:t>
            </a:r>
          </a:p>
          <a:p>
            <a:pPr eaLnBrk="1" hangingPunct="1">
              <a:lnSpc>
                <a:spcPct val="90000"/>
              </a:lnSpc>
            </a:pPr>
            <a:r>
              <a:rPr lang="en-US" altLang="en-US" sz="2800"/>
              <a:t>avoidance of governmental barriers and hurdles to entry and exit by private enterprises.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a:extLst>
              <a:ext uri="{FF2B5EF4-FFF2-40B4-BE49-F238E27FC236}">
                <a16:creationId xmlns:a16="http://schemas.microsoft.com/office/drawing/2014/main" id="{387C04DC-1BF1-44A2-A69E-DBBE8645D41F}"/>
              </a:ext>
            </a:extLst>
          </p:cNvPr>
          <p:cNvSpPr>
            <a:spLocks noGrp="1" noChangeArrowheads="1"/>
          </p:cNvSpPr>
          <p:nvPr>
            <p:ph type="body" idx="1"/>
          </p:nvPr>
        </p:nvSpPr>
        <p:spPr>
          <a:xfrm>
            <a:off x="457200" y="762000"/>
            <a:ext cx="8229600" cy="4525963"/>
          </a:xfrm>
          <a:noFill/>
        </p:spPr>
        <p:txBody>
          <a:bodyPr/>
          <a:lstStyle/>
          <a:p>
            <a:pPr eaLnBrk="1" hangingPunct="1">
              <a:spcBef>
                <a:spcPct val="0"/>
              </a:spcBef>
            </a:pPr>
            <a:r>
              <a:rPr lang="en-US" altLang="en-US"/>
              <a:t>permitting the forces of competitive markets to provide the financial threats and inducements that make innovation a self-sustaining outcome.</a:t>
            </a:r>
          </a:p>
          <a:p>
            <a:pPr lvl="1" eaLnBrk="1" hangingPunct="1">
              <a:spcBef>
                <a:spcPct val="0"/>
              </a:spcBef>
            </a:pPr>
            <a:r>
              <a:rPr lang="en-US" altLang="en-US"/>
              <a:t>avoiding policies that blunt the losses of falling behind</a:t>
            </a:r>
          </a:p>
          <a:p>
            <a:pPr lvl="1" eaLnBrk="1" hangingPunct="1">
              <a:spcBef>
                <a:spcPct val="0"/>
              </a:spcBef>
            </a:pPr>
            <a:r>
              <a:rPr lang="en-US" altLang="en-US"/>
              <a:t>avoiding policies that sour the rewards of successful innovation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C0BAAA2F-D63C-4358-9AA8-82C702D7E632}"/>
              </a:ext>
            </a:extLst>
          </p:cNvPr>
          <p:cNvSpPr>
            <a:spLocks noGrp="1" noChangeArrowheads="1"/>
          </p:cNvSpPr>
          <p:nvPr>
            <p:ph type="title"/>
          </p:nvPr>
        </p:nvSpPr>
        <p:spPr>
          <a:xfrm>
            <a:off x="457200" y="274638"/>
            <a:ext cx="8229600" cy="944562"/>
          </a:xfrm>
        </p:spPr>
        <p:txBody>
          <a:bodyPr/>
          <a:lstStyle/>
          <a:p>
            <a:pPr eaLnBrk="1" hangingPunct="1"/>
            <a:r>
              <a:rPr lang="en-US" altLang="en-US" sz="3600" b="1"/>
              <a:t>Conclusion</a:t>
            </a:r>
          </a:p>
        </p:txBody>
      </p:sp>
      <p:sp>
        <p:nvSpPr>
          <p:cNvPr id="49155" name="Rectangle 3">
            <a:extLst>
              <a:ext uri="{FF2B5EF4-FFF2-40B4-BE49-F238E27FC236}">
                <a16:creationId xmlns:a16="http://schemas.microsoft.com/office/drawing/2014/main" id="{43A9BE1E-6265-4245-ADE5-4EE5188D8E7C}"/>
              </a:ext>
            </a:extLst>
          </p:cNvPr>
          <p:cNvSpPr>
            <a:spLocks noGrp="1" noChangeArrowheads="1"/>
          </p:cNvSpPr>
          <p:nvPr>
            <p:ph type="body" idx="1"/>
          </p:nvPr>
        </p:nvSpPr>
        <p:spPr>
          <a:xfrm>
            <a:off x="457200" y="1295400"/>
            <a:ext cx="8229600" cy="4525963"/>
          </a:xfrm>
        </p:spPr>
        <p:txBody>
          <a:bodyPr/>
          <a:lstStyle/>
          <a:p>
            <a:pPr eaLnBrk="1" hangingPunct="1"/>
            <a:r>
              <a:rPr lang="en-US" altLang="en-US" sz="2800"/>
              <a:t>To build and sustain growth, innovation needs competition and the open market economy that houses it.</a:t>
            </a:r>
          </a:p>
          <a:p>
            <a:pPr eaLnBrk="1" hangingPunct="1"/>
            <a:r>
              <a:rPr lang="en-US" altLang="en-US" sz="2800"/>
              <a:t>The needed proactive public policies should be focused and respectful of the surrounding markets. For example:</a:t>
            </a:r>
          </a:p>
          <a:p>
            <a:pPr lvl="1" eaLnBrk="1" hangingPunct="1"/>
            <a:r>
              <a:rPr lang="en-US" altLang="en-US" sz="2400"/>
              <a:t>Management training for inside innovation for productivity and linkages</a:t>
            </a:r>
          </a:p>
          <a:p>
            <a:pPr lvl="1" eaLnBrk="1" hangingPunct="1"/>
            <a:r>
              <a:rPr lang="en-US" altLang="en-US" sz="2400"/>
              <a:t>Three-way limited partnerships (public, local private and international) for market-oriented innovation.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3">
            <a:extLst>
              <a:ext uri="{FF2B5EF4-FFF2-40B4-BE49-F238E27FC236}">
                <a16:creationId xmlns:a16="http://schemas.microsoft.com/office/drawing/2014/main" id="{F8F456A7-B3D0-43E3-8CB5-027359F2A296}"/>
              </a:ext>
            </a:extLst>
          </p:cNvPr>
          <p:cNvSpPr>
            <a:spLocks noGrp="1" noChangeArrowheads="1"/>
          </p:cNvSpPr>
          <p:nvPr>
            <p:ph type="body" idx="1"/>
          </p:nvPr>
        </p:nvSpPr>
        <p:spPr>
          <a:xfrm>
            <a:off x="533400" y="685800"/>
            <a:ext cx="8229600" cy="5257800"/>
          </a:xfrm>
        </p:spPr>
        <p:txBody>
          <a:bodyPr/>
          <a:lstStyle/>
          <a:p>
            <a:pPr eaLnBrk="1" hangingPunct="1">
              <a:lnSpc>
                <a:spcPct val="90000"/>
              </a:lnSpc>
              <a:buFont typeface="Symbol" panose="05050102010706020507" pitchFamily="18" charset="2"/>
              <a:buChar char=""/>
            </a:pPr>
            <a:r>
              <a:rPr lang="en-US" altLang="en-US"/>
              <a:t>While the policy needs may seem daunting, most will be addressed with practical suggestions in the sessions of this Forum.  </a:t>
            </a:r>
          </a:p>
          <a:p>
            <a:pPr eaLnBrk="1" hangingPunct="1">
              <a:lnSpc>
                <a:spcPct val="90000"/>
              </a:lnSpc>
              <a:buFont typeface="Symbol" panose="05050102010706020507" pitchFamily="18" charset="2"/>
              <a:buChar char=""/>
            </a:pPr>
            <a:r>
              <a:rPr lang="en-US" altLang="en-US"/>
              <a:t>The next session begins the process with the excellent report on “Public Financial Support for Commercial Innovation.” </a:t>
            </a:r>
          </a:p>
          <a:p>
            <a:pPr eaLnBrk="1" hangingPunct="1">
              <a:lnSpc>
                <a:spcPct val="90000"/>
              </a:lnSpc>
              <a:buFont typeface="Symbol" panose="05050102010706020507" pitchFamily="18" charset="2"/>
              <a:buChar char=""/>
            </a:pPr>
            <a:r>
              <a:rPr lang="en-US" altLang="en-US"/>
              <a:t>These challenges are well worth taking on for ECA because embracing innovation is the fastest road to productive and sustainable growth.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47BEE7B4-C143-432E-8288-C1888DB3A93B}"/>
              </a:ext>
            </a:extLst>
          </p:cNvPr>
          <p:cNvSpPr>
            <a:spLocks noGrp="1" noChangeArrowheads="1"/>
          </p:cNvSpPr>
          <p:nvPr>
            <p:ph type="title"/>
          </p:nvPr>
        </p:nvSpPr>
        <p:spPr/>
        <p:txBody>
          <a:bodyPr/>
          <a:lstStyle/>
          <a:p>
            <a:pPr eaLnBrk="1" hangingPunct="1"/>
            <a:r>
              <a:rPr lang="en-US" altLang="en-US" sz="3200" b="1"/>
              <a:t>Innovation needs harmonized public support for its educational underpinnings</a:t>
            </a:r>
          </a:p>
        </p:txBody>
      </p:sp>
      <p:sp>
        <p:nvSpPr>
          <p:cNvPr id="53251" name="Rectangle 3">
            <a:extLst>
              <a:ext uri="{FF2B5EF4-FFF2-40B4-BE49-F238E27FC236}">
                <a16:creationId xmlns:a16="http://schemas.microsoft.com/office/drawing/2014/main" id="{5FCD702A-DA01-41D7-913D-8FF6A752E61E}"/>
              </a:ext>
            </a:extLst>
          </p:cNvPr>
          <p:cNvSpPr>
            <a:spLocks noGrp="1" noChangeArrowheads="1"/>
          </p:cNvSpPr>
          <p:nvPr>
            <p:ph type="body" idx="1"/>
          </p:nvPr>
        </p:nvSpPr>
        <p:spPr>
          <a:xfrm>
            <a:off x="533400" y="1447800"/>
            <a:ext cx="8229600" cy="5105400"/>
          </a:xfrm>
        </p:spPr>
        <p:txBody>
          <a:bodyPr/>
          <a:lstStyle/>
          <a:p>
            <a:pPr eaLnBrk="1" hangingPunct="1">
              <a:lnSpc>
                <a:spcPct val="80000"/>
              </a:lnSpc>
            </a:pPr>
            <a:r>
              <a:rPr lang="en-US" altLang="en-US" sz="2400"/>
              <a:t>Although heterogeneous, many ECA countries have relatively high levels of past investment in higher education and of members of their populations involved in scientific pursuits. This is propitious for participation in the knowledge economy, but not at all sufficient.</a:t>
            </a:r>
            <a:r>
              <a:rPr lang="en-US" altLang="en-US" sz="2000"/>
              <a:t> </a:t>
            </a:r>
          </a:p>
          <a:p>
            <a:pPr lvl="1" eaLnBrk="1" hangingPunct="1">
              <a:lnSpc>
                <a:spcPct val="80000"/>
              </a:lnSpc>
            </a:pPr>
            <a:r>
              <a:rPr lang="en-US" altLang="en-US" sz="2000" i="1"/>
              <a:t>See “Public Financial Support for Commercial Innovation,” ECA Knowledge Economy Study, Part 1” </a:t>
            </a:r>
          </a:p>
          <a:p>
            <a:pPr eaLnBrk="1" hangingPunct="1">
              <a:lnSpc>
                <a:spcPct val="80000"/>
              </a:lnSpc>
            </a:pPr>
            <a:r>
              <a:rPr lang="en-US" altLang="en-US" sz="2400"/>
              <a:t>To be productive, support for the educational underpinnings of innovation and for R&amp;D must be coordinated. </a:t>
            </a:r>
          </a:p>
          <a:p>
            <a:pPr eaLnBrk="1" hangingPunct="1">
              <a:lnSpc>
                <a:spcPct val="80000"/>
              </a:lnSpc>
            </a:pPr>
            <a:r>
              <a:rPr lang="en-US" altLang="en-US" sz="2400"/>
              <a:t>For economies close to the technology frontier, R&amp;D support should be balanced with support for concomitant advanced education to supply the needed skills and to avoid merely spending the support on elevated pay for the scarce R&amp;D workers.</a:t>
            </a:r>
            <a:r>
              <a:rPr lang="en-US" altLang="en-US" sz="1600"/>
              <a:t> </a:t>
            </a:r>
          </a:p>
          <a:p>
            <a:pPr eaLnBrk="1" hangingPunct="1">
              <a:lnSpc>
                <a:spcPct val="80000"/>
              </a:lnSpc>
              <a:buFontTx/>
              <a:buNone/>
            </a:pPr>
            <a:r>
              <a:rPr lang="en-US" altLang="en-US" sz="1600"/>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AE2F1342-70E0-403B-ACC4-6C2663A520D7}"/>
              </a:ext>
            </a:extLst>
          </p:cNvPr>
          <p:cNvSpPr>
            <a:spLocks noGrp="1" noChangeArrowheads="1"/>
          </p:cNvSpPr>
          <p:nvPr>
            <p:ph type="body" idx="1"/>
          </p:nvPr>
        </p:nvSpPr>
        <p:spPr>
          <a:xfrm>
            <a:off x="457200" y="685800"/>
            <a:ext cx="8229600" cy="5638800"/>
          </a:xfrm>
        </p:spPr>
        <p:txBody>
          <a:bodyPr/>
          <a:lstStyle/>
          <a:p>
            <a:pPr eaLnBrk="1" hangingPunct="1">
              <a:lnSpc>
                <a:spcPct val="90000"/>
              </a:lnSpc>
            </a:pPr>
            <a:r>
              <a:rPr lang="en-US" altLang="en-US" sz="2400"/>
              <a:t>For economies well inside the technological frontier, in order to be effective, support for innovation-oriented tertiary education needs a design that defends against emigration of its graduates. </a:t>
            </a:r>
          </a:p>
          <a:p>
            <a:pPr eaLnBrk="1" hangingPunct="1">
              <a:lnSpc>
                <a:spcPct val="90000"/>
              </a:lnSpc>
            </a:pPr>
            <a:r>
              <a:rPr lang="en-US" altLang="en-US" sz="2400"/>
              <a:t>Here, aggressive support of less ambitious (tertiary or secondary) education is apt to be more effective in raising productivity through promotion of skills for technology imitation and adoption of inside-oriented innovation. </a:t>
            </a:r>
          </a:p>
          <a:p>
            <a:pPr lvl="1" eaLnBrk="1" hangingPunct="1">
              <a:lnSpc>
                <a:spcPct val="90000"/>
              </a:lnSpc>
            </a:pPr>
            <a:r>
              <a:rPr lang="en-US" altLang="en-US" sz="2000"/>
              <a:t> </a:t>
            </a:r>
            <a:r>
              <a:rPr lang="en-US" altLang="en-US" sz="1600" i="1"/>
              <a:t>See  papers by Krueger and Lindahl for empirical support, and by Aghion, Boustan,  Hoxby, and Vandenbussche for a recent modeling exercise confirming these results.</a:t>
            </a:r>
            <a:endParaRPr lang="en-US" altLang="en-US" sz="2000"/>
          </a:p>
          <a:p>
            <a:pPr eaLnBrk="1" hangingPunct="1">
              <a:lnSpc>
                <a:spcPct val="90000"/>
              </a:lnSpc>
            </a:pPr>
            <a:r>
              <a:rPr lang="en-US" altLang="en-US" sz="2400"/>
              <a:t>This strategy may need management training to shape enterprise culture in order to be effective.</a:t>
            </a:r>
          </a:p>
          <a:p>
            <a:pPr eaLnBrk="1" hangingPunct="1">
              <a:lnSpc>
                <a:spcPct val="90000"/>
              </a:lnSpc>
            </a:pPr>
            <a:r>
              <a:rPr lang="en-US" altLang="en-US" sz="2400"/>
              <a:t>Through such measures, over time the economy is apt to move relatively rapidly towards the technology frontier.</a:t>
            </a:r>
          </a:p>
          <a:p>
            <a:pPr eaLnBrk="1" hangingPunct="1">
              <a:lnSpc>
                <a:spcPct val="90000"/>
              </a:lnSpc>
              <a:buFontTx/>
              <a:buNone/>
            </a:pPr>
            <a:endParaRPr lang="en-US" altLang="en-US" sz="2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621A4B68-F6F2-4519-97D8-16291B2C3EA1}"/>
              </a:ext>
            </a:extLst>
          </p:cNvPr>
          <p:cNvSpPr>
            <a:spLocks noChangeArrowheads="1"/>
          </p:cNvSpPr>
          <p:nvPr/>
        </p:nvSpPr>
        <p:spPr bwMode="auto">
          <a:xfrm>
            <a:off x="533400" y="620688"/>
            <a:ext cx="8305800" cy="5035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tabLst>
                <a:tab pos="1828800" algn="l"/>
              </a:tabLst>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tabLst>
                <a:tab pos="1828800" algn="l"/>
              </a:tabLst>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tabLst>
                <a:tab pos="1828800" algn="l"/>
              </a:tabLst>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tabLst>
                <a:tab pos="1828800" algn="l"/>
              </a:tabLst>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tabLst>
                <a:tab pos="1828800" algn="l"/>
              </a:tabLst>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tabLst>
                <a:tab pos="1828800" algn="l"/>
              </a:tabLst>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tabLst>
                <a:tab pos="1828800" algn="l"/>
              </a:tabLst>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tabLst>
                <a:tab pos="1828800" algn="l"/>
              </a:tabLst>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tabLst>
                <a:tab pos="1828800"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dirty="0"/>
              <a:t>Air Conditioning</a:t>
            </a:r>
          </a:p>
          <a:p>
            <a:pPr eaLnBrk="1" hangingPunct="1">
              <a:spcBef>
                <a:spcPct val="0"/>
              </a:spcBef>
              <a:buFontTx/>
              <a:buNone/>
            </a:pPr>
            <a:r>
              <a:rPr lang="en-US" altLang="en-US" sz="1800" dirty="0"/>
              <a:t>Airplane</a:t>
            </a:r>
          </a:p>
          <a:p>
            <a:pPr eaLnBrk="1" hangingPunct="1">
              <a:spcBef>
                <a:spcPct val="0"/>
              </a:spcBef>
              <a:buFontTx/>
              <a:buNone/>
            </a:pPr>
            <a:r>
              <a:rPr lang="en-US" altLang="en-US" sz="1800" dirty="0"/>
              <a:t>Assembly Line</a:t>
            </a:r>
          </a:p>
          <a:p>
            <a:pPr eaLnBrk="1" hangingPunct="1">
              <a:spcBef>
                <a:spcPct val="0"/>
              </a:spcBef>
              <a:buFontTx/>
              <a:buNone/>
            </a:pPr>
            <a:r>
              <a:rPr lang="en-US" altLang="en-US" sz="1800" dirty="0"/>
              <a:t>Audio Tape Recorder</a:t>
            </a:r>
          </a:p>
          <a:p>
            <a:pPr eaLnBrk="1" hangingPunct="1">
              <a:spcBef>
                <a:spcPct val="0"/>
              </a:spcBef>
              <a:buFontTx/>
              <a:buNone/>
            </a:pPr>
            <a:r>
              <a:rPr lang="en-US" altLang="en-US" sz="1800" dirty="0"/>
              <a:t>Biosynthetic Insulin</a:t>
            </a:r>
          </a:p>
          <a:p>
            <a:pPr eaLnBrk="1" hangingPunct="1">
              <a:spcBef>
                <a:spcPct val="0"/>
              </a:spcBef>
              <a:buFontTx/>
              <a:buNone/>
            </a:pPr>
            <a:r>
              <a:rPr lang="en-US" altLang="en-US" sz="1800" dirty="0"/>
              <a:t>Catalytic Petroleum Cracking</a:t>
            </a:r>
          </a:p>
          <a:p>
            <a:pPr eaLnBrk="1" hangingPunct="1">
              <a:spcBef>
                <a:spcPct val="0"/>
              </a:spcBef>
              <a:buFontTx/>
              <a:buNone/>
            </a:pPr>
            <a:r>
              <a:rPr lang="en-US" altLang="en-US" sz="1800" dirty="0"/>
              <a:t>Cotton Picker</a:t>
            </a:r>
          </a:p>
          <a:p>
            <a:pPr eaLnBrk="1" hangingPunct="1">
              <a:spcBef>
                <a:spcPct val="0"/>
              </a:spcBef>
              <a:buFontTx/>
              <a:buNone/>
            </a:pPr>
            <a:r>
              <a:rPr lang="en-US" altLang="en-US" sz="1800" dirty="0"/>
              <a:t>Defibrillator</a:t>
            </a:r>
          </a:p>
          <a:p>
            <a:pPr eaLnBrk="1" hangingPunct="1">
              <a:spcBef>
                <a:spcPct val="0"/>
              </a:spcBef>
              <a:buFontTx/>
              <a:buNone/>
            </a:pPr>
            <a:r>
              <a:rPr lang="en-US" altLang="en-US" sz="1800" dirty="0"/>
              <a:t>DNA Fingerprinting</a:t>
            </a:r>
          </a:p>
          <a:p>
            <a:pPr eaLnBrk="1" hangingPunct="1">
              <a:spcBef>
                <a:spcPct val="0"/>
              </a:spcBef>
              <a:buFontTx/>
              <a:buNone/>
            </a:pPr>
            <a:r>
              <a:rPr lang="en-US" altLang="en-US" sz="1800" dirty="0"/>
              <a:t>Electronic Spreadsheet</a:t>
            </a:r>
          </a:p>
          <a:p>
            <a:pPr eaLnBrk="1" hangingPunct="1">
              <a:spcBef>
                <a:spcPct val="0"/>
              </a:spcBef>
              <a:buFontTx/>
              <a:buNone/>
            </a:pPr>
            <a:r>
              <a:rPr lang="en-US" altLang="en-US" sz="1800" dirty="0"/>
              <a:t>FM Radio</a:t>
            </a:r>
          </a:p>
          <a:p>
            <a:pPr eaLnBrk="1" hangingPunct="1">
              <a:spcBef>
                <a:spcPct val="0"/>
              </a:spcBef>
              <a:buFontTx/>
              <a:buNone/>
            </a:pPr>
            <a:r>
              <a:rPr lang="en-US" altLang="en-US" sz="1800" dirty="0"/>
              <a:t>Heart Valve</a:t>
            </a:r>
          </a:p>
          <a:p>
            <a:pPr eaLnBrk="1" hangingPunct="1">
              <a:spcBef>
                <a:spcPct val="0"/>
              </a:spcBef>
              <a:buFontTx/>
              <a:buNone/>
            </a:pPr>
            <a:r>
              <a:rPr lang="en-US" altLang="en-US" sz="1800" dirty="0"/>
              <a:t>Helicopter</a:t>
            </a:r>
          </a:p>
          <a:p>
            <a:pPr eaLnBrk="1" hangingPunct="1">
              <a:spcBef>
                <a:spcPct val="0"/>
              </a:spcBef>
              <a:buFontTx/>
              <a:buNone/>
            </a:pPr>
            <a:r>
              <a:rPr lang="en-US" altLang="en-US" sz="1800" dirty="0"/>
              <a:t>Hydraulic Brake</a:t>
            </a:r>
          </a:p>
          <a:p>
            <a:pPr eaLnBrk="1" hangingPunct="1">
              <a:spcBef>
                <a:spcPct val="0"/>
              </a:spcBef>
              <a:buFontTx/>
              <a:buNone/>
            </a:pPr>
            <a:r>
              <a:rPr lang="en-US" altLang="en-US" sz="1800" dirty="0"/>
              <a:t>Integrated Circuit</a:t>
            </a:r>
          </a:p>
          <a:p>
            <a:pPr eaLnBrk="1" hangingPunct="1">
              <a:spcBef>
                <a:spcPct val="0"/>
              </a:spcBef>
              <a:buFontTx/>
              <a:buNone/>
            </a:pPr>
            <a:r>
              <a:rPr lang="en-US" altLang="en-US" sz="1800" dirty="0"/>
              <a:t>Microprocessor</a:t>
            </a:r>
          </a:p>
          <a:p>
            <a:pPr eaLnBrk="1" hangingPunct="1">
              <a:spcBef>
                <a:spcPct val="0"/>
              </a:spcBef>
              <a:buFontTx/>
              <a:buNone/>
            </a:pPr>
            <a:endParaRPr lang="en-US" altLang="en-US" sz="1800" dirty="0"/>
          </a:p>
          <a:p>
            <a:pPr algn="r" eaLnBrk="1" hangingPunct="1">
              <a:spcBef>
                <a:spcPct val="0"/>
              </a:spcBef>
              <a:buFontTx/>
              <a:buNone/>
            </a:pPr>
            <a:r>
              <a:rPr lang="en-US" altLang="en-US" sz="1800" dirty="0"/>
              <a:t>Source: U.S. Small Business Administration, 1995, p. 114.</a:t>
            </a:r>
          </a:p>
        </p:txBody>
      </p:sp>
      <p:sp>
        <p:nvSpPr>
          <p:cNvPr id="57347" name="Rectangle 3">
            <a:extLst>
              <a:ext uri="{FF2B5EF4-FFF2-40B4-BE49-F238E27FC236}">
                <a16:creationId xmlns:a16="http://schemas.microsoft.com/office/drawing/2014/main" id="{2AB4037A-0DA1-44DE-8CAD-49036801826A}"/>
              </a:ext>
            </a:extLst>
          </p:cNvPr>
          <p:cNvSpPr>
            <a:spLocks noGrp="1" noChangeArrowheads="1"/>
          </p:cNvSpPr>
          <p:nvPr>
            <p:ph type="title"/>
          </p:nvPr>
        </p:nvSpPr>
        <p:spPr>
          <a:xfrm>
            <a:off x="457200" y="23813"/>
            <a:ext cx="8229600" cy="762000"/>
          </a:xfrm>
        </p:spPr>
        <p:txBody>
          <a:bodyPr/>
          <a:lstStyle/>
          <a:p>
            <a:pPr eaLnBrk="1" hangingPunct="1"/>
            <a:r>
              <a:rPr lang="en-US" altLang="en-US" sz="3600" b="1" dirty="0"/>
              <a:t>Small Firm Breakthroughs</a:t>
            </a:r>
          </a:p>
        </p:txBody>
      </p:sp>
      <p:sp>
        <p:nvSpPr>
          <p:cNvPr id="57348" name="Rectangle 4">
            <a:extLst>
              <a:ext uri="{FF2B5EF4-FFF2-40B4-BE49-F238E27FC236}">
                <a16:creationId xmlns:a16="http://schemas.microsoft.com/office/drawing/2014/main" id="{AC58C2FC-C0B9-4BD9-AB1C-74D1740EBDB9}"/>
              </a:ext>
            </a:extLst>
          </p:cNvPr>
          <p:cNvSpPr>
            <a:spLocks noGrp="1" noChangeArrowheads="1"/>
          </p:cNvSpPr>
          <p:nvPr>
            <p:ph type="body" sz="half" idx="2"/>
          </p:nvPr>
        </p:nvSpPr>
        <p:spPr>
          <a:xfrm>
            <a:off x="4675803" y="785813"/>
            <a:ext cx="4038600" cy="4525963"/>
          </a:xfrm>
        </p:spPr>
        <p:txBody>
          <a:bodyPr/>
          <a:lstStyle/>
          <a:p>
            <a:pPr eaLnBrk="1" hangingPunct="1">
              <a:lnSpc>
                <a:spcPct val="80000"/>
              </a:lnSpc>
              <a:buFontTx/>
              <a:buNone/>
            </a:pPr>
            <a:r>
              <a:rPr lang="en-US" altLang="en-US" sz="1800" dirty="0"/>
              <a:t>Nuclear Magnetic Resonance Scanner</a:t>
            </a:r>
          </a:p>
          <a:p>
            <a:pPr eaLnBrk="1" hangingPunct="1">
              <a:lnSpc>
                <a:spcPct val="80000"/>
              </a:lnSpc>
              <a:buFontTx/>
              <a:buNone/>
            </a:pPr>
            <a:r>
              <a:rPr lang="en-US" altLang="en-US" sz="1800" dirty="0"/>
              <a:t>Optical Scanner</a:t>
            </a:r>
          </a:p>
          <a:p>
            <a:pPr eaLnBrk="1" hangingPunct="1">
              <a:lnSpc>
                <a:spcPct val="80000"/>
              </a:lnSpc>
              <a:buFontTx/>
              <a:buNone/>
            </a:pPr>
            <a:r>
              <a:rPr lang="en-US" altLang="en-US" sz="1800" dirty="0"/>
              <a:t>Oral Contraceptives</a:t>
            </a:r>
          </a:p>
          <a:p>
            <a:pPr eaLnBrk="1" hangingPunct="1">
              <a:lnSpc>
                <a:spcPct val="80000"/>
              </a:lnSpc>
              <a:buFontTx/>
              <a:buNone/>
            </a:pPr>
            <a:r>
              <a:rPr lang="en-US" altLang="en-US" sz="1800" dirty="0"/>
              <a:t>Pacemaker</a:t>
            </a:r>
          </a:p>
          <a:p>
            <a:pPr eaLnBrk="1" hangingPunct="1">
              <a:lnSpc>
                <a:spcPct val="80000"/>
              </a:lnSpc>
              <a:buFontTx/>
              <a:buNone/>
            </a:pPr>
            <a:r>
              <a:rPr lang="en-US" altLang="en-US" sz="1800" dirty="0"/>
              <a:t>Personal Computer</a:t>
            </a:r>
          </a:p>
          <a:p>
            <a:pPr eaLnBrk="1" hangingPunct="1">
              <a:lnSpc>
                <a:spcPct val="80000"/>
              </a:lnSpc>
              <a:buFontTx/>
              <a:buNone/>
            </a:pPr>
            <a:r>
              <a:rPr lang="en-US" altLang="en-US" sz="1800" dirty="0"/>
              <a:t>Polaroid Camera</a:t>
            </a:r>
          </a:p>
          <a:p>
            <a:pPr eaLnBrk="1" hangingPunct="1">
              <a:lnSpc>
                <a:spcPct val="80000"/>
              </a:lnSpc>
              <a:buFontTx/>
              <a:buNone/>
            </a:pPr>
            <a:r>
              <a:rPr lang="en-US" altLang="en-US" sz="1800" dirty="0"/>
              <a:t>Portable Computer</a:t>
            </a:r>
          </a:p>
          <a:p>
            <a:pPr eaLnBrk="1" hangingPunct="1">
              <a:lnSpc>
                <a:spcPct val="80000"/>
              </a:lnSpc>
              <a:buFontTx/>
              <a:buNone/>
            </a:pPr>
            <a:r>
              <a:rPr lang="en-US" altLang="en-US" sz="1800" dirty="0"/>
              <a:t>Prefabricated Housing</a:t>
            </a:r>
          </a:p>
          <a:p>
            <a:pPr eaLnBrk="1" hangingPunct="1">
              <a:lnSpc>
                <a:spcPct val="80000"/>
              </a:lnSpc>
              <a:buFontTx/>
              <a:buNone/>
            </a:pPr>
            <a:r>
              <a:rPr lang="en-US" altLang="en-US" sz="1800" dirty="0"/>
              <a:t>Quick-Frozen Food</a:t>
            </a:r>
          </a:p>
          <a:p>
            <a:pPr eaLnBrk="1" hangingPunct="1">
              <a:lnSpc>
                <a:spcPct val="80000"/>
              </a:lnSpc>
              <a:buFontTx/>
              <a:buNone/>
            </a:pPr>
            <a:r>
              <a:rPr lang="en-US" altLang="en-US" sz="1800" dirty="0"/>
              <a:t>Safety Razor</a:t>
            </a:r>
          </a:p>
          <a:p>
            <a:pPr eaLnBrk="1" hangingPunct="1">
              <a:lnSpc>
                <a:spcPct val="80000"/>
              </a:lnSpc>
              <a:buFontTx/>
              <a:buNone/>
            </a:pPr>
            <a:r>
              <a:rPr lang="en-US" altLang="en-US" sz="1800" dirty="0"/>
              <a:t>Soft Contact Lens</a:t>
            </a:r>
          </a:p>
          <a:p>
            <a:pPr eaLnBrk="1" hangingPunct="1">
              <a:lnSpc>
                <a:spcPct val="80000"/>
              </a:lnSpc>
              <a:buFontTx/>
              <a:buNone/>
            </a:pPr>
            <a:r>
              <a:rPr lang="en-US" altLang="en-US" sz="1800" dirty="0"/>
              <a:t>Vacuum Tube</a:t>
            </a:r>
          </a:p>
          <a:p>
            <a:pPr eaLnBrk="1" hangingPunct="1">
              <a:lnSpc>
                <a:spcPct val="80000"/>
              </a:lnSpc>
              <a:buFontTx/>
              <a:buNone/>
            </a:pPr>
            <a:r>
              <a:rPr lang="en-US" altLang="en-US" sz="1800" dirty="0"/>
              <a:t>Xerography</a:t>
            </a:r>
          </a:p>
          <a:p>
            <a:pPr eaLnBrk="1" hangingPunct="1">
              <a:lnSpc>
                <a:spcPct val="80000"/>
              </a:lnSpc>
              <a:buFontTx/>
              <a:buNone/>
            </a:pPr>
            <a:r>
              <a:rPr lang="en-US" altLang="en-US" sz="1800" dirty="0"/>
              <a:t>X-Ray Telescope</a:t>
            </a:r>
          </a:p>
          <a:p>
            <a:pPr eaLnBrk="1" hangingPunct="1">
              <a:lnSpc>
                <a:spcPct val="80000"/>
              </a:lnSpc>
              <a:buFontTx/>
              <a:buNone/>
            </a:pPr>
            <a:r>
              <a:rPr lang="en-US" altLang="en-US" sz="1800" dirty="0"/>
              <a:t>Zipper</a:t>
            </a:r>
          </a:p>
          <a:p>
            <a:pPr eaLnBrk="1" hangingPunct="1">
              <a:lnSpc>
                <a:spcPct val="80000"/>
              </a:lnSpc>
            </a:pPr>
            <a:endParaRPr lang="en-US" altLang="en-US" sz="1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38AC7B55-3A16-44EE-A366-D7051088B456}"/>
              </a:ext>
            </a:extLst>
          </p:cNvPr>
          <p:cNvSpPr>
            <a:spLocks noGrp="1" noChangeArrowheads="1"/>
          </p:cNvSpPr>
          <p:nvPr>
            <p:ph type="body" idx="1"/>
          </p:nvPr>
        </p:nvSpPr>
        <p:spPr>
          <a:xfrm>
            <a:off x="533400" y="609600"/>
            <a:ext cx="8229600" cy="5334000"/>
          </a:xfrm>
        </p:spPr>
        <p:txBody>
          <a:bodyPr/>
          <a:lstStyle/>
          <a:p>
            <a:pPr eaLnBrk="1" hangingPunct="1"/>
            <a:r>
              <a:rPr lang="en-US" altLang="en-US"/>
              <a:t>There is no theoretical reason to believe that private incentives under-invest in R&amp;D in this equilibrium, due to power of incumbents’ fear factor.</a:t>
            </a:r>
          </a:p>
          <a:p>
            <a:pPr eaLnBrk="1" hangingPunct="1"/>
            <a:r>
              <a:rPr lang="en-US" altLang="en-US"/>
              <a:t>There is indicative empirical support for the applicability of this theoretical picture.</a:t>
            </a:r>
          </a:p>
          <a:p>
            <a:pPr lvl="1" eaLnBrk="1" hangingPunct="1"/>
            <a:r>
              <a:rPr lang="en-US" altLang="en-US"/>
              <a:t>First, in the ECA region survey evidence shows that competitive forces align with innovative activities. </a:t>
            </a:r>
          </a:p>
          <a:p>
            <a:pPr lvl="1" eaLnBrk="1" hangingPunct="1"/>
            <a:r>
              <a:rPr lang="en-US" altLang="en-US"/>
              <a:t> </a:t>
            </a:r>
            <a:r>
              <a:rPr lang="en-US" altLang="en-US" sz="1800" i="1"/>
              <a:t>World Development Report on the Investment Climate, Fig 1.12 </a:t>
            </a:r>
          </a:p>
          <a:p>
            <a:pPr lvl="1" eaLnBrk="1" hangingPunct="1"/>
            <a:endParaRPr lang="en-US" altLang="en-US" sz="1800" i="1"/>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683A075E-0D12-4631-BAFF-82B3BEAE25E2}"/>
              </a:ext>
            </a:extLst>
          </p:cNvPr>
          <p:cNvSpPr>
            <a:spLocks noGrp="1" noChangeArrowheads="1"/>
          </p:cNvSpPr>
          <p:nvPr>
            <p:ph type="title"/>
          </p:nvPr>
        </p:nvSpPr>
        <p:spPr/>
        <p:txBody>
          <a:bodyPr/>
          <a:lstStyle/>
          <a:p>
            <a:r>
              <a:rPr lang="en-GB" altLang="en-US" sz="3600" b="1">
                <a:latin typeface="Tahoma" panose="020B0604030504040204" pitchFamily="34" charset="0"/>
                <a:cs typeface="Tahoma" panose="020B0604030504040204" pitchFamily="34" charset="0"/>
              </a:rPr>
              <a:t>Discussion &amp; action</a:t>
            </a:r>
          </a:p>
        </p:txBody>
      </p:sp>
      <p:sp>
        <p:nvSpPr>
          <p:cNvPr id="61443" name="Content Placeholder 2">
            <a:extLst>
              <a:ext uri="{FF2B5EF4-FFF2-40B4-BE49-F238E27FC236}">
                <a16:creationId xmlns:a16="http://schemas.microsoft.com/office/drawing/2014/main" id="{6F4C966D-1300-4B75-AA2E-1F0DA518763B}"/>
              </a:ext>
            </a:extLst>
          </p:cNvPr>
          <p:cNvSpPr>
            <a:spLocks noGrp="1" noChangeArrowheads="1"/>
          </p:cNvSpPr>
          <p:nvPr>
            <p:ph idx="1"/>
          </p:nvPr>
        </p:nvSpPr>
        <p:spPr>
          <a:xfrm>
            <a:off x="457200" y="1600200"/>
            <a:ext cx="8480425" cy="3916363"/>
          </a:xfrm>
        </p:spPr>
        <p:txBody>
          <a:bodyPr/>
          <a:lstStyle/>
          <a:p>
            <a:r>
              <a:rPr lang="en-GB" altLang="en-US" sz="4000"/>
              <a:t>Identify the sources of innovation for your organisation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2575</TotalTime>
  <Words>1879</Words>
  <Application>Microsoft Office PowerPoint</Application>
  <PresentationFormat>On-screen Show (4:3)</PresentationFormat>
  <Paragraphs>216</Paragraphs>
  <Slides>31</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Myriad Pro</vt:lpstr>
      <vt:lpstr>Symbol</vt:lpstr>
      <vt:lpstr>Tahoma</vt:lpstr>
      <vt:lpstr>Verdana</vt:lpstr>
      <vt:lpstr>20140311PresentationUWTSDTemplate</vt:lpstr>
      <vt:lpstr>Developing Innovation  and  Creativity for Business Advantage Week 5 (Part 1)  Innovation, Growth &amp; Competition</vt:lpstr>
      <vt:lpstr>Recap</vt:lpstr>
      <vt:lpstr>Issues for Discussion</vt:lpstr>
      <vt:lpstr>Evaluation criteria:</vt:lpstr>
      <vt:lpstr>Today’s consumers are demanding more than ever…</vt:lpstr>
      <vt:lpstr>Innovation brings economic growth</vt:lpstr>
      <vt:lpstr>Innovation brings economic growth</vt:lpstr>
      <vt:lpstr>PowerPoint Presentation</vt:lpstr>
      <vt:lpstr>PowerPoint Presentation</vt:lpstr>
      <vt:lpstr>   The “Four Pillars of the Knowledge                                     Economy”        </vt:lpstr>
      <vt:lpstr>Inside and market-oriented innovation</vt:lpstr>
      <vt:lpstr>Inside-oriented innovation faces fewer hurdles for its benefits</vt:lpstr>
      <vt:lpstr> But, inside-oriented innovation needs adaptive management skills</vt:lpstr>
      <vt:lpstr>Market-oriented innovation needs  special modes of finance</vt:lpstr>
      <vt:lpstr>PowerPoint Presentation</vt:lpstr>
      <vt:lpstr>Key Roles for International Commercial Relations</vt:lpstr>
      <vt:lpstr>Competition for sustaining innovation and growth</vt:lpstr>
      <vt:lpstr>The joust of the incumbents and upstarts</vt:lpstr>
      <vt:lpstr>PowerPoint Presentation</vt:lpstr>
      <vt:lpstr>PowerPoint Presentation</vt:lpstr>
      <vt:lpstr>PowerPoint Presentation</vt:lpstr>
      <vt:lpstr>PowerPoint Presentation</vt:lpstr>
      <vt:lpstr>The policy needs of competition that can drive innovation and sustain growth</vt:lpstr>
      <vt:lpstr>PowerPoint Presentation</vt:lpstr>
      <vt:lpstr>Conclusion</vt:lpstr>
      <vt:lpstr>PowerPoint Presentation</vt:lpstr>
      <vt:lpstr>Innovation needs harmonized public support for its educational underpinnings</vt:lpstr>
      <vt:lpstr>PowerPoint Presentation</vt:lpstr>
      <vt:lpstr>Small Firm Breakthroughs</vt:lpstr>
      <vt:lpstr>PowerPoint Presentation</vt:lpstr>
      <vt:lpstr>Discussion &amp; action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156</cp:revision>
  <cp:lastPrinted>2018-07-09T15:27:01Z</cp:lastPrinted>
  <dcterms:created xsi:type="dcterms:W3CDTF">2002-10-07T19:43:58Z</dcterms:created>
  <dcterms:modified xsi:type="dcterms:W3CDTF">2020-06-10T05:01:53Z</dcterms:modified>
</cp:coreProperties>
</file>