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80" r:id="rId2"/>
  </p:sldMasterIdLst>
  <p:sldIdLst>
    <p:sldId id="256" r:id="rId3"/>
    <p:sldId id="257" r:id="rId4"/>
    <p:sldId id="259" r:id="rId5"/>
    <p:sldId id="262" r:id="rId6"/>
    <p:sldId id="261" r:id="rId7"/>
    <p:sldId id="25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D07F5"/>
    <a:srgbClr val="000DFF"/>
    <a:srgbClr val="0DFF00"/>
    <a:srgbClr val="000000"/>
    <a:srgbClr val="BD4848"/>
    <a:srgbClr val="FFFFFF"/>
    <a:srgbClr val="EF40F5"/>
    <a:srgbClr val="C800FF"/>
    <a:srgbClr val="002FFF"/>
    <a:srgbClr val="CC2A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1C02F2-1758-4986-8E60-92D6F5143C08}" v="626" dt="2021-10-12T15:08:12.152"/>
    <p1510:client id="{3B039DC6-96D4-DCC4-A63B-F1344FC0E46B}" v="1115" dt="2021-10-12T16:33:10.4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microsoft.com/office/2015/10/relationships/revisionInfo" Target="revisionInfo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AB63AA-7F3E-4B51-9A5A-544938FCA57A}" type="doc">
      <dgm:prSet loTypeId="urn:microsoft.com/office/officeart/2005/8/layout/vList2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C258CF4-79DF-4B04-A5EB-921E958238FC}">
      <dgm:prSet/>
      <dgm:spPr/>
      <dgm:t>
        <a:bodyPr/>
        <a:lstStyle/>
        <a:p>
          <a:r>
            <a:rPr lang="en-US" b="1"/>
            <a:t>KEEP IT SIMPLE &amp; TO THE POINT</a:t>
          </a:r>
          <a:endParaRPr lang="en-US"/>
        </a:p>
      </dgm:t>
    </dgm:pt>
    <dgm:pt modelId="{F52DA249-47C3-4A2C-BC65-A1049179FBDB}" type="parTrans" cxnId="{897EB93F-FF88-40A8-8ED3-DB6A57843313}">
      <dgm:prSet/>
      <dgm:spPr/>
      <dgm:t>
        <a:bodyPr/>
        <a:lstStyle/>
        <a:p>
          <a:endParaRPr lang="en-US"/>
        </a:p>
      </dgm:t>
    </dgm:pt>
    <dgm:pt modelId="{7AD4AB3A-0BE3-4CF6-96BC-B2FA26F9F6D5}" type="sibTrans" cxnId="{897EB93F-FF88-40A8-8ED3-DB6A57843313}">
      <dgm:prSet/>
      <dgm:spPr/>
      <dgm:t>
        <a:bodyPr/>
        <a:lstStyle/>
        <a:p>
          <a:endParaRPr lang="en-US"/>
        </a:p>
      </dgm:t>
    </dgm:pt>
    <dgm:pt modelId="{3DFDD9D7-9A1D-4C90-96E1-E5F140C5E687}">
      <dgm:prSet/>
      <dgm:spPr/>
      <dgm:t>
        <a:bodyPr/>
        <a:lstStyle/>
        <a:p>
          <a:r>
            <a:rPr lang="en-US" b="1"/>
            <a:t>AVOID USING COMPLICATED GRAPHICS</a:t>
          </a:r>
          <a:endParaRPr lang="en-US"/>
        </a:p>
      </dgm:t>
    </dgm:pt>
    <dgm:pt modelId="{A0EF0526-2DFE-4880-B13D-A0BD3B93F87D}" type="parTrans" cxnId="{99A488DD-3B2C-45F5-AF51-C9A4AA5E14EA}">
      <dgm:prSet/>
      <dgm:spPr/>
      <dgm:t>
        <a:bodyPr/>
        <a:lstStyle/>
        <a:p>
          <a:endParaRPr lang="en-US"/>
        </a:p>
      </dgm:t>
    </dgm:pt>
    <dgm:pt modelId="{47F44DD9-1BAD-4FF8-ABEE-542B57F3613E}" type="sibTrans" cxnId="{99A488DD-3B2C-45F5-AF51-C9A4AA5E14EA}">
      <dgm:prSet/>
      <dgm:spPr/>
      <dgm:t>
        <a:bodyPr/>
        <a:lstStyle/>
        <a:p>
          <a:endParaRPr lang="en-US"/>
        </a:p>
      </dgm:t>
    </dgm:pt>
    <dgm:pt modelId="{1B1BC681-97CB-4111-AB9E-EB729E20BC5A}">
      <dgm:prSet/>
      <dgm:spPr/>
      <dgm:t>
        <a:bodyPr/>
        <a:lstStyle/>
        <a:p>
          <a:r>
            <a:rPr lang="en-US" b="1"/>
            <a:t>ONE MESSAGE IN ONE SLIDE YET NOT TOO BASIC</a:t>
          </a:r>
          <a:endParaRPr lang="en-US"/>
        </a:p>
      </dgm:t>
    </dgm:pt>
    <dgm:pt modelId="{A88EB2BD-FAC5-49B0-907E-25D086ABA290}" type="parTrans" cxnId="{62E6BCB2-DE32-4E10-926A-148FDB488A1D}">
      <dgm:prSet/>
      <dgm:spPr/>
      <dgm:t>
        <a:bodyPr/>
        <a:lstStyle/>
        <a:p>
          <a:endParaRPr lang="en-US"/>
        </a:p>
      </dgm:t>
    </dgm:pt>
    <dgm:pt modelId="{63B62DA9-0CB3-4E86-8862-D31011228EFF}" type="sibTrans" cxnId="{62E6BCB2-DE32-4E10-926A-148FDB488A1D}">
      <dgm:prSet/>
      <dgm:spPr/>
      <dgm:t>
        <a:bodyPr/>
        <a:lstStyle/>
        <a:p>
          <a:endParaRPr lang="en-US"/>
        </a:p>
      </dgm:t>
    </dgm:pt>
    <dgm:pt modelId="{23B12C6F-7879-4EDE-B13A-567A3C900319}" type="pres">
      <dgm:prSet presAssocID="{CAAB63AA-7F3E-4B51-9A5A-544938FCA57A}" presName="linear" presStyleCnt="0">
        <dgm:presLayoutVars>
          <dgm:animLvl val="lvl"/>
          <dgm:resizeHandles val="exact"/>
        </dgm:presLayoutVars>
      </dgm:prSet>
      <dgm:spPr/>
    </dgm:pt>
    <dgm:pt modelId="{44FD953B-218C-413B-AA38-43B7DBB3823A}" type="pres">
      <dgm:prSet presAssocID="{8C258CF4-79DF-4B04-A5EB-921E958238F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73C9232-EE54-4E05-A046-0BD79D8C49F9}" type="pres">
      <dgm:prSet presAssocID="{7AD4AB3A-0BE3-4CF6-96BC-B2FA26F9F6D5}" presName="spacer" presStyleCnt="0"/>
      <dgm:spPr/>
    </dgm:pt>
    <dgm:pt modelId="{6CD6DEDF-59CE-46D8-9BA6-7D082894CC03}" type="pres">
      <dgm:prSet presAssocID="{3DFDD9D7-9A1D-4C90-96E1-E5F140C5E68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1E237D0-83D7-4DA4-9197-0035D32287C6}" type="pres">
      <dgm:prSet presAssocID="{47F44DD9-1BAD-4FF8-ABEE-542B57F3613E}" presName="spacer" presStyleCnt="0"/>
      <dgm:spPr/>
    </dgm:pt>
    <dgm:pt modelId="{E3B27103-E8A5-4676-9DBE-50D948CB23CD}" type="pres">
      <dgm:prSet presAssocID="{1B1BC681-97CB-4111-AB9E-EB729E20BC5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16F260B-B317-4149-B4D0-9DAADF628A56}" type="presOf" srcId="{CAAB63AA-7F3E-4B51-9A5A-544938FCA57A}" destId="{23B12C6F-7879-4EDE-B13A-567A3C900319}" srcOrd="0" destOrd="0" presId="urn:microsoft.com/office/officeart/2005/8/layout/vList2"/>
    <dgm:cxn modelId="{67BBB928-66CE-4D64-B523-A74C5EB8D27E}" type="presOf" srcId="{8C258CF4-79DF-4B04-A5EB-921E958238FC}" destId="{44FD953B-218C-413B-AA38-43B7DBB3823A}" srcOrd="0" destOrd="0" presId="urn:microsoft.com/office/officeart/2005/8/layout/vList2"/>
    <dgm:cxn modelId="{897EB93F-FF88-40A8-8ED3-DB6A57843313}" srcId="{CAAB63AA-7F3E-4B51-9A5A-544938FCA57A}" destId="{8C258CF4-79DF-4B04-A5EB-921E958238FC}" srcOrd="0" destOrd="0" parTransId="{F52DA249-47C3-4A2C-BC65-A1049179FBDB}" sibTransId="{7AD4AB3A-0BE3-4CF6-96BC-B2FA26F9F6D5}"/>
    <dgm:cxn modelId="{6B01E777-7236-40CB-8A52-0848CDB7F89A}" type="presOf" srcId="{1B1BC681-97CB-4111-AB9E-EB729E20BC5A}" destId="{E3B27103-E8A5-4676-9DBE-50D948CB23CD}" srcOrd="0" destOrd="0" presId="urn:microsoft.com/office/officeart/2005/8/layout/vList2"/>
    <dgm:cxn modelId="{62E6BCB2-DE32-4E10-926A-148FDB488A1D}" srcId="{CAAB63AA-7F3E-4B51-9A5A-544938FCA57A}" destId="{1B1BC681-97CB-4111-AB9E-EB729E20BC5A}" srcOrd="2" destOrd="0" parTransId="{A88EB2BD-FAC5-49B0-907E-25D086ABA290}" sibTransId="{63B62DA9-0CB3-4E86-8862-D31011228EFF}"/>
    <dgm:cxn modelId="{BC9FADB6-CD28-4810-8AE6-AAC76FC441B0}" type="presOf" srcId="{3DFDD9D7-9A1D-4C90-96E1-E5F140C5E687}" destId="{6CD6DEDF-59CE-46D8-9BA6-7D082894CC03}" srcOrd="0" destOrd="0" presId="urn:microsoft.com/office/officeart/2005/8/layout/vList2"/>
    <dgm:cxn modelId="{99A488DD-3B2C-45F5-AF51-C9A4AA5E14EA}" srcId="{CAAB63AA-7F3E-4B51-9A5A-544938FCA57A}" destId="{3DFDD9D7-9A1D-4C90-96E1-E5F140C5E687}" srcOrd="1" destOrd="0" parTransId="{A0EF0526-2DFE-4880-B13D-A0BD3B93F87D}" sibTransId="{47F44DD9-1BAD-4FF8-ABEE-542B57F3613E}"/>
    <dgm:cxn modelId="{7A8FBDEA-D4A3-4311-8F30-908D1C539685}" type="presParOf" srcId="{23B12C6F-7879-4EDE-B13A-567A3C900319}" destId="{44FD953B-218C-413B-AA38-43B7DBB3823A}" srcOrd="0" destOrd="0" presId="urn:microsoft.com/office/officeart/2005/8/layout/vList2"/>
    <dgm:cxn modelId="{C833FA4F-FD09-44FC-8586-42FDC32D8397}" type="presParOf" srcId="{23B12C6F-7879-4EDE-B13A-567A3C900319}" destId="{E73C9232-EE54-4E05-A046-0BD79D8C49F9}" srcOrd="1" destOrd="0" presId="urn:microsoft.com/office/officeart/2005/8/layout/vList2"/>
    <dgm:cxn modelId="{B89E666A-9FC6-45EE-B803-A3101F21E3F4}" type="presParOf" srcId="{23B12C6F-7879-4EDE-B13A-567A3C900319}" destId="{6CD6DEDF-59CE-46D8-9BA6-7D082894CC03}" srcOrd="2" destOrd="0" presId="urn:microsoft.com/office/officeart/2005/8/layout/vList2"/>
    <dgm:cxn modelId="{2F055D7A-241B-41A2-926F-43763D23A256}" type="presParOf" srcId="{23B12C6F-7879-4EDE-B13A-567A3C900319}" destId="{91E237D0-83D7-4DA4-9197-0035D32287C6}" srcOrd="3" destOrd="0" presId="urn:microsoft.com/office/officeart/2005/8/layout/vList2"/>
    <dgm:cxn modelId="{918AC6E2-1037-4FFD-BD69-3E7FB132C1E4}" type="presParOf" srcId="{23B12C6F-7879-4EDE-B13A-567A3C900319}" destId="{E3B27103-E8A5-4676-9DBE-50D948CB23C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FD953B-218C-413B-AA38-43B7DBB3823A}">
      <dsp:nvSpPr>
        <dsp:cNvPr id="0" name=""/>
        <dsp:cNvSpPr/>
      </dsp:nvSpPr>
      <dsp:spPr>
        <a:xfrm>
          <a:off x="0" y="75599"/>
          <a:ext cx="4998962" cy="9931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KEEP IT SIMPLE &amp; TO THE POINT</a:t>
          </a:r>
          <a:endParaRPr lang="en-US" sz="2500" kern="1200"/>
        </a:p>
      </dsp:txBody>
      <dsp:txXfrm>
        <a:off x="48481" y="124080"/>
        <a:ext cx="4902000" cy="896166"/>
      </dsp:txXfrm>
    </dsp:sp>
    <dsp:sp modelId="{6CD6DEDF-59CE-46D8-9BA6-7D082894CC03}">
      <dsp:nvSpPr>
        <dsp:cNvPr id="0" name=""/>
        <dsp:cNvSpPr/>
      </dsp:nvSpPr>
      <dsp:spPr>
        <a:xfrm>
          <a:off x="0" y="1140728"/>
          <a:ext cx="4998962" cy="99312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AVOID USING COMPLICATED GRAPHICS</a:t>
          </a:r>
          <a:endParaRPr lang="en-US" sz="2500" kern="1200"/>
        </a:p>
      </dsp:txBody>
      <dsp:txXfrm>
        <a:off x="48481" y="1189209"/>
        <a:ext cx="4902000" cy="896166"/>
      </dsp:txXfrm>
    </dsp:sp>
    <dsp:sp modelId="{E3B27103-E8A5-4676-9DBE-50D948CB23CD}">
      <dsp:nvSpPr>
        <dsp:cNvPr id="0" name=""/>
        <dsp:cNvSpPr/>
      </dsp:nvSpPr>
      <dsp:spPr>
        <a:xfrm>
          <a:off x="0" y="2205857"/>
          <a:ext cx="4998962" cy="99312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ONE MESSAGE IN ONE SLIDE YET NOT TOO BASIC</a:t>
          </a:r>
          <a:endParaRPr lang="en-US" sz="2500" kern="1200"/>
        </a:p>
      </dsp:txBody>
      <dsp:txXfrm>
        <a:off x="48481" y="2254338"/>
        <a:ext cx="4902000" cy="8961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196519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505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05135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626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4438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648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0290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40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453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8269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5952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87767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25945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45674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3805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13683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44496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07938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40068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6882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5131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8012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704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132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0717" y="662287"/>
            <a:ext cx="12307017" cy="76295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i="1" dirty="0">
                <a:solidFill>
                  <a:srgbClr val="14F7AB"/>
                </a:solidFill>
                <a:latin typeface="Impact"/>
                <a:cs typeface="Calibri Light"/>
              </a:rPr>
              <a:t>Why presentations should not be boring</a:t>
            </a:r>
            <a:endParaRPr lang="en-US">
              <a:solidFill>
                <a:srgbClr val="14F7AB"/>
              </a:solidFill>
              <a:latin typeface="Impact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6981" y="4335284"/>
            <a:ext cx="5132717" cy="228836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l"/>
            <a:r>
              <a:rPr lang="en-US" sz="2800" b="1" i="1" dirty="0">
                <a:solidFill>
                  <a:srgbClr val="7030A0"/>
                </a:solidFill>
                <a:cs typeface="Calibri"/>
              </a:rPr>
              <a:t>Presented by</a:t>
            </a:r>
          </a:p>
          <a:p>
            <a:pPr algn="l"/>
            <a:r>
              <a:rPr lang="en-US" sz="2800" dirty="0">
                <a:latin typeface="Bernard MT Condensed"/>
                <a:cs typeface="Calibri"/>
              </a:rPr>
              <a:t> </a:t>
            </a:r>
            <a:r>
              <a:rPr lang="en-US" sz="2800" dirty="0">
                <a:solidFill>
                  <a:srgbClr val="00B0F0"/>
                </a:solidFill>
                <a:latin typeface="Bernard MT Condensed"/>
                <a:cs typeface="Calibri"/>
              </a:rPr>
              <a:t>Abaas Riaz </a:t>
            </a:r>
          </a:p>
          <a:p>
            <a:pPr algn="l"/>
            <a:r>
              <a:rPr lang="en-US" sz="2800" dirty="0">
                <a:solidFill>
                  <a:srgbClr val="07E0C3"/>
                </a:solidFill>
                <a:latin typeface="Bernard MT Condensed"/>
                <a:cs typeface="Calibri"/>
              </a:rPr>
              <a:t>Mohammed Ajmal </a:t>
            </a:r>
          </a:p>
          <a:p>
            <a:r>
              <a:rPr lang="en-US" sz="2800">
                <a:solidFill>
                  <a:srgbClr val="E60BE6"/>
                </a:solidFill>
                <a:latin typeface="Bernard MT Condensed"/>
                <a:cs typeface="Calibri"/>
              </a:rPr>
              <a:t> Salsabin Akthar</a:t>
            </a:r>
          </a:p>
        </p:txBody>
      </p:sp>
      <p:pic>
        <p:nvPicPr>
          <p:cNvPr id="5" name="Picture 5" descr="Hand holding compass">
            <a:extLst>
              <a:ext uri="{FF2B5EF4-FFF2-40B4-BE49-F238E27FC236}">
                <a16:creationId xmlns:a16="http://schemas.microsoft.com/office/drawing/2014/main" id="{5A6E074C-CAF2-40B0-9EEC-A9B67CD2DF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8099" y="2733643"/>
            <a:ext cx="3979651" cy="41224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181ABCC-605B-46AC-967F-5564CEC60C4B}"/>
              </a:ext>
            </a:extLst>
          </p:cNvPr>
          <p:cNvSpPr txBox="1"/>
          <p:nvPr/>
        </p:nvSpPr>
        <p:spPr>
          <a:xfrm>
            <a:off x="9095117" y="4278701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 dirty="0">
                <a:solidFill>
                  <a:srgbClr val="00B050"/>
                </a:solidFill>
                <a:latin typeface="Britannic Bold"/>
              </a:rPr>
              <a:t>Time is valuable </a:t>
            </a:r>
            <a:endParaRPr lang="en-US" sz="2400" b="1" u="sng">
              <a:solidFill>
                <a:srgbClr val="00B050"/>
              </a:solidFill>
              <a:latin typeface="Britannic Bold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4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173B9-0F73-4E96-94E6-64F3ACC6B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7720" y="453949"/>
            <a:ext cx="11114130" cy="172067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marL="1143000" indent="-1143000" algn="ctr">
              <a:buFont typeface="Arial"/>
              <a:buChar char="•"/>
            </a:pPr>
            <a:r>
              <a:rPr lang="en-US" sz="8000" b="1" i="1" u="sng" kern="1200" dirty="0">
                <a:solidFill>
                  <a:srgbClr val="0DFF00"/>
                </a:solidFill>
                <a:latin typeface="Verdana Pro Cond Black"/>
              </a:rPr>
              <a:t>Contrast </a:t>
            </a:r>
            <a:r>
              <a:rPr lang="en-US" sz="8000" b="1" i="1" u="sng" kern="1200" dirty="0">
                <a:solidFill>
                  <a:srgbClr val="FFFFFF"/>
                </a:solidFill>
                <a:latin typeface="Verdana Pro Cond Black"/>
              </a:rPr>
              <a:t>and benefits </a:t>
            </a:r>
            <a:endParaRPr lang="en-US" sz="8000" b="1" i="1" u="sng" kern="1200">
              <a:solidFill>
                <a:srgbClr val="FFFFFF"/>
              </a:solidFill>
              <a:latin typeface="Verdana Pro Cond Black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0B49A8-98AE-4079-8D16-A62D711BA2A7}"/>
              </a:ext>
            </a:extLst>
          </p:cNvPr>
          <p:cNvSpPr txBox="1"/>
          <p:nvPr/>
        </p:nvSpPr>
        <p:spPr>
          <a:xfrm>
            <a:off x="-5750" y="1719533"/>
            <a:ext cx="11211463" cy="54784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BD4848"/>
                </a:solidFill>
              </a:rPr>
              <a:t>Contrast between </a:t>
            </a:r>
            <a:r>
              <a:rPr lang="en-US" sz="2800" dirty="0">
                <a:solidFill>
                  <a:srgbClr val="000000"/>
                </a:solidFill>
              </a:rPr>
              <a:t>darker shades</a:t>
            </a:r>
            <a:r>
              <a:rPr lang="en-US" sz="2800" dirty="0">
                <a:solidFill>
                  <a:srgbClr val="BD4848"/>
                </a:solidFill>
              </a:rPr>
              <a:t> and </a:t>
            </a:r>
            <a:r>
              <a:rPr lang="en-US" sz="2800" dirty="0">
                <a:solidFill>
                  <a:schemeClr val="bg1"/>
                </a:solidFill>
              </a:rPr>
              <a:t>lighter shades</a:t>
            </a:r>
            <a:endParaRPr lang="en-US" sz="2800">
              <a:solidFill>
                <a:schemeClr val="bg1"/>
              </a:solidFill>
              <a:cs typeface="Calibri"/>
            </a:endParaRPr>
          </a:p>
          <a:p>
            <a:endParaRPr lang="en-US" sz="2800" dirty="0">
              <a:solidFill>
                <a:srgbClr val="BD4848"/>
              </a:solidFill>
              <a:cs typeface="Calibri"/>
            </a:endParaRPr>
          </a:p>
          <a:p>
            <a:r>
              <a:rPr lang="en-US" sz="2800" dirty="0">
                <a:solidFill>
                  <a:srgbClr val="BD4848"/>
                </a:solidFill>
                <a:cs typeface="Calibri"/>
              </a:rPr>
              <a:t>You don’t want to talk too much about topics so add shades and make your colors </a:t>
            </a:r>
            <a:r>
              <a:rPr lang="en-US" sz="2800" u="sng" dirty="0">
                <a:solidFill>
                  <a:srgbClr val="BD4848"/>
                </a:solidFill>
                <a:cs typeface="Calibri"/>
              </a:rPr>
              <a:t>contrast</a:t>
            </a:r>
            <a:r>
              <a:rPr lang="en-US" sz="2800" dirty="0">
                <a:solidFill>
                  <a:srgbClr val="BD4848"/>
                </a:solidFill>
                <a:cs typeface="Calibri"/>
              </a:rPr>
              <a:t> </a:t>
            </a:r>
          </a:p>
          <a:p>
            <a:endParaRPr lang="en-US" sz="2800" dirty="0">
              <a:solidFill>
                <a:srgbClr val="BD4848"/>
              </a:solidFill>
              <a:cs typeface="Calibri"/>
            </a:endParaRPr>
          </a:p>
          <a:p>
            <a:r>
              <a:rPr lang="en-US" sz="2800" dirty="0">
                <a:solidFill>
                  <a:srgbClr val="BD4848"/>
                </a:solidFill>
                <a:cs typeface="Calibri"/>
              </a:rPr>
              <a:t>The main topic of discussion should stand out more in color </a:t>
            </a:r>
          </a:p>
          <a:p>
            <a:endParaRPr lang="en-US" sz="2800" dirty="0">
              <a:solidFill>
                <a:srgbClr val="BD4848"/>
              </a:solidFill>
              <a:cs typeface="Calibri"/>
            </a:endParaRPr>
          </a:p>
          <a:p>
            <a:r>
              <a:rPr lang="en-US" sz="2800" dirty="0">
                <a:solidFill>
                  <a:srgbClr val="FFFF00"/>
                </a:solidFill>
                <a:cs typeface="Calibri"/>
              </a:rPr>
              <a:t>Subtle color coding for sub-topics</a:t>
            </a:r>
          </a:p>
          <a:p>
            <a:endParaRPr lang="en-US" dirty="0">
              <a:solidFill>
                <a:srgbClr val="FFFF00"/>
              </a:solidFill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pic>
        <p:nvPicPr>
          <p:cNvPr id="3" name="Picture 4" descr="Makeup brush from colored powder">
            <a:extLst>
              <a:ext uri="{FF2B5EF4-FFF2-40B4-BE49-F238E27FC236}">
                <a16:creationId xmlns:a16="http://schemas.microsoft.com/office/drawing/2014/main" id="{57E6280C-3ABA-44FA-8F03-BEEB1FDDEE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0136" y="4805244"/>
            <a:ext cx="2987615" cy="204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8296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803D7-E124-41C8-B0EE-57EA991FD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7332" y="7125"/>
            <a:ext cx="4577179" cy="21168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>
                <a:solidFill>
                  <a:srgbClr val="CD07F5"/>
                </a:solidFill>
              </a:rPr>
              <a:t>Eye contact </a:t>
            </a:r>
            <a:endParaRPr lang="en-US">
              <a:solidFill>
                <a:srgbClr val="CD07F5"/>
              </a:solidFill>
            </a:endParaRPr>
          </a:p>
        </p:txBody>
      </p:sp>
      <p:pic>
        <p:nvPicPr>
          <p:cNvPr id="4" name="Picture 4" descr="A person's eye">
            <a:extLst>
              <a:ext uri="{FF2B5EF4-FFF2-40B4-BE49-F238E27FC236}">
                <a16:creationId xmlns:a16="http://schemas.microsoft.com/office/drawing/2014/main" id="{0842A02B-EA7A-4C5D-BB24-9575444B12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10" r="23946" b="-2"/>
          <a:stretch/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984AC-3AD6-4DE2-AAD8-3C372A96F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0463" y="2438399"/>
            <a:ext cx="4572002" cy="38805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rgbClr val="FFFF00"/>
                </a:solidFill>
              </a:rPr>
              <a:t>Feel welcomed </a:t>
            </a:r>
            <a:endParaRPr lang="en-US" sz="2000" dirty="0">
              <a:solidFill>
                <a:srgbClr val="FFFF00"/>
              </a:solidFill>
            </a:endParaRPr>
          </a:p>
          <a:p>
            <a:endParaRPr lang="en-US" sz="2000" dirty="0">
              <a:solidFill>
                <a:srgbClr val="FFFF00"/>
              </a:solidFill>
            </a:endParaRPr>
          </a:p>
          <a:p>
            <a:r>
              <a:rPr lang="en-US" sz="2000">
                <a:solidFill>
                  <a:srgbClr val="FFFF00"/>
                </a:solidFill>
              </a:rPr>
              <a:t>Gives the audience a feel to who their listening to</a:t>
            </a:r>
            <a:endParaRPr lang="en-US" sz="2000" dirty="0">
              <a:solidFill>
                <a:srgbClr val="FFFF00"/>
              </a:solidFill>
            </a:endParaRPr>
          </a:p>
          <a:p>
            <a:endParaRPr lang="en-US" sz="2000" dirty="0">
              <a:solidFill>
                <a:srgbClr val="FFFF00"/>
              </a:solidFill>
            </a:endParaRPr>
          </a:p>
          <a:p>
            <a:r>
              <a:rPr lang="en-US" sz="2000">
                <a:solidFill>
                  <a:srgbClr val="FFFF00"/>
                </a:solidFill>
              </a:rPr>
              <a:t>Don’t make the audie</a:t>
            </a:r>
            <a:r>
              <a:rPr lang="en-US" sz="2000"/>
              <a:t>nce feel bored</a:t>
            </a:r>
          </a:p>
        </p:txBody>
      </p:sp>
    </p:spTree>
    <p:extLst>
      <p:ext uri="{BB962C8B-B14F-4D97-AF65-F5344CB8AC3E}">
        <p14:creationId xmlns:p14="http://schemas.microsoft.com/office/powerpoint/2010/main" val="3211476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7886" y="780863"/>
            <a:ext cx="5683461" cy="854246"/>
          </a:xfrm>
        </p:spPr>
        <p:txBody>
          <a:bodyPr>
            <a:noAutofit/>
          </a:bodyPr>
          <a:lstStyle/>
          <a:p>
            <a:pPr algn="ctr"/>
            <a:r>
              <a:rPr lang="en-GB" sz="6000" dirty="0">
                <a:solidFill>
                  <a:srgbClr val="FF7300"/>
                </a:solidFill>
                <a:cs typeface="Calibri Light"/>
              </a:rPr>
              <a:t>Why size matters</a:t>
            </a:r>
            <a:endParaRPr lang="en-US" sz="6000">
              <a:solidFill>
                <a:srgbClr val="FF73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2431" y="1837907"/>
            <a:ext cx="5193218" cy="34591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solidFill>
                  <a:srgbClr val="B35D17"/>
                </a:solidFill>
                <a:cs typeface="Calibri"/>
              </a:rPr>
              <a:t>Avoid using paragraph/full sentences.</a:t>
            </a:r>
            <a:endParaRPr lang="en-US">
              <a:solidFill>
                <a:srgbClr val="B35D17"/>
              </a:solidFill>
            </a:endParaRPr>
          </a:p>
          <a:p>
            <a:endParaRPr lang="en-GB" dirty="0">
              <a:solidFill>
                <a:srgbClr val="B35D17"/>
              </a:solidFill>
              <a:cs typeface="Calibri"/>
            </a:endParaRPr>
          </a:p>
          <a:p>
            <a:r>
              <a:rPr lang="en-GB" dirty="0">
                <a:solidFill>
                  <a:srgbClr val="B35D17"/>
                </a:solidFill>
                <a:cs typeface="Calibri"/>
              </a:rPr>
              <a:t>Use bullet points but more than six</a:t>
            </a:r>
          </a:p>
          <a:p>
            <a:endParaRPr lang="en-GB" dirty="0">
              <a:solidFill>
                <a:srgbClr val="B35D17"/>
              </a:solidFill>
              <a:cs typeface="Calibri"/>
            </a:endParaRPr>
          </a:p>
          <a:p>
            <a:r>
              <a:rPr lang="en-GB" dirty="0">
                <a:solidFill>
                  <a:srgbClr val="B35D17"/>
                </a:solidFill>
                <a:cs typeface="Calibri"/>
              </a:rPr>
              <a:t>Bold and different size of fonts are very useful to fucus on the topic</a:t>
            </a:r>
          </a:p>
          <a:p>
            <a:endParaRPr lang="en-GB" dirty="0">
              <a:solidFill>
                <a:srgbClr val="B35D17"/>
              </a:solidFill>
              <a:cs typeface="Calibri"/>
            </a:endParaRPr>
          </a:p>
          <a:p>
            <a:r>
              <a:rPr lang="en-GB" dirty="0">
                <a:solidFill>
                  <a:srgbClr val="B35D17"/>
                </a:solidFill>
                <a:cs typeface="Calibri"/>
              </a:rPr>
              <a:t>Using images side by side</a:t>
            </a:r>
          </a:p>
          <a:p>
            <a:pPr marL="342900" indent="-342900">
              <a:buFont typeface="Courier New" pitchFamily="18" charset="2"/>
              <a:buChar char="o"/>
            </a:pPr>
            <a:endParaRPr lang="en-GB" dirty="0">
              <a:cs typeface="Calibri"/>
            </a:endParaRPr>
          </a:p>
        </p:txBody>
      </p:sp>
      <p:pic>
        <p:nvPicPr>
          <p:cNvPr id="4" name="Picture 4" descr="森林中老虎的特写">
            <a:extLst>
              <a:ext uri="{FF2B5EF4-FFF2-40B4-BE49-F238E27FC236}">
                <a16:creationId xmlns:a16="http://schemas.microsoft.com/office/drawing/2014/main" id="{C32D0AB7-1463-4C9F-B2B5-C775E76EE4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527" r="16235"/>
          <a:stretch/>
        </p:blipFill>
        <p:spPr>
          <a:xfrm>
            <a:off x="6586977" y="-2401"/>
            <a:ext cx="5613338" cy="6854650"/>
          </a:xfrm>
          <a:prstGeom prst="rect">
            <a:avLst/>
          </a:prstGeom>
        </p:spPr>
      </p:pic>
      <p:pic>
        <p:nvPicPr>
          <p:cNvPr id="18" name="Picture 18" descr="A panda eating on the earth">
            <a:extLst>
              <a:ext uri="{FF2B5EF4-FFF2-40B4-BE49-F238E27FC236}">
                <a16:creationId xmlns:a16="http://schemas.microsoft.com/office/drawing/2014/main" id="{9CBA9FB5-9D48-42DE-BC7F-67165498EE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3456" y="6410972"/>
            <a:ext cx="672860" cy="448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7262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63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72AC46CB-E41C-431E-B498-6295C0C5E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9254"/>
            <a:ext cx="5608255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24028A-09A2-4934-BDC4-518223EB4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8" y="1123837"/>
            <a:ext cx="4998963" cy="1255469"/>
          </a:xfrm>
        </p:spPr>
        <p:txBody>
          <a:bodyPr>
            <a:normAutofit/>
          </a:bodyPr>
          <a:lstStyle/>
          <a:p>
            <a:r>
              <a:rPr lang="en-US" sz="2800" cap="all">
                <a:ea typeface="+mj-lt"/>
                <a:cs typeface="+mj-lt"/>
              </a:rPr>
              <a:t>Reading &amp; listening at the same time not possible</a:t>
            </a:r>
            <a:endParaRPr lang="en-US" sz="2800"/>
          </a:p>
        </p:txBody>
      </p:sp>
      <p:pic>
        <p:nvPicPr>
          <p:cNvPr id="26" name="Picture 26" descr="Blue coloured book">
            <a:extLst>
              <a:ext uri="{FF2B5EF4-FFF2-40B4-BE49-F238E27FC236}">
                <a16:creationId xmlns:a16="http://schemas.microsoft.com/office/drawing/2014/main" id="{65DACCD3-E8F0-455E-946C-0C64B4A472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05" r="19754" b="-2"/>
          <a:stretch/>
        </p:blipFill>
        <p:spPr>
          <a:xfrm>
            <a:off x="6097539" y="-2746"/>
            <a:ext cx="6100981" cy="6854650"/>
          </a:xfrm>
          <a:prstGeom prst="rect">
            <a:avLst/>
          </a:prstGeom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1A99FF2F-B77D-45DE-A956-636A46A3FC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9843468"/>
              </p:ext>
            </p:extLst>
          </p:nvPr>
        </p:nvGraphicFramePr>
        <p:xfrm>
          <a:off x="289249" y="2510395"/>
          <a:ext cx="4998962" cy="3274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11040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A6F05DDE-5F2C-44F5-BACC-DED4737B1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B6BC6A0D-8979-47FF-B606-70528EF8E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38CE3E-2000-4772-B8A3-C9B563B94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537" y="-2015878"/>
            <a:ext cx="11673554" cy="398413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7200" b="1" dirty="0">
                <a:solidFill>
                  <a:srgbClr val="08F7FF"/>
                </a:solidFill>
              </a:rPr>
              <a:t>Why the number 6 is important...</a:t>
            </a:r>
            <a:endParaRPr lang="en-US">
              <a:solidFill>
                <a:srgbClr val="08F7FF"/>
              </a:solidFill>
            </a:endParaRPr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3B92CCBF-1641-4D35-9B74-6E4981730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885725-E9DC-4B4A-BB06-24ECA8C1D50B}"/>
              </a:ext>
            </a:extLst>
          </p:cNvPr>
          <p:cNvSpPr txBox="1"/>
          <p:nvPr/>
        </p:nvSpPr>
        <p:spPr>
          <a:xfrm>
            <a:off x="641230" y="1963948"/>
            <a:ext cx="9198632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Verdana Pro Cond Black"/>
              </a:rPr>
              <a:t>Size – One message per slide.</a:t>
            </a:r>
            <a:endParaRPr lang="en-US">
              <a:solidFill>
                <a:schemeClr val="bg1"/>
              </a:solidFill>
              <a:latin typeface="Verdana Pro Cond Black"/>
            </a:endParaRPr>
          </a:p>
          <a:p>
            <a:endParaRPr lang="en-US" sz="2400" dirty="0">
              <a:solidFill>
                <a:schemeClr val="bg1"/>
              </a:solidFill>
              <a:latin typeface="Verdana Pro Cond Black"/>
            </a:endParaRPr>
          </a:p>
          <a:p>
            <a:r>
              <a:rPr lang="en-US" sz="2400" dirty="0">
                <a:solidFill>
                  <a:schemeClr val="bg1"/>
                </a:solidFill>
                <a:latin typeface="Verdana Pro Cond Black"/>
              </a:rPr>
              <a:t>Sentences – avoid long sentences.  People cannot listen and read at the same time.  </a:t>
            </a:r>
          </a:p>
          <a:p>
            <a:endParaRPr lang="en-US" sz="2400" dirty="0">
              <a:solidFill>
                <a:schemeClr val="bg1"/>
              </a:solidFill>
              <a:latin typeface="Verdana Pro Cond Black"/>
            </a:endParaRPr>
          </a:p>
          <a:p>
            <a:r>
              <a:rPr lang="en-US" sz="2400">
                <a:solidFill>
                  <a:schemeClr val="bg1"/>
                </a:solidFill>
                <a:latin typeface="Verdana Pro Cond Black"/>
              </a:rPr>
              <a:t>If </a:t>
            </a:r>
            <a:r>
              <a:rPr lang="en-US" sz="2400" dirty="0">
                <a:solidFill>
                  <a:schemeClr val="bg1"/>
                </a:solidFill>
                <a:latin typeface="Verdana Pro Cond Black"/>
              </a:rPr>
              <a:t>speaking at the same time, put less information on the slide.</a:t>
            </a:r>
            <a:endParaRPr lang="en-US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  <a:latin typeface="Verdana Pro Cond Black"/>
            </a:endParaRPr>
          </a:p>
          <a:p>
            <a:r>
              <a:rPr lang="en-US" sz="2400" dirty="0">
                <a:solidFill>
                  <a:schemeClr val="bg1"/>
                </a:solidFill>
                <a:latin typeface="Verdana Pro Cond Black"/>
              </a:rPr>
              <a:t>Darkness – Dark background of the presentation.  The speaker will attract the focus of the attention as he or she is the most </a:t>
            </a:r>
            <a:r>
              <a:rPr lang="en-US" sz="2400">
                <a:solidFill>
                  <a:schemeClr val="bg1"/>
                </a:solidFill>
                <a:latin typeface="Verdana Pro Cond Black"/>
              </a:rPr>
              <a:t>important part of the presentation. </a:t>
            </a:r>
            <a:endParaRPr lang="en-US" sz="2400" dirty="0">
              <a:solidFill>
                <a:schemeClr val="bg1"/>
              </a:solidFill>
              <a:latin typeface="Verdana Pro Cond Black"/>
            </a:endParaRPr>
          </a:p>
          <a:p>
            <a:endParaRPr lang="en-US" sz="2400" dirty="0">
              <a:solidFill>
                <a:schemeClr val="bg1"/>
              </a:solidFill>
              <a:latin typeface="Verdana Pro Cond Black"/>
            </a:endParaRPr>
          </a:p>
          <a:p>
            <a:r>
              <a:rPr lang="en-US" sz="2400">
                <a:solidFill>
                  <a:schemeClr val="bg1"/>
                </a:solidFill>
                <a:latin typeface="Verdana Pro Cond Black"/>
              </a:rPr>
              <a:t>not the </a:t>
            </a:r>
            <a:r>
              <a:rPr lang="en-US" sz="2400" err="1">
                <a:solidFill>
                  <a:schemeClr val="bg1"/>
                </a:solidFill>
                <a:latin typeface="Verdana Pro Cond Black"/>
              </a:rPr>
              <a:t>colour</a:t>
            </a:r>
            <a:r>
              <a:rPr lang="en-US" sz="2400" dirty="0">
                <a:solidFill>
                  <a:schemeClr val="bg1"/>
                </a:solidFill>
                <a:latin typeface="Verdana Pro Cond Black"/>
              </a:rPr>
              <a:t> of the presentation.</a:t>
            </a:r>
            <a:endParaRPr lang="en-US">
              <a:solidFill>
                <a:schemeClr val="bg1"/>
              </a:solidFill>
            </a:endParaRPr>
          </a:p>
          <a:p>
            <a:endParaRPr lang="en-US" sz="2400" dirty="0">
              <a:solidFill>
                <a:srgbClr val="00A6FF"/>
              </a:solidFill>
              <a:latin typeface="Verdana Pro Cond Black"/>
            </a:endParaRPr>
          </a:p>
          <a:p>
            <a:endParaRPr lang="en-US" sz="2400" dirty="0">
              <a:solidFill>
                <a:srgbClr val="00A6FF"/>
              </a:solidFill>
              <a:latin typeface="Verdana Pro Cond Black"/>
            </a:endParaRPr>
          </a:p>
        </p:txBody>
      </p:sp>
    </p:spTree>
    <p:extLst>
      <p:ext uri="{BB962C8B-B14F-4D97-AF65-F5344CB8AC3E}">
        <p14:creationId xmlns:p14="http://schemas.microsoft.com/office/powerpoint/2010/main" val="1350796430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Frame">
  <a:themeElements>
    <a:clrScheme name="Frame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18A1B607-7BAE-46D6-8090-545AC7BDD73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8" baseType="lpstr">
      <vt:lpstr>View</vt:lpstr>
      <vt:lpstr>Frame</vt:lpstr>
      <vt:lpstr>Why presentations should not be boring</vt:lpstr>
      <vt:lpstr>Contrast and benefits </vt:lpstr>
      <vt:lpstr>Eye contact </vt:lpstr>
      <vt:lpstr>Why size matters</vt:lpstr>
      <vt:lpstr>Reading &amp; listening at the same time not possible</vt:lpstr>
      <vt:lpstr>Why the number 6 is important...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298</cp:revision>
  <dcterms:created xsi:type="dcterms:W3CDTF">2021-10-12T14:42:40Z</dcterms:created>
  <dcterms:modified xsi:type="dcterms:W3CDTF">2021-10-12T16:41:48Z</dcterms:modified>
</cp:coreProperties>
</file>