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77" r:id="rId6"/>
    <p:sldId id="278" r:id="rId7"/>
    <p:sldId id="260" r:id="rId8"/>
    <p:sldId id="279" r:id="rId9"/>
    <p:sldId id="261" r:id="rId10"/>
    <p:sldId id="262" r:id="rId11"/>
    <p:sldId id="263" r:id="rId12"/>
    <p:sldId id="264" r:id="rId13"/>
    <p:sldId id="265" r:id="rId14"/>
    <p:sldId id="266" r:id="rId15"/>
    <p:sldId id="280" r:id="rId16"/>
    <p:sldId id="267" r:id="rId17"/>
    <p:sldId id="268" r:id="rId18"/>
    <p:sldId id="269" r:id="rId19"/>
    <p:sldId id="276" r:id="rId20"/>
    <p:sldId id="270" r:id="rId21"/>
    <p:sldId id="271" r:id="rId22"/>
    <p:sldId id="272" r:id="rId23"/>
    <p:sldId id="273" r:id="rId24"/>
    <p:sldId id="274" r:id="rId25"/>
    <p:sldId id="2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98"/>
    <p:restoredTop sz="94750"/>
  </p:normalViewPr>
  <p:slideViewPr>
    <p:cSldViewPr snapToGrid="0" snapToObjects="1">
      <p:cViewPr varScale="1">
        <p:scale>
          <a:sx n="106" d="100"/>
          <a:sy n="106" d="100"/>
        </p:scale>
        <p:origin x="216"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3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288E7EC4-73A8-3F4E-801A-E0373B069C07}" type="datetimeFigureOut">
              <a:rPr lang="en-US" smtClean="0"/>
              <a:t>3/12/18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F37F65-B166-3946-AEBF-0DF8DBABA64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88E7EC4-73A8-3F4E-801A-E0373B069C07}" type="datetimeFigureOut">
              <a:rPr lang="en-US" smtClean="0"/>
              <a:t>3/12/18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288E7EC4-73A8-3F4E-801A-E0373B069C07}" type="datetimeFigureOut">
              <a:rPr lang="en-US" smtClean="0"/>
              <a:t>3/12/18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F37F65-B166-3946-AEBF-0DF8DBABA64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288E7EC4-73A8-3F4E-801A-E0373B069C07}" type="datetimeFigureOut">
              <a:rPr lang="en-US" smtClean="0"/>
              <a:t>3/12/18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288E7EC4-73A8-3F4E-801A-E0373B069C07}" type="datetimeFigureOut">
              <a:rPr lang="en-US" smtClean="0"/>
              <a:t>3/12/18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F37F65-B166-3946-AEBF-0DF8DBABA642}"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88E7EC4-73A8-3F4E-801A-E0373B069C07}" type="datetimeFigureOut">
              <a:rPr lang="en-US" smtClean="0"/>
              <a:t>3/12/18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8E7EC4-73A8-3F4E-801A-E0373B069C07}" type="datetimeFigureOut">
              <a:rPr lang="en-US" smtClean="0"/>
              <a:t>3/12/18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288E7EC4-73A8-3F4E-801A-E0373B069C07}" type="datetimeFigureOut">
              <a:rPr lang="en-US" smtClean="0"/>
              <a:t>3/12/18</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88E7EC4-73A8-3F4E-801A-E0373B069C07}" type="datetimeFigureOut">
              <a:rPr lang="en-US" smtClean="0"/>
              <a:t>3/12/18</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8E7EC4-73A8-3F4E-801A-E0373B069C07}" type="datetimeFigureOut">
              <a:rPr lang="en-US" smtClean="0"/>
              <a:t>3/12/18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8E7EC4-73A8-3F4E-801A-E0373B069C07}" type="datetimeFigureOut">
              <a:rPr lang="en-US" smtClean="0"/>
              <a:t>3/12/18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37F65-B166-3946-AEBF-0DF8DBABA64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88E7EC4-73A8-3F4E-801A-E0373B069C07}" type="datetimeFigureOut">
              <a:rPr lang="en-US" smtClean="0"/>
              <a:t>3/12/18</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7F37F65-B166-3946-AEBF-0DF8DBABA642}" type="slidenum">
              <a:rPr lang="en-US" smtClean="0"/>
              <a:t>‹#›</a:t>
            </a:fld>
            <a:endParaRPr lang="en-US"/>
          </a:p>
        </p:txBody>
      </p:sp>
    </p:spTree>
    <p:extLst>
      <p:ext uri="{BB962C8B-B14F-4D97-AF65-F5344CB8AC3E}">
        <p14:creationId xmlns:p14="http://schemas.microsoft.com/office/powerpoint/2010/main" val="384673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 Id="rId3" Type="http://schemas.openxmlformats.org/officeDocument/2006/relationships/image" Target="../media/image4.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Welsh Life and Culture</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40387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791" y="265043"/>
            <a:ext cx="11701670" cy="5262979"/>
          </a:xfrm>
          <a:prstGeom prst="rect">
            <a:avLst/>
          </a:prstGeom>
          <a:noFill/>
        </p:spPr>
        <p:txBody>
          <a:bodyPr wrap="square" rtlCol="0">
            <a:spAutoFit/>
          </a:bodyPr>
          <a:lstStyle/>
          <a:p>
            <a:r>
              <a:rPr lang="en-US" sz="2400" dirty="0" smtClean="0">
                <a:latin typeface="Arial" charset="0"/>
                <a:ea typeface="Arial" charset="0"/>
                <a:cs typeface="Arial" charset="0"/>
              </a:rPr>
              <a:t>One question that often intrigues us about history is “How different was life in another period?”</a:t>
            </a:r>
          </a:p>
          <a:p>
            <a:pPr marL="342900" indent="-342900">
              <a:buFont typeface="Arial" charset="0"/>
              <a:buChar char="•"/>
            </a:pPr>
            <a:r>
              <a:rPr lang="en-US" sz="2400" dirty="0" smtClean="0">
                <a:latin typeface="Arial" charset="0"/>
                <a:ea typeface="Arial" charset="0"/>
                <a:cs typeface="Arial" charset="0"/>
              </a:rPr>
              <a:t>How did people think and feel, what did it look like and how did the past smell and sound?</a:t>
            </a:r>
          </a:p>
          <a:p>
            <a:pPr marL="342900" indent="-342900">
              <a:buFont typeface="Arial" charset="0"/>
              <a:buChar char="•"/>
            </a:pPr>
            <a:endParaRPr lang="en-US" sz="2400" dirty="0" smtClean="0">
              <a:latin typeface="Arial" charset="0"/>
              <a:ea typeface="Arial" charset="0"/>
              <a:cs typeface="Arial" charset="0"/>
            </a:endParaRPr>
          </a:p>
          <a:p>
            <a:pPr marL="342900" indent="-342900">
              <a:buFont typeface="Arial" charset="0"/>
              <a:buChar char="•"/>
            </a:pPr>
            <a:r>
              <a:rPr lang="en-US" sz="2400" dirty="0" smtClean="0">
                <a:latin typeface="Arial" charset="0"/>
                <a:ea typeface="Arial" charset="0"/>
                <a:cs typeface="Arial" charset="0"/>
              </a:rPr>
              <a:t>We can also consider whether people were happier.</a:t>
            </a:r>
          </a:p>
          <a:p>
            <a:pPr marL="342900" indent="-342900">
              <a:buFont typeface="Arial" charset="0"/>
              <a:buChar char="•"/>
            </a:pPr>
            <a:endParaRPr lang="en-US" sz="2400" dirty="0" smtClean="0">
              <a:latin typeface="Arial" charset="0"/>
              <a:ea typeface="Arial" charset="0"/>
              <a:cs typeface="Arial" charset="0"/>
            </a:endParaRPr>
          </a:p>
          <a:p>
            <a:pPr marL="342900" indent="-342900">
              <a:buFont typeface="Arial" charset="0"/>
              <a:buChar char="•"/>
            </a:pPr>
            <a:r>
              <a:rPr lang="en-US" sz="2400" dirty="0" smtClean="0">
                <a:latin typeface="Arial" charset="0"/>
                <a:ea typeface="Arial" charset="0"/>
                <a:cs typeface="Arial" charset="0"/>
              </a:rPr>
              <a:t>One way of examining these particular issues is to look at the age old customs of love, courtship, marriage and family life.</a:t>
            </a:r>
          </a:p>
          <a:p>
            <a:pPr marL="342900" indent="-342900">
              <a:buFont typeface="Arial" charset="0"/>
              <a:buChar char="•"/>
            </a:pPr>
            <a:endParaRPr lang="en-US" sz="2400" dirty="0" smtClean="0">
              <a:latin typeface="Arial" charset="0"/>
              <a:ea typeface="Arial" charset="0"/>
              <a:cs typeface="Arial" charset="0"/>
            </a:endParaRPr>
          </a:p>
          <a:p>
            <a:pPr marL="342900" indent="-342900">
              <a:buFont typeface="Arial" charset="0"/>
              <a:buChar char="•"/>
            </a:pPr>
            <a:r>
              <a:rPr lang="en-US" sz="2400" dirty="0" smtClean="0">
                <a:latin typeface="Arial" charset="0"/>
                <a:ea typeface="Arial" charset="0"/>
                <a:cs typeface="Arial" charset="0"/>
              </a:rPr>
              <a:t>Was there a ‘golden age’ of family and that ‘things were better back then’.</a:t>
            </a:r>
          </a:p>
          <a:p>
            <a:pPr marL="342900" indent="-342900">
              <a:buFont typeface="Arial" charset="0"/>
              <a:buChar char="•"/>
            </a:pPr>
            <a:endParaRPr lang="en-US" sz="2400" dirty="0" smtClean="0">
              <a:latin typeface="Arial" charset="0"/>
              <a:ea typeface="Arial" charset="0"/>
              <a:cs typeface="Arial" charset="0"/>
            </a:endParaRPr>
          </a:p>
          <a:p>
            <a:pPr marL="342900" indent="-342900">
              <a:buFont typeface="Arial" charset="0"/>
              <a:buChar char="•"/>
            </a:pPr>
            <a:r>
              <a:rPr lang="en-US" sz="2400" dirty="0" smtClean="0">
                <a:latin typeface="Arial" charset="0"/>
                <a:ea typeface="Arial" charset="0"/>
                <a:cs typeface="Arial" charset="0"/>
              </a:rPr>
              <a:t>But how much of these ideas are a comforting blanket of nostalgia, and how much is based upon reality?</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48490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5043" y="344557"/>
            <a:ext cx="11635409" cy="4801314"/>
          </a:xfrm>
          <a:prstGeom prst="rect">
            <a:avLst/>
          </a:prstGeom>
          <a:noFill/>
        </p:spPr>
        <p:txBody>
          <a:bodyPr wrap="square" rtlCol="0">
            <a:spAutoFit/>
          </a:bodyPr>
          <a:lstStyle/>
          <a:p>
            <a:r>
              <a:rPr lang="en-US" sz="2400" dirty="0" smtClean="0">
                <a:latin typeface="Arial" charset="0"/>
                <a:ea typeface="Arial" charset="0"/>
                <a:cs typeface="Arial" charset="0"/>
              </a:rPr>
              <a:t>Marriage and Family in Early Twentieth Century Wales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At the end of the First World War the marriage rate in Wales soared in line with the rest of Britain. In 1920 nearly 26,000 couples married </a:t>
            </a:r>
            <a:r>
              <a:rPr lang="mr-IN" sz="2400" dirty="0" smtClean="0">
                <a:latin typeface="Arial" charset="0"/>
                <a:ea typeface="Arial" charset="0"/>
                <a:cs typeface="Arial" charset="0"/>
              </a:rPr>
              <a:t>–</a:t>
            </a:r>
            <a:r>
              <a:rPr lang="en-US" sz="2400" dirty="0" smtClean="0">
                <a:latin typeface="Arial" charset="0"/>
                <a:ea typeface="Arial" charset="0"/>
                <a:cs typeface="Arial" charset="0"/>
              </a:rPr>
              <a:t> a sign of optimism</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A similar position existed at the end of the Second World War</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The family was central to community life, although it was transforming </a:t>
            </a:r>
            <a:r>
              <a:rPr lang="mr-IN" sz="2400" dirty="0" smtClean="0">
                <a:latin typeface="Arial" charset="0"/>
                <a:ea typeface="Arial" charset="0"/>
                <a:cs typeface="Arial" charset="0"/>
              </a:rPr>
              <a:t>–</a:t>
            </a:r>
            <a:r>
              <a:rPr lang="en-US" sz="2400" dirty="0" smtClean="0">
                <a:latin typeface="Arial" charset="0"/>
                <a:ea typeface="Arial" charset="0"/>
                <a:cs typeface="Arial" charset="0"/>
              </a:rPr>
              <a:t> size of families declining to on average 3-4 children per household</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Why? Choice, wider availability of contraception and out-migration especially during the depression.</a:t>
            </a:r>
          </a:p>
          <a:p>
            <a:endParaRPr lang="en-US" dirty="0"/>
          </a:p>
        </p:txBody>
      </p:sp>
    </p:spTree>
    <p:extLst>
      <p:ext uri="{BB962C8B-B14F-4D97-AF65-F5344CB8AC3E}">
        <p14:creationId xmlns:p14="http://schemas.microsoft.com/office/powerpoint/2010/main" val="1446528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502" y="248281"/>
            <a:ext cx="11838755" cy="6001643"/>
          </a:xfrm>
          <a:prstGeom prst="rect">
            <a:avLst/>
          </a:prstGeom>
          <a:noFill/>
        </p:spPr>
        <p:txBody>
          <a:bodyPr wrap="square" rtlCol="0">
            <a:spAutoFit/>
          </a:bodyPr>
          <a:lstStyle/>
          <a:p>
            <a:r>
              <a:rPr lang="en-US" sz="2400" dirty="0" smtClean="0">
                <a:latin typeface="Arial" charset="0"/>
                <a:ea typeface="Arial" charset="0"/>
                <a:cs typeface="Arial" charset="0"/>
              </a:rPr>
              <a:t>Whilst we may not question the importance of family within Wales, we can ask how could people fall in love and continue to have children amidst the grind of poverty and years without work.</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Life could not be put on hold forever and the world was not only grey </a:t>
            </a:r>
            <a:r>
              <a:rPr lang="mr-IN" sz="2400" dirty="0" smtClean="0">
                <a:latin typeface="Arial" charset="0"/>
                <a:ea typeface="Arial" charset="0"/>
                <a:cs typeface="Arial" charset="0"/>
              </a:rPr>
              <a:t>–</a:t>
            </a:r>
            <a:r>
              <a:rPr lang="en-US" sz="2400" dirty="0" smtClean="0">
                <a:latin typeface="Arial" charset="0"/>
                <a:ea typeface="Arial" charset="0"/>
                <a:cs typeface="Arial" charset="0"/>
              </a:rPr>
              <a:t> or as Gwyn Thomas wrote ‘love, properly used, keeps people warm’</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There was a great stigma attached to marrying whilst unemployed </a:t>
            </a:r>
            <a:r>
              <a:rPr lang="mr-IN" sz="2400" dirty="0" smtClean="0">
                <a:latin typeface="Arial" charset="0"/>
                <a:ea typeface="Arial" charset="0"/>
                <a:cs typeface="Arial" charset="0"/>
              </a:rPr>
              <a:t>–</a:t>
            </a:r>
            <a:r>
              <a:rPr lang="en-US" sz="2400" dirty="0" smtClean="0">
                <a:latin typeface="Arial" charset="0"/>
                <a:ea typeface="Arial" charset="0"/>
                <a:cs typeface="Arial" charset="0"/>
              </a:rPr>
              <a:t> the press also condemned beginning married life living on   the state and taxpayers’ money, and warned of bringing children into a world without work.</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However, for young people marriage represented adulthood as much as entering work. It could also mark the end of employment for women either through choice or the practice of not employing married women.</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Before marriage came courtship and with it the mating rituals of the age.</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85861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Picture 2" descr="http://www.lorinrichards.com/quarryman.gif"/>
          <p:cNvPicPr>
            <a:picLocks noChangeAspect="1" noChangeArrowheads="1"/>
          </p:cNvPicPr>
          <p:nvPr/>
        </p:nvPicPr>
        <p:blipFill>
          <a:blip r:embed="rId2">
            <a:lum bright="24000" contrast="26000"/>
            <a:extLst>
              <a:ext uri="{28A0092B-C50C-407E-A947-70E740481C1C}">
                <a14:useLocalDpi xmlns:a14="http://schemas.microsoft.com/office/drawing/2010/main" val="0"/>
              </a:ext>
            </a:extLst>
          </a:blip>
          <a:srcRect/>
          <a:stretch>
            <a:fillRect/>
          </a:stretch>
        </p:blipFill>
        <p:spPr bwMode="auto">
          <a:xfrm>
            <a:off x="5448300" y="188913"/>
            <a:ext cx="5195888"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2" name="TextBox 1"/>
          <p:cNvSpPr txBox="1">
            <a:spLocks noChangeArrowheads="1"/>
          </p:cNvSpPr>
          <p:nvPr/>
        </p:nvSpPr>
        <p:spPr bwMode="auto">
          <a:xfrm>
            <a:off x="1992314" y="333375"/>
            <a:ext cx="3455987" cy="1061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charset="2"/>
              <a:buChar char=""/>
              <a:defRPr>
                <a:solidFill>
                  <a:srgbClr val="404040"/>
                </a:solidFill>
                <a:latin typeface="Century Gothic" charset="0"/>
              </a:defRPr>
            </a:lvl1pPr>
            <a:lvl2pPr marL="742950" indent="-285750">
              <a:spcBef>
                <a:spcPts val="1000"/>
              </a:spcBef>
              <a:buClr>
                <a:schemeClr val="accent1"/>
              </a:buClr>
              <a:buFont typeface="Wingdings 3" charset="2"/>
              <a:buChar char=""/>
              <a:defRPr sz="1600">
                <a:solidFill>
                  <a:srgbClr val="404040"/>
                </a:solidFill>
                <a:latin typeface="Century Gothic" charset="0"/>
              </a:defRPr>
            </a:lvl2pPr>
            <a:lvl3pPr marL="1143000" indent="-228600">
              <a:spcBef>
                <a:spcPts val="1000"/>
              </a:spcBef>
              <a:buClr>
                <a:schemeClr val="accent1"/>
              </a:buClr>
              <a:buFont typeface="Wingdings 3" charset="2"/>
              <a:buChar char=""/>
              <a:defRPr sz="1400">
                <a:solidFill>
                  <a:srgbClr val="404040"/>
                </a:solidFill>
                <a:latin typeface="Century Gothic" charset="0"/>
              </a:defRPr>
            </a:lvl3pPr>
            <a:lvl4pPr marL="1600200" indent="-228600">
              <a:spcBef>
                <a:spcPts val="1000"/>
              </a:spcBef>
              <a:buClr>
                <a:schemeClr val="accent1"/>
              </a:buClr>
              <a:buFont typeface="Wingdings 3" charset="2"/>
              <a:buChar char=""/>
              <a:defRPr sz="1200">
                <a:solidFill>
                  <a:srgbClr val="404040"/>
                </a:solidFill>
                <a:latin typeface="Century Gothic" charset="0"/>
              </a:defRPr>
            </a:lvl4pPr>
            <a:lvl5pPr marL="2057400" indent="-228600">
              <a:spcBef>
                <a:spcPts val="1000"/>
              </a:spcBef>
              <a:buClr>
                <a:schemeClr val="accent1"/>
              </a:buClr>
              <a:buFont typeface="Wingdings 3" charset="2"/>
              <a:buChar char=""/>
              <a:defRPr sz="1200">
                <a:solidFill>
                  <a:srgbClr val="404040"/>
                </a:solidFill>
                <a:latin typeface="Century Gothic" charset="0"/>
              </a:defRPr>
            </a:lvl5pPr>
            <a:lvl6pPr marL="2514600" indent="-228600" eaLnBrk="0" fontAlgn="base" hangingPunct="0">
              <a:spcBef>
                <a:spcPts val="1000"/>
              </a:spcBef>
              <a:spcAft>
                <a:spcPct val="0"/>
              </a:spcAft>
              <a:buClr>
                <a:schemeClr val="accent1"/>
              </a:buClr>
              <a:buFont typeface="Wingdings 3" charset="2"/>
              <a:buChar char=""/>
              <a:defRPr sz="1200">
                <a:solidFill>
                  <a:srgbClr val="404040"/>
                </a:solidFill>
                <a:latin typeface="Century Gothic" charset="0"/>
              </a:defRPr>
            </a:lvl6pPr>
            <a:lvl7pPr marL="2971800" indent="-228600" eaLnBrk="0" fontAlgn="base" hangingPunct="0">
              <a:spcBef>
                <a:spcPts val="1000"/>
              </a:spcBef>
              <a:spcAft>
                <a:spcPct val="0"/>
              </a:spcAft>
              <a:buClr>
                <a:schemeClr val="accent1"/>
              </a:buClr>
              <a:buFont typeface="Wingdings 3" charset="2"/>
              <a:buChar char=""/>
              <a:defRPr sz="1200">
                <a:solidFill>
                  <a:srgbClr val="404040"/>
                </a:solidFill>
                <a:latin typeface="Century Gothic" charset="0"/>
              </a:defRPr>
            </a:lvl7pPr>
            <a:lvl8pPr marL="3429000" indent="-228600" eaLnBrk="0" fontAlgn="base" hangingPunct="0">
              <a:spcBef>
                <a:spcPts val="1000"/>
              </a:spcBef>
              <a:spcAft>
                <a:spcPct val="0"/>
              </a:spcAft>
              <a:buClr>
                <a:schemeClr val="accent1"/>
              </a:buClr>
              <a:buFont typeface="Wingdings 3" charset="2"/>
              <a:buChar char=""/>
              <a:defRPr sz="1200">
                <a:solidFill>
                  <a:srgbClr val="404040"/>
                </a:solidFill>
                <a:latin typeface="Century Gothic" charset="0"/>
              </a:defRPr>
            </a:lvl8pPr>
            <a:lvl9pPr marL="3886200" indent="-228600" eaLnBrk="0" fontAlgn="base" hangingPunct="0">
              <a:spcBef>
                <a:spcPts val="1000"/>
              </a:spcBef>
              <a:spcAft>
                <a:spcPct val="0"/>
              </a:spcAft>
              <a:buClr>
                <a:schemeClr val="accent1"/>
              </a:buClr>
              <a:buFont typeface="Wingdings 3" charset="2"/>
              <a:buChar char=""/>
              <a:defRPr sz="1200">
                <a:solidFill>
                  <a:srgbClr val="404040"/>
                </a:solidFill>
                <a:latin typeface="Century Gothic" charset="0"/>
              </a:defRPr>
            </a:lvl9pPr>
          </a:lstStyle>
          <a:p>
            <a:pPr eaLnBrk="1" hangingPunct="1">
              <a:spcBef>
                <a:spcPct val="0"/>
              </a:spcBef>
              <a:buClrTx/>
              <a:buFontTx/>
              <a:buNone/>
            </a:pPr>
            <a:r>
              <a:rPr lang="en-GB" altLang="en-US">
                <a:solidFill>
                  <a:schemeClr val="tx1"/>
                </a:solidFill>
                <a:latin typeface="Arial" charset="0"/>
              </a:rPr>
              <a:t>‘</a:t>
            </a:r>
            <a:r>
              <a:rPr lang="en-GB" altLang="en-US" sz="2400">
                <a:solidFill>
                  <a:schemeClr val="tx1"/>
                </a:solidFill>
                <a:latin typeface="Arial" charset="0"/>
              </a:rPr>
              <a:t>It is a woman’s right to stay at home. For what other reason did her husband marry her? It is woman’s right to have her home in order whenever her husband returns from business. It is woman’s right to be kind and forebearing whenever her husband is annoyed’</a:t>
            </a: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r>
              <a:rPr lang="en-GB" altLang="en-US">
                <a:solidFill>
                  <a:schemeClr val="tx1"/>
                </a:solidFill>
                <a:latin typeface="Arial" charset="0"/>
              </a:rPr>
              <a:t>Extract from </a:t>
            </a:r>
            <a:r>
              <a:rPr lang="en-GB" altLang="en-US" i="1">
                <a:solidFill>
                  <a:schemeClr val="tx1"/>
                </a:solidFill>
                <a:latin typeface="Arial" charset="0"/>
              </a:rPr>
              <a:t>Punch </a:t>
            </a:r>
            <a:r>
              <a:rPr lang="en-GB" altLang="en-US">
                <a:solidFill>
                  <a:schemeClr val="tx1"/>
                </a:solidFill>
                <a:latin typeface="Arial" charset="0"/>
              </a:rPr>
              <a:t>as published in </a:t>
            </a:r>
            <a:r>
              <a:rPr lang="en-GB" altLang="en-US" i="1">
                <a:solidFill>
                  <a:schemeClr val="tx1"/>
                </a:solidFill>
                <a:latin typeface="Arial" charset="0"/>
              </a:rPr>
              <a:t>Haverfordwest and Milford Telegraph, 1862.</a:t>
            </a:r>
          </a:p>
          <a:p>
            <a:pPr eaLnBrk="1" hangingPunct="1">
              <a:spcBef>
                <a:spcPct val="0"/>
              </a:spcBef>
              <a:buClrTx/>
              <a:buFontTx/>
              <a:buNone/>
            </a:pPr>
            <a:endParaRPr lang="en-GB" altLang="en-US" i="1">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GB" altLang="en-US">
              <a:solidFill>
                <a:schemeClr val="tx1"/>
              </a:solidFill>
              <a:latin typeface="Arial" charset="0"/>
            </a:endParaRPr>
          </a:p>
          <a:p>
            <a:pPr eaLnBrk="1" hangingPunct="1">
              <a:spcBef>
                <a:spcPct val="0"/>
              </a:spcBef>
              <a:buClrTx/>
              <a:buFontTx/>
              <a:buNone/>
            </a:pPr>
            <a:endParaRPr lang="en-US" altLang="en-US">
              <a:solidFill>
                <a:schemeClr val="tx1"/>
              </a:solidFill>
              <a:latin typeface="Arial" charset="0"/>
            </a:endParaRPr>
          </a:p>
        </p:txBody>
      </p:sp>
    </p:spTree>
    <p:extLst>
      <p:ext uri="{BB962C8B-B14F-4D97-AF65-F5344CB8AC3E}">
        <p14:creationId xmlns:p14="http://schemas.microsoft.com/office/powerpoint/2010/main" val="18520601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442" y="312821"/>
            <a:ext cx="11875169" cy="5262979"/>
          </a:xfrm>
          <a:prstGeom prst="rect">
            <a:avLst/>
          </a:prstGeom>
          <a:noFill/>
        </p:spPr>
        <p:txBody>
          <a:bodyPr wrap="square" rtlCol="0">
            <a:spAutoFit/>
          </a:bodyPr>
          <a:lstStyle/>
          <a:p>
            <a:r>
              <a:rPr lang="en-US" sz="2400" dirty="0" smtClean="0">
                <a:latin typeface="Arial" charset="0"/>
                <a:ea typeface="Arial" charset="0"/>
                <a:cs typeface="Arial" charset="0"/>
              </a:rPr>
              <a:t>‘She gets up at any time from 5 to 6am., prepares breakfast and sends off, maybe, her son, next comes in another son from the night shift. She then prepares a bath for him, which means the lifting of a heavy boiler on and off the fire, he goes off to bed. Then the younger children get up and get ready for school. When they are safely off, she tries to clean up and clear a little bit of the pit dust </a:t>
            </a:r>
            <a:r>
              <a:rPr lang="mr-IN" sz="2400" dirty="0" smtClean="0">
                <a:latin typeface="Arial" charset="0"/>
                <a:ea typeface="Arial" charset="0"/>
                <a:cs typeface="Arial" charset="0"/>
              </a:rPr>
              <a:t>…</a:t>
            </a:r>
            <a:r>
              <a:rPr lang="en-GB" sz="2400" dirty="0" smtClean="0">
                <a:latin typeface="Arial" charset="0"/>
                <a:ea typeface="Arial" charset="0"/>
                <a:cs typeface="Arial" charset="0"/>
              </a:rPr>
              <a:t> Then dinner has to be cooked and her husband got ready for the afternoon shift. Then her son returns again from the morning shift bringing with him some more dust. The same process has to be gone through again etc. he then goes off and she again turns around to clean and tidy up before tea-time and the children home from school.</a:t>
            </a:r>
          </a:p>
          <a:p>
            <a:r>
              <a:rPr lang="mr-IN" sz="2400" dirty="0" smtClean="0">
                <a:latin typeface="Arial" charset="0"/>
                <a:ea typeface="Arial" charset="0"/>
                <a:cs typeface="Arial" charset="0"/>
              </a:rPr>
              <a:t>…</a:t>
            </a:r>
            <a:r>
              <a:rPr lang="en-GB" sz="2400" dirty="0" smtClean="0">
                <a:latin typeface="Arial" charset="0"/>
                <a:ea typeface="Arial" charset="0"/>
                <a:cs typeface="Arial" charset="0"/>
              </a:rPr>
              <a:t>Just as she thinks she can have an hour or two to sew or read, she again has to be preparing water and supper for her husband returning from the afternoon shift and so it goes on day after day.</a:t>
            </a:r>
          </a:p>
          <a:p>
            <a:endParaRPr lang="en-GB" sz="2400" dirty="0">
              <a:latin typeface="Arial" charset="0"/>
              <a:ea typeface="Arial" charset="0"/>
              <a:cs typeface="Arial" charset="0"/>
            </a:endParaRPr>
          </a:p>
          <a:p>
            <a:r>
              <a:rPr lang="en-GB" sz="2400" dirty="0" smtClean="0">
                <a:latin typeface="Arial" charset="0"/>
                <a:ea typeface="Arial" charset="0"/>
                <a:cs typeface="Arial" charset="0"/>
              </a:rPr>
              <a:t>E. Williams, ‘Pit-Head Baths’, </a:t>
            </a:r>
            <a:r>
              <a:rPr lang="en-GB" sz="2400" i="1" dirty="0" smtClean="0">
                <a:latin typeface="Arial" charset="0"/>
                <a:ea typeface="Arial" charset="0"/>
                <a:cs typeface="Arial" charset="0"/>
              </a:rPr>
              <a:t>The Colliery Workers Magazine, </a:t>
            </a:r>
            <a:r>
              <a:rPr lang="en-GB" sz="2400" dirty="0" smtClean="0">
                <a:latin typeface="Arial" charset="0"/>
                <a:ea typeface="Arial" charset="0"/>
                <a:cs typeface="Arial" charset="0"/>
              </a:rPr>
              <a:t> July 1925.</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261576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5287" y="344557"/>
            <a:ext cx="11661913" cy="3785652"/>
          </a:xfrm>
          <a:prstGeom prst="rect">
            <a:avLst/>
          </a:prstGeom>
          <a:noFill/>
        </p:spPr>
        <p:txBody>
          <a:bodyPr wrap="square" rtlCol="0">
            <a:spAutoFit/>
          </a:bodyPr>
          <a:lstStyle/>
          <a:p>
            <a:r>
              <a:rPr lang="en-US" sz="2400" dirty="0" smtClean="0">
                <a:latin typeface="Arial" charset="0"/>
                <a:ea typeface="Arial" charset="0"/>
                <a:cs typeface="Arial" charset="0"/>
              </a:rPr>
              <a:t>The street was an important meeting place for young people in the inter-war years.</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On Friday and Saturday evenings and on Sunday after chapel, boys and girls would line the streets on opposite sides of the road and try to catch the eye of somebody they liked.</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If successful, courting couples would meet in cafes and cinemas.</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For the young in Wales, courting continued even if many delayed marriage until work was found and a home secured.</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510787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537" y="300789"/>
            <a:ext cx="11682663" cy="4154984"/>
          </a:xfrm>
          <a:prstGeom prst="rect">
            <a:avLst/>
          </a:prstGeom>
          <a:noFill/>
        </p:spPr>
        <p:txBody>
          <a:bodyPr wrap="square" rtlCol="0">
            <a:spAutoFit/>
          </a:bodyPr>
          <a:lstStyle/>
          <a:p>
            <a:r>
              <a:rPr lang="en-US" sz="2400" dirty="0" smtClean="0">
                <a:latin typeface="Arial" charset="0"/>
                <a:ea typeface="Arial" charset="0"/>
                <a:cs typeface="Arial" charset="0"/>
              </a:rPr>
              <a:t>This account by a </a:t>
            </a:r>
            <a:r>
              <a:rPr lang="en-US" sz="2400" dirty="0" err="1" smtClean="0">
                <a:latin typeface="Arial" charset="0"/>
                <a:ea typeface="Arial" charset="0"/>
                <a:cs typeface="Arial" charset="0"/>
              </a:rPr>
              <a:t>Treorchy</a:t>
            </a:r>
            <a:r>
              <a:rPr lang="en-US" sz="2400" dirty="0" smtClean="0">
                <a:latin typeface="Arial" charset="0"/>
                <a:ea typeface="Arial" charset="0"/>
                <a:cs typeface="Arial" charset="0"/>
              </a:rPr>
              <a:t> woman shows just how much ‘mam’ was often a person to be feared. The girl was fifteen and had already been away in domestic service service in London, when one night she stayed out late with a boyfriend</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‘I went out and it was half past nine down by the Square. My friend said to me “ May, I think your mother is down </a:t>
            </a:r>
            <a:r>
              <a:rPr lang="en-US" sz="2400" dirty="0" err="1" smtClean="0">
                <a:latin typeface="Arial" charset="0"/>
                <a:ea typeface="Arial" charset="0"/>
                <a:cs typeface="Arial" charset="0"/>
              </a:rPr>
              <a:t>byu</a:t>
            </a:r>
            <a:r>
              <a:rPr lang="en-US" sz="2400" dirty="0" smtClean="0">
                <a:latin typeface="Arial" charset="0"/>
                <a:ea typeface="Arial" charset="0"/>
                <a:cs typeface="Arial" charset="0"/>
              </a:rPr>
              <a:t> the lamp”. I said “Don’t be silly”. There she was, flannelette nightie, with a big coat right over her, shouting “</a:t>
            </a:r>
            <a:r>
              <a:rPr lang="en-US" sz="2400" dirty="0" err="1" smtClean="0">
                <a:latin typeface="Arial" charset="0"/>
                <a:ea typeface="Arial" charset="0"/>
                <a:cs typeface="Arial" charset="0"/>
              </a:rPr>
              <a:t>Dewch</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Mewn</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i’r</a:t>
            </a:r>
            <a:r>
              <a:rPr lang="en-US" sz="2400" dirty="0" smtClean="0">
                <a:latin typeface="Arial" charset="0"/>
                <a:ea typeface="Arial" charset="0"/>
                <a:cs typeface="Arial" charset="0"/>
              </a:rPr>
              <a:t> Ty”. </a:t>
            </a:r>
            <a:r>
              <a:rPr lang="en-US" sz="2400" dirty="0" err="1" smtClean="0">
                <a:latin typeface="Arial" charset="0"/>
                <a:ea typeface="Arial" charset="0"/>
                <a:cs typeface="Arial" charset="0"/>
              </a:rPr>
              <a:t>Duw</a:t>
            </a:r>
            <a:r>
              <a:rPr lang="en-US" sz="2400" dirty="0" smtClean="0">
                <a:latin typeface="Arial" charset="0"/>
                <a:ea typeface="Arial" charset="0"/>
                <a:cs typeface="Arial" charset="0"/>
              </a:rPr>
              <a:t>! You should’ve seen her. I had the finest clip across the ear, boyfriend or no boyfriend by the side </a:t>
            </a:r>
            <a:r>
              <a:rPr lang="en-US" sz="2400" dirty="0" err="1" smtClean="0">
                <a:latin typeface="Arial" charset="0"/>
                <a:ea typeface="Arial" charset="0"/>
                <a:cs typeface="Arial" charset="0"/>
              </a:rPr>
              <a:t>o’me</a:t>
            </a:r>
            <a:r>
              <a:rPr lang="en-US" sz="2400" dirty="0" smtClean="0">
                <a:latin typeface="Arial" charset="0"/>
                <a:ea typeface="Arial" charset="0"/>
                <a:cs typeface="Arial" charset="0"/>
              </a:rPr>
              <a:t>’.</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R. Cook, </a:t>
            </a:r>
            <a:r>
              <a:rPr lang="en-US" sz="2400" i="1" dirty="0" smtClean="0">
                <a:latin typeface="Arial" charset="0"/>
                <a:ea typeface="Arial" charset="0"/>
                <a:cs typeface="Arial" charset="0"/>
              </a:rPr>
              <a:t>Women of the Rhondda, 1980.</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713881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783" y="304800"/>
            <a:ext cx="11688417" cy="3785652"/>
          </a:xfrm>
          <a:prstGeom prst="rect">
            <a:avLst/>
          </a:prstGeom>
          <a:noFill/>
        </p:spPr>
        <p:txBody>
          <a:bodyPr wrap="square" rtlCol="0">
            <a:spAutoFit/>
          </a:bodyPr>
          <a:lstStyle/>
          <a:p>
            <a:r>
              <a:rPr lang="en-US" sz="2400" dirty="0" smtClean="0">
                <a:latin typeface="Arial" charset="0"/>
                <a:ea typeface="Arial" charset="0"/>
                <a:cs typeface="Arial" charset="0"/>
              </a:rPr>
              <a:t>In the countryside courting practices could take a different form.</a:t>
            </a:r>
          </a:p>
          <a:p>
            <a:r>
              <a:rPr lang="en-US" sz="2400" dirty="0" smtClean="0">
                <a:latin typeface="Arial" charset="0"/>
                <a:ea typeface="Arial" charset="0"/>
                <a:cs typeface="Arial" charset="0"/>
              </a:rPr>
              <a:t>Sons of farmers married much later and many never married at all because od inheritance patterns and the custom of fathers to set up a farm for sons upon marriage. There were also fewer women.</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Girls in rural communities had fewer opportunities for </a:t>
            </a:r>
            <a:r>
              <a:rPr lang="en-US" sz="2400" dirty="0" err="1" smtClean="0">
                <a:latin typeface="Arial" charset="0"/>
                <a:ea typeface="Arial" charset="0"/>
                <a:cs typeface="Arial" charset="0"/>
              </a:rPr>
              <a:t>socialising</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A study in the 1940s at </a:t>
            </a:r>
            <a:r>
              <a:rPr lang="en-US" sz="2400" dirty="0" err="1" smtClean="0">
                <a:latin typeface="Arial" charset="0"/>
                <a:ea typeface="Arial" charset="0"/>
                <a:cs typeface="Arial" charset="0"/>
              </a:rPr>
              <a:t>Llanfihangel</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yng</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Ngwynfa</a:t>
            </a:r>
            <a:r>
              <a:rPr lang="en-US" sz="2400" dirty="0" smtClean="0">
                <a:latin typeface="Arial" charset="0"/>
                <a:ea typeface="Arial" charset="0"/>
                <a:cs typeface="Arial" charset="0"/>
              </a:rPr>
              <a:t> in </a:t>
            </a:r>
            <a:r>
              <a:rPr lang="en-US" sz="2400" dirty="0" err="1" smtClean="0">
                <a:latin typeface="Arial" charset="0"/>
                <a:ea typeface="Arial" charset="0"/>
                <a:cs typeface="Arial" charset="0"/>
              </a:rPr>
              <a:t>Powys</a:t>
            </a:r>
            <a:r>
              <a:rPr lang="en-US" sz="2400" dirty="0" smtClean="0">
                <a:latin typeface="Arial" charset="0"/>
                <a:ea typeface="Arial" charset="0"/>
                <a:cs typeface="Arial" charset="0"/>
              </a:rPr>
              <a:t> noted that the most common practice was for young couples to meet in the kitchen of the girl until the early hours whilst the parents slept upstairs.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2045127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5530" y="132522"/>
            <a:ext cx="11463131" cy="6001643"/>
          </a:xfrm>
          <a:prstGeom prst="rect">
            <a:avLst/>
          </a:prstGeom>
          <a:noFill/>
        </p:spPr>
        <p:txBody>
          <a:bodyPr wrap="square" rtlCol="0">
            <a:spAutoFit/>
          </a:bodyPr>
          <a:lstStyle/>
          <a:p>
            <a:r>
              <a:rPr lang="en-US" sz="2400" dirty="0" smtClean="0">
                <a:latin typeface="Arial" charset="0"/>
                <a:ea typeface="Arial" charset="0"/>
                <a:cs typeface="Arial" charset="0"/>
              </a:rPr>
              <a:t>Parents were greatly concerned about the morals of their children, especially their daughters.</a:t>
            </a:r>
          </a:p>
          <a:p>
            <a:r>
              <a:rPr lang="en-US" sz="2400" dirty="0" smtClean="0">
                <a:latin typeface="Arial" charset="0"/>
                <a:ea typeface="Arial" charset="0"/>
                <a:cs typeface="Arial" charset="0"/>
              </a:rPr>
              <a:t>Failure to keep up appearances and maintain chapel-worthy morals could lead to ostracism from the community.</a:t>
            </a:r>
          </a:p>
          <a:p>
            <a:r>
              <a:rPr lang="en-US" sz="2400" dirty="0" smtClean="0">
                <a:latin typeface="Arial" charset="0"/>
                <a:ea typeface="Arial" charset="0"/>
                <a:cs typeface="Arial" charset="0"/>
              </a:rPr>
              <a:t>It obviously happened, but having sex outside marriage for girls was a sign of loose morals which could reflect badly on the family.</a:t>
            </a:r>
          </a:p>
          <a:p>
            <a:r>
              <a:rPr lang="en-US" sz="2400" dirty="0" smtClean="0">
                <a:latin typeface="Arial" charset="0"/>
                <a:ea typeface="Arial" charset="0"/>
                <a:cs typeface="Arial" charset="0"/>
              </a:rPr>
              <a:t>If this resulted in pregnancy marriages had to be arranged quickly.</a:t>
            </a:r>
          </a:p>
          <a:p>
            <a:r>
              <a:rPr lang="en-US" sz="2400" dirty="0" smtClean="0">
                <a:latin typeface="Arial" charset="0"/>
                <a:ea typeface="Arial" charset="0"/>
                <a:cs typeface="Arial" charset="0"/>
              </a:rPr>
              <a:t>Until the 1970s, many men and women remained virgins until marriage.</a:t>
            </a:r>
          </a:p>
          <a:p>
            <a:r>
              <a:rPr lang="en-US" sz="2400" dirty="0" smtClean="0">
                <a:latin typeface="Arial" charset="0"/>
                <a:ea typeface="Arial" charset="0"/>
                <a:cs typeface="Arial" charset="0"/>
              </a:rPr>
              <a:t>Apart from moral control, parents also controlled them financially. It could prevent adult sons from marrying in the countryside.</a:t>
            </a:r>
          </a:p>
          <a:p>
            <a:r>
              <a:rPr lang="en-US" sz="2400" dirty="0" smtClean="0">
                <a:latin typeface="Arial" charset="0"/>
                <a:ea typeface="Arial" charset="0"/>
                <a:cs typeface="Arial" charset="0"/>
              </a:rPr>
              <a:t>During the Depression in urban areas monetary burdens were as much a constraint as they were a separating influence.</a:t>
            </a:r>
          </a:p>
          <a:p>
            <a:r>
              <a:rPr lang="en-US" sz="2400" dirty="0" smtClean="0">
                <a:latin typeface="Arial" charset="0"/>
                <a:ea typeface="Arial" charset="0"/>
                <a:cs typeface="Arial" charset="0"/>
              </a:rPr>
              <a:t>With the introduction of the ‘Means test’ for the long term unemployed this caused great hardship as it required the household income to be pooled. In the worst case this could result in working sons and daughters supporting their unemployed fathers.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9988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032000" y="419100"/>
            <a:ext cx="8128000" cy="6007100"/>
          </a:xfrm>
          <a:prstGeom prst="rect">
            <a:avLst/>
          </a:prstGeom>
        </p:spPr>
      </p:pic>
    </p:spTree>
    <p:extLst>
      <p:ext uri="{BB962C8B-B14F-4D97-AF65-F5344CB8AC3E}">
        <p14:creationId xmlns:p14="http://schemas.microsoft.com/office/powerpoint/2010/main" val="1262977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3933" y="0"/>
            <a:ext cx="4323877" cy="6588000"/>
          </a:xfrm>
          <a:prstGeom prst="rect">
            <a:avLst/>
          </a:prstGeom>
        </p:spPr>
      </p:pic>
      <p:pic>
        <p:nvPicPr>
          <p:cNvPr id="3" name="Picture 2"/>
          <p:cNvPicPr>
            <a:picLocks noChangeAspect="1"/>
          </p:cNvPicPr>
          <p:nvPr/>
        </p:nvPicPr>
        <p:blipFill>
          <a:blip r:embed="rId3"/>
          <a:stretch>
            <a:fillRect/>
          </a:stretch>
        </p:blipFill>
        <p:spPr>
          <a:xfrm>
            <a:off x="4467810" y="720000"/>
            <a:ext cx="7933317" cy="5148000"/>
          </a:xfrm>
          <a:prstGeom prst="rect">
            <a:avLst/>
          </a:prstGeom>
        </p:spPr>
      </p:pic>
    </p:spTree>
    <p:extLst>
      <p:ext uri="{BB962C8B-B14F-4D97-AF65-F5344CB8AC3E}">
        <p14:creationId xmlns:p14="http://schemas.microsoft.com/office/powerpoint/2010/main" val="1566883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90900" y="0"/>
            <a:ext cx="5404898" cy="6858000"/>
          </a:xfrm>
          <a:prstGeom prst="rect">
            <a:avLst/>
          </a:prstGeom>
        </p:spPr>
      </p:pic>
    </p:spTree>
    <p:extLst>
      <p:ext uri="{BB962C8B-B14F-4D97-AF65-F5344CB8AC3E}">
        <p14:creationId xmlns:p14="http://schemas.microsoft.com/office/powerpoint/2010/main" val="324338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1733" y="643467"/>
            <a:ext cx="11599334" cy="3416320"/>
          </a:xfrm>
          <a:prstGeom prst="rect">
            <a:avLst/>
          </a:prstGeom>
          <a:noFill/>
        </p:spPr>
        <p:txBody>
          <a:bodyPr wrap="square" rtlCol="0">
            <a:spAutoFit/>
          </a:bodyPr>
          <a:lstStyle/>
          <a:p>
            <a:r>
              <a:rPr lang="en-US" sz="2400" dirty="0" smtClean="0">
                <a:latin typeface="Arial" charset="0"/>
                <a:ea typeface="Arial" charset="0"/>
                <a:cs typeface="Arial" charset="0"/>
              </a:rPr>
              <a:t>The wider impact of the means test and the Depression was to cause families to split up</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Adult children would usually remain at home until married</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Over half a million left Wales during the 1930s</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The separation of families for economic reasons led to heavy criticism of the government for introducing a policy that led to the breakdown of family life.</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585372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2663" y="324853"/>
            <a:ext cx="11514221" cy="3046988"/>
          </a:xfrm>
          <a:prstGeom prst="rect">
            <a:avLst/>
          </a:prstGeom>
          <a:noFill/>
        </p:spPr>
        <p:txBody>
          <a:bodyPr wrap="square" rtlCol="0">
            <a:spAutoFit/>
          </a:bodyPr>
          <a:lstStyle/>
          <a:p>
            <a:r>
              <a:rPr lang="en-US" sz="2400" dirty="0" smtClean="0">
                <a:latin typeface="Arial" charset="0"/>
                <a:ea typeface="Arial" charset="0"/>
                <a:cs typeface="Arial" charset="0"/>
              </a:rPr>
              <a:t>‘I miss a lot of things since I fell out. I used to like going to the theatre in Cardiff, and I was in a photographic club and I had a girl, but all that’s finished now. Many of us will never be able to marry at all. I’m suffering from a nervous disease though the doctor says it is unusual because all my family have been very healthy. It is very difficult to make ends meet. All right for a week or two, but down here you don’t talk in terms of weeks any more. You just say years. I used to be in a choir, but I chucked it and mother knows why, though I </a:t>
            </a:r>
            <a:r>
              <a:rPr lang="en-US" sz="2400" dirty="0" err="1" smtClean="0">
                <a:latin typeface="Arial" charset="0"/>
                <a:ea typeface="Arial" charset="0"/>
                <a:cs typeface="Arial" charset="0"/>
              </a:rPr>
              <a:t>didn</a:t>
            </a:r>
            <a:r>
              <a:rPr lang="mr-IN" sz="2400" dirty="0" smtClean="0">
                <a:latin typeface="Arial" charset="0"/>
                <a:ea typeface="Arial" charset="0"/>
                <a:cs typeface="Arial" charset="0"/>
              </a:rPr>
              <a:t>’</a:t>
            </a:r>
            <a:r>
              <a:rPr lang="en-US" sz="2400" dirty="0" smtClean="0">
                <a:latin typeface="Arial" charset="0"/>
                <a:ea typeface="Arial" charset="0"/>
                <a:cs typeface="Arial" charset="0"/>
              </a:rPr>
              <a:t>t tell her. I had more sense.</a:t>
            </a:r>
          </a:p>
          <a:p>
            <a:r>
              <a:rPr lang="en-US" sz="2400" dirty="0" smtClean="0">
                <a:latin typeface="Arial" charset="0"/>
                <a:ea typeface="Arial" charset="0"/>
                <a:cs typeface="Arial" charset="0"/>
              </a:rPr>
              <a:t>Unemployed miner’s son. </a:t>
            </a:r>
            <a:r>
              <a:rPr lang="en-US" sz="2400" i="1" dirty="0" smtClean="0">
                <a:latin typeface="Arial" charset="0"/>
                <a:ea typeface="Arial" charset="0"/>
                <a:cs typeface="Arial" charset="0"/>
              </a:rPr>
              <a:t>Grey Children</a:t>
            </a:r>
            <a:r>
              <a:rPr lang="en-US" sz="2400" dirty="0" smtClean="0">
                <a:latin typeface="Arial" charset="0"/>
                <a:ea typeface="Arial" charset="0"/>
                <a:cs typeface="Arial" charset="0"/>
              </a:rPr>
              <a:t>, p13-14.</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540228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442" y="348916"/>
            <a:ext cx="11622505" cy="6001643"/>
          </a:xfrm>
          <a:prstGeom prst="rect">
            <a:avLst/>
          </a:prstGeom>
          <a:noFill/>
        </p:spPr>
        <p:txBody>
          <a:bodyPr wrap="square" rtlCol="0">
            <a:spAutoFit/>
          </a:bodyPr>
          <a:lstStyle/>
          <a:p>
            <a:r>
              <a:rPr lang="en-US" sz="2400" dirty="0" smtClean="0">
                <a:latin typeface="Arial" charset="0"/>
                <a:ea typeface="Arial" charset="0"/>
                <a:cs typeface="Arial" charset="0"/>
              </a:rPr>
              <a:t>One of the most notable changes to the family unit in the post-war period has been the decline in marriage rates and the increase in the number of divorces.</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In 1921 there were 721 divorced people living in Wales. By 1971 the number had risen to 24,305.</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In the inter-war years divorce was only an option for the middle and upper classes as it was very costly.</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For the working classes there was little choice for those wishing to escape marriage other than to separate.</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With young children and few employment opportunities, this was often not an option for the majority.</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It took the 1969 Divorce Act to free women from unhappy marriages.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4387339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537" y="300789"/>
            <a:ext cx="11634537" cy="4893647"/>
          </a:xfrm>
          <a:prstGeom prst="rect">
            <a:avLst/>
          </a:prstGeom>
          <a:noFill/>
        </p:spPr>
        <p:txBody>
          <a:bodyPr wrap="square" rtlCol="0">
            <a:spAutoFit/>
          </a:bodyPr>
          <a:lstStyle/>
          <a:p>
            <a:r>
              <a:rPr lang="en-US" sz="2400" dirty="0" smtClean="0">
                <a:latin typeface="Arial" charset="0"/>
                <a:ea typeface="Arial" charset="0"/>
                <a:cs typeface="Arial" charset="0"/>
              </a:rPr>
              <a:t>Divorce also carried a stigma, as did lone parenthood, well into the middle decades of the twentieth century and even beyond</a:t>
            </a:r>
            <a:r>
              <a:rPr lang="en-US" sz="2400" dirty="0" smtClean="0">
                <a:latin typeface="Arial" charset="0"/>
                <a:ea typeface="Arial" charset="0"/>
                <a:cs typeface="Arial" charset="0"/>
              </a:rPr>
              <a: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Women were shamed into staying as much as men were into taking responsibility for a child outside marriage</a:t>
            </a:r>
            <a:r>
              <a:rPr lang="en-US" sz="2400" dirty="0" smtClean="0">
                <a:latin typeface="Arial" charset="0"/>
                <a:ea typeface="Arial" charset="0"/>
                <a:cs typeface="Arial" charset="0"/>
              </a:rPr>
              <a:t>.</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Traditionally, South Wales, in common with other mining regions, was </a:t>
            </a:r>
            <a:r>
              <a:rPr lang="en-US" sz="2400" dirty="0" err="1" smtClean="0">
                <a:latin typeface="Arial" charset="0"/>
                <a:ea typeface="Arial" charset="0"/>
                <a:cs typeface="Arial" charset="0"/>
              </a:rPr>
              <a:t>characterised</a:t>
            </a:r>
            <a:r>
              <a:rPr lang="en-US" sz="2400" dirty="0" smtClean="0">
                <a:latin typeface="Arial" charset="0"/>
                <a:ea typeface="Arial" charset="0"/>
                <a:cs typeface="Arial" charset="0"/>
              </a:rPr>
              <a:t> by a high birth rate and correspondingly large families compared with other parts of Britain.</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Wales like other areas in the UK shared in a decline in birth rates and family size. From a level od 29 live births per 1000 population in 1920, the birth rate fell to 15 to 16 births by the late 1930s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487115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0632" y="300789"/>
            <a:ext cx="11718757" cy="4524315"/>
          </a:xfrm>
          <a:prstGeom prst="rect">
            <a:avLst/>
          </a:prstGeom>
          <a:noFill/>
        </p:spPr>
        <p:txBody>
          <a:bodyPr wrap="square" rtlCol="0">
            <a:spAutoFit/>
          </a:bodyPr>
          <a:lstStyle/>
          <a:p>
            <a:r>
              <a:rPr lang="en-US" sz="2400" dirty="0" smtClean="0">
                <a:latin typeface="Arial" charset="0"/>
                <a:ea typeface="Arial" charset="0"/>
                <a:cs typeface="Arial" charset="0"/>
              </a:rPr>
              <a:t>The fall in family size improved the quality of life for working-class families relative to what it was in the Edwardian period. But of course they were still larger than elsewhere.</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There were also more dependents as a result of migration by 15-20 year olds. Prior to 1921 there would have been four breadwinners supporting one other person but by 1941 five breadwinners were forced to maintain three dependents.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There was also a higher rate of still births. The still births declined in 1904 </a:t>
            </a:r>
            <a:r>
              <a:rPr lang="mr-IN" sz="2400" dirty="0" smtClean="0">
                <a:latin typeface="Arial" charset="0"/>
                <a:ea typeface="Arial" charset="0"/>
                <a:cs typeface="Arial" charset="0"/>
              </a:rPr>
              <a:t>–</a:t>
            </a:r>
            <a:r>
              <a:rPr lang="en-US" sz="2400" dirty="0" smtClean="0">
                <a:latin typeface="Arial" charset="0"/>
                <a:ea typeface="Arial" charset="0"/>
                <a:cs typeface="Arial" charset="0"/>
              </a:rPr>
              <a:t> 1920 to 44.8 per thousand but thereafter increased yearly before reaching a peak of 66.5 in 1933. the high level of stillbirth mortality reflected the high level of unemployment and poverty.</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983939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09166" y="177800"/>
            <a:ext cx="8263306" cy="6480000"/>
          </a:xfrm>
          <a:prstGeom prst="rect">
            <a:avLst/>
          </a:prstGeom>
        </p:spPr>
      </p:pic>
    </p:spTree>
    <p:extLst>
      <p:ext uri="{BB962C8B-B14F-4D97-AF65-F5344CB8AC3E}">
        <p14:creationId xmlns:p14="http://schemas.microsoft.com/office/powerpoint/2010/main" val="532437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474" y="264695"/>
            <a:ext cx="11802979" cy="3046988"/>
          </a:xfrm>
          <a:prstGeom prst="rect">
            <a:avLst/>
          </a:prstGeom>
          <a:noFill/>
        </p:spPr>
        <p:txBody>
          <a:bodyPr wrap="square" rtlCol="0">
            <a:spAutoFit/>
          </a:bodyPr>
          <a:lstStyle/>
          <a:p>
            <a:r>
              <a:rPr lang="en-US" sz="2400" dirty="0" smtClean="0">
                <a:latin typeface="Arial" charset="0"/>
                <a:ea typeface="Arial" charset="0"/>
                <a:cs typeface="Arial" charset="0"/>
              </a:rPr>
              <a:t>Many women attributed their ill-health to the unemployment of their husbands.</a:t>
            </a:r>
          </a:p>
          <a:p>
            <a:r>
              <a:rPr lang="en-US" sz="2400" dirty="0" smtClean="0">
                <a:latin typeface="Arial" charset="0"/>
                <a:ea typeface="Arial" charset="0"/>
                <a:cs typeface="Arial" charset="0"/>
              </a:rPr>
              <a:t>Families made efforts to improve the standard of their diets, housing conditions and immediate public environment.</a:t>
            </a:r>
          </a:p>
          <a:p>
            <a:endParaRPr lang="en-US" sz="2400" dirty="0" smtClean="0">
              <a:latin typeface="Arial" charset="0"/>
              <a:ea typeface="Arial" charset="0"/>
              <a:cs typeface="Arial" charset="0"/>
            </a:endParaRPr>
          </a:p>
          <a:p>
            <a:r>
              <a:rPr lang="en-US" sz="2400" dirty="0" smtClean="0">
                <a:latin typeface="Arial" charset="0"/>
                <a:ea typeface="Arial" charset="0"/>
                <a:cs typeface="Arial" charset="0"/>
              </a:rPr>
              <a:t>Cultural factors led people to behave in specific ways which had consequences for their well being. For example, parents in Cardiff believed that meat was injurious to the health of children and children’s diets in </a:t>
            </a:r>
            <a:r>
              <a:rPr lang="en-US" sz="2400" dirty="0">
                <a:latin typeface="Arial" charset="0"/>
                <a:ea typeface="Arial" charset="0"/>
                <a:cs typeface="Arial" charset="0"/>
              </a:rPr>
              <a:t>C</a:t>
            </a:r>
            <a:r>
              <a:rPr lang="en-US" sz="2400" dirty="0" smtClean="0">
                <a:latin typeface="Arial" charset="0"/>
                <a:ea typeface="Arial" charset="0"/>
                <a:cs typeface="Arial" charset="0"/>
              </a:rPr>
              <a:t>ardiff lacked protein purely for this reason.</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691940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288758"/>
            <a:ext cx="11646568" cy="4524315"/>
          </a:xfrm>
          <a:prstGeom prst="rect">
            <a:avLst/>
          </a:prstGeom>
          <a:noFill/>
        </p:spPr>
        <p:txBody>
          <a:bodyPr wrap="square" rtlCol="0">
            <a:spAutoFit/>
          </a:bodyPr>
          <a:lstStyle/>
          <a:p>
            <a:r>
              <a:rPr lang="en-US" sz="2400" dirty="0" smtClean="0">
                <a:latin typeface="Arial" charset="0"/>
                <a:ea typeface="Arial" charset="0"/>
                <a:cs typeface="Arial" charset="0"/>
              </a:rPr>
              <a:t>Most industrial districts of south Wales lacked sufficient recreational facilities at the start of the period, while amenities specifically for children were considered by many to be one of the most pressing needs.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The sight of young children ‘wallowing during their play in the dusty, narrow thoroughfares’ of </a:t>
            </a:r>
            <a:r>
              <a:rPr lang="en-US" sz="2400" dirty="0" err="1" smtClean="0">
                <a:latin typeface="Arial" charset="0"/>
                <a:ea typeface="Arial" charset="0"/>
                <a:cs typeface="Arial" charset="0"/>
              </a:rPr>
              <a:t>Ebbw</a:t>
            </a:r>
            <a:r>
              <a:rPr lang="en-US" sz="2400" dirty="0" smtClean="0">
                <a:latin typeface="Arial" charset="0"/>
                <a:ea typeface="Arial" charset="0"/>
                <a:cs typeface="Arial" charset="0"/>
              </a:rPr>
              <a:t> Vale moved a </a:t>
            </a:r>
            <a:r>
              <a:rPr lang="en-US" sz="2400" i="1" dirty="0" err="1" smtClean="0">
                <a:latin typeface="Arial" charset="0"/>
                <a:ea typeface="Arial" charset="0"/>
                <a:cs typeface="Arial" charset="0"/>
              </a:rPr>
              <a:t>Merthyr</a:t>
            </a:r>
            <a:r>
              <a:rPr lang="en-US" sz="2400" i="1" dirty="0" smtClean="0">
                <a:latin typeface="Arial" charset="0"/>
                <a:ea typeface="Arial" charset="0"/>
                <a:cs typeface="Arial" charset="0"/>
              </a:rPr>
              <a:t> Express</a:t>
            </a:r>
            <a:r>
              <a:rPr lang="en-US" sz="2400" dirty="0" smtClean="0">
                <a:latin typeface="Arial" charset="0"/>
                <a:ea typeface="Arial" charset="0"/>
                <a:cs typeface="Arial" charset="0"/>
              </a:rPr>
              <a:t> reader to call for playgrounds to be erected around the town The conditions in which they played constituted ‘a crime against their health’. (</a:t>
            </a:r>
            <a:r>
              <a:rPr lang="en-US" sz="2400" i="1" dirty="0" err="1" smtClean="0">
                <a:latin typeface="Arial" charset="0"/>
                <a:ea typeface="Arial" charset="0"/>
                <a:cs typeface="Arial" charset="0"/>
              </a:rPr>
              <a:t>Merthyr</a:t>
            </a:r>
            <a:r>
              <a:rPr lang="en-US" sz="2400" i="1" dirty="0" smtClean="0">
                <a:latin typeface="Arial" charset="0"/>
                <a:ea typeface="Arial" charset="0"/>
                <a:cs typeface="Arial" charset="0"/>
              </a:rPr>
              <a:t> Express</a:t>
            </a:r>
            <a:r>
              <a:rPr lang="en-US" sz="2400" dirty="0" smtClean="0">
                <a:latin typeface="Arial" charset="0"/>
                <a:ea typeface="Arial" charset="0"/>
                <a:cs typeface="Arial" charset="0"/>
              </a:rPr>
              <a:t>, 12, July 1924)</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The Save the Children Fund described how </a:t>
            </a:r>
            <a:r>
              <a:rPr lang="en-US" sz="2400" dirty="0" err="1" smtClean="0">
                <a:latin typeface="Arial" charset="0"/>
                <a:ea typeface="Arial" charset="0"/>
                <a:cs typeface="Arial" charset="0"/>
              </a:rPr>
              <a:t>Tonypandy</a:t>
            </a:r>
            <a:r>
              <a:rPr lang="en-US" sz="2400" dirty="0" smtClean="0">
                <a:latin typeface="Arial" charset="0"/>
                <a:ea typeface="Arial" charset="0"/>
                <a:cs typeface="Arial" charset="0"/>
              </a:rPr>
              <a:t> had no playgrounds and that two children had been killed and three more injured by a slide in 1932 while playing on a nearby slag tip.</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647923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8234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5774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11750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58941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1078</TotalTime>
  <Words>1925</Words>
  <Application>Microsoft Macintosh PowerPoint</Application>
  <PresentationFormat>Widescreen</PresentationFormat>
  <Paragraphs>119</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Gill Sans MT</vt:lpstr>
      <vt:lpstr>Arial</vt:lpstr>
      <vt:lpstr>Parcel</vt:lpstr>
      <vt:lpstr>Welsh Life and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Life and Culture</dc:title>
  <dc:creator>Conway Davies</dc:creator>
  <cp:lastModifiedBy>Conway Davies</cp:lastModifiedBy>
  <cp:revision>24</cp:revision>
  <dcterms:created xsi:type="dcterms:W3CDTF">2018-03-08T19:41:35Z</dcterms:created>
  <dcterms:modified xsi:type="dcterms:W3CDTF">2018-03-12T16:06:52Z</dcterms:modified>
</cp:coreProperties>
</file>