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4"/>
  </p:sldMasterIdLst>
  <p:notesMasterIdLst>
    <p:notesMasterId r:id="rId17"/>
  </p:notesMasterIdLst>
  <p:handoutMasterIdLst>
    <p:handoutMasterId r:id="rId18"/>
  </p:handoutMasterIdLst>
  <p:sldIdLst>
    <p:sldId id="3825" r:id="rId5"/>
    <p:sldId id="3826" r:id="rId6"/>
    <p:sldId id="3827" r:id="rId7"/>
    <p:sldId id="3791" r:id="rId8"/>
    <p:sldId id="3836" r:id="rId9"/>
    <p:sldId id="3829" r:id="rId10"/>
    <p:sldId id="3831" r:id="rId11"/>
    <p:sldId id="3794" r:id="rId12"/>
    <p:sldId id="3835" r:id="rId13"/>
    <p:sldId id="3833" r:id="rId14"/>
    <p:sldId id="3834" r:id="rId15"/>
    <p:sldId id="3837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0" userDrawn="1">
          <p15:clr>
            <a:srgbClr val="A4A3A4"/>
          </p15:clr>
        </p15:guide>
        <p15:guide id="2" orient="horz" pos="3408" userDrawn="1">
          <p15:clr>
            <a:srgbClr val="A4A3A4"/>
          </p15:clr>
        </p15:guide>
        <p15:guide id="3" pos="6936" userDrawn="1">
          <p15:clr>
            <a:srgbClr val="A4A3A4"/>
          </p15:clr>
        </p15:guide>
        <p15:guide id="4" pos="7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>
        <p:guide orient="horz" pos="1200"/>
        <p:guide orient="horz" pos="3408"/>
        <p:guide pos="6936"/>
        <p:guide pos="74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5B3066-540F-4606-ADEC-65EB1C3E9627}" type="doc">
      <dgm:prSet loTypeId="urn:microsoft.com/office/officeart/2016/7/layout/BasicLinearProcessNumbered#1" loCatId="process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198ACE8E-34F4-43E6-BB2E-1809B1CC58DC}">
      <dgm:prSet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noProof="0" dirty="0"/>
            <a:t>“Because you can speak to them, and they can understand where you're coming from. No pressure from being in a 1-1.” -ANON</a:t>
          </a:r>
          <a:br>
            <a:rPr lang="en-GB" noProof="0" dirty="0"/>
          </a:br>
          <a:endParaRPr lang="en-GB" noProof="0" dirty="0"/>
        </a:p>
      </dgm:t>
    </dgm:pt>
    <dgm:pt modelId="{49F555B2-B165-4CB6-8578-DF4BCD791ABF}" type="parTrans" cxnId="{8327A44B-5326-4A8B-9B23-A3D3C09A16F3}">
      <dgm:prSet/>
      <dgm:spPr/>
      <dgm:t>
        <a:bodyPr rtlCol="0"/>
        <a:lstStyle/>
        <a:p>
          <a:pPr rtl="0"/>
          <a:endParaRPr lang="en-GB" noProof="0" dirty="0"/>
        </a:p>
      </dgm:t>
    </dgm:pt>
    <dgm:pt modelId="{C54063C4-24CD-4834-9424-53756AE38C6B}" type="sibTrans" cxnId="{8327A44B-5326-4A8B-9B23-A3D3C09A16F3}">
      <dgm:prSet phldrT="1"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rtl="0"/>
          <a:r>
            <a:rPr lang="en-GB" noProof="0"/>
            <a:t>1</a:t>
          </a:r>
          <a:endParaRPr lang="en-GB" noProof="0" dirty="0"/>
        </a:p>
      </dgm:t>
    </dgm:pt>
    <dgm:pt modelId="{0F6BA1FB-59E5-4F16-A7B4-1533BB1F09E4}">
      <dgm:prSet/>
      <dgm:spPr>
        <a:solidFill>
          <a:schemeClr val="accent2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noProof="0" dirty="0"/>
            <a:t>“I find it easier to talk with adults and nervous of making friends.” - ANON</a:t>
          </a:r>
        </a:p>
      </dgm:t>
    </dgm:pt>
    <dgm:pt modelId="{6A557BB1-C0DD-44CB-8745-CE5481476209}" type="parTrans" cxnId="{F0FA65E5-FB81-4E7A-9467-65363565F4A0}">
      <dgm:prSet/>
      <dgm:spPr/>
      <dgm:t>
        <a:bodyPr rtlCol="0"/>
        <a:lstStyle/>
        <a:p>
          <a:pPr rtl="0"/>
          <a:endParaRPr lang="en-GB" noProof="0" dirty="0"/>
        </a:p>
      </dgm:t>
    </dgm:pt>
    <dgm:pt modelId="{7DBF5CB5-29DD-4671-A0F3-981D48571500}" type="sibTrans" cxnId="{F0FA65E5-FB81-4E7A-9467-65363565F4A0}">
      <dgm:prSet phldrT="2" phldr="0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en-GB" noProof="0"/>
            <a:t>2</a:t>
          </a:r>
          <a:endParaRPr lang="en-GB" noProof="0" dirty="0"/>
        </a:p>
      </dgm:t>
    </dgm:pt>
    <dgm:pt modelId="{1D096F01-AEA8-401D-8348-98E9A81F3CE0}">
      <dgm:prSet/>
      <dgm:spPr>
        <a:solidFill>
          <a:schemeClr val="accent4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noProof="0" dirty="0"/>
            <a:t>“As they are supportive and easy to talk too.” - ANON</a:t>
          </a:r>
        </a:p>
      </dgm:t>
    </dgm:pt>
    <dgm:pt modelId="{AB9DA1CE-0370-48BB-8362-3A4CBF7FFB29}" type="parTrans" cxnId="{FD2381C0-DA6F-4859-90D6-313730044E7C}">
      <dgm:prSet/>
      <dgm:spPr/>
      <dgm:t>
        <a:bodyPr rtlCol="0"/>
        <a:lstStyle/>
        <a:p>
          <a:pPr rtl="0"/>
          <a:endParaRPr lang="en-GB" noProof="0" dirty="0"/>
        </a:p>
      </dgm:t>
    </dgm:pt>
    <dgm:pt modelId="{6088456C-4B73-4948-985C-DD954DEF44EF}" type="sibTrans" cxnId="{FD2381C0-DA6F-4859-90D6-313730044E7C}">
      <dgm:prSet phldrT="3" phldr="0"/>
      <dgm:spPr>
        <a:solidFill>
          <a:schemeClr val="accent4"/>
        </a:solidFill>
        <a:ln>
          <a:noFill/>
        </a:ln>
      </dgm:spPr>
      <dgm:t>
        <a:bodyPr rtlCol="0"/>
        <a:lstStyle/>
        <a:p>
          <a:pPr rtl="0"/>
          <a:r>
            <a:rPr lang="en-GB" noProof="0"/>
            <a:t>3</a:t>
          </a:r>
          <a:endParaRPr lang="en-GB" noProof="0" dirty="0"/>
        </a:p>
      </dgm:t>
    </dgm:pt>
    <dgm:pt modelId="{DE16CBB4-D3F4-44AD-8379-3A5D78B889D5}">
      <dgm:prSet/>
      <dgm:spPr>
        <a:solidFill>
          <a:schemeClr val="accent5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noProof="0" dirty="0"/>
            <a:t>“After knowing them for a long time I feel that I can trust them, and I feel safe around them” - ANON</a:t>
          </a:r>
        </a:p>
      </dgm:t>
    </dgm:pt>
    <dgm:pt modelId="{917142D8-7514-46BB-B61D-8633F0189C31}" type="parTrans" cxnId="{058D75E7-8E09-41CE-ADFC-EEAD1556353B}">
      <dgm:prSet/>
      <dgm:spPr/>
      <dgm:t>
        <a:bodyPr rtlCol="0"/>
        <a:lstStyle/>
        <a:p>
          <a:pPr rtl="0"/>
          <a:endParaRPr lang="en-GB" noProof="0" dirty="0"/>
        </a:p>
      </dgm:t>
    </dgm:pt>
    <dgm:pt modelId="{C2728830-9A00-4764-A9F1-670DDF9E57B3}" type="sibTrans" cxnId="{058D75E7-8E09-41CE-ADFC-EEAD1556353B}">
      <dgm:prSet phldrT="4" phldr="0"/>
      <dgm:spPr>
        <a:solidFill>
          <a:schemeClr val="accent5"/>
        </a:solidFill>
        <a:ln>
          <a:noFill/>
        </a:ln>
      </dgm:spPr>
      <dgm:t>
        <a:bodyPr rtlCol="0"/>
        <a:lstStyle/>
        <a:p>
          <a:pPr rtl="0"/>
          <a:r>
            <a:rPr lang="en-GB" noProof="0"/>
            <a:t>4</a:t>
          </a:r>
          <a:endParaRPr lang="en-GB" noProof="0" dirty="0"/>
        </a:p>
      </dgm:t>
    </dgm:pt>
    <dgm:pt modelId="{F7B81412-5EAE-488C-9259-0FA0EB0F090B}">
      <dgm:prSet/>
      <dgm:spPr>
        <a:solidFill>
          <a:schemeClr val="accent6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b="0" i="0" u="none" noProof="0" dirty="0"/>
            <a:t> </a:t>
          </a:r>
          <a:endParaRPr lang="en-GB" noProof="0" dirty="0"/>
        </a:p>
      </dgm:t>
    </dgm:pt>
    <dgm:pt modelId="{C9E63F01-62A4-4331-A67D-7FE563CE9D07}" type="parTrans" cxnId="{AD7281BE-8A99-43C0-9016-4082EB985BF2}">
      <dgm:prSet/>
      <dgm:spPr/>
      <dgm:t>
        <a:bodyPr rtlCol="0"/>
        <a:lstStyle/>
        <a:p>
          <a:pPr rtl="0"/>
          <a:endParaRPr lang="en-GB" noProof="0" dirty="0"/>
        </a:p>
      </dgm:t>
    </dgm:pt>
    <dgm:pt modelId="{32E76676-0672-4988-9FB1-308093FF8D5C}" type="sibTrans" cxnId="{AD7281BE-8A99-43C0-9016-4082EB985BF2}">
      <dgm:prSet phldrT="5" phldr="0"/>
      <dgm:spPr>
        <a:solidFill>
          <a:schemeClr val="accent6"/>
        </a:solidFill>
        <a:ln>
          <a:noFill/>
        </a:ln>
      </dgm:spPr>
      <dgm:t>
        <a:bodyPr rtlCol="0"/>
        <a:lstStyle/>
        <a:p>
          <a:pPr rtl="0"/>
          <a:r>
            <a:rPr lang="en-GB" noProof="0"/>
            <a:t>5</a:t>
          </a:r>
          <a:endParaRPr lang="en-GB" noProof="0" dirty="0"/>
        </a:p>
      </dgm:t>
    </dgm:pt>
    <dgm:pt modelId="{869C0C7E-BD0C-4E5F-8D96-6B8EEC39B952}" type="pres">
      <dgm:prSet presAssocID="{0F5B3066-540F-4606-ADEC-65EB1C3E9627}" presName="Name0" presStyleCnt="0">
        <dgm:presLayoutVars>
          <dgm:animLvl val="lvl"/>
          <dgm:resizeHandles val="exact"/>
        </dgm:presLayoutVars>
      </dgm:prSet>
      <dgm:spPr/>
    </dgm:pt>
    <dgm:pt modelId="{A1C50682-E81A-4719-9746-6B052BFB6DD3}" type="pres">
      <dgm:prSet presAssocID="{198ACE8E-34F4-43E6-BB2E-1809B1CC58DC}" presName="compositeNode" presStyleCnt="0">
        <dgm:presLayoutVars>
          <dgm:bulletEnabled val="1"/>
        </dgm:presLayoutVars>
      </dgm:prSet>
      <dgm:spPr/>
    </dgm:pt>
    <dgm:pt modelId="{1896CBD6-4A99-4E4A-A270-A70AEFBAAF7E}" type="pres">
      <dgm:prSet presAssocID="{198ACE8E-34F4-43E6-BB2E-1809B1CC58DC}" presName="bgRect" presStyleLbl="bgAccFollowNode1" presStyleIdx="0" presStyleCnt="5"/>
      <dgm:spPr/>
    </dgm:pt>
    <dgm:pt modelId="{9C3A7F13-9585-42DF-AD32-B56F82B123C8}" type="pres">
      <dgm:prSet presAssocID="{C54063C4-24CD-4834-9424-53756AE38C6B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923B2301-552B-45D2-9EF0-53A10AA17FC6}" type="pres">
      <dgm:prSet presAssocID="{198ACE8E-34F4-43E6-BB2E-1809B1CC58DC}" presName="bottomLine" presStyleLbl="alignNode1" presStyleIdx="1" presStyleCnt="10">
        <dgm:presLayoutVars/>
      </dgm:prSet>
      <dgm:spPr>
        <a:ln>
          <a:solidFill>
            <a:schemeClr val="accent1"/>
          </a:solidFill>
        </a:ln>
      </dgm:spPr>
    </dgm:pt>
    <dgm:pt modelId="{1636F17A-F9E0-460B-890B-A46A6E583FD1}" type="pres">
      <dgm:prSet presAssocID="{198ACE8E-34F4-43E6-BB2E-1809B1CC58DC}" presName="nodeText" presStyleLbl="bgAccFollowNode1" presStyleIdx="0" presStyleCnt="5">
        <dgm:presLayoutVars>
          <dgm:bulletEnabled val="1"/>
        </dgm:presLayoutVars>
      </dgm:prSet>
      <dgm:spPr/>
    </dgm:pt>
    <dgm:pt modelId="{CE18CCA6-9206-4DD7-BE09-5291C62117AB}" type="pres">
      <dgm:prSet presAssocID="{C54063C4-24CD-4834-9424-53756AE38C6B}" presName="sibTrans" presStyleCnt="0"/>
      <dgm:spPr/>
    </dgm:pt>
    <dgm:pt modelId="{B75A207A-E561-4A33-8860-3580568F46B8}" type="pres">
      <dgm:prSet presAssocID="{0F6BA1FB-59E5-4F16-A7B4-1533BB1F09E4}" presName="compositeNode" presStyleCnt="0">
        <dgm:presLayoutVars>
          <dgm:bulletEnabled val="1"/>
        </dgm:presLayoutVars>
      </dgm:prSet>
      <dgm:spPr/>
    </dgm:pt>
    <dgm:pt modelId="{02F7283A-0FC3-4AF1-AA94-0270DC0B1C33}" type="pres">
      <dgm:prSet presAssocID="{0F6BA1FB-59E5-4F16-A7B4-1533BB1F09E4}" presName="bgRect" presStyleLbl="bgAccFollowNode1" presStyleIdx="1" presStyleCnt="5"/>
      <dgm:spPr/>
    </dgm:pt>
    <dgm:pt modelId="{C08FC467-91FE-48BD-B243-273925C2B75A}" type="pres">
      <dgm:prSet presAssocID="{7DBF5CB5-29DD-4671-A0F3-981D48571500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DE393E47-CBB6-4D77-A342-C9AFD9FC8CB6}" type="pres">
      <dgm:prSet presAssocID="{0F6BA1FB-59E5-4F16-A7B4-1533BB1F09E4}" presName="bottomLine" presStyleLbl="alignNode1" presStyleIdx="3" presStyleCnt="10">
        <dgm:presLayoutVars/>
      </dgm:prSet>
      <dgm:spPr>
        <a:ln>
          <a:solidFill>
            <a:schemeClr val="accent2"/>
          </a:solidFill>
        </a:ln>
      </dgm:spPr>
    </dgm:pt>
    <dgm:pt modelId="{6209B655-7BD8-4C2E-802B-7A837190A817}" type="pres">
      <dgm:prSet presAssocID="{0F6BA1FB-59E5-4F16-A7B4-1533BB1F09E4}" presName="nodeText" presStyleLbl="bgAccFollowNode1" presStyleIdx="1" presStyleCnt="5">
        <dgm:presLayoutVars>
          <dgm:bulletEnabled val="1"/>
        </dgm:presLayoutVars>
      </dgm:prSet>
      <dgm:spPr/>
    </dgm:pt>
    <dgm:pt modelId="{44DA27FB-BF39-4511-84EF-E3EA3F12D2B6}" type="pres">
      <dgm:prSet presAssocID="{7DBF5CB5-29DD-4671-A0F3-981D48571500}" presName="sibTrans" presStyleCnt="0"/>
      <dgm:spPr/>
    </dgm:pt>
    <dgm:pt modelId="{9ED209A7-CD15-4C32-9372-A0384698B942}" type="pres">
      <dgm:prSet presAssocID="{1D096F01-AEA8-401D-8348-98E9A81F3CE0}" presName="compositeNode" presStyleCnt="0">
        <dgm:presLayoutVars>
          <dgm:bulletEnabled val="1"/>
        </dgm:presLayoutVars>
      </dgm:prSet>
      <dgm:spPr/>
    </dgm:pt>
    <dgm:pt modelId="{B5DA272C-701A-4327-802B-15E4D04DF389}" type="pres">
      <dgm:prSet presAssocID="{1D096F01-AEA8-401D-8348-98E9A81F3CE0}" presName="bgRect" presStyleLbl="bgAccFollowNode1" presStyleIdx="2" presStyleCnt="5"/>
      <dgm:spPr/>
    </dgm:pt>
    <dgm:pt modelId="{4104A2F1-FB99-4C42-8067-46B8EEEC9610}" type="pres">
      <dgm:prSet presAssocID="{6088456C-4B73-4948-985C-DD954DEF44EF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2EB92C72-3528-4913-AFF6-FF0B4F338399}" type="pres">
      <dgm:prSet presAssocID="{1D096F01-AEA8-401D-8348-98E9A81F3CE0}" presName="bottomLine" presStyleLbl="alignNode1" presStyleIdx="5" presStyleCnt="10">
        <dgm:presLayoutVars/>
      </dgm:prSet>
      <dgm:spPr>
        <a:solidFill>
          <a:schemeClr val="accent4"/>
        </a:solidFill>
        <a:ln>
          <a:solidFill>
            <a:schemeClr val="accent4"/>
          </a:solidFill>
        </a:ln>
      </dgm:spPr>
    </dgm:pt>
    <dgm:pt modelId="{74E21D92-0946-4075-ABB7-F58F125D081F}" type="pres">
      <dgm:prSet presAssocID="{1D096F01-AEA8-401D-8348-98E9A81F3CE0}" presName="nodeText" presStyleLbl="bgAccFollowNode1" presStyleIdx="2" presStyleCnt="5">
        <dgm:presLayoutVars>
          <dgm:bulletEnabled val="1"/>
        </dgm:presLayoutVars>
      </dgm:prSet>
      <dgm:spPr/>
    </dgm:pt>
    <dgm:pt modelId="{E7F9CACB-FE98-4F37-853A-1B05B4BF4385}" type="pres">
      <dgm:prSet presAssocID="{6088456C-4B73-4948-985C-DD954DEF44EF}" presName="sibTrans" presStyleCnt="0"/>
      <dgm:spPr/>
    </dgm:pt>
    <dgm:pt modelId="{313C51D3-DB7E-4530-8AFA-F0AE0E26CE2D}" type="pres">
      <dgm:prSet presAssocID="{DE16CBB4-D3F4-44AD-8379-3A5D78B889D5}" presName="compositeNode" presStyleCnt="0">
        <dgm:presLayoutVars>
          <dgm:bulletEnabled val="1"/>
        </dgm:presLayoutVars>
      </dgm:prSet>
      <dgm:spPr/>
    </dgm:pt>
    <dgm:pt modelId="{549A837B-0FA3-4970-A9F9-3BD236350D3D}" type="pres">
      <dgm:prSet presAssocID="{DE16CBB4-D3F4-44AD-8379-3A5D78B889D5}" presName="bgRect" presStyleLbl="bgAccFollowNode1" presStyleIdx="3" presStyleCnt="5"/>
      <dgm:spPr/>
    </dgm:pt>
    <dgm:pt modelId="{AC6B335A-D8B4-46D8-93DE-B9EF1773F6AC}" type="pres">
      <dgm:prSet presAssocID="{C2728830-9A00-4764-A9F1-670DDF9E57B3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7B3E0A16-DB85-46CA-87D6-4D39F6DBFC52}" type="pres">
      <dgm:prSet presAssocID="{DE16CBB4-D3F4-44AD-8379-3A5D78B889D5}" presName="bottomLine" presStyleLbl="alignNode1" presStyleIdx="7" presStyleCnt="10">
        <dgm:presLayoutVars/>
      </dgm:prSet>
      <dgm:spPr>
        <a:ln>
          <a:solidFill>
            <a:schemeClr val="accent5"/>
          </a:solidFill>
        </a:ln>
      </dgm:spPr>
    </dgm:pt>
    <dgm:pt modelId="{B80B8360-3897-45DE-BD0A-F9CCC9BAC34F}" type="pres">
      <dgm:prSet presAssocID="{DE16CBB4-D3F4-44AD-8379-3A5D78B889D5}" presName="nodeText" presStyleLbl="bgAccFollowNode1" presStyleIdx="3" presStyleCnt="5">
        <dgm:presLayoutVars>
          <dgm:bulletEnabled val="1"/>
        </dgm:presLayoutVars>
      </dgm:prSet>
      <dgm:spPr/>
    </dgm:pt>
    <dgm:pt modelId="{4BE79C5F-B252-4C81-B7E8-356A6349584C}" type="pres">
      <dgm:prSet presAssocID="{C2728830-9A00-4764-A9F1-670DDF9E57B3}" presName="sibTrans" presStyleCnt="0"/>
      <dgm:spPr/>
    </dgm:pt>
    <dgm:pt modelId="{11D9C427-A430-492A-BD3C-E4D081DA46F5}" type="pres">
      <dgm:prSet presAssocID="{F7B81412-5EAE-488C-9259-0FA0EB0F090B}" presName="compositeNode" presStyleCnt="0">
        <dgm:presLayoutVars>
          <dgm:bulletEnabled val="1"/>
        </dgm:presLayoutVars>
      </dgm:prSet>
      <dgm:spPr/>
    </dgm:pt>
    <dgm:pt modelId="{4795DD00-81CA-4D89-AAC9-9CB098B4E837}" type="pres">
      <dgm:prSet presAssocID="{F7B81412-5EAE-488C-9259-0FA0EB0F090B}" presName="bgRect" presStyleLbl="bgAccFollowNode1" presStyleIdx="4" presStyleCnt="5"/>
      <dgm:spPr/>
    </dgm:pt>
    <dgm:pt modelId="{06772805-3643-43C2-9C80-F43268C57C20}" type="pres">
      <dgm:prSet presAssocID="{32E76676-0672-4988-9FB1-308093FF8D5C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77F59A8B-7684-4E29-B44F-B0F96367FE70}" type="pres">
      <dgm:prSet presAssocID="{F7B81412-5EAE-488C-9259-0FA0EB0F090B}" presName="bottomLine" presStyleLbl="alignNode1" presStyleIdx="9" presStyleCnt="10">
        <dgm:presLayoutVars/>
      </dgm:prSet>
      <dgm:spPr/>
    </dgm:pt>
    <dgm:pt modelId="{80C8596E-ABE7-41A1-8A35-72244067CF90}" type="pres">
      <dgm:prSet presAssocID="{F7B81412-5EAE-488C-9259-0FA0EB0F090B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10EAB407-DDBC-4E09-A41B-36376F2BB005}" type="presOf" srcId="{32E76676-0672-4988-9FB1-308093FF8D5C}" destId="{06772805-3643-43C2-9C80-F43268C57C20}" srcOrd="0" destOrd="0" presId="urn:microsoft.com/office/officeart/2016/7/layout/BasicLinearProcessNumbered#1"/>
    <dgm:cxn modelId="{F47EB913-8831-49CC-ABE6-AB555FA6F993}" type="presOf" srcId="{6088456C-4B73-4948-985C-DD954DEF44EF}" destId="{4104A2F1-FB99-4C42-8067-46B8EEEC9610}" srcOrd="0" destOrd="0" presId="urn:microsoft.com/office/officeart/2016/7/layout/BasicLinearProcessNumbered#1"/>
    <dgm:cxn modelId="{EB7FE821-06C9-4CFA-BBFF-63BF8C7F1444}" type="presOf" srcId="{198ACE8E-34F4-43E6-BB2E-1809B1CC58DC}" destId="{1896CBD6-4A99-4E4A-A270-A70AEFBAAF7E}" srcOrd="0" destOrd="0" presId="urn:microsoft.com/office/officeart/2016/7/layout/BasicLinearProcessNumbered#1"/>
    <dgm:cxn modelId="{9B21BC25-6F2C-47C2-8285-8E9BB26D02F7}" type="presOf" srcId="{DE16CBB4-D3F4-44AD-8379-3A5D78B889D5}" destId="{B80B8360-3897-45DE-BD0A-F9CCC9BAC34F}" srcOrd="1" destOrd="0" presId="urn:microsoft.com/office/officeart/2016/7/layout/BasicLinearProcessNumbered#1"/>
    <dgm:cxn modelId="{A7465026-5EB9-4359-B2CA-62409A490278}" type="presOf" srcId="{0F5B3066-540F-4606-ADEC-65EB1C3E9627}" destId="{869C0C7E-BD0C-4E5F-8D96-6B8EEC39B952}" srcOrd="0" destOrd="0" presId="urn:microsoft.com/office/officeart/2016/7/layout/BasicLinearProcessNumbered#1"/>
    <dgm:cxn modelId="{500C1428-BAD2-4EA1-AAAB-CD4D6F648C0B}" type="presOf" srcId="{0F6BA1FB-59E5-4F16-A7B4-1533BB1F09E4}" destId="{02F7283A-0FC3-4AF1-AA94-0270DC0B1C33}" srcOrd="0" destOrd="0" presId="urn:microsoft.com/office/officeart/2016/7/layout/BasicLinearProcessNumbered#1"/>
    <dgm:cxn modelId="{619E3C68-1E17-487D-ABC8-EB727F4952A3}" type="presOf" srcId="{C54063C4-24CD-4834-9424-53756AE38C6B}" destId="{9C3A7F13-9585-42DF-AD32-B56F82B123C8}" srcOrd="0" destOrd="0" presId="urn:microsoft.com/office/officeart/2016/7/layout/BasicLinearProcessNumbered#1"/>
    <dgm:cxn modelId="{F4BF496B-2EAC-4B21-A290-8C4A35AC4213}" type="presOf" srcId="{7DBF5CB5-29DD-4671-A0F3-981D48571500}" destId="{C08FC467-91FE-48BD-B243-273925C2B75A}" srcOrd="0" destOrd="0" presId="urn:microsoft.com/office/officeart/2016/7/layout/BasicLinearProcessNumbered#1"/>
    <dgm:cxn modelId="{32F29D6B-8717-40AA-AB41-CDE85B6445F2}" type="presOf" srcId="{C2728830-9A00-4764-A9F1-670DDF9E57B3}" destId="{AC6B335A-D8B4-46D8-93DE-B9EF1773F6AC}" srcOrd="0" destOrd="0" presId="urn:microsoft.com/office/officeart/2016/7/layout/BasicLinearProcessNumbered#1"/>
    <dgm:cxn modelId="{8327A44B-5326-4A8B-9B23-A3D3C09A16F3}" srcId="{0F5B3066-540F-4606-ADEC-65EB1C3E9627}" destId="{198ACE8E-34F4-43E6-BB2E-1809B1CC58DC}" srcOrd="0" destOrd="0" parTransId="{49F555B2-B165-4CB6-8578-DF4BCD791ABF}" sibTransId="{C54063C4-24CD-4834-9424-53756AE38C6B}"/>
    <dgm:cxn modelId="{EF38696C-3284-4D81-8B6A-406B0A4B5478}" type="presOf" srcId="{DE16CBB4-D3F4-44AD-8379-3A5D78B889D5}" destId="{549A837B-0FA3-4970-A9F9-3BD236350D3D}" srcOrd="0" destOrd="0" presId="urn:microsoft.com/office/officeart/2016/7/layout/BasicLinearProcessNumbered#1"/>
    <dgm:cxn modelId="{2E8EE86D-D18A-48C5-817B-661FEDBE5EB5}" type="presOf" srcId="{0F6BA1FB-59E5-4F16-A7B4-1533BB1F09E4}" destId="{6209B655-7BD8-4C2E-802B-7A837190A817}" srcOrd="1" destOrd="0" presId="urn:microsoft.com/office/officeart/2016/7/layout/BasicLinearProcessNumbered#1"/>
    <dgm:cxn modelId="{7B7DC85A-1097-4B13-A457-5376A39A58E2}" type="presOf" srcId="{F7B81412-5EAE-488C-9259-0FA0EB0F090B}" destId="{80C8596E-ABE7-41A1-8A35-72244067CF90}" srcOrd="1" destOrd="0" presId="urn:microsoft.com/office/officeart/2016/7/layout/BasicLinearProcessNumbered#1"/>
    <dgm:cxn modelId="{AA103CB4-BE4E-4C3C-8A8A-83391F2FB47F}" type="presOf" srcId="{1D096F01-AEA8-401D-8348-98E9A81F3CE0}" destId="{B5DA272C-701A-4327-802B-15E4D04DF389}" srcOrd="0" destOrd="0" presId="urn:microsoft.com/office/officeart/2016/7/layout/BasicLinearProcessNumbered#1"/>
    <dgm:cxn modelId="{451EA9B5-F1ED-4BC6-8C22-CD5C870E657E}" type="presOf" srcId="{F7B81412-5EAE-488C-9259-0FA0EB0F090B}" destId="{4795DD00-81CA-4D89-AAC9-9CB098B4E837}" srcOrd="0" destOrd="0" presId="urn:microsoft.com/office/officeart/2016/7/layout/BasicLinearProcessNumbered#1"/>
    <dgm:cxn modelId="{EC143BBE-149C-4B2B-96B6-7B3C8595B821}" type="presOf" srcId="{1D096F01-AEA8-401D-8348-98E9A81F3CE0}" destId="{74E21D92-0946-4075-ABB7-F58F125D081F}" srcOrd="1" destOrd="0" presId="urn:microsoft.com/office/officeart/2016/7/layout/BasicLinearProcessNumbered#1"/>
    <dgm:cxn modelId="{AD7281BE-8A99-43C0-9016-4082EB985BF2}" srcId="{0F5B3066-540F-4606-ADEC-65EB1C3E9627}" destId="{F7B81412-5EAE-488C-9259-0FA0EB0F090B}" srcOrd="4" destOrd="0" parTransId="{C9E63F01-62A4-4331-A67D-7FE563CE9D07}" sibTransId="{32E76676-0672-4988-9FB1-308093FF8D5C}"/>
    <dgm:cxn modelId="{FD2381C0-DA6F-4859-90D6-313730044E7C}" srcId="{0F5B3066-540F-4606-ADEC-65EB1C3E9627}" destId="{1D096F01-AEA8-401D-8348-98E9A81F3CE0}" srcOrd="2" destOrd="0" parTransId="{AB9DA1CE-0370-48BB-8362-3A4CBF7FFB29}" sibTransId="{6088456C-4B73-4948-985C-DD954DEF44EF}"/>
    <dgm:cxn modelId="{8CB3EED4-728A-4D4F-ACB4-5DD629623D8A}" type="presOf" srcId="{198ACE8E-34F4-43E6-BB2E-1809B1CC58DC}" destId="{1636F17A-F9E0-460B-890B-A46A6E583FD1}" srcOrd="1" destOrd="0" presId="urn:microsoft.com/office/officeart/2016/7/layout/BasicLinearProcessNumbered#1"/>
    <dgm:cxn modelId="{F0FA65E5-FB81-4E7A-9467-65363565F4A0}" srcId="{0F5B3066-540F-4606-ADEC-65EB1C3E9627}" destId="{0F6BA1FB-59E5-4F16-A7B4-1533BB1F09E4}" srcOrd="1" destOrd="0" parTransId="{6A557BB1-C0DD-44CB-8745-CE5481476209}" sibTransId="{7DBF5CB5-29DD-4671-A0F3-981D48571500}"/>
    <dgm:cxn modelId="{058D75E7-8E09-41CE-ADFC-EEAD1556353B}" srcId="{0F5B3066-540F-4606-ADEC-65EB1C3E9627}" destId="{DE16CBB4-D3F4-44AD-8379-3A5D78B889D5}" srcOrd="3" destOrd="0" parTransId="{917142D8-7514-46BB-B61D-8633F0189C31}" sibTransId="{C2728830-9A00-4764-A9F1-670DDF9E57B3}"/>
    <dgm:cxn modelId="{6FD83AE8-DB7F-4EFE-8F0A-58735E6AEC64}" type="presParOf" srcId="{869C0C7E-BD0C-4E5F-8D96-6B8EEC39B952}" destId="{A1C50682-E81A-4719-9746-6B052BFB6DD3}" srcOrd="0" destOrd="0" presId="urn:microsoft.com/office/officeart/2016/7/layout/BasicLinearProcessNumbered#1"/>
    <dgm:cxn modelId="{AA17009A-379B-43BE-97BA-12B67036AD90}" type="presParOf" srcId="{A1C50682-E81A-4719-9746-6B052BFB6DD3}" destId="{1896CBD6-4A99-4E4A-A270-A70AEFBAAF7E}" srcOrd="0" destOrd="0" presId="urn:microsoft.com/office/officeart/2016/7/layout/BasicLinearProcessNumbered#1"/>
    <dgm:cxn modelId="{6D85C09F-1D0A-406F-9396-06638BA4FD92}" type="presParOf" srcId="{A1C50682-E81A-4719-9746-6B052BFB6DD3}" destId="{9C3A7F13-9585-42DF-AD32-B56F82B123C8}" srcOrd="1" destOrd="0" presId="urn:microsoft.com/office/officeart/2016/7/layout/BasicLinearProcessNumbered#1"/>
    <dgm:cxn modelId="{794669B6-74B7-439A-8EE2-238314813197}" type="presParOf" srcId="{A1C50682-E81A-4719-9746-6B052BFB6DD3}" destId="{923B2301-552B-45D2-9EF0-53A10AA17FC6}" srcOrd="2" destOrd="0" presId="urn:microsoft.com/office/officeart/2016/7/layout/BasicLinearProcessNumbered#1"/>
    <dgm:cxn modelId="{23ECCBA1-941D-4643-9618-18F560A80DAB}" type="presParOf" srcId="{A1C50682-E81A-4719-9746-6B052BFB6DD3}" destId="{1636F17A-F9E0-460B-890B-A46A6E583FD1}" srcOrd="3" destOrd="0" presId="urn:microsoft.com/office/officeart/2016/7/layout/BasicLinearProcessNumbered#1"/>
    <dgm:cxn modelId="{84426433-1E67-4D55-9D10-3C4CF150BF28}" type="presParOf" srcId="{869C0C7E-BD0C-4E5F-8D96-6B8EEC39B952}" destId="{CE18CCA6-9206-4DD7-BE09-5291C62117AB}" srcOrd="1" destOrd="0" presId="urn:microsoft.com/office/officeart/2016/7/layout/BasicLinearProcessNumbered#1"/>
    <dgm:cxn modelId="{16E156BA-CA11-45E4-B5EA-B4F3067B424F}" type="presParOf" srcId="{869C0C7E-BD0C-4E5F-8D96-6B8EEC39B952}" destId="{B75A207A-E561-4A33-8860-3580568F46B8}" srcOrd="2" destOrd="0" presId="urn:microsoft.com/office/officeart/2016/7/layout/BasicLinearProcessNumbered#1"/>
    <dgm:cxn modelId="{63957AA2-61FB-47C5-9B97-06D23CB5FDF5}" type="presParOf" srcId="{B75A207A-E561-4A33-8860-3580568F46B8}" destId="{02F7283A-0FC3-4AF1-AA94-0270DC0B1C33}" srcOrd="0" destOrd="0" presId="urn:microsoft.com/office/officeart/2016/7/layout/BasicLinearProcessNumbered#1"/>
    <dgm:cxn modelId="{3099F022-A87D-4FA3-8BC3-9575F846BC44}" type="presParOf" srcId="{B75A207A-E561-4A33-8860-3580568F46B8}" destId="{C08FC467-91FE-48BD-B243-273925C2B75A}" srcOrd="1" destOrd="0" presId="urn:microsoft.com/office/officeart/2016/7/layout/BasicLinearProcessNumbered#1"/>
    <dgm:cxn modelId="{A2E37B9F-7D4B-49D4-AF46-9A540F2ACE59}" type="presParOf" srcId="{B75A207A-E561-4A33-8860-3580568F46B8}" destId="{DE393E47-CBB6-4D77-A342-C9AFD9FC8CB6}" srcOrd="2" destOrd="0" presId="urn:microsoft.com/office/officeart/2016/7/layout/BasicLinearProcessNumbered#1"/>
    <dgm:cxn modelId="{3374E4EC-7EA8-47C5-B2E6-92A2F8FDFB7F}" type="presParOf" srcId="{B75A207A-E561-4A33-8860-3580568F46B8}" destId="{6209B655-7BD8-4C2E-802B-7A837190A817}" srcOrd="3" destOrd="0" presId="urn:microsoft.com/office/officeart/2016/7/layout/BasicLinearProcessNumbered#1"/>
    <dgm:cxn modelId="{64EBAD3F-E38B-4135-AAA2-C165246599F7}" type="presParOf" srcId="{869C0C7E-BD0C-4E5F-8D96-6B8EEC39B952}" destId="{44DA27FB-BF39-4511-84EF-E3EA3F12D2B6}" srcOrd="3" destOrd="0" presId="urn:microsoft.com/office/officeart/2016/7/layout/BasicLinearProcessNumbered#1"/>
    <dgm:cxn modelId="{C047657C-4647-4043-950A-E8F7F675767E}" type="presParOf" srcId="{869C0C7E-BD0C-4E5F-8D96-6B8EEC39B952}" destId="{9ED209A7-CD15-4C32-9372-A0384698B942}" srcOrd="4" destOrd="0" presId="urn:microsoft.com/office/officeart/2016/7/layout/BasicLinearProcessNumbered#1"/>
    <dgm:cxn modelId="{0F5F3613-D3F0-4FA7-ACBA-C61DDC0B6FCC}" type="presParOf" srcId="{9ED209A7-CD15-4C32-9372-A0384698B942}" destId="{B5DA272C-701A-4327-802B-15E4D04DF389}" srcOrd="0" destOrd="0" presId="urn:microsoft.com/office/officeart/2016/7/layout/BasicLinearProcessNumbered#1"/>
    <dgm:cxn modelId="{AB7A54D4-8E23-4583-8E98-345042A04591}" type="presParOf" srcId="{9ED209A7-CD15-4C32-9372-A0384698B942}" destId="{4104A2F1-FB99-4C42-8067-46B8EEEC9610}" srcOrd="1" destOrd="0" presId="urn:microsoft.com/office/officeart/2016/7/layout/BasicLinearProcessNumbered#1"/>
    <dgm:cxn modelId="{06C75B26-0F3E-41ED-839F-4D64199F4461}" type="presParOf" srcId="{9ED209A7-CD15-4C32-9372-A0384698B942}" destId="{2EB92C72-3528-4913-AFF6-FF0B4F338399}" srcOrd="2" destOrd="0" presId="urn:microsoft.com/office/officeart/2016/7/layout/BasicLinearProcessNumbered#1"/>
    <dgm:cxn modelId="{AAB9864E-92C0-4EA3-9F0E-6EB52D100EBE}" type="presParOf" srcId="{9ED209A7-CD15-4C32-9372-A0384698B942}" destId="{74E21D92-0946-4075-ABB7-F58F125D081F}" srcOrd="3" destOrd="0" presId="urn:microsoft.com/office/officeart/2016/7/layout/BasicLinearProcessNumbered#1"/>
    <dgm:cxn modelId="{13ED127B-27D7-4A94-8FC0-60DF0BA87D27}" type="presParOf" srcId="{869C0C7E-BD0C-4E5F-8D96-6B8EEC39B952}" destId="{E7F9CACB-FE98-4F37-853A-1B05B4BF4385}" srcOrd="5" destOrd="0" presId="urn:microsoft.com/office/officeart/2016/7/layout/BasicLinearProcessNumbered#1"/>
    <dgm:cxn modelId="{4B61CEE5-C2BB-4897-9CE0-A1A15D162F44}" type="presParOf" srcId="{869C0C7E-BD0C-4E5F-8D96-6B8EEC39B952}" destId="{313C51D3-DB7E-4530-8AFA-F0AE0E26CE2D}" srcOrd="6" destOrd="0" presId="urn:microsoft.com/office/officeart/2016/7/layout/BasicLinearProcessNumbered#1"/>
    <dgm:cxn modelId="{9B85DE27-B7E4-402F-BE27-E3C3985E9A79}" type="presParOf" srcId="{313C51D3-DB7E-4530-8AFA-F0AE0E26CE2D}" destId="{549A837B-0FA3-4970-A9F9-3BD236350D3D}" srcOrd="0" destOrd="0" presId="urn:microsoft.com/office/officeart/2016/7/layout/BasicLinearProcessNumbered#1"/>
    <dgm:cxn modelId="{9D5D9389-D124-429A-8F96-49696F6F4EF9}" type="presParOf" srcId="{313C51D3-DB7E-4530-8AFA-F0AE0E26CE2D}" destId="{AC6B335A-D8B4-46D8-93DE-B9EF1773F6AC}" srcOrd="1" destOrd="0" presId="urn:microsoft.com/office/officeart/2016/7/layout/BasicLinearProcessNumbered#1"/>
    <dgm:cxn modelId="{AEF2A504-6850-4ED8-81A9-8B6F7FF43DCD}" type="presParOf" srcId="{313C51D3-DB7E-4530-8AFA-F0AE0E26CE2D}" destId="{7B3E0A16-DB85-46CA-87D6-4D39F6DBFC52}" srcOrd="2" destOrd="0" presId="urn:microsoft.com/office/officeart/2016/7/layout/BasicLinearProcessNumbered#1"/>
    <dgm:cxn modelId="{25F27692-3F46-46F7-BF34-29BD99560D08}" type="presParOf" srcId="{313C51D3-DB7E-4530-8AFA-F0AE0E26CE2D}" destId="{B80B8360-3897-45DE-BD0A-F9CCC9BAC34F}" srcOrd="3" destOrd="0" presId="urn:microsoft.com/office/officeart/2016/7/layout/BasicLinearProcessNumbered#1"/>
    <dgm:cxn modelId="{4796AC81-FE2B-441F-A0B6-C344625F6E96}" type="presParOf" srcId="{869C0C7E-BD0C-4E5F-8D96-6B8EEC39B952}" destId="{4BE79C5F-B252-4C81-B7E8-356A6349584C}" srcOrd="7" destOrd="0" presId="urn:microsoft.com/office/officeart/2016/7/layout/BasicLinearProcessNumbered#1"/>
    <dgm:cxn modelId="{F640017D-6D0A-4410-A66B-828F2066B1C3}" type="presParOf" srcId="{869C0C7E-BD0C-4E5F-8D96-6B8EEC39B952}" destId="{11D9C427-A430-492A-BD3C-E4D081DA46F5}" srcOrd="8" destOrd="0" presId="urn:microsoft.com/office/officeart/2016/7/layout/BasicLinearProcessNumbered#1"/>
    <dgm:cxn modelId="{3F5AE0F2-FA72-4C37-BCFA-A61C660A8759}" type="presParOf" srcId="{11D9C427-A430-492A-BD3C-E4D081DA46F5}" destId="{4795DD00-81CA-4D89-AAC9-9CB098B4E837}" srcOrd="0" destOrd="0" presId="urn:microsoft.com/office/officeart/2016/7/layout/BasicLinearProcessNumbered#1"/>
    <dgm:cxn modelId="{D1D3C516-0A96-4C35-8949-341CF221BBD1}" type="presParOf" srcId="{11D9C427-A430-492A-BD3C-E4D081DA46F5}" destId="{06772805-3643-43C2-9C80-F43268C57C20}" srcOrd="1" destOrd="0" presId="urn:microsoft.com/office/officeart/2016/7/layout/BasicLinearProcessNumbered#1"/>
    <dgm:cxn modelId="{A39F6DBC-EC8C-42B3-9D5B-962E5C23F626}" type="presParOf" srcId="{11D9C427-A430-492A-BD3C-E4D081DA46F5}" destId="{77F59A8B-7684-4E29-B44F-B0F96367FE70}" srcOrd="2" destOrd="0" presId="urn:microsoft.com/office/officeart/2016/7/layout/BasicLinearProcessNumbered#1"/>
    <dgm:cxn modelId="{37B3E4C3-947D-462B-A3DF-A33AAEB8FA1C}" type="presParOf" srcId="{11D9C427-A430-492A-BD3C-E4D081DA46F5}" destId="{80C8596E-ABE7-41A1-8A35-72244067CF90}" srcOrd="3" destOrd="0" presId="urn:microsoft.com/office/officeart/2016/7/layout/BasicLinearProcessNumbered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6CBD6-4A99-4E4A-A270-A70AEFBAAF7E}">
      <dsp:nvSpPr>
        <dsp:cNvPr id="0" name=""/>
        <dsp:cNvSpPr/>
      </dsp:nvSpPr>
      <dsp:spPr>
        <a:xfrm>
          <a:off x="3484" y="517200"/>
          <a:ext cx="1886775" cy="2641486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00" tIns="330200" rIns="147100" bIns="330200" numCol="1" spcCol="1270" rtlCol="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noProof="0" dirty="0"/>
            <a:t>“Because you can speak to them, and they can understand where you're coming from. No pressure from being in a 1-1.” -ANON</a:t>
          </a:r>
          <a:br>
            <a:rPr lang="en-GB" sz="1100" kern="1200" noProof="0" dirty="0"/>
          </a:br>
          <a:endParaRPr lang="en-GB" sz="1100" kern="1200" noProof="0" dirty="0"/>
        </a:p>
      </dsp:txBody>
      <dsp:txXfrm>
        <a:off x="3484" y="1520965"/>
        <a:ext cx="1886775" cy="1584891"/>
      </dsp:txXfrm>
    </dsp:sp>
    <dsp:sp modelId="{9C3A7F13-9585-42DF-AD32-B56F82B123C8}">
      <dsp:nvSpPr>
        <dsp:cNvPr id="0" name=""/>
        <dsp:cNvSpPr/>
      </dsp:nvSpPr>
      <dsp:spPr>
        <a:xfrm>
          <a:off x="550649" y="781349"/>
          <a:ext cx="792445" cy="792445"/>
        </a:xfrm>
        <a:prstGeom prst="ellipse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82" tIns="12700" rIns="61782" bIns="12700" numCol="1" spcCol="1270" rtlCol="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noProof="0"/>
            <a:t>1</a:t>
          </a:r>
          <a:endParaRPr lang="en-GB" sz="3800" kern="1200" noProof="0" dirty="0"/>
        </a:p>
      </dsp:txBody>
      <dsp:txXfrm>
        <a:off x="666700" y="897400"/>
        <a:ext cx="560343" cy="560343"/>
      </dsp:txXfrm>
    </dsp:sp>
    <dsp:sp modelId="{923B2301-552B-45D2-9EF0-53A10AA17FC6}">
      <dsp:nvSpPr>
        <dsp:cNvPr id="0" name=""/>
        <dsp:cNvSpPr/>
      </dsp:nvSpPr>
      <dsp:spPr>
        <a:xfrm>
          <a:off x="3484" y="3158615"/>
          <a:ext cx="188677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7283A-0FC3-4AF1-AA94-0270DC0B1C33}">
      <dsp:nvSpPr>
        <dsp:cNvPr id="0" name=""/>
        <dsp:cNvSpPr/>
      </dsp:nvSpPr>
      <dsp:spPr>
        <a:xfrm>
          <a:off x="2078938" y="517200"/>
          <a:ext cx="1886775" cy="2641486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00" tIns="330200" rIns="147100" bIns="330200" numCol="1" spcCol="1270" rtlCol="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noProof="0" dirty="0"/>
            <a:t>“I find it easier to talk with adults and nervous of making friends.” - ANON</a:t>
          </a:r>
        </a:p>
      </dsp:txBody>
      <dsp:txXfrm>
        <a:off x="2078938" y="1520965"/>
        <a:ext cx="1886775" cy="1584891"/>
      </dsp:txXfrm>
    </dsp:sp>
    <dsp:sp modelId="{C08FC467-91FE-48BD-B243-273925C2B75A}">
      <dsp:nvSpPr>
        <dsp:cNvPr id="0" name=""/>
        <dsp:cNvSpPr/>
      </dsp:nvSpPr>
      <dsp:spPr>
        <a:xfrm>
          <a:off x="2626103" y="781349"/>
          <a:ext cx="792445" cy="792445"/>
        </a:xfrm>
        <a:prstGeom prst="ellipse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82" tIns="12700" rIns="61782" bIns="12700" numCol="1" spcCol="1270" rtlCol="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noProof="0"/>
            <a:t>2</a:t>
          </a:r>
          <a:endParaRPr lang="en-GB" sz="3800" kern="1200" noProof="0" dirty="0"/>
        </a:p>
      </dsp:txBody>
      <dsp:txXfrm>
        <a:off x="2742154" y="897400"/>
        <a:ext cx="560343" cy="560343"/>
      </dsp:txXfrm>
    </dsp:sp>
    <dsp:sp modelId="{DE393E47-CBB6-4D77-A342-C9AFD9FC8CB6}">
      <dsp:nvSpPr>
        <dsp:cNvPr id="0" name=""/>
        <dsp:cNvSpPr/>
      </dsp:nvSpPr>
      <dsp:spPr>
        <a:xfrm>
          <a:off x="2078938" y="3158615"/>
          <a:ext cx="188677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A272C-701A-4327-802B-15E4D04DF389}">
      <dsp:nvSpPr>
        <dsp:cNvPr id="0" name=""/>
        <dsp:cNvSpPr/>
      </dsp:nvSpPr>
      <dsp:spPr>
        <a:xfrm>
          <a:off x="4154392" y="517200"/>
          <a:ext cx="1886775" cy="2641486"/>
        </a:xfrm>
        <a:prstGeom prst="rect">
          <a:avLst/>
        </a:prstGeom>
        <a:solidFill>
          <a:schemeClr val="accent4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00" tIns="330200" rIns="147100" bIns="330200" numCol="1" spcCol="1270" rtlCol="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noProof="0" dirty="0"/>
            <a:t>“As they are supportive and easy to talk too.” - ANON</a:t>
          </a:r>
        </a:p>
      </dsp:txBody>
      <dsp:txXfrm>
        <a:off x="4154392" y="1520965"/>
        <a:ext cx="1886775" cy="1584891"/>
      </dsp:txXfrm>
    </dsp:sp>
    <dsp:sp modelId="{4104A2F1-FB99-4C42-8067-46B8EEEC9610}">
      <dsp:nvSpPr>
        <dsp:cNvPr id="0" name=""/>
        <dsp:cNvSpPr/>
      </dsp:nvSpPr>
      <dsp:spPr>
        <a:xfrm>
          <a:off x="4701557" y="781349"/>
          <a:ext cx="792445" cy="792445"/>
        </a:xfrm>
        <a:prstGeom prst="ellipse">
          <a:avLst/>
        </a:prstGeom>
        <a:solidFill>
          <a:schemeClr val="accent4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82" tIns="12700" rIns="61782" bIns="12700" numCol="1" spcCol="1270" rtlCol="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noProof="0"/>
            <a:t>3</a:t>
          </a:r>
          <a:endParaRPr lang="en-GB" sz="3800" kern="1200" noProof="0" dirty="0"/>
        </a:p>
      </dsp:txBody>
      <dsp:txXfrm>
        <a:off x="4817608" y="897400"/>
        <a:ext cx="560343" cy="560343"/>
      </dsp:txXfrm>
    </dsp:sp>
    <dsp:sp modelId="{2EB92C72-3528-4913-AFF6-FF0B4F338399}">
      <dsp:nvSpPr>
        <dsp:cNvPr id="0" name=""/>
        <dsp:cNvSpPr/>
      </dsp:nvSpPr>
      <dsp:spPr>
        <a:xfrm>
          <a:off x="4154392" y="3158615"/>
          <a:ext cx="1886775" cy="72"/>
        </a:xfrm>
        <a:prstGeom prst="rect">
          <a:avLst/>
        </a:prstGeom>
        <a:solidFill>
          <a:schemeClr val="accent4"/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9A837B-0FA3-4970-A9F9-3BD236350D3D}">
      <dsp:nvSpPr>
        <dsp:cNvPr id="0" name=""/>
        <dsp:cNvSpPr/>
      </dsp:nvSpPr>
      <dsp:spPr>
        <a:xfrm>
          <a:off x="6229845" y="517200"/>
          <a:ext cx="1886775" cy="2641486"/>
        </a:xfrm>
        <a:prstGeom prst="rect">
          <a:avLst/>
        </a:prstGeom>
        <a:solidFill>
          <a:schemeClr val="accent5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00" tIns="330200" rIns="147100" bIns="330200" numCol="1" spcCol="1270" rtlCol="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noProof="0" dirty="0"/>
            <a:t>“After knowing them for a long time I feel that I can trust them, and I feel safe around them” - ANON</a:t>
          </a:r>
        </a:p>
      </dsp:txBody>
      <dsp:txXfrm>
        <a:off x="6229845" y="1520965"/>
        <a:ext cx="1886775" cy="1584891"/>
      </dsp:txXfrm>
    </dsp:sp>
    <dsp:sp modelId="{AC6B335A-D8B4-46D8-93DE-B9EF1773F6AC}">
      <dsp:nvSpPr>
        <dsp:cNvPr id="0" name=""/>
        <dsp:cNvSpPr/>
      </dsp:nvSpPr>
      <dsp:spPr>
        <a:xfrm>
          <a:off x="6777010" y="781349"/>
          <a:ext cx="792445" cy="792445"/>
        </a:xfrm>
        <a:prstGeom prst="ellipse">
          <a:avLst/>
        </a:prstGeom>
        <a:solidFill>
          <a:schemeClr val="accent5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82" tIns="12700" rIns="61782" bIns="12700" numCol="1" spcCol="1270" rtlCol="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noProof="0"/>
            <a:t>4</a:t>
          </a:r>
          <a:endParaRPr lang="en-GB" sz="3800" kern="1200" noProof="0" dirty="0"/>
        </a:p>
      </dsp:txBody>
      <dsp:txXfrm>
        <a:off x="6893061" y="897400"/>
        <a:ext cx="560343" cy="560343"/>
      </dsp:txXfrm>
    </dsp:sp>
    <dsp:sp modelId="{7B3E0A16-DB85-46CA-87D6-4D39F6DBFC52}">
      <dsp:nvSpPr>
        <dsp:cNvPr id="0" name=""/>
        <dsp:cNvSpPr/>
      </dsp:nvSpPr>
      <dsp:spPr>
        <a:xfrm>
          <a:off x="6229845" y="3158615"/>
          <a:ext cx="1886775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5DD00-81CA-4D89-AAC9-9CB098B4E837}">
      <dsp:nvSpPr>
        <dsp:cNvPr id="0" name=""/>
        <dsp:cNvSpPr/>
      </dsp:nvSpPr>
      <dsp:spPr>
        <a:xfrm>
          <a:off x="8305299" y="517200"/>
          <a:ext cx="1886775" cy="2641486"/>
        </a:xfrm>
        <a:prstGeom prst="rect">
          <a:avLst/>
        </a:prstGeom>
        <a:solidFill>
          <a:schemeClr val="accent6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00" tIns="330200" rIns="147100" bIns="330200" numCol="1" spcCol="1270" rtlCol="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u="none" kern="1200" noProof="0" dirty="0"/>
            <a:t> </a:t>
          </a:r>
          <a:endParaRPr lang="en-GB" sz="1100" kern="1200" noProof="0" dirty="0"/>
        </a:p>
      </dsp:txBody>
      <dsp:txXfrm>
        <a:off x="8305299" y="1520965"/>
        <a:ext cx="1886775" cy="1584891"/>
      </dsp:txXfrm>
    </dsp:sp>
    <dsp:sp modelId="{06772805-3643-43C2-9C80-F43268C57C20}">
      <dsp:nvSpPr>
        <dsp:cNvPr id="0" name=""/>
        <dsp:cNvSpPr/>
      </dsp:nvSpPr>
      <dsp:spPr>
        <a:xfrm>
          <a:off x="8852464" y="781349"/>
          <a:ext cx="792445" cy="792445"/>
        </a:xfrm>
        <a:prstGeom prst="ellipse">
          <a:avLst/>
        </a:prstGeom>
        <a:solidFill>
          <a:schemeClr val="accent6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82" tIns="12700" rIns="61782" bIns="12700" numCol="1" spcCol="1270" rtlCol="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noProof="0"/>
            <a:t>5</a:t>
          </a:r>
          <a:endParaRPr lang="en-GB" sz="3800" kern="1200" noProof="0" dirty="0"/>
        </a:p>
      </dsp:txBody>
      <dsp:txXfrm>
        <a:off x="8968515" y="897400"/>
        <a:ext cx="560343" cy="560343"/>
      </dsp:txXfrm>
    </dsp:sp>
    <dsp:sp modelId="{77F59A8B-7684-4E29-B44F-B0F96367FE70}">
      <dsp:nvSpPr>
        <dsp:cNvPr id="0" name=""/>
        <dsp:cNvSpPr/>
      </dsp:nvSpPr>
      <dsp:spPr>
        <a:xfrm>
          <a:off x="8305299" y="3158615"/>
          <a:ext cx="1886775" cy="7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#1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AB8E97A3-458B-4459-8849-EF3A8D885423}">
          <dgm:prSet phldrT="1"/>
          <dgm:t>
            <a:bodyPr rtlCol="0"/>
            <a:lstStyle/>
            <a:p>
              <a:pPr rtl="0"/>
              <a:r>
                <a:t>1</a:t>
              </a:r>
            </a:p>
          </dgm:t>
        </dgm:pt>
        <dgm:pt modelId="201" type="sibTrans" cxnId="{95F9FFCB-1BFC-4B36-BE44-D6A1469F21C3}">
          <dgm:prSet phldrT="2"/>
          <dgm:t>
            <a:bodyPr rtlCol="0"/>
            <a:lstStyle/>
            <a:p>
              <a:pPr rtl="0"/>
              <a:r>
                <a:t>2</a:t>
              </a:r>
            </a:p>
          </dgm:t>
        </dgm:pt>
        <dgm:pt modelId="301" type="sibTrans" cxnId="{A69863A3-5EBF-4CAE-AA51-83CA76DE20BB}">
          <dgm:prSet phldrT="3"/>
          <dgm:t>
            <a:bodyPr rtlCol="0"/>
            <a:lstStyle/>
            <a:p>
              <a:pPr rtl="0"/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DCE667-0E8B-4020-B798-9F540ACF8A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8FE84B-4CF5-479A-98FA-101E6C9224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249E17-B59A-4F61-B8D2-5B4F41E1978D}" type="datetime1">
              <a:rPr lang="en-GB" smtClean="0"/>
              <a:t>19/02/2025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871FFA-2EDD-435F-95BB-D4913CE5231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ECYW4004                                                                                                   2406512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549EF-DEA6-491C-B092-AD1829A0E2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C7C88-02FC-450C-BC0C-36A3D372F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669725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BE95BD-28DC-4C06-ABE7-D1DD6658916C}" type="datetime1">
              <a:rPr lang="en-GB" smtClean="0"/>
              <a:pPr/>
              <a:t>19/02/2025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0C6A29-4676-420C-BBE3-ACC2B80F64D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597040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46E3B-6451-84CF-AEBF-A2DB4973E45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2028141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73EDB-7A8D-02BD-1CAB-80BB5472469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352777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9E48EC-31C8-1F54-E546-82A003616C7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39509431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D9E75-69B2-A8B6-D949-FDC7EBCBFDE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39423596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21376-C002-B921-8E8B-AFB10FEE1E6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18302403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03F92B-7294-4EF6-026B-2433B0FEBEA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788970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0C6A29-4676-420C-BBE3-ACC2B80F64D4}" type="slidenum">
              <a:rPr lang="en-GB" smtClean="0"/>
              <a:t>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C74FB-1D6C-313F-6FAD-89EB448D8DF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42098222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DF572C-9692-6C1D-9C57-759153A8B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6513C6-2280-8DC2-77EF-CB39421211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0A63A1-D179-52DA-BEE0-23219E6A78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28585D-E598-946A-3E48-9C652F05C7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CE037-3DB6-B983-8CC0-7EE8EA896E6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15437706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0C6A29-4676-420C-BBE3-ACC2B80F64D4}" type="slidenum">
              <a:rPr lang="en-US" smtClean="0"/>
              <a:t>10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17FFB-FACB-4528-000B-3053E443F05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31344152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0C6A29-4676-420C-BBE3-ACC2B80F64D4}" type="slidenum">
              <a:rPr lang="en-US" smtClean="0"/>
              <a:t>11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ABBD2-9DA3-7DE0-BB8D-70092D4FF7F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rtl="0"/>
            <a:r>
              <a:rPr lang="en-GB" noProof="0"/>
              <a:t>ECYW4004 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1670162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3">
            <a:extLst>
              <a:ext uri="{FF2B5EF4-FFF2-40B4-BE49-F238E27FC236}">
                <a16:creationId xmlns:a16="http://schemas.microsoft.com/office/drawing/2014/main" id="{FCE00AC6-1AA1-42D9-83DD-4C308C3F9322}"/>
              </a:ext>
            </a:extLst>
          </p:cNvPr>
          <p:cNvSpPr/>
          <p:nvPr userDrawn="1"/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19A315-F756-49EC-8181-0EC3F0A37B09}"/>
              </a:ext>
            </a:extLst>
          </p:cNvPr>
          <p:cNvCxnSpPr>
            <a:cxnSpLocks/>
          </p:cNvCxnSpPr>
          <p:nvPr userDrawn="1"/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60F3E26-F530-48F5-983F-9DCFF41D4F39}"/>
              </a:ext>
            </a:extLst>
          </p:cNvPr>
          <p:cNvSpPr/>
          <p:nvPr userDrawn="1"/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C97701E-DAF9-4174-AA91-DA203CD27D6A}"/>
              </a:ext>
            </a:extLst>
          </p:cNvPr>
          <p:cNvSpPr/>
          <p:nvPr userDrawn="1"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F765374-1A4B-41DC-9E75-A95A6C655328}"/>
              </a:ext>
            </a:extLst>
          </p:cNvPr>
          <p:cNvSpPr/>
          <p:nvPr userDrawn="1"/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618DB8E-B14E-42E2-B454-6F4F36A8A9D9}"/>
              </a:ext>
            </a:extLst>
          </p:cNvPr>
          <p:cNvSpPr/>
          <p:nvPr userDrawn="1"/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97666F55-03F1-4D18-9653-0F360E127A7E}"/>
              </a:ext>
            </a:extLst>
          </p:cNvPr>
          <p:cNvSpPr/>
          <p:nvPr userDrawn="1"/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208" y="2743200"/>
            <a:ext cx="6592824" cy="2386584"/>
          </a:xfrm>
        </p:spPr>
        <p:txBody>
          <a:bodyPr rtlCol="0" anchor="b"/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208" y="5221224"/>
            <a:ext cx="6592824" cy="996696"/>
          </a:xfrm>
        </p:spPr>
        <p:txBody>
          <a:bodyPr rtlCol="0"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1041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AFA665D7-34D0-4262-B345-9B1A1BA8DA17}"/>
              </a:ext>
            </a:extLst>
          </p:cNvPr>
          <p:cNvSpPr/>
          <p:nvPr userDrawn="1"/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9ECC553-79E5-4B14-89C9-4DAD2B1021B1}"/>
              </a:ext>
            </a:extLst>
          </p:cNvPr>
          <p:cNvSpPr/>
          <p:nvPr userDrawn="1"/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797934-7E2B-4F94-89C4-0279413FF821}"/>
              </a:ext>
            </a:extLst>
          </p:cNvPr>
          <p:cNvSpPr/>
          <p:nvPr userDrawn="1"/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432" y="1399032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152" y="1527048"/>
            <a:ext cx="5111496" cy="3931920"/>
          </a:xfrm>
        </p:spPr>
        <p:txBody>
          <a:bodyPr rtlCol="0" anchor="ctr"/>
          <a:lstStyle>
            <a:lvl1pPr marL="0" indent="0">
              <a:buNone/>
              <a:defRPr/>
            </a:lvl1pPr>
            <a:lvl2pPr marL="228600">
              <a:defRPr/>
            </a:lvl2pPr>
            <a:lvl3pPr marL="457200">
              <a:defRPr/>
            </a:lvl3pPr>
            <a:lvl4pPr>
              <a:buNone/>
              <a:defRPr/>
            </a:lvl4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44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 small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A614E3F-4FB2-4152-A59C-941C908D7B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00479" y="1150210"/>
            <a:ext cx="2207046" cy="2204178"/>
          </a:xfrm>
          <a:custGeom>
            <a:avLst/>
            <a:gdLst>
              <a:gd name="connsiteX0" fmla="*/ 1098749 w 2207046"/>
              <a:gd name="connsiteY0" fmla="*/ 0 h 2204178"/>
              <a:gd name="connsiteX1" fmla="*/ 2201707 w 2207046"/>
              <a:gd name="connsiteY1" fmla="*/ 995326 h 2204178"/>
              <a:gd name="connsiteX2" fmla="*/ 2207046 w 2207046"/>
              <a:gd name="connsiteY2" fmla="*/ 1101058 h 2204178"/>
              <a:gd name="connsiteX3" fmla="*/ 2207046 w 2207046"/>
              <a:gd name="connsiteY3" fmla="*/ 1116306 h 2204178"/>
              <a:gd name="connsiteX4" fmla="*/ 2201707 w 2207046"/>
              <a:gd name="connsiteY4" fmla="*/ 1222039 h 2204178"/>
              <a:gd name="connsiteX5" fmla="*/ 1322187 w 2207046"/>
              <a:gd name="connsiteY5" fmla="*/ 2194840 h 2204178"/>
              <a:gd name="connsiteX6" fmla="*/ 1260999 w 2207046"/>
              <a:gd name="connsiteY6" fmla="*/ 2204178 h 2204178"/>
              <a:gd name="connsiteX7" fmla="*/ 936500 w 2207046"/>
              <a:gd name="connsiteY7" fmla="*/ 2204178 h 2204178"/>
              <a:gd name="connsiteX8" fmla="*/ 875311 w 2207046"/>
              <a:gd name="connsiteY8" fmla="*/ 2194840 h 2204178"/>
              <a:gd name="connsiteX9" fmla="*/ 12592 w 2207046"/>
              <a:gd name="connsiteY9" fmla="*/ 1332120 h 2204178"/>
              <a:gd name="connsiteX10" fmla="*/ 0 w 2207046"/>
              <a:gd name="connsiteY10" fmla="*/ 1249617 h 2204178"/>
              <a:gd name="connsiteX11" fmla="*/ 0 w 2207046"/>
              <a:gd name="connsiteY11" fmla="*/ 967747 h 2204178"/>
              <a:gd name="connsiteX12" fmla="*/ 12592 w 2207046"/>
              <a:gd name="connsiteY12" fmla="*/ 885244 h 2204178"/>
              <a:gd name="connsiteX13" fmla="*/ 1098749 w 2207046"/>
              <a:gd name="connsiteY13" fmla="*/ 0 h 22041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207046" h="2204178">
                <a:moveTo>
                  <a:pt x="1098749" y="0"/>
                </a:moveTo>
                <a:cubicBezTo>
                  <a:pt x="1672788" y="0"/>
                  <a:pt x="2144931" y="436266"/>
                  <a:pt x="2201707" y="995326"/>
                </a:cubicBezTo>
                <a:lnTo>
                  <a:pt x="2207046" y="1101058"/>
                </a:lnTo>
                <a:lnTo>
                  <a:pt x="2207046" y="1116306"/>
                </a:lnTo>
                <a:lnTo>
                  <a:pt x="2201707" y="1222039"/>
                </a:lnTo>
                <a:cubicBezTo>
                  <a:pt x="2152501" y="1706557"/>
                  <a:pt x="1791308" y="2098844"/>
                  <a:pt x="1322187" y="2194840"/>
                </a:cubicBezTo>
                <a:lnTo>
                  <a:pt x="1260999" y="2204178"/>
                </a:lnTo>
                <a:lnTo>
                  <a:pt x="936500" y="2204178"/>
                </a:lnTo>
                <a:lnTo>
                  <a:pt x="875311" y="2194840"/>
                </a:lnTo>
                <a:cubicBezTo>
                  <a:pt x="442276" y="2106228"/>
                  <a:pt x="101204" y="1765156"/>
                  <a:pt x="12592" y="1332120"/>
                </a:cubicBezTo>
                <a:lnTo>
                  <a:pt x="0" y="1249617"/>
                </a:lnTo>
                <a:lnTo>
                  <a:pt x="0" y="967747"/>
                </a:lnTo>
                <a:lnTo>
                  <a:pt x="12592" y="885244"/>
                </a:lnTo>
                <a:cubicBezTo>
                  <a:pt x="115972" y="380036"/>
                  <a:pt x="562980" y="0"/>
                  <a:pt x="109874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A1F486A-F545-4642-B1CB-5356704413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44632" y="2579683"/>
            <a:ext cx="3096807" cy="3096807"/>
          </a:xfrm>
          <a:custGeom>
            <a:avLst/>
            <a:gdLst>
              <a:gd name="connsiteX0" fmla="*/ 1548404 w 3096807"/>
              <a:gd name="connsiteY0" fmla="*/ 0 h 3096807"/>
              <a:gd name="connsiteX1" fmla="*/ 3096807 w 3096807"/>
              <a:gd name="connsiteY1" fmla="*/ 1548404 h 3096807"/>
              <a:gd name="connsiteX2" fmla="*/ 1548404 w 3096807"/>
              <a:gd name="connsiteY2" fmla="*/ 3096807 h 3096807"/>
              <a:gd name="connsiteX3" fmla="*/ 0 w 3096807"/>
              <a:gd name="connsiteY3" fmla="*/ 1548404 h 3096807"/>
              <a:gd name="connsiteX4" fmla="*/ 1548404 w 3096807"/>
              <a:gd name="connsiteY4" fmla="*/ 0 h 30968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6807" h="3096807">
                <a:moveTo>
                  <a:pt x="1548404" y="0"/>
                </a:moveTo>
                <a:cubicBezTo>
                  <a:pt x="2403564" y="0"/>
                  <a:pt x="3096807" y="693243"/>
                  <a:pt x="3096807" y="1548404"/>
                </a:cubicBezTo>
                <a:cubicBezTo>
                  <a:pt x="3096807" y="2403564"/>
                  <a:pt x="2403564" y="3096807"/>
                  <a:pt x="1548404" y="3096807"/>
                </a:cubicBezTo>
                <a:cubicBezTo>
                  <a:pt x="693243" y="3096807"/>
                  <a:pt x="0" y="2403564"/>
                  <a:pt x="0" y="1548404"/>
                </a:cubicBezTo>
                <a:cubicBezTo>
                  <a:pt x="0" y="693243"/>
                  <a:pt x="693243" y="0"/>
                  <a:pt x="1548404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4"/>
            <a:ext cx="5806440" cy="132588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1825625"/>
            <a:ext cx="5806440" cy="4352544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buNone/>
              <a:defRPr sz="2400"/>
            </a:lvl1pPr>
            <a:lvl2pPr marL="228600">
              <a:lnSpc>
                <a:spcPct val="110000"/>
              </a:lnSpc>
              <a:defRPr sz="2000"/>
            </a:lvl2pPr>
            <a:lvl3pPr marL="457200">
              <a:lnSpc>
                <a:spcPct val="110000"/>
              </a:lnSpc>
              <a:defRPr sz="1800"/>
            </a:lvl3pPr>
            <a:lvl4pPr marL="685800">
              <a:lnSpc>
                <a:spcPct val="110000"/>
              </a:lnSpc>
              <a:defRPr sz="1600"/>
            </a:lvl4pPr>
            <a:lvl5pPr>
              <a:lnSpc>
                <a:spcPct val="110000"/>
              </a:lnSpc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8E71C73-7BAD-4838-88C1-42E045A9D179}"/>
              </a:ext>
            </a:extLst>
          </p:cNvPr>
          <p:cNvSpPr/>
          <p:nvPr userDrawn="1"/>
        </p:nvSpPr>
        <p:spPr>
          <a:xfrm>
            <a:off x="10249620" y="1555068"/>
            <a:ext cx="819303" cy="7970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560922-5803-412D-880B-065E75DCBC0A}"/>
              </a:ext>
            </a:extLst>
          </p:cNvPr>
          <p:cNvSpPr/>
          <p:nvPr userDrawn="1"/>
        </p:nvSpPr>
        <p:spPr>
          <a:xfrm>
            <a:off x="7590089" y="4034393"/>
            <a:ext cx="876704" cy="876704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839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200EACD1-D216-4037-8AFF-80CF273586DF}"/>
              </a:ext>
            </a:extLst>
          </p:cNvPr>
          <p:cNvSpPr/>
          <p:nvPr userDrawn="1"/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F941DE04-3FEA-4A57-B200-F9F6A765C792}"/>
              </a:ext>
            </a:extLst>
          </p:cNvPr>
          <p:cNvSpPr/>
          <p:nvPr userDrawn="1"/>
        </p:nvSpPr>
        <p:spPr>
          <a:xfrm rot="9222429" flipV="1">
            <a:off x="2494119" y="-28502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565C7B4-4152-4548-A771-EB148A028FDB}"/>
              </a:ext>
            </a:extLst>
          </p:cNvPr>
          <p:cNvSpPr/>
          <p:nvPr userDrawn="1"/>
        </p:nvSpPr>
        <p:spPr>
          <a:xfrm>
            <a:off x="8165417" y="5241988"/>
            <a:ext cx="759403" cy="7388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272" y="1380744"/>
            <a:ext cx="5559552" cy="2514600"/>
          </a:xfrm>
        </p:spPr>
        <p:txBody>
          <a:bodyPr rtlCol="0"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19272" y="4078224"/>
            <a:ext cx="5559552" cy="153619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5573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11096"/>
            <a:ext cx="9829800" cy="3859742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081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1096"/>
            <a:ext cx="10515600" cy="3859742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892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with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3E3FD7E-C80A-4707-A8E9-4134DF91F3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12192000" cy="6858000"/>
          </a:xfrm>
        </p:spPr>
        <p:txBody>
          <a:bodyPr rtlCol="0"/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0EC23F5-CD2E-4207-A4E6-73BDFF74D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500" y="370600"/>
            <a:ext cx="5923842" cy="5923842"/>
          </a:xfrm>
          <a:custGeom>
            <a:avLst/>
            <a:gdLst>
              <a:gd name="connsiteX0" fmla="*/ 2961921 w 5923842"/>
              <a:gd name="connsiteY0" fmla="*/ 0 h 5923842"/>
              <a:gd name="connsiteX1" fmla="*/ 5923842 w 5923842"/>
              <a:gd name="connsiteY1" fmla="*/ 2961921 h 5923842"/>
              <a:gd name="connsiteX2" fmla="*/ 2961921 w 5923842"/>
              <a:gd name="connsiteY2" fmla="*/ 5923842 h 5923842"/>
              <a:gd name="connsiteX3" fmla="*/ 0 w 5923842"/>
              <a:gd name="connsiteY3" fmla="*/ 2961921 h 5923842"/>
              <a:gd name="connsiteX4" fmla="*/ 2961921 w 5923842"/>
              <a:gd name="connsiteY4" fmla="*/ 0 h 5923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23842" h="5923842">
                <a:moveTo>
                  <a:pt x="2961921" y="0"/>
                </a:moveTo>
                <a:cubicBezTo>
                  <a:pt x="4597745" y="0"/>
                  <a:pt x="5923842" y="1326097"/>
                  <a:pt x="5923842" y="2961921"/>
                </a:cubicBezTo>
                <a:cubicBezTo>
                  <a:pt x="5923842" y="4597745"/>
                  <a:pt x="4597745" y="5923842"/>
                  <a:pt x="2961921" y="5923842"/>
                </a:cubicBezTo>
                <a:cubicBezTo>
                  <a:pt x="1326097" y="5923842"/>
                  <a:pt x="0" y="4597745"/>
                  <a:pt x="0" y="2961921"/>
                </a:cubicBezTo>
                <a:cubicBezTo>
                  <a:pt x="0" y="1326097"/>
                  <a:pt x="1326097" y="0"/>
                  <a:pt x="2961921" y="0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</p:spPr>
        <p:txBody>
          <a:bodyPr wrap="square" lIns="457200" rIns="457200" bIns="2331720" rtlCol="0" anchor="b" anchorCtr="0">
            <a:no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75304" y="4379976"/>
            <a:ext cx="5038344" cy="71323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FE53-FB67-4871-8485-71BAAFD7D1B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US" noProof="0"/>
              <a:t>9/3/20XX</a:t>
            </a:r>
            <a:endParaRPr lang="en-GB" noProof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26FED4-1CE2-444B-A77E-EB3CB505AF1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ECYW4004                                                                                                  2406512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8FD25AA-10CC-48D8-9577-257871107B9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/>
              <a:pPr>
                <a:defRPr/>
              </a:pPr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32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90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9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312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312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ACF5677B-E56F-4452-ADDC-DA0E20A955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6500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65D9C09-AB3B-40EB-B1DA-9C6D7234345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500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67273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medium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FAA9DFF3-1B49-48A9-BF8A-57DD7D07CF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01259" y="2727729"/>
            <a:ext cx="4290740" cy="4130271"/>
          </a:xfrm>
          <a:custGeom>
            <a:avLst/>
            <a:gdLst>
              <a:gd name="connsiteX0" fmla="*/ 2503809 w 4290740"/>
              <a:gd name="connsiteY0" fmla="*/ 0 h 4130271"/>
              <a:gd name="connsiteX1" fmla="*/ 4198398 w 4290740"/>
              <a:gd name="connsiteY1" fmla="*/ 660580 h 4130271"/>
              <a:gd name="connsiteX2" fmla="*/ 4290740 w 4290740"/>
              <a:gd name="connsiteY2" fmla="*/ 751285 h 4130271"/>
              <a:gd name="connsiteX3" fmla="*/ 4290740 w 4290740"/>
              <a:gd name="connsiteY3" fmla="*/ 4130271 h 4130271"/>
              <a:gd name="connsiteX4" fmla="*/ 604508 w 4290740"/>
              <a:gd name="connsiteY4" fmla="*/ 4130271 h 4130271"/>
              <a:gd name="connsiteX5" fmla="*/ 461940 w 4290740"/>
              <a:gd name="connsiteY5" fmla="*/ 3953232 h 4130271"/>
              <a:gd name="connsiteX6" fmla="*/ 0 w 4290740"/>
              <a:gd name="connsiteY6" fmla="*/ 2503809 h 4130271"/>
              <a:gd name="connsiteX7" fmla="*/ 2503809 w 4290740"/>
              <a:gd name="connsiteY7" fmla="*/ 0 h 4130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0740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0" y="751285"/>
                </a:lnTo>
                <a:lnTo>
                  <a:pt x="4290740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CFEFC13-B998-4A6F-A7ED-411E266D28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61609" y="0"/>
            <a:ext cx="3519311" cy="3007909"/>
          </a:xfrm>
          <a:custGeom>
            <a:avLst/>
            <a:gdLst>
              <a:gd name="connsiteX0" fmla="*/ 519779 w 3519311"/>
              <a:gd name="connsiteY0" fmla="*/ 0 h 3007909"/>
              <a:gd name="connsiteX1" fmla="*/ 2999531 w 3519311"/>
              <a:gd name="connsiteY1" fmla="*/ 0 h 3007909"/>
              <a:gd name="connsiteX2" fmla="*/ 3003920 w 3519311"/>
              <a:gd name="connsiteY2" fmla="*/ 3989 h 3007909"/>
              <a:gd name="connsiteX3" fmla="*/ 3519311 w 3519311"/>
              <a:gd name="connsiteY3" fmla="*/ 1248253 h 3007909"/>
              <a:gd name="connsiteX4" fmla="*/ 1759655 w 3519311"/>
              <a:gd name="connsiteY4" fmla="*/ 3007909 h 3007909"/>
              <a:gd name="connsiteX5" fmla="*/ 9084 w 3519311"/>
              <a:gd name="connsiteY5" fmla="*/ 1428168 h 3007909"/>
              <a:gd name="connsiteX6" fmla="*/ 0 w 3519311"/>
              <a:gd name="connsiteY6" fmla="*/ 1248273 h 3007909"/>
              <a:gd name="connsiteX7" fmla="*/ 0 w 3519311"/>
              <a:gd name="connsiteY7" fmla="*/ 1248233 h 3007909"/>
              <a:gd name="connsiteX8" fmla="*/ 9084 w 3519311"/>
              <a:gd name="connsiteY8" fmla="*/ 1068339 h 3007909"/>
              <a:gd name="connsiteX9" fmla="*/ 515391 w 3519311"/>
              <a:gd name="connsiteY9" fmla="*/ 3989 h 3007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9311" h="3007909">
                <a:moveTo>
                  <a:pt x="519779" y="0"/>
                </a:moveTo>
                <a:lnTo>
                  <a:pt x="2999531" y="0"/>
                </a:lnTo>
                <a:lnTo>
                  <a:pt x="3003920" y="3989"/>
                </a:lnTo>
                <a:cubicBezTo>
                  <a:pt x="3322355" y="322424"/>
                  <a:pt x="3519311" y="762338"/>
                  <a:pt x="3519311" y="1248253"/>
                </a:cubicBezTo>
                <a:cubicBezTo>
                  <a:pt x="3519311" y="2220084"/>
                  <a:pt x="2731486" y="3007909"/>
                  <a:pt x="1759655" y="3007909"/>
                </a:cubicBezTo>
                <a:cubicBezTo>
                  <a:pt x="848565" y="3007909"/>
                  <a:pt x="99196" y="2315485"/>
                  <a:pt x="9084" y="1428168"/>
                </a:cubicBezTo>
                <a:lnTo>
                  <a:pt x="0" y="1248273"/>
                </a:lnTo>
                <a:lnTo>
                  <a:pt x="0" y="1248233"/>
                </a:lnTo>
                <a:lnTo>
                  <a:pt x="9084" y="1068339"/>
                </a:lnTo>
                <a:cubicBezTo>
                  <a:pt x="51137" y="654258"/>
                  <a:pt x="236761" y="282620"/>
                  <a:pt x="515391" y="3989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7BFFB5A-A05C-4B0C-905C-5884361304B2}"/>
              </a:ext>
            </a:extLst>
          </p:cNvPr>
          <p:cNvSpPr/>
          <p:nvPr userDrawn="1"/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F33AC6C-4807-4785-AE9F-84BFEEDA9F7E}"/>
              </a:ext>
            </a:extLst>
          </p:cNvPr>
          <p:cNvSpPr/>
          <p:nvPr userDrawn="1"/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65760"/>
            <a:ext cx="5120640" cy="132588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828800"/>
            <a:ext cx="5093208" cy="4352544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1317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2642EAF0-DE94-4F90-82E3-6F316AA8353A}"/>
              </a:ext>
            </a:extLst>
          </p:cNvPr>
          <p:cNvSpPr/>
          <p:nvPr userDrawn="1"/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22D7888-22FA-4AA1-9BA4-CC61D6643D47}"/>
              </a:ext>
            </a:extLst>
          </p:cNvPr>
          <p:cNvSpPr/>
          <p:nvPr userDrawn="1"/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B6E464-8999-4773-A1F2-E6CAA990E572}"/>
              </a:ext>
            </a:extLst>
          </p:cNvPr>
          <p:cNvSpPr/>
          <p:nvPr userDrawn="1"/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E9CE183-B21E-41EB-A082-DF9C3AD659D5}"/>
              </a:ext>
            </a:extLst>
          </p:cNvPr>
          <p:cNvSpPr/>
          <p:nvPr userDrawn="1"/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EA14BE8-FDD0-4434-9C3E-BFF78C22D9E3}"/>
              </a:ext>
            </a:extLst>
          </p:cNvPr>
          <p:cNvSpPr/>
          <p:nvPr userDrawn="1"/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C76330B-4C5E-463F-921A-D91F1F1F6049}"/>
              </a:ext>
            </a:extLst>
          </p:cNvPr>
          <p:cNvSpPr/>
          <p:nvPr userDrawn="1"/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494E364-7EA8-4D92-915D-75D1A3A67C07}"/>
              </a:ext>
            </a:extLst>
          </p:cNvPr>
          <p:cNvSpPr/>
          <p:nvPr userDrawn="1"/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234440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82496" y="6356350"/>
            <a:ext cx="1545336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048" y="6356350"/>
            <a:ext cx="4114800" cy="365125"/>
          </a:xfrm>
        </p:spPr>
        <p:txBody>
          <a:bodyPr rtlCol="0"/>
          <a:lstStyle>
            <a:lvl1pPr algn="l">
              <a:defRPr>
                <a:latin typeface="+mn-lt"/>
              </a:defRPr>
            </a:lvl1pPr>
          </a:lstStyle>
          <a:p>
            <a:pPr algn="l"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06456" y="6356350"/>
            <a:ext cx="850392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2551176"/>
            <a:ext cx="4709160" cy="1755648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 sz="1800"/>
            </a:lvl2pPr>
            <a:lvl3pPr marL="457200">
              <a:defRPr sz="1800"/>
            </a:lvl3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2677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4648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A1C714-6A0E-456D-A2E2-6288C0EA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35405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8628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012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US" noProof="0">
                <a:solidFill>
                  <a:prstClr val="black">
                    <a:tint val="75000"/>
                  </a:prstClr>
                </a:solidFill>
              </a:rPr>
              <a:t>9/3/20XX</a:t>
            </a:r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66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1" r:id="rId4"/>
    <p:sldLayoutId id="2147483770" r:id="rId5"/>
    <p:sldLayoutId id="2147483774" r:id="rId6"/>
    <p:sldLayoutId id="2147483783" r:id="rId7"/>
    <p:sldLayoutId id="2147483772" r:id="rId8"/>
    <p:sldLayoutId id="2147483773" r:id="rId9"/>
    <p:sldLayoutId id="2147483785" r:id="rId10"/>
    <p:sldLayoutId id="2147483786" r:id="rId11"/>
    <p:sldLayoutId id="2147483787" r:id="rId12"/>
    <p:sldLayoutId id="2147483775" r:id="rId13"/>
    <p:sldLayoutId id="2147483788" r:id="rId14"/>
    <p:sldLayoutId id="2147483776" r:id="rId15"/>
    <p:sldLayoutId id="2147483777" r:id="rId1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ignals.org.uk/expressyourself-the-five-ways-to-wellbeing/" TargetMode="External"/><Relationship Id="rId3" Type="http://schemas.openxmlformats.org/officeDocument/2006/relationships/hyperlink" Target="https://cldstandardscouncil.org.uk/wp-content/uploads/CombinedYouthWorkNOS.pdf" TargetMode="External"/><Relationship Id="rId7" Type="http://schemas.openxmlformats.org/officeDocument/2006/relationships/hyperlink" Target="https://hduhb.nhs.wales/healthcare/services-and-teams/five-ways-to-well-being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assets.publishing.service.gov.uk/government/uploads/system/uploads/attachment_data/file/210380/a-narrative-for-youth-work-today.pdf" TargetMode="External"/><Relationship Id="rId5" Type="http://schemas.openxmlformats.org/officeDocument/2006/relationships/hyperlink" Target="https://tinybuddha.com/blog/if-youre-feeling-judged-one-thing-you-need-to-understand/" TargetMode="External"/><Relationship Id="rId4" Type="http://schemas.openxmlformats.org/officeDocument/2006/relationships/hyperlink" Target="https://educationalresearchtechniques.com/2015/05/06/grouping-students-iv-pros-and-cons-of-groupwork/" TargetMode="External"/><Relationship Id="rId9" Type="http://schemas.openxmlformats.org/officeDocument/2006/relationships/hyperlink" Target="https://www.youthemployment.org.uk/4-stages-teamwork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08836-40C5-46C2-81BA-21AA271769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Building meaningful relationships with Young People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CC4EC4-809C-4FD2-AA20-009F08590D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Chelsey Duffy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962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E49C-11A0-4C95-8A6E-FC7E9C57C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C3FD2-AF88-4EF1-AFB7-5D31BD5AA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0" indent="0" rtl="0">
              <a:buNone/>
            </a:pPr>
            <a:endParaRPr lang="en-GB" dirty="0"/>
          </a:p>
          <a:p>
            <a:pPr marL="0" indent="0" rtl="0">
              <a:buNone/>
            </a:pP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Hello everyone, my name is Chelsey Duffy and today I am going to discuss with you building meaningful relationships with young people whilst group working. </a:t>
            </a:r>
            <a:endParaRPr lang="en-GB" sz="400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FD5A427-9E47-E6BD-EC25-793846D57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55160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D624A4F8-65E3-4A17-A439-FE80714CDE5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5007" r="18154" b="-4"/>
          <a:stretch/>
        </p:blipFill>
        <p:spPr>
          <a:xfrm>
            <a:off x="7200479" y="1150210"/>
            <a:ext cx="2207046" cy="2204178"/>
          </a:xfrm>
          <a:noFill/>
        </p:spPr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759DD474-D676-41A6-A2FB-30B2078418A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r="3" b="3"/>
          <a:stretch/>
        </p:blipFill>
        <p:spPr>
          <a:xfrm>
            <a:off x="8444632" y="2579683"/>
            <a:ext cx="3096807" cy="3096807"/>
          </a:xfr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B290457-2071-4F7C-9327-CE85A282B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4"/>
            <a:ext cx="5806440" cy="132588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700"/>
              <a:t>Why is groupwork important for young people?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7B1E24-2840-4BB0-AE5A-2320A01CB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1825625"/>
            <a:ext cx="5806440" cy="4352544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Young people often feel judged and</a:t>
            </a:r>
            <a:br>
              <a:rPr lang="en-GB" dirty="0"/>
            </a:br>
            <a:r>
              <a:rPr lang="en-GB" dirty="0"/>
              <a:t>reluctant to disclose feelings to family or peers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Active listening</a:t>
            </a:r>
            <a:br>
              <a:rPr lang="en-GB" dirty="0"/>
            </a:br>
            <a:r>
              <a:rPr lang="en-GB" dirty="0"/>
              <a:t>Non – verbal communication</a:t>
            </a:r>
            <a:br>
              <a:rPr lang="en-GB" dirty="0"/>
            </a:br>
            <a:r>
              <a:rPr lang="en-GB" dirty="0"/>
              <a:t>Choice and control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65AADD1-2FE5-9F6C-686C-D8D61C7D4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C2D7BD-1F18-D1E5-1704-3128F7C1827C}"/>
              </a:ext>
            </a:extLst>
          </p:cNvPr>
          <p:cNvSpPr txBox="1"/>
          <p:nvPr/>
        </p:nvSpPr>
        <p:spPr>
          <a:xfrm>
            <a:off x="9614668" y="5350701"/>
            <a:ext cx="1926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(Darrin, 2015)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F1AACA-F4D1-FB50-7F62-358F5EA6D10D}"/>
              </a:ext>
            </a:extLst>
          </p:cNvPr>
          <p:cNvSpPr txBox="1"/>
          <p:nvPr/>
        </p:nvSpPr>
        <p:spPr>
          <a:xfrm>
            <a:off x="8780463" y="965544"/>
            <a:ext cx="2207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Fizzel</a:t>
            </a:r>
            <a:r>
              <a:rPr lang="en-GB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002193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78514DD-3FC6-4AEF-9C9C-057CF64C8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308" y="365125"/>
            <a:ext cx="5809527" cy="1325563"/>
          </a:xfrm>
        </p:spPr>
        <p:txBody>
          <a:bodyPr rtlCol="0"/>
          <a:lstStyle/>
          <a:p>
            <a:pPr rtl="0"/>
            <a:r>
              <a:rPr lang="en-GB" dirty="0"/>
              <a:t>Tuckman’s Theory (1965) </a:t>
            </a:r>
          </a:p>
        </p:txBody>
      </p:sp>
      <p:pic>
        <p:nvPicPr>
          <p:cNvPr id="5" name="Content Placeholder 4" descr="A diagram of a different way of life&#10;&#10;AI-generated content may be incorrect.">
            <a:extLst>
              <a:ext uri="{FF2B5EF4-FFF2-40B4-BE49-F238E27FC236}">
                <a16:creationId xmlns:a16="http://schemas.microsoft.com/office/drawing/2014/main" id="{FB18041E-0EFF-3761-A260-0B89AB4BF7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48080" y="1911350"/>
            <a:ext cx="6692666" cy="3859213"/>
          </a:xfr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C2105-0322-28FD-968F-F2B625B79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A73CD7-913E-F901-1351-A62BA38E9AE4}"/>
              </a:ext>
            </a:extLst>
          </p:cNvPr>
          <p:cNvSpPr txBox="1"/>
          <p:nvPr/>
        </p:nvSpPr>
        <p:spPr>
          <a:xfrm>
            <a:off x="7630886" y="6117771"/>
            <a:ext cx="4245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(UK Youth Employment, 2016)</a:t>
            </a:r>
          </a:p>
        </p:txBody>
      </p:sp>
    </p:spTree>
    <p:extLst>
      <p:ext uri="{BB962C8B-B14F-4D97-AF65-F5344CB8AC3E}">
        <p14:creationId xmlns:p14="http://schemas.microsoft.com/office/powerpoint/2010/main" val="1019213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06EE3-8649-D0E7-0A38-00E9FC138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Ways of Wellbeing</a:t>
            </a:r>
          </a:p>
        </p:txBody>
      </p:sp>
      <p:pic>
        <p:nvPicPr>
          <p:cNvPr id="6" name="Content Placeholder 5" descr="A group of colorful speech bubbles with text&#10;&#10;AI-generated content may be incorrect.">
            <a:extLst>
              <a:ext uri="{FF2B5EF4-FFF2-40B4-BE49-F238E27FC236}">
                <a16:creationId xmlns:a16="http://schemas.microsoft.com/office/drawing/2014/main" id="{E9A981EB-68CA-9805-F2CF-827734D850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8605" y="1072100"/>
            <a:ext cx="7534006" cy="5649375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75B3DA-DF0D-AE49-E747-12913D78D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DD813C-376C-0B77-512B-E8546D09854F}"/>
              </a:ext>
            </a:extLst>
          </p:cNvPr>
          <p:cNvSpPr txBox="1"/>
          <p:nvPr/>
        </p:nvSpPr>
        <p:spPr>
          <a:xfrm>
            <a:off x="9982200" y="6052457"/>
            <a:ext cx="20247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Signalsmedia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671885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boy playing in playground in front of apartment building&#10;">
            <a:extLst>
              <a:ext uri="{FF2B5EF4-FFF2-40B4-BE49-F238E27FC236}">
                <a16:creationId xmlns:a16="http://schemas.microsoft.com/office/drawing/2014/main" id="{5F329689-9BAF-4AE6-BA67-6C34B1AEE85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/>
          <a:stretch/>
        </p:blipFill>
        <p:spPr/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4E808D1D-FE92-499E-982B-315DCF987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Conducting research with Young People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3EE02E7-DD32-447E-A951-9BFA2CED01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Chelsea Duffy</a:t>
            </a:r>
          </a:p>
          <a:p>
            <a:pPr rtl="0"/>
            <a:endParaRPr lang="en-GB" dirty="0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FE1CEAEF-A1EC-4CA7-BEC1-407418518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FD37EC2-A256-4365-B98A-9FC89FE7E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2011D35-14DA-4DF3-E7D2-ED1D6D906688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/>
              <a:t>ECYW4004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1026132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16DAA-1ACF-4343-A637-D55C4A5DE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Do you think you could build a meaningful relationship with a Youth Work when working in a group activity?</a:t>
            </a:r>
          </a:p>
        </p:txBody>
      </p:sp>
      <p:graphicFrame>
        <p:nvGraphicFramePr>
          <p:cNvPr id="4" name="Content Placeholder 4" descr="timeline SmartArt graphic&#10;">
            <a:extLst>
              <a:ext uri="{FF2B5EF4-FFF2-40B4-BE49-F238E27FC236}">
                <a16:creationId xmlns:a16="http://schemas.microsoft.com/office/drawing/2014/main" id="{E246B7D8-C843-490A-A5BB-04DFA74A3D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4256828"/>
              </p:ext>
            </p:extLst>
          </p:nvPr>
        </p:nvGraphicFramePr>
        <p:xfrm>
          <a:off x="996696" y="1581912"/>
          <a:ext cx="10195560" cy="3675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499F03-87A3-A70A-C47D-F256215C4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5CD94C-AFF4-7BE0-3360-CFD89EBCB69E}"/>
              </a:ext>
            </a:extLst>
          </p:cNvPr>
          <p:cNvSpPr txBox="1"/>
          <p:nvPr/>
        </p:nvSpPr>
        <p:spPr>
          <a:xfrm>
            <a:off x="9481457" y="3331029"/>
            <a:ext cx="1676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“Maybe but I think if your more shy and introverted it would be harder to have a meaningful bond as your not </a:t>
            </a:r>
            <a:r>
              <a:rPr lang="en-GB" sz="1000" dirty="0" err="1"/>
              <a:t>gonna</a:t>
            </a:r>
            <a:r>
              <a:rPr lang="en-GB" sz="1000" dirty="0"/>
              <a:t> want to really chat in a large group of people.” - ANON</a:t>
            </a:r>
          </a:p>
        </p:txBody>
      </p:sp>
    </p:spTree>
    <p:extLst>
      <p:ext uri="{BB962C8B-B14F-4D97-AF65-F5344CB8AC3E}">
        <p14:creationId xmlns:p14="http://schemas.microsoft.com/office/powerpoint/2010/main" val="3942647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6624E-1256-4074-A302-8EFDA23D7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What tools could we use, and what do young people gain from this?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E8A40A-0195-4B3A-81F2-8B76B68F97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Tools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4DACD0-2773-4975-A2FE-3BD5764E1F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rtlCol="0"/>
          <a:lstStyle/>
          <a:p>
            <a:pPr marL="0" indent="0" rtl="0">
              <a:buNone/>
            </a:pP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CFD254-68A8-4D88-9653-D6F0238D59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r>
              <a:rPr lang="en-GB" dirty="0"/>
              <a:t>Gains for young people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5CD03-9B40-4AA4-B6AB-5B38436AB90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rtlCol="0"/>
          <a:lstStyle/>
          <a:p>
            <a:pPr marL="0" indent="0" rtl="0">
              <a:buNone/>
            </a:pPr>
            <a:br>
              <a:rPr lang="en-GB" dirty="0"/>
            </a:br>
            <a:br>
              <a:rPr lang="en-GB" dirty="0"/>
            </a:br>
            <a:r>
              <a:rPr lang="en-GB" sz="2400" dirty="0"/>
              <a:t> 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A86EFF1E-AB9A-40FE-A0CF-794B56E52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cap="none" spc="0" normalizeH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077592-6C39-C89D-AAF6-7249713CDEDE}"/>
              </a:ext>
            </a:extLst>
          </p:cNvPr>
          <p:cNvSpPr txBox="1"/>
          <p:nvPr/>
        </p:nvSpPr>
        <p:spPr>
          <a:xfrm>
            <a:off x="6291943" y="2667000"/>
            <a:ext cx="50602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sz="1800" dirty="0"/>
              <a:t>Social and communication skills </a:t>
            </a:r>
          </a:p>
          <a:p>
            <a:r>
              <a:rPr lang="en-GB" dirty="0"/>
              <a:t>Leadership and confidence</a:t>
            </a:r>
            <a:br>
              <a:rPr lang="en-GB" dirty="0"/>
            </a:br>
            <a:r>
              <a:rPr lang="en-GB" dirty="0"/>
              <a:t>Resilience</a:t>
            </a:r>
            <a:br>
              <a:rPr lang="en-GB" dirty="0"/>
            </a:br>
            <a:r>
              <a:rPr lang="en-GB" dirty="0"/>
              <a:t>Independence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EAC469-918C-CAEA-2045-91B8E75248E7}"/>
              </a:ext>
            </a:extLst>
          </p:cNvPr>
          <p:cNvSpPr txBox="1"/>
          <p:nvPr/>
        </p:nvSpPr>
        <p:spPr>
          <a:xfrm>
            <a:off x="838200" y="2719297"/>
            <a:ext cx="39732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dirty="0"/>
              <a:t>Active listening </a:t>
            </a:r>
          </a:p>
          <a:p>
            <a:pPr rtl="0"/>
            <a:r>
              <a:rPr lang="en-GB" dirty="0"/>
              <a:t>Non-verbal communication</a:t>
            </a:r>
          </a:p>
          <a:p>
            <a:r>
              <a:rPr lang="en-GB" dirty="0"/>
              <a:t>Empathy</a:t>
            </a:r>
            <a:br>
              <a:rPr lang="en-GB" dirty="0"/>
            </a:br>
            <a:r>
              <a:rPr lang="en-GB" dirty="0"/>
              <a:t>Inclusion</a:t>
            </a:r>
          </a:p>
        </p:txBody>
      </p:sp>
    </p:spTree>
    <p:extLst>
      <p:ext uri="{BB962C8B-B14F-4D97-AF65-F5344CB8AC3E}">
        <p14:creationId xmlns:p14="http://schemas.microsoft.com/office/powerpoint/2010/main" val="1813910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192574-897C-38C6-669C-7CD74D512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1ACF62B-340C-80FF-14C1-FB1F95474AE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/>
          <a:stretch/>
        </p:blipFill>
        <p:spPr/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C9989848-F35C-3B28-6A3F-CDFA0B48F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Activity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32CEC8-57D8-0DEF-AB22-E99E05D53D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638236C7-62AE-A533-E035-4C221DD8A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3964B0E-A2E2-C441-D3E5-1DE1161BA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03E4CA8-7F8C-46C1-FDC2-567F456EBBE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/>
              <a:t>ECYW4004                                                                                                  2406512</a:t>
            </a:r>
          </a:p>
        </p:txBody>
      </p:sp>
    </p:spTree>
    <p:extLst>
      <p:ext uri="{BB962C8B-B14F-4D97-AF65-F5344CB8AC3E}">
        <p14:creationId xmlns:p14="http://schemas.microsoft.com/office/powerpoint/2010/main" val="1110796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5C6405-9D6C-48F5-9EFB-4CF1F3193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2E3A3A9-5E96-4CDD-A971-9C272EFD9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Thank you for participating in that activity. To conclude on what I have researched it is apparent that building meaningful relationships are important to young people as it boosts confidence, self-esteem and trust. And for most young people they believe that you can build a meaningful relationship with others, and youth workers whilst group working.</a:t>
            </a:r>
            <a:endParaRPr lang="en-GB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BB00A97C-4C32-42DA-9838-F3D341AB0D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266" r="16266"/>
          <a:stretch/>
        </p:blipFill>
        <p:spPr/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89C83A94-9400-40DF-9CE0-AFEB3C742BC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l="11051" r="11051"/>
          <a:stretch/>
        </p:blipFill>
        <p:spPr/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00A8698-CEC1-BF14-7C2D-A21645A7C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879DDF-CDD5-999F-6DFA-27A1C5C31BF8}"/>
              </a:ext>
            </a:extLst>
          </p:cNvPr>
          <p:cNvSpPr txBox="1"/>
          <p:nvPr/>
        </p:nvSpPr>
        <p:spPr>
          <a:xfrm>
            <a:off x="7609114" y="6356350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Signalsmedia</a:t>
            </a:r>
            <a:r>
              <a:rPr lang="en-GB" dirty="0"/>
              <a:t>,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FA6F57-6B8B-2077-470F-1F21F3D0786C}"/>
              </a:ext>
            </a:extLst>
          </p:cNvPr>
          <p:cNvSpPr txBox="1"/>
          <p:nvPr/>
        </p:nvSpPr>
        <p:spPr>
          <a:xfrm>
            <a:off x="10023982" y="365760"/>
            <a:ext cx="2128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(UK Youth Employment, 2016)</a:t>
            </a:r>
          </a:p>
        </p:txBody>
      </p:sp>
    </p:spTree>
    <p:extLst>
      <p:ext uri="{BB962C8B-B14F-4D97-AF65-F5344CB8AC3E}">
        <p14:creationId xmlns:p14="http://schemas.microsoft.com/office/powerpoint/2010/main" val="17839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06C9-F26D-46CA-93BF-8C27012F6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Reference </a:t>
            </a:r>
            <a:br>
              <a:rPr lang="en-GB" dirty="0"/>
            </a:br>
            <a:r>
              <a:rPr lang="en-GB" dirty="0"/>
              <a:t>List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CB1840D-AE76-3082-E772-75B4B35E0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BB7FE4-B2C3-F696-FF32-56DDAA431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371" y="269095"/>
            <a:ext cx="6705600" cy="599977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CLD Standards Council Scotland. (2019) </a:t>
            </a:r>
            <a:r>
              <a:rPr lang="en-GB" sz="4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Occupational Standards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CombinedYouthWorkNOS.pdf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on 19</a:t>
            </a:r>
            <a:r>
              <a:rPr lang="en-GB" sz="4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2025)</a:t>
            </a:r>
            <a:b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Darrin, D. (2015). </a:t>
            </a:r>
            <a:r>
              <a:rPr lang="en-GB" sz="4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Grouping Students IV: Pros and Cons of Groupwork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Educational research techniques. Available at: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https://educationalresearchtechniques.com/2015/05/06/grouping-students-iv-pros-and-cons-of-groupwork/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. (Accessed on 19</a:t>
            </a:r>
            <a:r>
              <a:rPr lang="en-GB" sz="4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2025).  </a:t>
            </a:r>
            <a:b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4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Fizell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B. (2023). </a:t>
            </a:r>
            <a:r>
              <a:rPr lang="en-GB" sz="4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If You’re Feeling Judged: One Thing You Need to Understand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https://tinybuddha.com/blog/if-youre-feeling-judged-one-thing-you-need-to-understand/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. (Accessed on 19</a:t>
            </a:r>
            <a:r>
              <a:rPr lang="en-GB" sz="4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2025).  </a:t>
            </a:r>
            <a:br>
              <a:rPr lang="en-GB" sz="4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Geldard, K., Geldard, D. and Foo, Y, R. (2016). </a:t>
            </a:r>
            <a:r>
              <a:rPr lang="en-GB" sz="4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Counselling adolescents: The proactive approach for young people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4th ed. Los Angeles: Sage.</a:t>
            </a:r>
            <a:br>
              <a:rPr lang="en-GB" sz="4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4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Government, W. (n.d.). </a:t>
            </a:r>
            <a:r>
              <a:rPr lang="en-GB" sz="4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narrative for youth work today: Final draft for consultation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https://assets.publishing.service.gov.uk/government/uploads/system/uploads/attachment_data/file/210380/a-narrative-for-youth-work-today.pdf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. (Accessed on 19</a:t>
            </a:r>
            <a:r>
              <a:rPr lang="en-GB" sz="4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2025).  </a:t>
            </a:r>
            <a:b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Hywel Dda University Health Board. (2020). </a:t>
            </a:r>
            <a:r>
              <a:rPr lang="en-GB" sz="4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Five ways to well-being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https://hduhb.nhs.wales/healthcare/services-and-teams/five-ways-to-well-being/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. (Accessed on 19</a:t>
            </a:r>
            <a:r>
              <a:rPr lang="en-GB" sz="4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2025).  </a:t>
            </a:r>
            <a:b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signalsmedia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(2018). </a:t>
            </a:r>
            <a:r>
              <a:rPr lang="en-GB" sz="4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#ExpressYourself - The Five Ways to Wellbeing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Signals. Available at: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https://signals.org.uk/expressyourself-the-five-ways-to-wellbeing/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. (Accessed on 19</a:t>
            </a:r>
            <a:r>
              <a:rPr lang="en-GB" sz="4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2025).  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UK, Y.E. (2016). </a:t>
            </a:r>
            <a:r>
              <a:rPr lang="en-GB" sz="4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4 Stages of Teamwork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Youth Employment UK. Available at: </a:t>
            </a:r>
            <a:r>
              <a:rPr lang="en-GB" sz="4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https://www.youthemployment.org.uk/4-stages-teamwork/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. (Accessed on 19</a:t>
            </a:r>
            <a:r>
              <a:rPr lang="en-GB" sz="4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2025).  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Youth Work in Wales Review Group. (2022) Youth Work in Wales: </a:t>
            </a:r>
            <a:r>
              <a:rPr lang="en-GB" sz="4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Principles and Purposes,</a:t>
            </a:r>
            <a:r>
              <a:rPr lang="en-GB" sz="4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Cardiff: Youth Work in Wales Review Group.</a:t>
            </a:r>
            <a:endParaRPr lang="en-GB" sz="4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2589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35C86-DDA1-8297-5FD5-68EE6CE53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Appendix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07D460-12D4-2FDC-8103-5B498AF04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ECYW4004                                                                                                  2406512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D83E2E-9711-B652-0F0D-AE9AB895A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have not used AI to support my work.</a:t>
            </a:r>
          </a:p>
        </p:txBody>
      </p:sp>
    </p:spTree>
    <p:extLst>
      <p:ext uri="{BB962C8B-B14F-4D97-AF65-F5344CB8AC3E}">
        <p14:creationId xmlns:p14="http://schemas.microsoft.com/office/powerpoint/2010/main" val="1380597958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Shapes">
      <a:dk1>
        <a:sysClr val="windowText" lastClr="000000"/>
      </a:dk1>
      <a:lt1>
        <a:sysClr val="window" lastClr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38_TF78504181_Win32" id="{C0282433-D7EF-45DF-A8F6-65451AB0B295}" vid="{7A5F5F68-7204-400F-A78C-9EE75BE45B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A449C04-64B3-4403-94B7-8D2284C38D1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413533D-8C39-401E-8B75-B1AEEEC56B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BDEF148-1770-458F-8F5B-C3D0A278AA9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Shapes presentation</Template>
  <TotalTime>1660</TotalTime>
  <Words>807</Words>
  <Application>Microsoft Office PowerPoint</Application>
  <PresentationFormat>Widescreen</PresentationFormat>
  <Paragraphs>79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Avenir Next LT Pro</vt:lpstr>
      <vt:lpstr>Calibri</vt:lpstr>
      <vt:lpstr>Tw Cen MT</vt:lpstr>
      <vt:lpstr>ShapesVTI</vt:lpstr>
      <vt:lpstr>Building meaningful relationships with Young People</vt:lpstr>
      <vt:lpstr>Introduction</vt:lpstr>
      <vt:lpstr>Why is groupwork important for young people?</vt:lpstr>
      <vt:lpstr>Tuckman’s Theory (1965) </vt:lpstr>
      <vt:lpstr>5 Ways of Wellbeing</vt:lpstr>
      <vt:lpstr>Conducting research with Young People</vt:lpstr>
      <vt:lpstr>Do you think you could build a meaningful relationship with a Youth Work when working in a group activity?</vt:lpstr>
      <vt:lpstr>What tools could we use, and what do young people gain from this?</vt:lpstr>
      <vt:lpstr>Activity</vt:lpstr>
      <vt:lpstr>Conclusion</vt:lpstr>
      <vt:lpstr>Reference  List</vt:lpstr>
      <vt:lpstr>Appendix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Chelsey Jones Duffy (2406512)</dc:creator>
  <cp:lastModifiedBy>Chelsey Jones Duffy (2406512)</cp:lastModifiedBy>
  <cp:revision>5</cp:revision>
  <dcterms:created xsi:type="dcterms:W3CDTF">2025-02-17T18:29:20Z</dcterms:created>
  <dcterms:modified xsi:type="dcterms:W3CDTF">2025-02-19T16:44:35Z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