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8288000" cy="10287000"/>
  <p:notesSz cx="6858000" cy="9144000"/>
  <p:embeddedFontLst>
    <p:embeddedFont>
      <p:font typeface="Calibri" panose="020F0502020204030204" pitchFamily="34" charset="0"/>
      <p:regular r:id="rId12"/>
      <p:bold r:id="rId13"/>
      <p:italic r:id="rId14"/>
      <p:boldItalic r:id="rId15"/>
    </p:embeddedFont>
    <p:embeddedFont>
      <p:font typeface="Fira Sans" panose="020B0604020202020204" charset="0"/>
      <p:regular r:id="rId16"/>
    </p:embeddedFont>
    <p:embeddedFont>
      <p:font typeface="Fira Sans Bold" panose="020B0604020202020204" charset="0"/>
      <p:regular r:id="rId17"/>
    </p:embeddedFont>
    <p:embeddedFont>
      <p:font typeface="Fira Sans Light" panose="020B0604020202020204" charset="0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7" d="100"/>
          <a:sy n="47" d="100"/>
        </p:scale>
        <p:origin x="696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google.com/spreadsheets/d/1DUF2isFWsqVSYhbaACYtbgcLi_YjDqpE3GLQIVgkKQg/edit#gid=69851113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55E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276083" y="8322120"/>
            <a:ext cx="6347041" cy="523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200"/>
              </a:lnSpc>
            </a:pPr>
            <a:r>
              <a:rPr lang="en-US" sz="3000">
                <a:solidFill>
                  <a:srgbClr val="FFFFFF"/>
                </a:solidFill>
                <a:latin typeface="Fira Sans Light"/>
              </a:rPr>
              <a:t>Presented by Syed Tawhid Ahmed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276083" y="1441005"/>
            <a:ext cx="10408250" cy="5670406"/>
            <a:chOff x="0" y="0"/>
            <a:chExt cx="13877666" cy="7560541"/>
          </a:xfrm>
        </p:grpSpPr>
        <p:sp>
          <p:nvSpPr>
            <p:cNvPr id="4" name="TextBox 4"/>
            <p:cNvSpPr txBox="1"/>
            <p:nvPr/>
          </p:nvSpPr>
          <p:spPr>
            <a:xfrm>
              <a:off x="0" y="1177941"/>
              <a:ext cx="13877666" cy="63826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2430"/>
                </a:lnSpc>
              </a:pPr>
              <a:r>
                <a:rPr lang="en-US" sz="11300">
                  <a:solidFill>
                    <a:srgbClr val="FFEDD9"/>
                  </a:solidFill>
                  <a:latin typeface="Fira Sans Light"/>
                </a:rPr>
                <a:t>Health &amp; Safety Guide for Housekeeping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66675"/>
              <a:ext cx="13877666" cy="6762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200"/>
                </a:lnSpc>
              </a:pPr>
              <a:r>
                <a:rPr lang="en-US" sz="3000" dirty="0">
                  <a:solidFill>
                    <a:srgbClr val="FFFFFF"/>
                  </a:solidFill>
                  <a:latin typeface="Fira Sans"/>
                </a:rPr>
                <a:t>Keel Square Sunderland</a:t>
              </a:r>
            </a:p>
          </p:txBody>
        </p:sp>
      </p:grpSp>
      <p:sp>
        <p:nvSpPr>
          <p:cNvPr id="6" name="Freeform 6"/>
          <p:cNvSpPr/>
          <p:nvPr/>
        </p:nvSpPr>
        <p:spPr>
          <a:xfrm rot="-3434647">
            <a:off x="8347567" y="2162661"/>
            <a:ext cx="14198388" cy="6970118"/>
          </a:xfrm>
          <a:custGeom>
            <a:avLst/>
            <a:gdLst/>
            <a:ahLst/>
            <a:cxnLst/>
            <a:rect l="l" t="t" r="r" b="b"/>
            <a:pathLst>
              <a:path w="14198388" h="6970118">
                <a:moveTo>
                  <a:pt x="0" y="0"/>
                </a:moveTo>
                <a:lnTo>
                  <a:pt x="14198388" y="0"/>
                </a:lnTo>
                <a:lnTo>
                  <a:pt x="14198388" y="6970118"/>
                </a:lnTo>
                <a:lnTo>
                  <a:pt x="0" y="69701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55E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3521865" y="0"/>
            <a:ext cx="4766135" cy="10287000"/>
          </a:xfrm>
          <a:custGeom>
            <a:avLst/>
            <a:gdLst/>
            <a:ahLst/>
            <a:cxnLst/>
            <a:rect l="l" t="t" r="r" b="b"/>
            <a:pathLst>
              <a:path w="4766135" h="10287000">
                <a:moveTo>
                  <a:pt x="0" y="0"/>
                </a:moveTo>
                <a:lnTo>
                  <a:pt x="4766135" y="0"/>
                </a:lnTo>
                <a:lnTo>
                  <a:pt x="4766135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6334" r="-36334"/>
            </a:stretch>
          </a:blipFill>
        </p:spPr>
      </p:sp>
      <p:sp>
        <p:nvSpPr>
          <p:cNvPr id="3" name="Freeform 3"/>
          <p:cNvSpPr/>
          <p:nvPr/>
        </p:nvSpPr>
        <p:spPr>
          <a:xfrm rot="2218164">
            <a:off x="-5788614" y="4342618"/>
            <a:ext cx="11872228" cy="6195145"/>
          </a:xfrm>
          <a:custGeom>
            <a:avLst/>
            <a:gdLst/>
            <a:ahLst/>
            <a:cxnLst/>
            <a:rect l="l" t="t" r="r" b="b"/>
            <a:pathLst>
              <a:path w="11872228" h="6195145">
                <a:moveTo>
                  <a:pt x="0" y="0"/>
                </a:moveTo>
                <a:lnTo>
                  <a:pt x="11872228" y="0"/>
                </a:lnTo>
                <a:lnTo>
                  <a:pt x="11872228" y="6195144"/>
                </a:lnTo>
                <a:lnTo>
                  <a:pt x="0" y="619514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0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3178965" y="0"/>
            <a:ext cx="11060464" cy="10287000"/>
          </a:xfrm>
          <a:custGeom>
            <a:avLst/>
            <a:gdLst/>
            <a:ahLst/>
            <a:cxnLst/>
            <a:rect l="l" t="t" r="r" b="b"/>
            <a:pathLst>
              <a:path w="11060464" h="10287000">
                <a:moveTo>
                  <a:pt x="0" y="0"/>
                </a:moveTo>
                <a:lnTo>
                  <a:pt x="11060464" y="0"/>
                </a:lnTo>
                <a:lnTo>
                  <a:pt x="1106046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9946" r="-35065"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1231788" y="3379082"/>
            <a:ext cx="11042508" cy="58734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82922" lvl="1" indent="-291461">
              <a:lnSpc>
                <a:spcPts val="2969"/>
              </a:lnSpc>
              <a:buFont typeface="Arial"/>
              <a:buChar char="•"/>
            </a:pPr>
            <a:r>
              <a:rPr lang="en-US" sz="2699" dirty="0">
                <a:solidFill>
                  <a:srgbClr val="FFFFFF"/>
                </a:solidFill>
                <a:latin typeface="Fira Sans Light"/>
              </a:rPr>
              <a:t>Ensuring the safety and security of both its personnel and clientele is of the utmost importance to the </a:t>
            </a:r>
            <a:r>
              <a:rPr lang="en-US" sz="2800" dirty="0">
                <a:solidFill>
                  <a:srgbClr val="FFFFFF"/>
                </a:solidFill>
                <a:latin typeface="Fira Sans"/>
              </a:rPr>
              <a:t>Keel Square</a:t>
            </a:r>
            <a:r>
              <a:rPr lang="en-US" sz="2699" dirty="0">
                <a:solidFill>
                  <a:srgbClr val="FFFFFF"/>
                </a:solidFill>
                <a:latin typeface="Fira Sans Light"/>
              </a:rPr>
              <a:t> Sunderland. </a:t>
            </a:r>
          </a:p>
          <a:p>
            <a:pPr marL="626101" lvl="1" indent="-313050">
              <a:lnSpc>
                <a:spcPts val="3189"/>
              </a:lnSpc>
              <a:buFont typeface="Arial"/>
              <a:buChar char="•"/>
            </a:pPr>
            <a:r>
              <a:rPr lang="en-US" sz="2899" dirty="0">
                <a:solidFill>
                  <a:srgbClr val="FFFFFF"/>
                </a:solidFill>
                <a:latin typeface="Fira Sans Light"/>
              </a:rPr>
              <a:t>It is the precise responsibility of the housekeeping staff to ensure that all areas are maintained in immaculate condition and that all health and safety regulations are rigorously followed  (Duncan &amp; Mary, 2006). </a:t>
            </a:r>
          </a:p>
          <a:p>
            <a:pPr marL="582922" lvl="1" indent="-291461">
              <a:lnSpc>
                <a:spcPts val="2969"/>
              </a:lnSpc>
              <a:buFont typeface="Arial"/>
              <a:buChar char="•"/>
            </a:pPr>
            <a:r>
              <a:rPr lang="en-US" sz="2699" dirty="0">
                <a:solidFill>
                  <a:srgbClr val="FFFFFF"/>
                </a:solidFill>
                <a:latin typeface="Fira Sans Light"/>
              </a:rPr>
              <a:t>Intent on catering to the requirements of the housekeeping personnel, this comprehensive manual delineates ten essential safety protocols. </a:t>
            </a:r>
          </a:p>
          <a:p>
            <a:pPr marL="582922" lvl="1" indent="-291461">
              <a:lnSpc>
                <a:spcPts val="2969"/>
              </a:lnSpc>
              <a:buFont typeface="Arial"/>
              <a:buChar char="•"/>
            </a:pPr>
            <a:r>
              <a:rPr lang="en-US" sz="2699" dirty="0">
                <a:solidFill>
                  <a:srgbClr val="FFFFFF"/>
                </a:solidFill>
                <a:latin typeface="Fira Sans Light"/>
              </a:rPr>
              <a:t>This presentation showcases the hotel's commitment to fostering a corporate environment that </a:t>
            </a:r>
            <a:r>
              <a:rPr lang="en-US" sz="2699" dirty="0" err="1">
                <a:solidFill>
                  <a:srgbClr val="FFFFFF"/>
                </a:solidFill>
                <a:latin typeface="Fira Sans Light"/>
              </a:rPr>
              <a:t>prioritises</a:t>
            </a:r>
            <a:r>
              <a:rPr lang="en-US" sz="2699" dirty="0">
                <a:solidFill>
                  <a:srgbClr val="FFFFFF"/>
                </a:solidFill>
                <a:latin typeface="Fira Sans Light"/>
              </a:rPr>
              <a:t> safety, continuous improvement, and steadfast responsibility. </a:t>
            </a:r>
          </a:p>
          <a:p>
            <a:pPr marL="582922" lvl="1" indent="-291461">
              <a:lnSpc>
                <a:spcPts val="2969"/>
              </a:lnSpc>
              <a:buFont typeface="Arial"/>
              <a:buChar char="•"/>
            </a:pPr>
            <a:r>
              <a:rPr lang="en-US" sz="2699" dirty="0">
                <a:solidFill>
                  <a:srgbClr val="FFFFFF"/>
                </a:solidFill>
                <a:latin typeface="Fira Sans Light"/>
              </a:rPr>
              <a:t>I will elaborate on each of these strategies so that may comprehend how they contribute to the hotel's cleaning personnel attaining the utmost levels of health and safety.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616852" y="1452602"/>
            <a:ext cx="10420102" cy="1431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000"/>
              </a:lnSpc>
            </a:pPr>
            <a:r>
              <a:rPr lang="en-US" sz="10000">
                <a:solidFill>
                  <a:srgbClr val="FFFFFF"/>
                </a:solidFill>
                <a:latin typeface="Fira Sans"/>
              </a:rPr>
              <a:t>Introduction: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451043" y="6521651"/>
            <a:ext cx="5005579" cy="5473297"/>
          </a:xfrm>
          <a:custGeom>
            <a:avLst/>
            <a:gdLst/>
            <a:ahLst/>
            <a:cxnLst/>
            <a:rect l="l" t="t" r="r" b="b"/>
            <a:pathLst>
              <a:path w="5005579" h="5473297">
                <a:moveTo>
                  <a:pt x="0" y="0"/>
                </a:moveTo>
                <a:lnTo>
                  <a:pt x="5005579" y="0"/>
                </a:lnTo>
                <a:lnTo>
                  <a:pt x="5005579" y="5473298"/>
                </a:lnTo>
                <a:lnTo>
                  <a:pt x="0" y="547329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554141" y="1650277"/>
            <a:ext cx="9340409" cy="6844889"/>
          </a:xfrm>
          <a:custGeom>
            <a:avLst/>
            <a:gdLst/>
            <a:ahLst/>
            <a:cxnLst/>
            <a:rect l="l" t="t" r="r" b="b"/>
            <a:pathLst>
              <a:path w="9340409" h="6844889">
                <a:moveTo>
                  <a:pt x="0" y="0"/>
                </a:moveTo>
                <a:lnTo>
                  <a:pt x="9340409" y="0"/>
                </a:lnTo>
                <a:lnTo>
                  <a:pt x="9340409" y="6844890"/>
                </a:lnTo>
                <a:lnTo>
                  <a:pt x="0" y="684489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2343"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9432892" y="3003360"/>
            <a:ext cx="7826408" cy="64381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73580" lvl="1" indent="-286790">
              <a:lnSpc>
                <a:spcPts val="3586"/>
              </a:lnSpc>
              <a:buFont typeface="Arial"/>
              <a:buChar char="•"/>
            </a:pPr>
            <a:r>
              <a:rPr lang="en-US" sz="2656" dirty="0">
                <a:solidFill>
                  <a:srgbClr val="000000"/>
                </a:solidFill>
                <a:latin typeface="Fira Sans Light"/>
              </a:rPr>
              <a:t>The maintenance staff at </a:t>
            </a:r>
            <a:r>
              <a:rPr lang="en-US" sz="2800" dirty="0">
                <a:latin typeface="Fira Sans"/>
              </a:rPr>
              <a:t>Keel Square </a:t>
            </a:r>
            <a:r>
              <a:rPr lang="en-US" sz="2656" dirty="0">
                <a:solidFill>
                  <a:srgbClr val="000000"/>
                </a:solidFill>
                <a:latin typeface="Fira Sans Light"/>
              </a:rPr>
              <a:t>Sunderland places significant importance on the implementation of ergonomic practices. </a:t>
            </a:r>
          </a:p>
          <a:p>
            <a:pPr marL="573580" lvl="1" indent="-286790">
              <a:lnSpc>
                <a:spcPts val="3586"/>
              </a:lnSpc>
              <a:buFont typeface="Arial"/>
              <a:buChar char="•"/>
            </a:pPr>
            <a:r>
              <a:rPr lang="en-US" sz="2656" dirty="0">
                <a:solidFill>
                  <a:srgbClr val="000000"/>
                </a:solidFill>
                <a:latin typeface="Fira Sans Light"/>
              </a:rPr>
              <a:t>Routine ergonomic assessments must be performed to identify and eliminate potential sources of stress. </a:t>
            </a:r>
          </a:p>
          <a:p>
            <a:pPr marL="573580" lvl="1" indent="-286790">
              <a:lnSpc>
                <a:spcPts val="3586"/>
              </a:lnSpc>
              <a:buFont typeface="Arial"/>
              <a:buChar char="•"/>
            </a:pPr>
            <a:r>
              <a:rPr lang="en-US" sz="2656" dirty="0">
                <a:solidFill>
                  <a:srgbClr val="000000"/>
                </a:solidFill>
                <a:latin typeface="Fira Sans Light"/>
              </a:rPr>
              <a:t>The group is not solely instructed in appropriate lifting techniques but is also furnished with versatile cleaning equipment. Reductions in the occurrence of injuries are the consequence. </a:t>
            </a:r>
          </a:p>
          <a:p>
            <a:pPr marL="573580" lvl="1" indent="-286790">
              <a:lnSpc>
                <a:spcPts val="3586"/>
              </a:lnSpc>
              <a:buFont typeface="Arial"/>
              <a:buChar char="•"/>
            </a:pPr>
            <a:r>
              <a:rPr lang="en-US" sz="2656" dirty="0">
                <a:solidFill>
                  <a:srgbClr val="000000"/>
                </a:solidFill>
                <a:latin typeface="Fira Sans Light"/>
              </a:rPr>
              <a:t>In order to prevent excessive exposure to repetitive motions, task rotation is primarily concerned (Brotherton, 2019).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887553" y="1057275"/>
            <a:ext cx="6917086" cy="12145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01"/>
              </a:lnSpc>
              <a:spcBef>
                <a:spcPct val="0"/>
              </a:spcBef>
            </a:pPr>
            <a:r>
              <a:rPr lang="en-US" sz="4274">
                <a:solidFill>
                  <a:srgbClr val="000000"/>
                </a:solidFill>
                <a:latin typeface="Fira Sans Bold"/>
              </a:rPr>
              <a:t>Ergonomic Methods of Housekeeping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40418" y="8504692"/>
            <a:ext cx="1167854" cy="2612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01"/>
              </a:lnSpc>
              <a:spcBef>
                <a:spcPct val="0"/>
              </a:spcBef>
            </a:pPr>
            <a:r>
              <a:rPr lang="en-US" sz="1819">
                <a:solidFill>
                  <a:srgbClr val="000000"/>
                </a:solidFill>
                <a:latin typeface="Fira Sans Light"/>
              </a:rPr>
              <a:t>(Sam, 2023)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150833" y="0"/>
            <a:ext cx="9108467" cy="6453188"/>
          </a:xfrm>
          <a:custGeom>
            <a:avLst/>
            <a:gdLst/>
            <a:ahLst/>
            <a:cxnLst/>
            <a:rect l="l" t="t" r="r" b="b"/>
            <a:pathLst>
              <a:path w="9108467" h="6453188">
                <a:moveTo>
                  <a:pt x="0" y="0"/>
                </a:moveTo>
                <a:lnTo>
                  <a:pt x="9108467" y="0"/>
                </a:lnTo>
                <a:lnTo>
                  <a:pt x="9108467" y="6453188"/>
                </a:lnTo>
                <a:lnTo>
                  <a:pt x="0" y="645318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43203" b="-68517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8150833" y="-680244"/>
            <a:ext cx="9108467" cy="6453188"/>
          </a:xfrm>
          <a:custGeom>
            <a:avLst/>
            <a:gdLst/>
            <a:ahLst/>
            <a:cxnLst/>
            <a:rect l="l" t="t" r="r" b="b"/>
            <a:pathLst>
              <a:path w="9108467" h="6453188">
                <a:moveTo>
                  <a:pt x="0" y="0"/>
                </a:moveTo>
                <a:lnTo>
                  <a:pt x="9108467" y="0"/>
                </a:lnTo>
                <a:lnTo>
                  <a:pt x="9108467" y="6453188"/>
                </a:lnTo>
                <a:lnTo>
                  <a:pt x="0" y="645318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864" r="-3514"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8150833" y="5772944"/>
            <a:ext cx="9108467" cy="4514056"/>
          </a:xfrm>
          <a:custGeom>
            <a:avLst/>
            <a:gdLst/>
            <a:ahLst/>
            <a:cxnLst/>
            <a:rect l="l" t="t" r="r" b="b"/>
            <a:pathLst>
              <a:path w="9108467" h="4514056">
                <a:moveTo>
                  <a:pt x="0" y="0"/>
                </a:moveTo>
                <a:lnTo>
                  <a:pt x="9108467" y="0"/>
                </a:lnTo>
                <a:lnTo>
                  <a:pt x="9108467" y="4514056"/>
                </a:lnTo>
                <a:lnTo>
                  <a:pt x="0" y="451405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2253" b="-11281"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1281582" y="942189"/>
            <a:ext cx="5820536" cy="1431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000"/>
              </a:lnSpc>
            </a:pPr>
            <a:r>
              <a:rPr lang="en-US" sz="10000">
                <a:solidFill>
                  <a:srgbClr val="355E66"/>
                </a:solidFill>
                <a:latin typeface="Fira Sans Light"/>
              </a:rPr>
              <a:t>Slip &amp; fall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52606" y="2663736"/>
            <a:ext cx="6878488" cy="6766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54632" lvl="1" indent="-277316">
              <a:lnSpc>
                <a:spcPts val="3339"/>
              </a:lnSpc>
              <a:buFont typeface="Arial"/>
              <a:buChar char="•"/>
            </a:pPr>
            <a:r>
              <a:rPr lang="en-US" sz="2568" dirty="0">
                <a:solidFill>
                  <a:srgbClr val="355E66"/>
                </a:solidFill>
                <a:latin typeface="Fira Sans"/>
              </a:rPr>
              <a:t>To ensure the safety of its guests and staff, </a:t>
            </a:r>
            <a:r>
              <a:rPr lang="en-US" sz="2500" dirty="0">
                <a:solidFill>
                  <a:schemeClr val="accent1">
                    <a:lumMod val="75000"/>
                  </a:schemeClr>
                </a:solidFill>
                <a:latin typeface="Fira Sans"/>
              </a:rPr>
              <a:t>Keel Square </a:t>
            </a:r>
            <a:r>
              <a:rPr lang="en-US" sz="2568" dirty="0">
                <a:solidFill>
                  <a:srgbClr val="355E66"/>
                </a:solidFill>
                <a:latin typeface="Fira Sans"/>
              </a:rPr>
              <a:t>Sunderland has </a:t>
            </a:r>
            <a:r>
              <a:rPr lang="en-US" sz="2568" dirty="0" err="1">
                <a:solidFill>
                  <a:srgbClr val="355E66"/>
                </a:solidFill>
                <a:latin typeface="Fira Sans"/>
              </a:rPr>
              <a:t>prioritised</a:t>
            </a:r>
            <a:r>
              <a:rPr lang="en-US" sz="2568" dirty="0">
                <a:solidFill>
                  <a:srgbClr val="355E66"/>
                </a:solidFill>
                <a:latin typeface="Fira Sans"/>
              </a:rPr>
              <a:t> the prevention of slips and falls. </a:t>
            </a:r>
          </a:p>
          <a:p>
            <a:pPr marL="554632" lvl="1" indent="-277316">
              <a:lnSpc>
                <a:spcPts val="3339"/>
              </a:lnSpc>
              <a:buFont typeface="Arial"/>
              <a:buChar char="•"/>
            </a:pPr>
            <a:r>
              <a:rPr lang="en-US" sz="2568" dirty="0">
                <a:solidFill>
                  <a:srgbClr val="355E66"/>
                </a:solidFill>
                <a:latin typeface="Fira Sans"/>
              </a:rPr>
              <a:t> Preventing accidents can be achieved by ensuring that the floor has sufficient time to dry prior to cleansing (Johnston, 2017). </a:t>
            </a:r>
          </a:p>
          <a:p>
            <a:pPr marL="554632" lvl="1" indent="-277316">
              <a:lnSpc>
                <a:spcPts val="3339"/>
              </a:lnSpc>
              <a:buFont typeface="Arial"/>
              <a:buChar char="•"/>
            </a:pPr>
            <a:r>
              <a:rPr lang="en-US" sz="2568" dirty="0">
                <a:solidFill>
                  <a:srgbClr val="355E66"/>
                </a:solidFill>
                <a:latin typeface="Fira Sans"/>
              </a:rPr>
              <a:t> In wet areas, warning signs are strategically positioned to promptly notify both staff and visitors of potential hazards. </a:t>
            </a:r>
          </a:p>
          <a:p>
            <a:pPr marL="554632" lvl="1" indent="-277316">
              <a:lnSpc>
                <a:spcPts val="3339"/>
              </a:lnSpc>
              <a:buFont typeface="Arial"/>
              <a:buChar char="•"/>
            </a:pPr>
            <a:r>
              <a:rPr lang="en-US" sz="2568" dirty="0">
                <a:solidFill>
                  <a:srgbClr val="355E66"/>
                </a:solidFill>
                <a:latin typeface="Fira Sans"/>
              </a:rPr>
              <a:t> In addition to conducting routine maintenance and systemic inspections of the flooring surfaces, the personnel is equipped with non-slip footwear (Lucas, 2018).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150833" y="5782469"/>
            <a:ext cx="2163843" cy="266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01"/>
              </a:lnSpc>
              <a:spcBef>
                <a:spcPct val="0"/>
              </a:spcBef>
            </a:pPr>
            <a:r>
              <a:rPr lang="en-US" sz="1819">
                <a:solidFill>
                  <a:srgbClr val="355E66"/>
                </a:solidFill>
                <a:latin typeface="Fira Sans Light"/>
              </a:rPr>
              <a:t>(Winship &amp; Ian, 1989)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55E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444478" y="7907573"/>
            <a:ext cx="7604935" cy="3968394"/>
          </a:xfrm>
          <a:custGeom>
            <a:avLst/>
            <a:gdLst/>
            <a:ahLst/>
            <a:cxnLst/>
            <a:rect l="l" t="t" r="r" b="b"/>
            <a:pathLst>
              <a:path w="7604935" h="3968394">
                <a:moveTo>
                  <a:pt x="0" y="0"/>
                </a:moveTo>
                <a:lnTo>
                  <a:pt x="7604935" y="0"/>
                </a:lnTo>
                <a:lnTo>
                  <a:pt x="7604935" y="3968394"/>
                </a:lnTo>
                <a:lnTo>
                  <a:pt x="0" y="396839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0" y="0"/>
            <a:ext cx="7642914" cy="7907573"/>
          </a:xfrm>
          <a:custGeom>
            <a:avLst/>
            <a:gdLst/>
            <a:ahLst/>
            <a:cxnLst/>
            <a:rect l="l" t="t" r="r" b="b"/>
            <a:pathLst>
              <a:path w="7642914" h="7907573">
                <a:moveTo>
                  <a:pt x="0" y="0"/>
                </a:moveTo>
                <a:lnTo>
                  <a:pt x="7642914" y="0"/>
                </a:lnTo>
                <a:lnTo>
                  <a:pt x="7642914" y="7907573"/>
                </a:lnTo>
                <a:lnTo>
                  <a:pt x="0" y="790757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731" r="-1731"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9341082" y="1066800"/>
            <a:ext cx="6851636" cy="14757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20"/>
              </a:lnSpc>
            </a:pPr>
            <a:r>
              <a:rPr lang="en-US" sz="5200">
                <a:solidFill>
                  <a:srgbClr val="FFFFFF"/>
                </a:solidFill>
                <a:latin typeface="Fira Sans Bold"/>
              </a:rPr>
              <a:t>Employing secure equipment handling: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4367" y="3161719"/>
            <a:ext cx="9385067" cy="62961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97168" lvl="1" indent="-398584">
              <a:lnSpc>
                <a:spcPts val="4504"/>
              </a:lnSpc>
              <a:buFont typeface="Arial"/>
              <a:buChar char="•"/>
            </a:pPr>
            <a:r>
              <a:rPr lang="en-US" sz="3692">
                <a:solidFill>
                  <a:srgbClr val="FFFFFF"/>
                </a:solidFill>
                <a:latin typeface="Fira Sans Light"/>
              </a:rPr>
              <a:t>Regular comprehensive inspections are conducted to verify the safe operation of the apparatus, and an expeditious system is established to receive reports of potential issues (Eneida, Sema, &amp; Melo, 2012). </a:t>
            </a:r>
          </a:p>
          <a:p>
            <a:pPr marL="797168" lvl="1" indent="-398584">
              <a:lnSpc>
                <a:spcPts val="4504"/>
              </a:lnSpc>
              <a:buFont typeface="Arial"/>
              <a:buChar char="•"/>
            </a:pPr>
            <a:r>
              <a:rPr lang="en-US" sz="3692">
                <a:solidFill>
                  <a:srgbClr val="FFFFFF"/>
                </a:solidFill>
                <a:latin typeface="Fira Sans Light"/>
              </a:rPr>
              <a:t> The hotel exhibits a notable dedication to safeguarding its staff by designating particular pieces of equipment as requiring personal protective equipment (PPE).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05795" y="8262216"/>
            <a:ext cx="2337119" cy="266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01"/>
              </a:lnSpc>
              <a:spcBef>
                <a:spcPct val="0"/>
              </a:spcBef>
            </a:pPr>
            <a:r>
              <a:rPr lang="en-US" sz="1819">
                <a:solidFill>
                  <a:srgbClr val="FFFFFF"/>
                </a:solidFill>
                <a:latin typeface="Fira Sans Light"/>
              </a:rPr>
              <a:t>(WIKELEY &amp; NICK, 1998)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rot="-5400000">
            <a:off x="5173891" y="5138738"/>
            <a:ext cx="10287000" cy="0"/>
          </a:xfrm>
          <a:prstGeom prst="line">
            <a:avLst/>
          </a:prstGeom>
          <a:ln w="9525" cap="rnd">
            <a:solidFill>
              <a:srgbClr val="355E66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Freeform 3"/>
          <p:cNvSpPr/>
          <p:nvPr/>
        </p:nvSpPr>
        <p:spPr>
          <a:xfrm>
            <a:off x="11007954" y="538808"/>
            <a:ext cx="6362205" cy="8719492"/>
          </a:xfrm>
          <a:custGeom>
            <a:avLst/>
            <a:gdLst/>
            <a:ahLst/>
            <a:cxnLst/>
            <a:rect l="l" t="t" r="r" b="b"/>
            <a:pathLst>
              <a:path w="6362205" h="8719492">
                <a:moveTo>
                  <a:pt x="0" y="0"/>
                </a:moveTo>
                <a:lnTo>
                  <a:pt x="6362204" y="0"/>
                </a:lnTo>
                <a:lnTo>
                  <a:pt x="6362204" y="8719492"/>
                </a:lnTo>
                <a:lnTo>
                  <a:pt x="0" y="87194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6983" b="-6983"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1342483" y="1076700"/>
            <a:ext cx="6631282" cy="649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074"/>
              </a:lnSpc>
            </a:pPr>
            <a:r>
              <a:rPr lang="en-US" sz="4613" dirty="0">
                <a:solidFill>
                  <a:srgbClr val="355E66"/>
                </a:solidFill>
                <a:latin typeface="Fira Sans Bold"/>
              </a:rPr>
              <a:t>First AID &amp; Security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48393" y="2208314"/>
            <a:ext cx="9082367" cy="76933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06333" lvl="1" indent="-353167">
              <a:lnSpc>
                <a:spcPts val="4253"/>
              </a:lnSpc>
              <a:buFont typeface="Arial"/>
              <a:buChar char="•"/>
            </a:pPr>
            <a:r>
              <a:rPr lang="en-US" sz="3271" dirty="0">
                <a:solidFill>
                  <a:srgbClr val="355E66"/>
                </a:solidFill>
                <a:latin typeface="Fira Sans"/>
              </a:rPr>
              <a:t>We </a:t>
            </a:r>
            <a:r>
              <a:rPr lang="en-US" sz="3271" dirty="0" err="1">
                <a:solidFill>
                  <a:srgbClr val="355E66"/>
                </a:solidFill>
                <a:latin typeface="Fira Sans"/>
              </a:rPr>
              <a:t>prioritise</a:t>
            </a:r>
            <a:r>
              <a:rPr lang="en-US" sz="3271" dirty="0">
                <a:solidFill>
                  <a:srgbClr val="355E66"/>
                </a:solidFill>
                <a:latin typeface="Fira Sans"/>
              </a:rPr>
              <a:t> the security of our employees and visitors at the </a:t>
            </a: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Fira Sans"/>
              </a:rPr>
              <a:t>Keel Square </a:t>
            </a:r>
            <a:r>
              <a:rPr lang="en-US" sz="3271" dirty="0">
                <a:solidFill>
                  <a:srgbClr val="355E66"/>
                </a:solidFill>
                <a:latin typeface="Fira Sans"/>
              </a:rPr>
              <a:t>Hotel Sunderland. </a:t>
            </a:r>
          </a:p>
          <a:p>
            <a:pPr marL="706333" lvl="1" indent="-353167">
              <a:lnSpc>
                <a:spcPts val="4253"/>
              </a:lnSpc>
              <a:buFont typeface="Arial"/>
              <a:buChar char="•"/>
            </a:pPr>
            <a:r>
              <a:rPr lang="en-US" sz="3271" dirty="0">
                <a:solidFill>
                  <a:srgbClr val="355E66"/>
                </a:solidFill>
                <a:latin typeface="Fira Sans"/>
              </a:rPr>
              <a:t> Additionally, first aid training is offered at this location (Cutler, 1991). </a:t>
            </a:r>
          </a:p>
          <a:p>
            <a:pPr marL="706333" lvl="1" indent="-353167">
              <a:lnSpc>
                <a:spcPts val="4253"/>
              </a:lnSpc>
              <a:buFont typeface="Arial"/>
              <a:buChar char="•"/>
            </a:pPr>
            <a:r>
              <a:rPr lang="en-US" sz="3271" dirty="0">
                <a:solidFill>
                  <a:srgbClr val="355E66"/>
                </a:solidFill>
                <a:latin typeface="Fira Sans"/>
              </a:rPr>
              <a:t>In order to ensure that personnel are adequately equipped to manage medical emergencies or injuries, periodic first aid training sessions are conducted. </a:t>
            </a:r>
          </a:p>
          <a:p>
            <a:pPr marL="706331" lvl="1" indent="-353166">
              <a:lnSpc>
                <a:spcPts val="4253"/>
              </a:lnSpc>
              <a:buFont typeface="Arial"/>
              <a:buChar char="•"/>
            </a:pPr>
            <a:r>
              <a:rPr lang="en-US" sz="3271" dirty="0">
                <a:solidFill>
                  <a:srgbClr val="355E66"/>
                </a:solidFill>
                <a:latin typeface="Fira Sans"/>
              </a:rPr>
              <a:t> To respond promptly and effectively in the event of an emergency, it is crucial to maintain a readily available and well-supplied first aid kit in each room of the residence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801372" y="9543947"/>
            <a:ext cx="1396580" cy="266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01"/>
              </a:lnSpc>
              <a:spcBef>
                <a:spcPct val="0"/>
              </a:spcBef>
            </a:pPr>
            <a:r>
              <a:rPr lang="en-US" sz="1819">
                <a:solidFill>
                  <a:srgbClr val="355E66"/>
                </a:solidFill>
                <a:latin typeface="Fira Sans Light"/>
              </a:rPr>
              <a:t>(IRVINE, 2024)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55E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3821289" flipH="1">
            <a:off x="-908003" y="2350299"/>
            <a:ext cx="8850568" cy="10335058"/>
          </a:xfrm>
          <a:custGeom>
            <a:avLst/>
            <a:gdLst/>
            <a:ahLst/>
            <a:cxnLst/>
            <a:rect l="l" t="t" r="r" b="b"/>
            <a:pathLst>
              <a:path w="8850568" h="10335058">
                <a:moveTo>
                  <a:pt x="8850569" y="0"/>
                </a:moveTo>
                <a:lnTo>
                  <a:pt x="0" y="0"/>
                </a:lnTo>
                <a:lnTo>
                  <a:pt x="0" y="10335058"/>
                </a:lnTo>
                <a:lnTo>
                  <a:pt x="8850569" y="10335058"/>
                </a:lnTo>
                <a:lnTo>
                  <a:pt x="8850569" y="0"/>
                </a:lnTo>
                <a:close/>
              </a:path>
            </a:pathLst>
          </a:custGeom>
          <a:blipFill>
            <a:blip r:embed="rId2">
              <a:alphaModFix amt="5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305594" y="1260485"/>
            <a:ext cx="5247986" cy="7766029"/>
          </a:xfrm>
          <a:custGeom>
            <a:avLst/>
            <a:gdLst/>
            <a:ahLst/>
            <a:cxnLst/>
            <a:rect l="l" t="t" r="r" b="b"/>
            <a:pathLst>
              <a:path w="5247986" h="7766029">
                <a:moveTo>
                  <a:pt x="0" y="0"/>
                </a:moveTo>
                <a:lnTo>
                  <a:pt x="5247986" y="0"/>
                </a:lnTo>
                <a:lnTo>
                  <a:pt x="5247986" y="7766030"/>
                </a:lnTo>
                <a:lnTo>
                  <a:pt x="0" y="776603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652" r="-652"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7432934" y="2294052"/>
            <a:ext cx="10224630" cy="71568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58627" lvl="1" indent="-329313">
              <a:lnSpc>
                <a:spcPts val="3965"/>
              </a:lnSpc>
              <a:buFont typeface="Arial"/>
              <a:buChar char="•"/>
            </a:pPr>
            <a:r>
              <a:rPr lang="en-US" sz="3050" dirty="0">
                <a:solidFill>
                  <a:srgbClr val="FFFFFF"/>
                </a:solidFill>
                <a:latin typeface="Fira Sans"/>
              </a:rPr>
              <a:t>To reduce the risk of contamination, the </a:t>
            </a:r>
            <a:r>
              <a:rPr lang="en-US" sz="3200" dirty="0">
                <a:solidFill>
                  <a:schemeClr val="bg1"/>
                </a:solidFill>
                <a:latin typeface="Fira Sans"/>
              </a:rPr>
              <a:t>Keel Square</a:t>
            </a:r>
            <a:r>
              <a:rPr lang="en-US" sz="3050" dirty="0">
                <a:solidFill>
                  <a:schemeClr val="bg1"/>
                </a:solidFill>
                <a:latin typeface="Fira Sans"/>
              </a:rPr>
              <a:t> </a:t>
            </a:r>
            <a:r>
              <a:rPr lang="en-US" sz="3050" dirty="0">
                <a:solidFill>
                  <a:srgbClr val="FFFFFF"/>
                </a:solidFill>
                <a:latin typeface="Fira Sans"/>
              </a:rPr>
              <a:t>Sunderland has established procedures for the proper disposal and handling of garbage and linens (Nichols &amp; Theo, 1998). </a:t>
            </a:r>
          </a:p>
          <a:p>
            <a:pPr marL="658627" lvl="1" indent="-329313">
              <a:lnSpc>
                <a:spcPts val="3965"/>
              </a:lnSpc>
              <a:buFont typeface="Arial"/>
              <a:buChar char="•"/>
            </a:pPr>
            <a:r>
              <a:rPr lang="en-US" sz="3050" dirty="0">
                <a:solidFill>
                  <a:srgbClr val="FFFFFF"/>
                </a:solidFill>
                <a:latin typeface="Fira Sans"/>
              </a:rPr>
              <a:t> Staff members are provided with monthly waste management training in an effort to promote hygiene and reduce the likelihood of health issues. </a:t>
            </a:r>
          </a:p>
          <a:p>
            <a:pPr marL="658627" lvl="1" indent="-329313">
              <a:lnSpc>
                <a:spcPts val="3965"/>
              </a:lnSpc>
              <a:buFont typeface="Arial"/>
              <a:buChar char="•"/>
            </a:pPr>
            <a:r>
              <a:rPr lang="en-US" sz="3050" dirty="0">
                <a:solidFill>
                  <a:srgbClr val="FFFFFF"/>
                </a:solidFill>
                <a:latin typeface="Fira Sans"/>
              </a:rPr>
              <a:t> The hotel's </a:t>
            </a:r>
            <a:r>
              <a:rPr lang="en-US" sz="3050" dirty="0" err="1">
                <a:solidFill>
                  <a:srgbClr val="FFFFFF"/>
                </a:solidFill>
                <a:latin typeface="Fira Sans"/>
              </a:rPr>
              <a:t>practise</a:t>
            </a:r>
            <a:r>
              <a:rPr lang="en-US" sz="3050" dirty="0">
                <a:solidFill>
                  <a:srgbClr val="FFFFFF"/>
                </a:solidFill>
                <a:latin typeface="Fira Sans"/>
              </a:rPr>
              <a:t> of employing receptacles of varying hues to differentiate distinct categories of waste signifies its dedication to environmentally conscious approaches. </a:t>
            </a:r>
          </a:p>
          <a:p>
            <a:pPr marL="658627" lvl="1" indent="-329313">
              <a:lnSpc>
                <a:spcPts val="3965"/>
              </a:lnSpc>
              <a:buFont typeface="Arial"/>
              <a:buChar char="•"/>
            </a:pPr>
            <a:r>
              <a:rPr lang="en-US" sz="3050" dirty="0">
                <a:solidFill>
                  <a:srgbClr val="FFFFFF"/>
                </a:solidFill>
                <a:latin typeface="Fira Sans"/>
              </a:rPr>
              <a:t> In order to ensure the well-being of both personnel and clientele, rigorous protocols are adhered to with respect to the disposal of linens and garbage. </a:t>
            </a:r>
          </a:p>
        </p:txBody>
      </p:sp>
      <p:sp>
        <p:nvSpPr>
          <p:cNvPr id="5" name="Freeform 5"/>
          <p:cNvSpPr/>
          <p:nvPr/>
        </p:nvSpPr>
        <p:spPr>
          <a:xfrm>
            <a:off x="1305594" y="1260485"/>
            <a:ext cx="5247986" cy="7766029"/>
          </a:xfrm>
          <a:custGeom>
            <a:avLst/>
            <a:gdLst/>
            <a:ahLst/>
            <a:cxnLst/>
            <a:rect l="l" t="t" r="r" b="b"/>
            <a:pathLst>
              <a:path w="5247986" h="7766029">
                <a:moveTo>
                  <a:pt x="0" y="0"/>
                </a:moveTo>
                <a:lnTo>
                  <a:pt x="5247986" y="0"/>
                </a:lnTo>
                <a:lnTo>
                  <a:pt x="5247986" y="7766030"/>
                </a:lnTo>
                <a:lnTo>
                  <a:pt x="0" y="776603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826" b="-826"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9395779" y="897403"/>
            <a:ext cx="6298940" cy="7737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953"/>
              </a:lnSpc>
            </a:pPr>
            <a:r>
              <a:rPr lang="en-US" sz="5412">
                <a:solidFill>
                  <a:srgbClr val="FFEDD9"/>
                </a:solidFill>
                <a:latin typeface="Fira Sans"/>
              </a:rPr>
              <a:t>Disposal of Garbage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086979" y="605774"/>
            <a:ext cx="1685215" cy="4975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17"/>
              </a:lnSpc>
              <a:spcBef>
                <a:spcPct val="0"/>
              </a:spcBef>
            </a:pPr>
            <a:endParaRPr/>
          </a:p>
          <a:p>
            <a:pPr algn="ctr">
              <a:lnSpc>
                <a:spcPts val="1917"/>
              </a:lnSpc>
              <a:spcBef>
                <a:spcPct val="0"/>
              </a:spcBef>
            </a:pPr>
            <a:r>
              <a:rPr lang="en-US" sz="1743">
                <a:solidFill>
                  <a:srgbClr val="FFFFFF"/>
                </a:solidFill>
                <a:latin typeface="Fira Sans Light"/>
              </a:rPr>
              <a:t>(BURROWS, 1988)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6484714" y="0"/>
            <a:ext cx="0" cy="10287000"/>
          </a:xfrm>
          <a:prstGeom prst="line">
            <a:avLst/>
          </a:prstGeom>
          <a:ln w="9525" cap="rnd">
            <a:solidFill>
              <a:srgbClr val="355E66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9134046" y="701031"/>
            <a:ext cx="6626201" cy="1179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60"/>
              </a:lnSpc>
            </a:pPr>
            <a:r>
              <a:rPr lang="en-US" sz="4145" dirty="0">
                <a:solidFill>
                  <a:srgbClr val="355E66"/>
                </a:solidFill>
                <a:latin typeface="Fira Sans Bold"/>
              </a:rPr>
              <a:t>Step-by-Step Guide for cleaning a room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80644" y="2269050"/>
            <a:ext cx="10533004" cy="61555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71500" indent="-571500" algn="just">
              <a:buFont typeface="Wingdings" panose="05000000000000000000" pitchFamily="2" charset="2"/>
              <a:buChar char="v"/>
            </a:pPr>
            <a:r>
              <a:rPr lang="en-US" sz="4000" dirty="0"/>
              <a:t>Disinfecting Remote Controls and Light Switches</a:t>
            </a:r>
          </a:p>
          <a:p>
            <a:pPr marL="571500" indent="-571500" algn="just">
              <a:buFont typeface="Wingdings" panose="05000000000000000000" pitchFamily="2" charset="2"/>
              <a:buChar char="v"/>
            </a:pPr>
            <a:r>
              <a:rPr lang="en-US" sz="4000" dirty="0"/>
              <a:t>Deep Cleaning Upholstered Furniture</a:t>
            </a:r>
          </a:p>
          <a:p>
            <a:pPr marL="571500" indent="-571500" algn="just">
              <a:buFont typeface="Wingdings" panose="05000000000000000000" pitchFamily="2" charset="2"/>
              <a:buChar char="v"/>
            </a:pPr>
            <a:r>
              <a:rPr lang="en-US" sz="4000" dirty="0"/>
              <a:t>Polishing Wooden Surfaces</a:t>
            </a:r>
          </a:p>
          <a:p>
            <a:pPr marL="571500" indent="-571500" algn="just">
              <a:buFont typeface="Wingdings" panose="05000000000000000000" pitchFamily="2" charset="2"/>
              <a:buChar char="v"/>
            </a:pPr>
            <a:r>
              <a:rPr lang="en-US" sz="4000" dirty="0"/>
              <a:t>Cleaning Inside Cabinets and Drawers</a:t>
            </a:r>
          </a:p>
          <a:p>
            <a:pPr marL="571500" indent="-571500" algn="just">
              <a:buFont typeface="Wingdings" panose="05000000000000000000" pitchFamily="2" charset="2"/>
              <a:buChar char="v"/>
            </a:pPr>
            <a:r>
              <a:rPr lang="en-US" sz="4000" dirty="0"/>
              <a:t>Sanitizing Trash Bins</a:t>
            </a:r>
          </a:p>
          <a:p>
            <a:pPr marL="571500" indent="-571500" algn="just">
              <a:buFont typeface="Wingdings" panose="05000000000000000000" pitchFamily="2" charset="2"/>
              <a:buChar char="v"/>
            </a:pPr>
            <a:r>
              <a:rPr lang="en-US" sz="4000" dirty="0"/>
              <a:t>Washing Decorative Items</a:t>
            </a:r>
          </a:p>
          <a:p>
            <a:pPr marL="571500" indent="-571500" algn="just">
              <a:buFont typeface="Wingdings" panose="05000000000000000000" pitchFamily="2" charset="2"/>
              <a:buChar char="v"/>
            </a:pPr>
            <a:r>
              <a:rPr lang="en-US" sz="4000" dirty="0"/>
              <a:t>Scrubbing Baseboards</a:t>
            </a:r>
          </a:p>
          <a:p>
            <a:pPr marL="571500" indent="-571500" algn="just">
              <a:buFont typeface="Wingdings" panose="05000000000000000000" pitchFamily="2" charset="2"/>
              <a:buChar char="v"/>
            </a:pPr>
            <a:r>
              <a:rPr lang="en-US" sz="4000" dirty="0"/>
              <a:t>Checking Light Fixtures</a:t>
            </a:r>
          </a:p>
          <a:p>
            <a:pPr marL="571500" indent="-571500" algn="just">
              <a:buFont typeface="Wingdings" panose="05000000000000000000" pitchFamily="2" charset="2"/>
              <a:buChar char="v"/>
            </a:pPr>
            <a:r>
              <a:rPr lang="en-US" sz="4000" dirty="0"/>
              <a:t>Disinfecting Doorknobs and Handles</a:t>
            </a:r>
          </a:p>
          <a:p>
            <a:pPr marL="571500" indent="-571500" algn="just">
              <a:buFont typeface="Wingdings" panose="05000000000000000000" pitchFamily="2" charset="2"/>
              <a:buChar char="v"/>
            </a:pPr>
            <a:r>
              <a:rPr lang="en-US" sz="4000" dirty="0"/>
              <a:t>Final Touch Inspection</a:t>
            </a:r>
          </a:p>
        </p:txBody>
      </p:sp>
      <p:sp>
        <p:nvSpPr>
          <p:cNvPr id="5" name="Freeform 5"/>
          <p:cNvSpPr/>
          <p:nvPr/>
        </p:nvSpPr>
        <p:spPr>
          <a:xfrm>
            <a:off x="0" y="0"/>
            <a:ext cx="6484714" cy="10287000"/>
          </a:xfrm>
          <a:custGeom>
            <a:avLst/>
            <a:gdLst/>
            <a:ahLst/>
            <a:cxnLst/>
            <a:rect l="l" t="t" r="r" b="b"/>
            <a:pathLst>
              <a:path w="6484714" h="10287000">
                <a:moveTo>
                  <a:pt x="0" y="0"/>
                </a:moveTo>
                <a:lnTo>
                  <a:pt x="6484714" y="0"/>
                </a:lnTo>
                <a:lnTo>
                  <a:pt x="648471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857" r="-3857"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4827909" y="405894"/>
            <a:ext cx="1419919" cy="266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01"/>
              </a:lnSpc>
              <a:spcBef>
                <a:spcPct val="0"/>
              </a:spcBef>
            </a:pPr>
            <a:r>
              <a:rPr lang="en-US" sz="1819">
                <a:solidFill>
                  <a:srgbClr val="355E66"/>
                </a:solidFill>
                <a:latin typeface="Fira Sans Light"/>
              </a:rPr>
              <a:t>(Airbnb, 2020)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635766" y="-194628"/>
            <a:ext cx="8161865" cy="10481628"/>
          </a:xfrm>
          <a:custGeom>
            <a:avLst/>
            <a:gdLst/>
            <a:ahLst/>
            <a:cxnLst/>
            <a:rect l="l" t="t" r="r" b="b"/>
            <a:pathLst>
              <a:path w="8161865" h="10481628">
                <a:moveTo>
                  <a:pt x="0" y="0"/>
                </a:moveTo>
                <a:lnTo>
                  <a:pt x="8161865" y="0"/>
                </a:lnTo>
                <a:lnTo>
                  <a:pt x="8161865" y="10481628"/>
                </a:lnTo>
                <a:lnTo>
                  <a:pt x="0" y="1048162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86807" r="-5441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028700" y="806661"/>
            <a:ext cx="9084036" cy="2358851"/>
            <a:chOff x="0" y="85725"/>
            <a:chExt cx="12112049" cy="3145135"/>
          </a:xfrm>
        </p:grpSpPr>
        <p:sp>
          <p:nvSpPr>
            <p:cNvPr id="4" name="TextBox 4"/>
            <p:cNvSpPr txBox="1"/>
            <p:nvPr/>
          </p:nvSpPr>
          <p:spPr>
            <a:xfrm>
              <a:off x="0" y="85725"/>
              <a:ext cx="12112049" cy="19378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1000"/>
                </a:lnSpc>
              </a:pPr>
              <a:r>
                <a:rPr lang="en-US" sz="10000">
                  <a:solidFill>
                    <a:srgbClr val="355E66"/>
                  </a:solidFill>
                  <a:latin typeface="Fira Sans Light"/>
                </a:rPr>
                <a:t>Conclusion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2594788"/>
              <a:ext cx="12112049" cy="63607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900"/>
                </a:lnSpc>
              </a:pPr>
              <a:endParaRPr lang="en-US" sz="3000" u="sng" dirty="0">
                <a:latin typeface="Fira Sans Light"/>
                <a:hlinkClick r:id="rId3" tooltip="https://docs.google.com/spreadsheets/d/1DUF2isFWsqVSYhbaACYtbgcLi_YjDqpE3GLQIVgkKQg/edit#gid=698511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endParaRPr>
            </a:p>
          </p:txBody>
        </p:sp>
      </p:grpSp>
      <p:sp>
        <p:nvSpPr>
          <p:cNvPr id="6" name="Rectangle 5">
            <a:extLst>
              <a:ext uri="{FF2B5EF4-FFF2-40B4-BE49-F238E27FC236}">
                <a16:creationId xmlns:a16="http://schemas.microsoft.com/office/drawing/2014/main" id="{08446A00-685B-43B1-BA87-66A86F7B0F8C}"/>
              </a:ext>
            </a:extLst>
          </p:cNvPr>
          <p:cNvSpPr/>
          <p:nvPr/>
        </p:nvSpPr>
        <p:spPr>
          <a:xfrm>
            <a:off x="968736" y="2678067"/>
            <a:ext cx="9144000" cy="69865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Priority number one at the Keel Square Hotel Sunderland is ensuring the health and safety of its housekeeping staff (Winship &amp; Ian, 1989). In addition to illumination, electrical safety, and smoking policies, the hotel implements extensive protocols and practices in areas such as equipment safety, emergency procedures, chemical handling, and ergonomics to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</a:rPr>
              <a:t>minimise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 potential hazards. Additionally, ongoing training is offered. The sanitation department has established a robust safety culture through consistent staff engagement, periodic assessments, and an ongoing pursuit of excellence, in addition to this commitment. </a:t>
            </a:r>
          </a:p>
          <a:p>
            <a:endParaRPr lang="en-US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290865" y="1995346"/>
            <a:ext cx="15706271" cy="76386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441"/>
              </a:lnSpc>
            </a:pPr>
            <a:endParaRPr/>
          </a:p>
          <a:p>
            <a:pPr marL="479117" lvl="1" indent="-239558">
              <a:lnSpc>
                <a:spcPts val="2441"/>
              </a:lnSpc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Fira Sans Light"/>
              </a:rPr>
              <a:t>Airbnb. (2020, June). How to put Airbnb's 5-step cleaning process into practice. Retrieved from Resource Center: https://www.airbnb.com/resources/hosting-homes/a/how-to-put-airbnbs-5-step-cleaning-process-into-practice-187</a:t>
            </a:r>
          </a:p>
          <a:p>
            <a:pPr marL="479117" lvl="1" indent="-239558">
              <a:lnSpc>
                <a:spcPts val="2441"/>
              </a:lnSpc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Fira Sans Light"/>
              </a:rPr>
              <a:t>Brotherton, B. (2019). Introduction to the US hospitality industry: Principles of tourism and hospitality management. Routledge.</a:t>
            </a:r>
          </a:p>
          <a:p>
            <a:pPr marL="479117" lvl="1" indent="-239558">
              <a:lnSpc>
                <a:spcPts val="2441"/>
              </a:lnSpc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Fira Sans Light"/>
              </a:rPr>
              <a:t>BURROWS, A. S. (1988). HEALTH AND SAFETY AT WORK. Industrial Law Journal 17, 200–203.</a:t>
            </a:r>
          </a:p>
          <a:p>
            <a:pPr marL="479117" lvl="1" indent="-239558">
              <a:lnSpc>
                <a:spcPts val="2441"/>
              </a:lnSpc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Fira Sans Light"/>
              </a:rPr>
              <a:t>Cutler, R. (1991). Health and safety at work. British Dental Journal 170,, 251.</a:t>
            </a:r>
          </a:p>
          <a:p>
            <a:pPr marL="479117" lvl="1" indent="-239558">
              <a:lnSpc>
                <a:spcPts val="2441"/>
              </a:lnSpc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Fira Sans Light"/>
              </a:rPr>
              <a:t>Duncan, &amp; Mary. (2006). Health &amp; safety at work essentials. London: Lawpack.</a:t>
            </a:r>
          </a:p>
          <a:p>
            <a:pPr marL="479117" lvl="1" indent="-239558">
              <a:lnSpc>
                <a:spcPts val="2441"/>
              </a:lnSpc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Fira Sans Light"/>
              </a:rPr>
              <a:t>Eneida, Sema, &amp; Melo, I. (2012). Health and safety at work. Academicus International Scientific Journal, 153–62.</a:t>
            </a:r>
          </a:p>
          <a:p>
            <a:pPr marL="479117" lvl="1" indent="-239558">
              <a:lnSpc>
                <a:spcPts val="2441"/>
              </a:lnSpc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Fira Sans Light"/>
              </a:rPr>
              <a:t>IRVINE, C. (2024, January). PRECAUTIONS AND SAFETY MEASURES IN THE WORKPLACE. Retrieved from Prudential Overall Supply: https://www.prudentialuniforms.com/blog/safety-precautions-in-the-workplace/</a:t>
            </a:r>
          </a:p>
          <a:p>
            <a:pPr marL="479117" lvl="1" indent="-239558">
              <a:lnSpc>
                <a:spcPts val="2441"/>
              </a:lnSpc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Fira Sans Light"/>
              </a:rPr>
              <a:t>Johnston, R. (2017). Service failure and recovery: Impact, attributes, and processes. Journal of Services Marketing,, 567-581.</a:t>
            </a:r>
          </a:p>
          <a:p>
            <a:pPr marL="479117" lvl="1" indent="-239558">
              <a:lnSpc>
                <a:spcPts val="2441"/>
              </a:lnSpc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Fira Sans Light"/>
              </a:rPr>
              <a:t>Lucas, R. W. (2018). Hospitality management: A literature review. International Journal of Contemporary Hospitality Management, 381-403.</a:t>
            </a:r>
          </a:p>
          <a:p>
            <a:pPr marL="479117" lvl="1" indent="-239558">
              <a:lnSpc>
                <a:spcPts val="2441"/>
              </a:lnSpc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Fira Sans Light"/>
              </a:rPr>
              <a:t>Nichols, &amp; Theo. (1998). Health and Safety at Work. Work, Employment &amp; Society 12, 367–74.</a:t>
            </a:r>
          </a:p>
          <a:p>
            <a:pPr marL="479117" lvl="1" indent="-239558">
              <a:lnSpc>
                <a:spcPts val="2441"/>
              </a:lnSpc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Fira Sans Light"/>
              </a:rPr>
              <a:t>Nkwnayane, S. (2022). Room Cleaning Procedures in Hotel Housekeeping | SOP. Retrieved from hospitalitycourses: https://www.hospitalitycourses.co.za/blog/room-cleaning-procedures-in-hotel-housekeeping</a:t>
            </a:r>
          </a:p>
          <a:p>
            <a:pPr marL="479117" lvl="1" indent="-239558">
              <a:lnSpc>
                <a:spcPts val="2441"/>
              </a:lnSpc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Fira Sans Light"/>
              </a:rPr>
              <a:t>Peter, J. (2016, April). Process Overview – a useful tool or just a waste of time? Retrieved from CMP: https://www.cmp.as/process-overview/</a:t>
            </a:r>
          </a:p>
          <a:p>
            <a:pPr marL="479117" lvl="1" indent="-239558">
              <a:lnSpc>
                <a:spcPts val="2441"/>
              </a:lnSpc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Fira Sans Light"/>
              </a:rPr>
              <a:t>Sam. (2023, January). Guest room cleaning procedure.pptx. Retrieved from Slideshare: https://www.slideshare.net/samkeliso/guest-room-cleaning-procedurepptx</a:t>
            </a:r>
          </a:p>
          <a:p>
            <a:pPr marL="479117" lvl="1" indent="-239558">
              <a:lnSpc>
                <a:spcPts val="2441"/>
              </a:lnSpc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Fira Sans Light"/>
              </a:rPr>
              <a:t>Superbloov. (2021). What is Safety Management System (SMS)? SafetyCulture. Retrieved from Super Bloov: https://www.formasup.fr/?k=what-is-safety-management-system-sms-safetyculture-ii-5l3g34Uo</a:t>
            </a:r>
          </a:p>
          <a:p>
            <a:pPr marL="479117" lvl="1" indent="-239558">
              <a:lnSpc>
                <a:spcPts val="2441"/>
              </a:lnSpc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Fira Sans Light"/>
              </a:rPr>
              <a:t>WIKELEY, &amp; NICK. (1998). HEALTH AND SAFETY AT WORK. Industrial Law Journal 17, 197–200.</a:t>
            </a:r>
          </a:p>
          <a:p>
            <a:pPr marL="479117" lvl="1" indent="-239558">
              <a:lnSpc>
                <a:spcPts val="2441"/>
              </a:lnSpc>
              <a:buFont typeface="Arial"/>
              <a:buChar char="•"/>
            </a:pPr>
            <a:r>
              <a:rPr lang="en-US" sz="2219">
                <a:solidFill>
                  <a:srgbClr val="000000"/>
                </a:solidFill>
                <a:latin typeface="Fira Sans Light"/>
              </a:rPr>
              <a:t>Winship, &amp; Ian. (1989). Health &amp; safety at work. Newcastle upon Tyne: Information North.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577434" y="1085850"/>
            <a:ext cx="9133132" cy="8999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70"/>
              </a:lnSpc>
              <a:spcBef>
                <a:spcPct val="0"/>
              </a:spcBef>
            </a:pPr>
            <a:r>
              <a:rPr lang="en-US" sz="6336">
                <a:solidFill>
                  <a:srgbClr val="000000"/>
                </a:solidFill>
                <a:latin typeface="Fira Sans Bold"/>
              </a:rPr>
              <a:t>References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1201</Words>
  <Application>Microsoft Office PowerPoint</Application>
  <PresentationFormat>Custom</PresentationFormat>
  <Paragraphs>70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Fira Sans Light</vt:lpstr>
      <vt:lpstr>Fira Sans</vt:lpstr>
      <vt:lpstr>Wingdings</vt:lpstr>
      <vt:lpstr>Fira Sans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Black and Orange Elegant Cleaning Service Presentation</dc:title>
  <cp:lastModifiedBy>Anu</cp:lastModifiedBy>
  <cp:revision>7</cp:revision>
  <dcterms:created xsi:type="dcterms:W3CDTF">2006-08-16T00:00:00Z</dcterms:created>
  <dcterms:modified xsi:type="dcterms:W3CDTF">2024-02-21T18:04:01Z</dcterms:modified>
  <dc:identifier>DAF9LGvR9uo</dc:identifier>
</cp:coreProperties>
</file>