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72" r:id="rId5"/>
    <p:sldId id="259" r:id="rId6"/>
    <p:sldId id="260" r:id="rId7"/>
    <p:sldId id="261" r:id="rId8"/>
    <p:sldId id="274" r:id="rId9"/>
    <p:sldId id="273" r:id="rId10"/>
    <p:sldId id="262" r:id="rId11"/>
    <p:sldId id="263" r:id="rId12"/>
    <p:sldId id="264" r:id="rId13"/>
    <p:sldId id="275" r:id="rId14"/>
    <p:sldId id="265" r:id="rId15"/>
    <p:sldId id="266" r:id="rId16"/>
    <p:sldId id="267" r:id="rId17"/>
    <p:sldId id="269" r:id="rId18"/>
    <p:sldId id="270" r:id="rId19"/>
    <p:sldId id="271"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76" autoAdjust="0"/>
    <p:restoredTop sz="93175" autoAdjust="0"/>
  </p:normalViewPr>
  <p:slideViewPr>
    <p:cSldViewPr>
      <p:cViewPr varScale="1">
        <p:scale>
          <a:sx n="71" d="100"/>
          <a:sy n="71" d="100"/>
        </p:scale>
        <p:origin x="1599" y="3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fld id="{555622E8-FD45-444D-AB21-BEB2479E5A61}" type="datetimeFigureOut">
              <a:rPr lang="en-US" smtClean="0"/>
              <a:pPr/>
              <a:t>7/11/2026</a:t>
            </a:fld>
            <a:endParaRPr lang="en-US"/>
          </a:p>
        </p:txBody>
      </p:sp>
      <p:sp>
        <p:nvSpPr>
          <p:cNvPr id="17" name="Footer Placeholder 16"/>
          <p:cNvSpPr>
            <a:spLocks noGrp="1"/>
          </p:cNvSpPr>
          <p:nvPr>
            <p:ph type="ftr" sz="quarter" idx="11"/>
          </p:nvPr>
        </p:nvSpPr>
        <p:spPr>
          <a:xfrm>
            <a:off x="5410200" y="4205288"/>
            <a:ext cx="1295400" cy="457200"/>
          </a:xfrm>
        </p:spPr>
        <p:txBody>
          <a:bodyPr/>
          <a:lstStyle/>
          <a:p>
            <a:endParaRPr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C4B9FDAB-0EF8-413D-86E0-F041BF934F9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55622E8-FD45-444D-AB21-BEB2479E5A61}"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9FDAB-0EF8-413D-86E0-F041BF934F9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55622E8-FD45-444D-AB21-BEB2479E5A61}"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9FDAB-0EF8-413D-86E0-F041BF934F9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55622E8-FD45-444D-AB21-BEB2479E5A61}" type="datetimeFigureOut">
              <a:rPr lang="en-US" smtClean="0"/>
              <a:pPr/>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B9FDAB-0EF8-413D-86E0-F041BF934F9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555622E8-FD45-444D-AB21-BEB2479E5A61}" type="datetimeFigureOut">
              <a:rPr lang="en-US" smtClean="0"/>
              <a:pPr/>
              <a:t>7/11/2026</a:t>
            </a:fld>
            <a:endParaRPr lang="en-US"/>
          </a:p>
        </p:txBody>
      </p:sp>
      <p:sp>
        <p:nvSpPr>
          <p:cNvPr id="27" name="Slide Number Placeholder 26"/>
          <p:cNvSpPr>
            <a:spLocks noGrp="1"/>
          </p:cNvSpPr>
          <p:nvPr>
            <p:ph type="sldNum" sz="quarter" idx="11"/>
          </p:nvPr>
        </p:nvSpPr>
        <p:spPr/>
        <p:txBody>
          <a:bodyPr rtlCol="0"/>
          <a:lstStyle/>
          <a:p>
            <a:fld id="{C4B9FDAB-0EF8-413D-86E0-F041BF934F9B}" type="slidenum">
              <a:rPr lang="en-US" smtClean="0"/>
              <a:pPr/>
              <a:t>‹#›</a:t>
            </a:fld>
            <a:endParaRPr lang="en-US"/>
          </a:p>
        </p:txBody>
      </p:sp>
      <p:sp>
        <p:nvSpPr>
          <p:cNvPr id="28" name="Footer Placeholder 27"/>
          <p:cNvSpPr>
            <a:spLocks noGrp="1"/>
          </p:cNvSpPr>
          <p:nvPr>
            <p:ph type="ftr" sz="quarter" idx="12"/>
          </p:nvPr>
        </p:nvSpPr>
        <p:spPr/>
        <p:txBody>
          <a:bodyPr rtlCol="0"/>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555622E8-FD45-444D-AB21-BEB2479E5A61}" type="datetimeFigureOut">
              <a:rPr lang="en-US" smtClean="0"/>
              <a:pPr/>
              <a:t>7/11/2026</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C4B9FDAB-0EF8-413D-86E0-F041BF934F9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622E8-FD45-444D-AB21-BEB2479E5A61}" type="datetimeFigureOut">
              <a:rPr lang="en-US" smtClean="0"/>
              <a:pPr/>
              <a:t>7/11/2026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B9FDAB-0EF8-413D-86E0-F041BF934F9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55622E8-FD45-444D-AB21-BEB2479E5A61}" type="datetimeFigureOut">
              <a:rPr lang="en-US" smtClean="0"/>
              <a:pPr/>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B9FDAB-0EF8-413D-86E0-F041BF934F9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55622E8-FD45-444D-AB21-BEB2479E5A61}" type="datetimeFigureOut">
              <a:rPr lang="en-US" smtClean="0"/>
              <a:pPr/>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B9FDAB-0EF8-413D-86E0-F041BF934F9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55622E8-FD45-444D-AB21-BEB2479E5A61}"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9FDAB-0EF8-413D-86E0-F041BF934F9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55622E8-FD45-444D-AB21-BEB2479E5A61}"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9FDAB-0EF8-413D-86E0-F041BF934F9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55622E8-FD45-444D-AB21-BEB2479E5A61}" type="datetimeFigureOut">
              <a:rPr lang="en-US" smtClean="0"/>
              <a:pPr/>
              <a:t>7/11/2026</a:t>
            </a:fld>
            <a:endParaRPr lang="en-US"/>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C4B9FDAB-0EF8-413D-86E0-F041BF934F9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3390/nursrep12020033" TargetMode="External"/><Relationship Id="rId13" Type="http://schemas.openxmlformats.org/officeDocument/2006/relationships/hyperlink" Target="https://publications.parliament.uk/pa/cm5802/cmselect/cmhealth/96/report.html" TargetMode="External"/><Relationship Id="rId3" Type="http://schemas.openxmlformats.org/officeDocument/2006/relationships/hyperlink" Target="https://doi.org/10.1002/trc2.12304" TargetMode="External"/><Relationship Id="rId7" Type="http://schemas.openxmlformats.org/officeDocument/2006/relationships/hyperlink" Target="https://doi.org/10.1111/joim.20098" TargetMode="External"/><Relationship Id="rId12" Type="http://schemas.openxmlformats.org/officeDocument/2006/relationships/hyperlink" Target="https://doi.org/10.22515/ajdc.v6i1.11562" TargetMode="External"/><Relationship Id="rId2" Type="http://schemas.openxmlformats.org/officeDocument/2006/relationships/hyperlink" Target="https://www.alzheimers.org.uk/what-we-do/policy-and-influencing/dementia-scale-impact-numbers" TargetMode="External"/><Relationship Id="rId1" Type="http://schemas.openxmlformats.org/officeDocument/2006/relationships/slideLayout" Target="../slideLayouts/slideLayout2.xml"/><Relationship Id="rId6" Type="http://schemas.openxmlformats.org/officeDocument/2006/relationships/hyperlink" Target="https://doi.org/10.1108/JICA-08-2024-0047" TargetMode="External"/><Relationship Id="rId11" Type="http://schemas.openxmlformats.org/officeDocument/2006/relationships/hyperlink" Target="https://doi.org/10.1111/ppc.13115" TargetMode="External"/><Relationship Id="rId5" Type="http://schemas.openxmlformats.org/officeDocument/2006/relationships/hyperlink" Target="https://link.springer.com/article/10.1186/s12872-024-03831-0" TargetMode="External"/><Relationship Id="rId10" Type="http://schemas.openxmlformats.org/officeDocument/2006/relationships/hyperlink" Target="https://doi.org/10.3390/brainsci12091237" TargetMode="External"/><Relationship Id="rId4" Type="http://schemas.openxmlformats.org/officeDocument/2006/relationships/hyperlink" Target="https://www.taylorfrancis.com/chapters/edit/10.4324/9781003020653-3/care-coordination-role-multi-disciplinary-teams-judith-carrier-anna-jones-gina-newbury" TargetMode="External"/><Relationship Id="rId9" Type="http://schemas.openxmlformats.org/officeDocument/2006/relationships/hyperlink" Target="https://www.alzheimersresearchuk.org/news/dementia-is-the-uks-biggest-killer-we-need-political-action-to-save-lives/" TargetMode="External"/><Relationship Id="rId14" Type="http://schemas.openxmlformats.org/officeDocument/2006/relationships/hyperlink" Target="https://doi.org/10.3390/ijms27135733"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186/s12883-025-04265-7" TargetMode="External"/><Relationship Id="rId13" Type="http://schemas.openxmlformats.org/officeDocument/2006/relationships/hyperlink" Target="https://doi.org/10.1002/9781119484288.ch62" TargetMode="External"/><Relationship Id="rId3" Type="http://schemas.openxmlformats.org/officeDocument/2006/relationships/hyperlink" Target="https://books.google.co.in/books?hl=en&amp;lr=&amp;id=mjX9EAAAQBAJ&amp;oi=fnd&amp;pg=PA298&amp;dq=%E2%80%A2%09Initial+assessment+involves+the+clinical+history,+cognitive+testing" TargetMode="External"/><Relationship Id="rId7" Type="http://schemas.openxmlformats.org/officeDocument/2006/relationships/hyperlink" Target="https://doi.org/10.1108/WWOP-08-2022-0034" TargetMode="External"/><Relationship Id="rId12" Type="http://schemas.openxmlformats.org/officeDocument/2006/relationships/hyperlink" Target="https://doi.org/10.3389/fpubh.2023.1286479" TargetMode="External"/><Relationship Id="rId2" Type="http://schemas.openxmlformats.org/officeDocument/2006/relationships/hyperlink" Target="https://doi.org/10.1093/ageing/afac089" TargetMode="External"/><Relationship Id="rId16" Type="http://schemas.openxmlformats.org/officeDocument/2006/relationships/hyperlink" Target="https://www.sciencedirect.com/science/article/pii/S1386505623001648" TargetMode="External"/><Relationship Id="rId1" Type="http://schemas.openxmlformats.org/officeDocument/2006/relationships/slideLayout" Target="../slideLayouts/slideLayout2.xml"/><Relationship Id="rId6" Type="http://schemas.openxmlformats.org/officeDocument/2006/relationships/hyperlink" Target="https://www.valueinhealthjournal.com/article/S1098-3015(24)03172-3/fulltext" TargetMode="External"/><Relationship Id="rId11" Type="http://schemas.openxmlformats.org/officeDocument/2006/relationships/hyperlink" Target="https://doi.org/10.1002/ibra.12098" TargetMode="External"/><Relationship Id="rId5" Type="http://schemas.openxmlformats.org/officeDocument/2006/relationships/hyperlink" Target="https://doi.org/10.1177/0272989X211058068" TargetMode="External"/><Relationship Id="rId15" Type="http://schemas.openxmlformats.org/officeDocument/2006/relationships/hyperlink" Target="https://www.who.int/news-room/fact-sheets/detail/dementia" TargetMode="External"/><Relationship Id="rId10" Type="http://schemas.openxmlformats.org/officeDocument/2006/relationships/hyperlink" Target="https://link.springer.com/article/10.1007/s40120-022-00338-8" TargetMode="External"/><Relationship Id="rId4" Type="http://schemas.openxmlformats.org/officeDocument/2006/relationships/hyperlink" Target="https://doi.org/10.3934/publichealth.2022047" TargetMode="External"/><Relationship Id="rId9" Type="http://schemas.openxmlformats.org/officeDocument/2006/relationships/hyperlink" Target="https://doi.org/10.1080/07317115.2025.2494636" TargetMode="External"/><Relationship Id="rId14" Type="http://schemas.openxmlformats.org/officeDocument/2006/relationships/hyperlink" Target="https://repository.uwtsd.ac.uk/id/eprint/4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00100" y="2690336"/>
            <a:ext cx="7429552" cy="3416320"/>
          </a:xfrm>
          <a:prstGeom prst="rect">
            <a:avLst/>
          </a:prstGeom>
        </p:spPr>
        <p:txBody>
          <a:bodyPr wrap="square">
            <a:spAutoFit/>
          </a:bodyPr>
          <a:lstStyle/>
          <a:p>
            <a:pPr algn="ctr">
              <a:lnSpc>
                <a:spcPct val="150000"/>
              </a:lnSpc>
            </a:pPr>
            <a:r>
              <a:rPr lang="en-US" b="1" dirty="0" err="1">
                <a:latin typeface="Times New Roman" pitchFamily="18" charset="0"/>
                <a:cs typeface="Times New Roman" pitchFamily="18" charset="0"/>
              </a:rPr>
              <a:t>Programme</a:t>
            </a:r>
            <a:r>
              <a:rPr lang="en-US" b="1" dirty="0">
                <a:latin typeface="Times New Roman" pitchFamily="18" charset="0"/>
                <a:cs typeface="Times New Roman" pitchFamily="18" charset="0"/>
              </a:rPr>
              <a:t>: </a:t>
            </a:r>
            <a:r>
              <a:rPr lang="en-US" b="1" dirty="0" err="1">
                <a:latin typeface="Times New Roman" pitchFamily="18" charset="0"/>
                <a:cs typeface="Times New Roman" pitchFamily="18" charset="0"/>
              </a:rPr>
              <a:t>MSc</a:t>
            </a:r>
            <a:r>
              <a:rPr lang="en-US" b="1" dirty="0">
                <a:latin typeface="Times New Roman" pitchFamily="18" charset="0"/>
                <a:cs typeface="Times New Roman" pitchFamily="18" charset="0"/>
              </a:rPr>
              <a:t> Public Health and Social Care in Practice</a:t>
            </a:r>
          </a:p>
          <a:p>
            <a:pPr algn="ctr">
              <a:lnSpc>
                <a:spcPct val="150000"/>
              </a:lnSpc>
            </a:pPr>
            <a:r>
              <a:rPr lang="en-US" b="1" dirty="0">
                <a:latin typeface="Times New Roman" pitchFamily="18" charset="0"/>
                <a:cs typeface="Times New Roman" pitchFamily="18" charset="0"/>
              </a:rPr>
              <a:t>Module: Community Care and Management of Longer-term Conditions</a:t>
            </a:r>
          </a:p>
          <a:p>
            <a:pPr algn="ctr">
              <a:lnSpc>
                <a:spcPct val="150000"/>
              </a:lnSpc>
            </a:pPr>
            <a:r>
              <a:rPr lang="en-US" b="1" dirty="0">
                <a:latin typeface="Times New Roman" pitchFamily="18" charset="0"/>
                <a:cs typeface="Times New Roman" pitchFamily="18" charset="0"/>
              </a:rPr>
              <a:t>Module code: LCHS7003</a:t>
            </a:r>
          </a:p>
          <a:p>
            <a:pPr algn="ctr">
              <a:lnSpc>
                <a:spcPct val="150000"/>
              </a:lnSpc>
            </a:pPr>
            <a:r>
              <a:rPr lang="en-US" b="1" dirty="0">
                <a:latin typeface="Times New Roman" pitchFamily="18" charset="0"/>
                <a:cs typeface="Times New Roman" pitchFamily="18" charset="0"/>
              </a:rPr>
              <a:t>Lecturer: Dr </a:t>
            </a:r>
            <a:r>
              <a:rPr lang="en-US" b="1" dirty="0" err="1">
                <a:latin typeface="Times New Roman" pitchFamily="18" charset="0"/>
                <a:cs typeface="Times New Roman" pitchFamily="18" charset="0"/>
              </a:rPr>
              <a:t>Aishat</a:t>
            </a:r>
            <a:r>
              <a:rPr lang="en-US" b="1" dirty="0">
                <a:latin typeface="Times New Roman" pitchFamily="18" charset="0"/>
                <a:cs typeface="Times New Roman" pitchFamily="18" charset="0"/>
              </a:rPr>
              <a:t> </a:t>
            </a:r>
            <a:r>
              <a:rPr lang="en-US" b="1" dirty="0" err="1">
                <a:latin typeface="Times New Roman" pitchFamily="18" charset="0"/>
                <a:cs typeface="Times New Roman" pitchFamily="18" charset="0"/>
              </a:rPr>
              <a:t>Bakre</a:t>
            </a:r>
            <a:endParaRPr lang="en-US" b="1" dirty="0">
              <a:latin typeface="Times New Roman" pitchFamily="18" charset="0"/>
              <a:cs typeface="Times New Roman" pitchFamily="18" charset="0"/>
            </a:endParaRPr>
          </a:p>
          <a:p>
            <a:pPr algn="ctr">
              <a:lnSpc>
                <a:spcPct val="150000"/>
              </a:lnSpc>
            </a:pPr>
            <a:r>
              <a:rPr lang="en-US" b="1" dirty="0">
                <a:latin typeface="Times New Roman" pitchFamily="18" charset="0"/>
                <a:cs typeface="Times New Roman" pitchFamily="18" charset="0"/>
              </a:rPr>
              <a:t>Assignment Title: Component 2: Individual Presentation</a:t>
            </a:r>
          </a:p>
          <a:p>
            <a:pPr algn="ctr">
              <a:lnSpc>
                <a:spcPct val="150000"/>
              </a:lnSpc>
            </a:pPr>
            <a:r>
              <a:rPr lang="en-US" b="1" dirty="0">
                <a:latin typeface="Times New Roman" pitchFamily="18" charset="0"/>
                <a:cs typeface="Times New Roman" pitchFamily="18" charset="0"/>
              </a:rPr>
              <a:t>Specific health condition:  Dementia (Alzheimer’s Disease Focus)</a:t>
            </a:r>
          </a:p>
          <a:p>
            <a:pPr algn="ctr">
              <a:lnSpc>
                <a:spcPct val="150000"/>
              </a:lnSpc>
            </a:pPr>
            <a:r>
              <a:rPr lang="en-US" b="1" dirty="0">
                <a:latin typeface="Times New Roman" pitchFamily="18" charset="0"/>
                <a:cs typeface="Times New Roman" pitchFamily="18" charset="0"/>
              </a:rPr>
              <a:t>Audience: Social care workers in residential care homes</a:t>
            </a:r>
          </a:p>
          <a:p>
            <a:pPr algn="ctr">
              <a:lnSpc>
                <a:spcPct val="150000"/>
              </a:lnSpc>
            </a:pPr>
            <a:endParaRPr lang="en-US" b="1" dirty="0">
              <a:latin typeface="Times New Roman" pitchFamily="18" charset="0"/>
              <a:cs typeface="Times New Roman" pitchFamily="18" charset="0"/>
            </a:endParaRPr>
          </a:p>
        </p:txBody>
      </p:sp>
      <p:pic>
        <p:nvPicPr>
          <p:cNvPr id="26629" name="Picture 5"/>
          <p:cNvPicPr>
            <a:picLocks noChangeAspect="1" noChangeArrowheads="1"/>
          </p:cNvPicPr>
          <p:nvPr/>
        </p:nvPicPr>
        <p:blipFill>
          <a:blip r:embed="rId2"/>
          <a:srcRect/>
          <a:stretch>
            <a:fillRect/>
          </a:stretch>
        </p:blipFill>
        <p:spPr bwMode="auto">
          <a:xfrm>
            <a:off x="3286116" y="1142984"/>
            <a:ext cx="2643206" cy="1071570"/>
          </a:xfrm>
          <a:prstGeom prst="rect">
            <a:avLst/>
          </a:prstGeom>
          <a:noFill/>
          <a:ln w="9525">
            <a:noFill/>
            <a:miter lim="800000"/>
            <a:headEnd/>
            <a:tailEnd/>
          </a:ln>
          <a:effectLst/>
        </p:spPr>
      </p:pic>
      <p:sp>
        <p:nvSpPr>
          <p:cNvPr id="3" name="TextBox 2">
            <a:extLst>
              <a:ext uri="{FF2B5EF4-FFF2-40B4-BE49-F238E27FC236}">
                <a16:creationId xmlns:a16="http://schemas.microsoft.com/office/drawing/2014/main" id="{2E77B5D0-9690-F1EE-A5CC-58A415F6673F}"/>
              </a:ext>
            </a:extLst>
          </p:cNvPr>
          <p:cNvSpPr txBox="1"/>
          <p:nvPr/>
        </p:nvSpPr>
        <p:spPr>
          <a:xfrm>
            <a:off x="7415819" y="6106656"/>
            <a:ext cx="4572000" cy="307777"/>
          </a:xfrm>
          <a:prstGeom prst="rect">
            <a:avLst/>
          </a:prstGeom>
          <a:noFill/>
        </p:spPr>
        <p:txBody>
          <a:bodyPr wrap="square">
            <a:spAutoFit/>
          </a:bodyPr>
          <a:lstStyle/>
          <a:p>
            <a:r>
              <a:rPr lang="en-GB" sz="1400" dirty="0"/>
              <a:t>Sanjay </a:t>
            </a:r>
            <a:r>
              <a:rPr lang="en-GB" sz="1400" dirty="0" err="1"/>
              <a:t>odedara</a:t>
            </a:r>
            <a:endParaRPr lang="en-GB" sz="1400" dirty="0"/>
          </a:p>
        </p:txBody>
      </p:sp>
      <p:sp>
        <p:nvSpPr>
          <p:cNvPr id="6" name="TextBox 5">
            <a:extLst>
              <a:ext uri="{FF2B5EF4-FFF2-40B4-BE49-F238E27FC236}">
                <a16:creationId xmlns:a16="http://schemas.microsoft.com/office/drawing/2014/main" id="{52C70725-A340-D692-1792-A0A6934C5143}"/>
              </a:ext>
            </a:extLst>
          </p:cNvPr>
          <p:cNvSpPr txBox="1"/>
          <p:nvPr/>
        </p:nvSpPr>
        <p:spPr>
          <a:xfrm>
            <a:off x="7415819" y="6414433"/>
            <a:ext cx="5651126" cy="307777"/>
          </a:xfrm>
          <a:prstGeom prst="rect">
            <a:avLst/>
          </a:prstGeom>
          <a:noFill/>
        </p:spPr>
        <p:txBody>
          <a:bodyPr wrap="square">
            <a:spAutoFit/>
          </a:bodyPr>
          <a:lstStyle/>
          <a:p>
            <a:r>
              <a:rPr lang="en-GB" sz="1400" dirty="0"/>
              <a:t>2519105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804" y="571480"/>
            <a:ext cx="8229600" cy="571488"/>
          </a:xfrm>
        </p:spPr>
        <p:txBody>
          <a:bodyPr>
            <a:normAutofit fontScale="90000"/>
          </a:bodyPr>
          <a:lstStyle/>
          <a:p>
            <a:pPr algn="ctr"/>
            <a:r>
              <a:rPr lang="en-US" sz="3200" b="1" dirty="0">
                <a:latin typeface="Arial" pitchFamily="34" charset="0"/>
                <a:cs typeface="Arial" pitchFamily="34" charset="0"/>
              </a:rPr>
              <a:t>Introduction &amp; Definition</a:t>
            </a:r>
            <a:endParaRPr lang="en-US" sz="3200" dirty="0">
              <a:latin typeface="Arial" pitchFamily="34" charset="0"/>
              <a:cs typeface="Arial" pitchFamily="34" charset="0"/>
            </a:endParaRPr>
          </a:p>
        </p:txBody>
      </p:sp>
      <p:sp>
        <p:nvSpPr>
          <p:cNvPr id="3" name="Content Placeholder 2"/>
          <p:cNvSpPr>
            <a:spLocks noGrp="1"/>
          </p:cNvSpPr>
          <p:nvPr>
            <p:ph idx="1"/>
          </p:nvPr>
        </p:nvSpPr>
        <p:spPr>
          <a:xfrm>
            <a:off x="357158" y="3643314"/>
            <a:ext cx="8429684" cy="3071810"/>
          </a:xfrm>
        </p:spPr>
        <p:txBody>
          <a:bodyPr>
            <a:noAutofit/>
          </a:bodyPr>
          <a:lstStyle/>
          <a:p>
            <a:pPr algn="just">
              <a:buNone/>
            </a:pPr>
            <a:r>
              <a:rPr lang="en-US" sz="1600" b="1" i="1" dirty="0">
                <a:latin typeface="Arial" pitchFamily="34" charset="0"/>
                <a:cs typeface="Arial" pitchFamily="34" charset="0"/>
              </a:rPr>
              <a:t>Dementia (Alzheimer's Disease): Supporting Person-</a:t>
            </a:r>
            <a:r>
              <a:rPr lang="en-US" sz="1600" b="1" i="1" dirty="0" err="1">
                <a:latin typeface="Arial" pitchFamily="34" charset="0"/>
                <a:cs typeface="Arial" pitchFamily="34" charset="0"/>
              </a:rPr>
              <a:t>Centred</a:t>
            </a:r>
            <a:r>
              <a:rPr lang="en-US" sz="1600" b="1" i="1" dirty="0">
                <a:latin typeface="Arial" pitchFamily="34" charset="0"/>
                <a:cs typeface="Arial" pitchFamily="34" charset="0"/>
              </a:rPr>
              <a:t> Care in Residential Care Homes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Alzheimer's disease is a progressive neurodegenerative disorder and the most common cause of dementia, which causes progressive loss of memory, cognition, behavior and functioning in daily activities (WHO, 2025).</a:t>
            </a:r>
          </a:p>
          <a:p>
            <a:pPr lvl="0" algn="just"/>
            <a:r>
              <a:rPr lang="en-US" sz="1600" dirty="0">
                <a:latin typeface="Arial" pitchFamily="34" charset="0"/>
                <a:cs typeface="Arial" pitchFamily="34" charset="0"/>
              </a:rPr>
              <a:t>Alzheimer's is responsible for 60-70% of the worldwide total, and is the most prevalent cause of dementia (World Health Organization, 2025).</a:t>
            </a:r>
          </a:p>
          <a:p>
            <a:pPr lvl="0" algn="just"/>
            <a:r>
              <a:rPr lang="en-US" sz="1600" dirty="0">
                <a:latin typeface="Arial" pitchFamily="34" charset="0"/>
                <a:cs typeface="Arial" pitchFamily="34" charset="0"/>
              </a:rPr>
              <a:t>Social care workers are crucial in providing person-</a:t>
            </a:r>
            <a:r>
              <a:rPr lang="en-US" sz="1600" dirty="0" err="1">
                <a:latin typeface="Arial" pitchFamily="34" charset="0"/>
                <a:cs typeface="Arial" pitchFamily="34" charset="0"/>
              </a:rPr>
              <a:t>centred</a:t>
            </a:r>
            <a:r>
              <a:rPr lang="en-US" sz="1600" dirty="0">
                <a:latin typeface="Arial" pitchFamily="34" charset="0"/>
                <a:cs typeface="Arial" pitchFamily="34" charset="0"/>
              </a:rPr>
              <a:t>, safe, and caring care to keep people independent and maintain their dignity (</a:t>
            </a:r>
            <a:r>
              <a:rPr lang="en-US" sz="1600" dirty="0" err="1">
                <a:latin typeface="Arial" pitchFamily="34" charset="0"/>
                <a:cs typeface="Arial" pitchFamily="34" charset="0"/>
              </a:rPr>
              <a:t>Roos</a:t>
            </a:r>
            <a:r>
              <a:rPr lang="en-US" sz="1600" dirty="0">
                <a:latin typeface="Arial" pitchFamily="34" charset="0"/>
                <a:cs typeface="Arial" pitchFamily="34" charset="0"/>
              </a:rPr>
              <a:t> </a:t>
            </a:r>
            <a:r>
              <a:rPr lang="en-US" sz="1600" i="1" dirty="0">
                <a:latin typeface="Arial" pitchFamily="34" charset="0"/>
                <a:cs typeface="Arial" pitchFamily="34" charset="0"/>
              </a:rPr>
              <a:t>et al., </a:t>
            </a:r>
            <a:r>
              <a:rPr lang="en-US" sz="1600" dirty="0">
                <a:latin typeface="Arial" pitchFamily="34" charset="0"/>
                <a:cs typeface="Arial" pitchFamily="34" charset="0"/>
              </a:rPr>
              <a:t>2023).</a:t>
            </a:r>
          </a:p>
          <a:p>
            <a:pPr algn="just"/>
            <a:r>
              <a:rPr lang="en-US" sz="1600" dirty="0">
                <a:latin typeface="Arial" pitchFamily="34" charset="0"/>
                <a:cs typeface="Arial" pitchFamily="34" charset="0"/>
              </a:rPr>
              <a:t>Epidemiology, diagnosis, management, prevention and </a:t>
            </a:r>
            <a:r>
              <a:rPr lang="en-US" sz="1600" dirty="0" err="1">
                <a:latin typeface="Arial" pitchFamily="34" charset="0"/>
                <a:cs typeface="Arial" pitchFamily="34" charset="0"/>
              </a:rPr>
              <a:t>personalised</a:t>
            </a:r>
            <a:r>
              <a:rPr lang="en-US" sz="1600" dirty="0">
                <a:latin typeface="Arial" pitchFamily="34" charset="0"/>
                <a:cs typeface="Arial" pitchFamily="34" charset="0"/>
              </a:rPr>
              <a:t> care will be explored to a critical level in this presentation based on the latest UK evidence and NICE guidance.</a:t>
            </a:r>
          </a:p>
        </p:txBody>
      </p:sp>
      <p:pic>
        <p:nvPicPr>
          <p:cNvPr id="1026" name="Picture 2"/>
          <p:cNvPicPr>
            <a:picLocks noChangeAspect="1" noChangeArrowheads="1"/>
          </p:cNvPicPr>
          <p:nvPr/>
        </p:nvPicPr>
        <p:blipFill>
          <a:blip r:embed="rId2"/>
          <a:srcRect/>
          <a:stretch>
            <a:fillRect/>
          </a:stretch>
        </p:blipFill>
        <p:spPr bwMode="auto">
          <a:xfrm>
            <a:off x="2071670" y="1214422"/>
            <a:ext cx="4933949" cy="2212409"/>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857232"/>
            <a:ext cx="8229600" cy="571504"/>
          </a:xfrm>
        </p:spPr>
        <p:txBody>
          <a:bodyPr>
            <a:normAutofit fontScale="90000"/>
          </a:bodyPr>
          <a:lstStyle/>
          <a:p>
            <a:pPr algn="ctr"/>
            <a:r>
              <a:rPr lang="en-US" sz="3200" b="1" dirty="0">
                <a:latin typeface="Arial" pitchFamily="34" charset="0"/>
                <a:cs typeface="Arial" pitchFamily="34" charset="0"/>
              </a:rPr>
              <a:t>Overview of Alzheimer's disease</a:t>
            </a:r>
            <a:endParaRPr lang="en-US" sz="3200" dirty="0">
              <a:latin typeface="Arial" pitchFamily="34" charset="0"/>
              <a:cs typeface="Arial" pitchFamily="34" charset="0"/>
            </a:endParaRPr>
          </a:p>
        </p:txBody>
      </p:sp>
      <p:sp>
        <p:nvSpPr>
          <p:cNvPr id="3" name="Content Placeholder 2"/>
          <p:cNvSpPr>
            <a:spLocks noGrp="1"/>
          </p:cNvSpPr>
          <p:nvPr>
            <p:ph idx="1"/>
          </p:nvPr>
        </p:nvSpPr>
        <p:spPr>
          <a:xfrm>
            <a:off x="457200" y="3786190"/>
            <a:ext cx="8229600" cy="2788346"/>
          </a:xfrm>
        </p:spPr>
        <p:txBody>
          <a:bodyPr>
            <a:normAutofit fontScale="70000" lnSpcReduction="20000"/>
          </a:bodyPr>
          <a:lstStyle/>
          <a:p>
            <a:pPr lvl="0" algn="just"/>
            <a:r>
              <a:rPr lang="en-US" dirty="0">
                <a:latin typeface="Arial" pitchFamily="34" charset="0"/>
                <a:cs typeface="Arial" pitchFamily="34" charset="0"/>
              </a:rPr>
              <a:t>Alzheimer's disease is an incremental, neurodegenerative disease that is defined by the presence of </a:t>
            </a:r>
            <a:r>
              <a:rPr lang="en-US" dirty="0" err="1">
                <a:latin typeface="Arial" pitchFamily="34" charset="0"/>
                <a:cs typeface="Arial" pitchFamily="34" charset="0"/>
              </a:rPr>
              <a:t>amyloid</a:t>
            </a:r>
            <a:r>
              <a:rPr lang="en-US" dirty="0">
                <a:latin typeface="Arial" pitchFamily="34" charset="0"/>
                <a:cs typeface="Arial" pitchFamily="34" charset="0"/>
              </a:rPr>
              <a:t>-β plaques, tau tangles and the irreversible loss of neurons (</a:t>
            </a:r>
            <a:r>
              <a:rPr lang="en-US" dirty="0" err="1">
                <a:latin typeface="Arial" pitchFamily="34" charset="0"/>
                <a:cs typeface="Arial" pitchFamily="34" charset="0"/>
              </a:rPr>
              <a:t>Kosyreva</a:t>
            </a:r>
            <a:r>
              <a:rPr lang="en-US" dirty="0">
                <a:latin typeface="Arial" pitchFamily="34" charset="0"/>
                <a:cs typeface="Arial" pitchFamily="34" charset="0"/>
              </a:rPr>
              <a:t> </a:t>
            </a:r>
            <a:r>
              <a:rPr lang="en-US" i="1" dirty="0">
                <a:latin typeface="Arial" pitchFamily="34" charset="0"/>
                <a:cs typeface="Arial" pitchFamily="34" charset="0"/>
              </a:rPr>
              <a:t>et al. </a:t>
            </a:r>
            <a:r>
              <a:rPr lang="en-US" dirty="0">
                <a:latin typeface="Arial" pitchFamily="34" charset="0"/>
                <a:cs typeface="Arial" pitchFamily="34" charset="0"/>
              </a:rPr>
              <a:t>2022).</a:t>
            </a:r>
          </a:p>
          <a:p>
            <a:pPr lvl="0" algn="just"/>
            <a:r>
              <a:rPr lang="en-US" dirty="0">
                <a:latin typeface="Arial" pitchFamily="34" charset="0"/>
                <a:cs typeface="Arial" pitchFamily="34" charset="0"/>
              </a:rPr>
              <a:t>Advanced age, APOE-ε4, cardiovascular disease, diabetes, obesity and low education level are major risk factors (Chen </a:t>
            </a:r>
            <a:r>
              <a:rPr lang="en-US" i="1" dirty="0">
                <a:latin typeface="Arial" pitchFamily="34" charset="0"/>
                <a:cs typeface="Arial" pitchFamily="34" charset="0"/>
              </a:rPr>
              <a:t>et al. </a:t>
            </a:r>
            <a:r>
              <a:rPr lang="en-US" dirty="0">
                <a:latin typeface="Arial" pitchFamily="34" charset="0"/>
                <a:cs typeface="Arial" pitchFamily="34" charset="0"/>
              </a:rPr>
              <a:t>2024).</a:t>
            </a:r>
          </a:p>
          <a:p>
            <a:pPr lvl="0" algn="just"/>
            <a:r>
              <a:rPr lang="en-US" dirty="0">
                <a:latin typeface="Arial" pitchFamily="34" charset="0"/>
                <a:cs typeface="Arial" pitchFamily="34" charset="0"/>
              </a:rPr>
              <a:t>Early diagnosis and multi-disciplinary interventions can slow functional decline and enhance quality of life, though not a cure.</a:t>
            </a:r>
          </a:p>
          <a:p>
            <a:pPr algn="just"/>
            <a:endParaRPr lang="en-US" dirty="0">
              <a:latin typeface="Arial" pitchFamily="34" charset="0"/>
              <a:cs typeface="Arial" pitchFamily="34" charset="0"/>
            </a:endParaRPr>
          </a:p>
        </p:txBody>
      </p:sp>
      <p:pic>
        <p:nvPicPr>
          <p:cNvPr id="2050" name="Picture 2"/>
          <p:cNvPicPr>
            <a:picLocks noChangeAspect="1" noChangeArrowheads="1"/>
          </p:cNvPicPr>
          <p:nvPr/>
        </p:nvPicPr>
        <p:blipFill>
          <a:blip r:embed="rId2"/>
          <a:srcRect/>
          <a:stretch>
            <a:fillRect/>
          </a:stretch>
        </p:blipFill>
        <p:spPr bwMode="auto">
          <a:xfrm>
            <a:off x="1285852" y="1428736"/>
            <a:ext cx="6711937" cy="216784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8670"/>
            <a:ext cx="8229600" cy="642926"/>
          </a:xfrm>
        </p:spPr>
        <p:txBody>
          <a:bodyPr>
            <a:normAutofit/>
          </a:bodyPr>
          <a:lstStyle/>
          <a:p>
            <a:pPr algn="ctr"/>
            <a:r>
              <a:rPr lang="en-US" sz="3000" b="1" dirty="0">
                <a:latin typeface="Arial" pitchFamily="34" charset="0"/>
                <a:cs typeface="Arial" pitchFamily="34" charset="0"/>
              </a:rPr>
              <a:t>Symptoms of </a:t>
            </a:r>
            <a:r>
              <a:rPr lang="en-US" sz="3000" b="1" i="1" dirty="0">
                <a:latin typeface="Arial" pitchFamily="34" charset="0"/>
                <a:cs typeface="Arial" pitchFamily="34" charset="0"/>
              </a:rPr>
              <a:t>Alzheimer's </a:t>
            </a:r>
            <a:endParaRPr lang="en-US" sz="3000" b="1" dirty="0">
              <a:latin typeface="Arial" pitchFamily="34" charset="0"/>
              <a:cs typeface="Arial" pitchFamily="34" charset="0"/>
            </a:endParaRPr>
          </a:p>
        </p:txBody>
      </p:sp>
      <p:sp>
        <p:nvSpPr>
          <p:cNvPr id="3" name="Content Placeholder 2"/>
          <p:cNvSpPr>
            <a:spLocks noGrp="1"/>
          </p:cNvSpPr>
          <p:nvPr>
            <p:ph idx="1"/>
          </p:nvPr>
        </p:nvSpPr>
        <p:spPr>
          <a:xfrm>
            <a:off x="285720" y="2249424"/>
            <a:ext cx="4471990" cy="4325112"/>
          </a:xfrm>
        </p:spPr>
        <p:txBody>
          <a:bodyPr>
            <a:normAutofit fontScale="70000" lnSpcReduction="20000"/>
          </a:bodyPr>
          <a:lstStyle/>
          <a:p>
            <a:pPr algn="just"/>
            <a:r>
              <a:rPr lang="en-US" dirty="0">
                <a:latin typeface="Arial" pitchFamily="34" charset="0"/>
                <a:cs typeface="Arial" pitchFamily="34" charset="0"/>
              </a:rPr>
              <a:t>Initial signs include forgetfulness, trouble with words, confusion over time or place, impaired </a:t>
            </a:r>
            <a:r>
              <a:rPr lang="en-US" dirty="0" err="1">
                <a:latin typeface="Arial" pitchFamily="34" charset="0"/>
                <a:cs typeface="Arial" pitchFamily="34" charset="0"/>
              </a:rPr>
              <a:t>judgement</a:t>
            </a:r>
            <a:r>
              <a:rPr lang="en-US" dirty="0">
                <a:latin typeface="Arial" pitchFamily="34" charset="0"/>
                <a:cs typeface="Arial" pitchFamily="34" charset="0"/>
              </a:rPr>
              <a:t>, and the inability to do familiar activities (Reiss </a:t>
            </a:r>
            <a:r>
              <a:rPr lang="en-US" i="1" dirty="0">
                <a:latin typeface="Arial" pitchFamily="34" charset="0"/>
                <a:cs typeface="Arial" pitchFamily="34" charset="0"/>
              </a:rPr>
              <a:t>et al. </a:t>
            </a:r>
            <a:r>
              <a:rPr lang="en-US" dirty="0">
                <a:latin typeface="Arial" pitchFamily="34" charset="0"/>
                <a:cs typeface="Arial" pitchFamily="34" charset="0"/>
              </a:rPr>
              <a:t>2022).</a:t>
            </a:r>
          </a:p>
          <a:p>
            <a:pPr lvl="0" algn="just">
              <a:buNone/>
            </a:pPr>
            <a:endParaRPr lang="en-US" dirty="0">
              <a:latin typeface="Arial" pitchFamily="34" charset="0"/>
              <a:cs typeface="Arial" pitchFamily="34" charset="0"/>
            </a:endParaRPr>
          </a:p>
          <a:p>
            <a:pPr lvl="0" algn="just"/>
            <a:r>
              <a:rPr lang="en-US" dirty="0">
                <a:latin typeface="Arial" pitchFamily="34" charset="0"/>
                <a:cs typeface="Arial" pitchFamily="34" charset="0"/>
              </a:rPr>
              <a:t>Later in the disease process, people might develop </a:t>
            </a:r>
            <a:r>
              <a:rPr lang="en-US" dirty="0" err="1">
                <a:latin typeface="Arial" pitchFamily="34" charset="0"/>
                <a:cs typeface="Arial" pitchFamily="34" charset="0"/>
              </a:rPr>
              <a:t>behavioural</a:t>
            </a:r>
            <a:r>
              <a:rPr lang="en-US" dirty="0">
                <a:latin typeface="Arial" pitchFamily="34" charset="0"/>
                <a:cs typeface="Arial" pitchFamily="34" charset="0"/>
              </a:rPr>
              <a:t> and psychological </a:t>
            </a:r>
            <a:r>
              <a:rPr lang="en-US" dirty="0" err="1">
                <a:latin typeface="Arial" pitchFamily="34" charset="0"/>
                <a:cs typeface="Arial" pitchFamily="34" charset="0"/>
              </a:rPr>
              <a:t>behaviours</a:t>
            </a:r>
            <a:r>
              <a:rPr lang="en-US" dirty="0">
                <a:latin typeface="Arial" pitchFamily="34" charset="0"/>
                <a:cs typeface="Arial" pitchFamily="34" charset="0"/>
              </a:rPr>
              <a:t> including agitation, anxiety, depression, hallucinations, personality changes, problems with mobility and become more dependent on others for personal care.</a:t>
            </a:r>
          </a:p>
        </p:txBody>
      </p:sp>
      <p:pic>
        <p:nvPicPr>
          <p:cNvPr id="1026" name="Picture 2"/>
          <p:cNvPicPr>
            <a:picLocks noChangeAspect="1" noChangeArrowheads="1"/>
          </p:cNvPicPr>
          <p:nvPr/>
        </p:nvPicPr>
        <p:blipFill>
          <a:blip r:embed="rId2"/>
          <a:srcRect/>
          <a:stretch>
            <a:fillRect/>
          </a:stretch>
        </p:blipFill>
        <p:spPr bwMode="auto">
          <a:xfrm>
            <a:off x="4929190" y="2285992"/>
            <a:ext cx="3995736" cy="3786214"/>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857232"/>
            <a:ext cx="8229600" cy="714380"/>
          </a:xfrm>
        </p:spPr>
        <p:txBody>
          <a:bodyPr>
            <a:normAutofit/>
          </a:bodyPr>
          <a:lstStyle/>
          <a:p>
            <a:pPr algn="ctr"/>
            <a:r>
              <a:rPr lang="en-IN" sz="3200" b="1" dirty="0">
                <a:latin typeface="Arial" pitchFamily="34" charset="0"/>
                <a:cs typeface="Arial" pitchFamily="34" charset="0"/>
              </a:rPr>
              <a:t>Prevalence and Burden of Disease</a:t>
            </a:r>
            <a:endParaRPr lang="en-US" sz="3200" dirty="0">
              <a:latin typeface="Arial" pitchFamily="34" charset="0"/>
              <a:cs typeface="Arial" pitchFamily="34" charset="0"/>
            </a:endParaRPr>
          </a:p>
        </p:txBody>
      </p:sp>
      <p:sp>
        <p:nvSpPr>
          <p:cNvPr id="3" name="Content Placeholder 2"/>
          <p:cNvSpPr>
            <a:spLocks noGrp="1"/>
          </p:cNvSpPr>
          <p:nvPr>
            <p:ph idx="1"/>
          </p:nvPr>
        </p:nvSpPr>
        <p:spPr>
          <a:xfrm>
            <a:off x="4572000" y="2000240"/>
            <a:ext cx="4357718" cy="4643470"/>
          </a:xfrm>
        </p:spPr>
        <p:txBody>
          <a:bodyPr>
            <a:normAutofit fontScale="62500" lnSpcReduction="20000"/>
          </a:bodyPr>
          <a:lstStyle/>
          <a:p>
            <a:pPr lvl="0" algn="just"/>
            <a:r>
              <a:rPr lang="en-US" dirty="0">
                <a:latin typeface="Arial" pitchFamily="34" charset="0"/>
                <a:cs typeface="Arial" pitchFamily="34" charset="0"/>
              </a:rPr>
              <a:t>Dementia affects approximately 57 million people around the world and is estimated to affect 153 million by 2050, as a result of ageing (</a:t>
            </a:r>
            <a:r>
              <a:rPr lang="en-US" dirty="0" err="1">
                <a:latin typeface="Arial" pitchFamily="34" charset="0"/>
                <a:cs typeface="Arial" pitchFamily="34" charset="0"/>
              </a:rPr>
              <a:t>Sheikhi</a:t>
            </a:r>
            <a:r>
              <a:rPr lang="en-US" dirty="0">
                <a:latin typeface="Arial" pitchFamily="34" charset="0"/>
                <a:cs typeface="Arial" pitchFamily="34" charset="0"/>
              </a:rPr>
              <a:t> </a:t>
            </a:r>
            <a:r>
              <a:rPr lang="en-US" i="1" dirty="0">
                <a:latin typeface="Arial" pitchFamily="34" charset="0"/>
                <a:cs typeface="Arial" pitchFamily="34" charset="0"/>
              </a:rPr>
              <a:t>et al. </a:t>
            </a:r>
            <a:r>
              <a:rPr lang="en-US" dirty="0">
                <a:latin typeface="Arial" pitchFamily="34" charset="0"/>
                <a:cs typeface="Arial" pitchFamily="34" charset="0"/>
              </a:rPr>
              <a:t>2025).</a:t>
            </a:r>
          </a:p>
          <a:p>
            <a:pPr lvl="0" algn="just"/>
            <a:r>
              <a:rPr lang="en-US" dirty="0">
                <a:latin typeface="Arial" pitchFamily="34" charset="0"/>
                <a:cs typeface="Arial" pitchFamily="34" charset="0"/>
              </a:rPr>
              <a:t>Around 982,000 people in the UK currently have dementia (2025), and this figure will rise to over 1.4 million by 2040 (Alzheimer's Society, 2024).</a:t>
            </a:r>
          </a:p>
          <a:p>
            <a:pPr lvl="0" algn="just"/>
            <a:r>
              <a:rPr lang="en-US" dirty="0">
                <a:latin typeface="Arial" pitchFamily="34" charset="0"/>
                <a:cs typeface="Arial" pitchFamily="34" charset="0"/>
              </a:rPr>
              <a:t>Around 66% of all dementia cases are Alzheimer's disease, and the elderly (aged 65 years and up) are seen to be more affected by Alzheimer's disease (</a:t>
            </a:r>
            <a:r>
              <a:rPr lang="en-US" dirty="0" err="1">
                <a:latin typeface="Arial" pitchFamily="34" charset="0"/>
                <a:cs typeface="Arial" pitchFamily="34" charset="0"/>
              </a:rPr>
              <a:t>Tahami</a:t>
            </a:r>
            <a:r>
              <a:rPr lang="en-US" dirty="0">
                <a:latin typeface="Arial" pitchFamily="34" charset="0"/>
                <a:cs typeface="Arial" pitchFamily="34" charset="0"/>
              </a:rPr>
              <a:t> </a:t>
            </a:r>
            <a:r>
              <a:rPr lang="en-US" dirty="0" err="1">
                <a:latin typeface="Arial" pitchFamily="34" charset="0"/>
                <a:cs typeface="Arial" pitchFamily="34" charset="0"/>
              </a:rPr>
              <a:t>Monfared</a:t>
            </a:r>
            <a:r>
              <a:rPr lang="en-US" dirty="0">
                <a:latin typeface="Arial" pitchFamily="34" charset="0"/>
                <a:cs typeface="Arial" pitchFamily="34" charset="0"/>
              </a:rPr>
              <a:t> </a:t>
            </a:r>
            <a:r>
              <a:rPr lang="en-US" i="1" dirty="0">
                <a:latin typeface="Arial" pitchFamily="34" charset="0"/>
                <a:cs typeface="Arial" pitchFamily="34" charset="0"/>
              </a:rPr>
              <a:t>et al. </a:t>
            </a:r>
            <a:r>
              <a:rPr lang="en-US" dirty="0">
                <a:latin typeface="Arial" pitchFamily="34" charset="0"/>
                <a:cs typeface="Arial" pitchFamily="34" charset="0"/>
              </a:rPr>
              <a:t>2022).</a:t>
            </a:r>
          </a:p>
          <a:p>
            <a:pPr algn="just"/>
            <a:r>
              <a:rPr lang="en-US" dirty="0">
                <a:latin typeface="Arial" pitchFamily="34" charset="0"/>
                <a:cs typeface="Arial" pitchFamily="34" charset="0"/>
              </a:rPr>
              <a:t>With an increasing prevalence, it puts pressure on the NHS, residential care homes and informal caregivers, making dementia a big public health challenge.</a:t>
            </a:r>
          </a:p>
        </p:txBody>
      </p:sp>
      <p:pic>
        <p:nvPicPr>
          <p:cNvPr id="4" name="Picture 3"/>
          <p:cNvPicPr/>
          <p:nvPr/>
        </p:nvPicPr>
        <p:blipFill>
          <a:blip r:embed="rId2"/>
          <a:stretch>
            <a:fillRect/>
          </a:stretch>
        </p:blipFill>
        <p:spPr bwMode="auto">
          <a:xfrm>
            <a:off x="214282" y="2571744"/>
            <a:ext cx="4190997" cy="2275432"/>
          </a:xfrm>
          <a:prstGeom prst="rect">
            <a:avLst/>
          </a:prstGeom>
          <a:noFill/>
          <a:ln w="9525">
            <a:noFill/>
            <a:miter lim="800000"/>
            <a:headEnd/>
            <a:tailEnd/>
          </a:ln>
        </p:spPr>
      </p:pic>
      <p:sp>
        <p:nvSpPr>
          <p:cNvPr id="5" name="Rectangle 4"/>
          <p:cNvSpPr/>
          <p:nvPr/>
        </p:nvSpPr>
        <p:spPr>
          <a:xfrm>
            <a:off x="1285852" y="5072074"/>
            <a:ext cx="2454518" cy="369332"/>
          </a:xfrm>
          <a:prstGeom prst="rect">
            <a:avLst/>
          </a:prstGeom>
        </p:spPr>
        <p:txBody>
          <a:bodyPr wrap="none">
            <a:spAutoFit/>
          </a:bodyPr>
          <a:lstStyle/>
          <a:p>
            <a:r>
              <a:rPr lang="en-US" dirty="0">
                <a:latin typeface="Arial" pitchFamily="34" charset="0"/>
                <a:cs typeface="Arial" pitchFamily="34" charset="0"/>
              </a:rPr>
              <a:t>(Source: Jones,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714356"/>
            <a:ext cx="8229600" cy="785818"/>
          </a:xfrm>
        </p:spPr>
        <p:txBody>
          <a:bodyPr>
            <a:normAutofit/>
          </a:bodyPr>
          <a:lstStyle/>
          <a:p>
            <a:pPr algn="ctr"/>
            <a:r>
              <a:rPr lang="en-US" sz="3000" b="1" dirty="0">
                <a:latin typeface="Arial" pitchFamily="34" charset="0"/>
                <a:cs typeface="Arial" pitchFamily="34" charset="0"/>
              </a:rPr>
              <a:t>Economic and Social Burden</a:t>
            </a:r>
            <a:endParaRPr lang="en-US" sz="3000" dirty="0">
              <a:latin typeface="Arial" pitchFamily="34" charset="0"/>
              <a:cs typeface="Arial" pitchFamily="34" charset="0"/>
            </a:endParaRPr>
          </a:p>
        </p:txBody>
      </p:sp>
      <p:graphicFrame>
        <p:nvGraphicFramePr>
          <p:cNvPr id="4" name="Table 3"/>
          <p:cNvGraphicFramePr>
            <a:graphicFrameLocks noGrp="1"/>
          </p:cNvGraphicFramePr>
          <p:nvPr/>
        </p:nvGraphicFramePr>
        <p:xfrm>
          <a:off x="714348" y="1643050"/>
          <a:ext cx="8072495" cy="4960624"/>
        </p:xfrm>
        <a:graphic>
          <a:graphicData uri="http://schemas.openxmlformats.org/drawingml/2006/table">
            <a:tbl>
              <a:tblPr firstRow="1" bandRow="1">
                <a:tableStyleId>{21E4AEA4-8DFA-4A89-87EB-49C32662AFE0}</a:tableStyleId>
              </a:tblPr>
              <a:tblGrid>
                <a:gridCol w="2286016">
                  <a:extLst>
                    <a:ext uri="{9D8B030D-6E8A-4147-A177-3AD203B41FA5}">
                      <a16:colId xmlns:a16="http://schemas.microsoft.com/office/drawing/2014/main" val="20000"/>
                    </a:ext>
                  </a:extLst>
                </a:gridCol>
                <a:gridCol w="5786479">
                  <a:extLst>
                    <a:ext uri="{9D8B030D-6E8A-4147-A177-3AD203B41FA5}">
                      <a16:colId xmlns:a16="http://schemas.microsoft.com/office/drawing/2014/main" val="20001"/>
                    </a:ext>
                  </a:extLst>
                </a:gridCol>
              </a:tblGrid>
              <a:tr h="571504">
                <a:tc>
                  <a:txBody>
                    <a:bodyPr/>
                    <a:lstStyle/>
                    <a:p>
                      <a:pPr algn="ctr">
                        <a:lnSpc>
                          <a:spcPct val="150000"/>
                        </a:lnSpc>
                        <a:spcAft>
                          <a:spcPts val="0"/>
                        </a:spcAft>
                      </a:pPr>
                      <a:r>
                        <a:rPr lang="en-US" sz="1600" b="1" i="1" dirty="0">
                          <a:latin typeface="Arial" pitchFamily="34" charset="0"/>
                          <a:ea typeface="Times New Roman"/>
                          <a:cs typeface="Arial" pitchFamily="34" charset="0"/>
                        </a:rPr>
                        <a:t>Impact Area</a:t>
                      </a:r>
                      <a:endParaRPr lang="en-US" sz="1600" dirty="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tabLst>
                          <a:tab pos="962025" algn="l"/>
                        </a:tabLst>
                      </a:pPr>
                      <a:r>
                        <a:rPr lang="en-US" sz="1600" b="1" i="1" dirty="0">
                          <a:latin typeface="Arial" pitchFamily="34" charset="0"/>
                          <a:ea typeface="Times New Roman"/>
                          <a:cs typeface="Arial" pitchFamily="34" charset="0"/>
                        </a:rPr>
                        <a:t>Evidence</a:t>
                      </a:r>
                      <a:endParaRPr lang="en-US" sz="16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0"/>
                  </a:ext>
                </a:extLst>
              </a:tr>
              <a:tr h="828681">
                <a:tc>
                  <a:txBody>
                    <a:bodyPr/>
                    <a:lstStyle/>
                    <a:p>
                      <a:pPr algn="ctr">
                        <a:lnSpc>
                          <a:spcPct val="150000"/>
                        </a:lnSpc>
                        <a:spcAft>
                          <a:spcPts val="0"/>
                        </a:spcAft>
                      </a:pPr>
                      <a:r>
                        <a:rPr lang="en-US" sz="1600" b="1">
                          <a:latin typeface="Arial" pitchFamily="34" charset="0"/>
                          <a:ea typeface="Times New Roman"/>
                          <a:cs typeface="Arial" pitchFamily="34" charset="0"/>
                        </a:rPr>
                        <a:t>Healthcare Costs</a:t>
                      </a:r>
                      <a:endParaRPr lang="en-US" sz="16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600" dirty="0">
                          <a:latin typeface="Arial" pitchFamily="34" charset="0"/>
                          <a:ea typeface="Calibri"/>
                          <a:cs typeface="Arial" pitchFamily="34" charset="0"/>
                        </a:rPr>
                        <a:t>About £42 billion is spent on dementia each year in the UK and is expected to reach over £90 billion by 2040 (Richardson </a:t>
                      </a:r>
                      <a:r>
                        <a:rPr lang="en-US" sz="1600" i="1" dirty="0">
                          <a:latin typeface="Arial" pitchFamily="34" charset="0"/>
                          <a:ea typeface="Calibri"/>
                          <a:cs typeface="Arial" pitchFamily="34" charset="0"/>
                        </a:rPr>
                        <a:t>et al. </a:t>
                      </a:r>
                      <a:r>
                        <a:rPr lang="en-US" sz="1600" dirty="0">
                          <a:latin typeface="Arial" pitchFamily="34" charset="0"/>
                          <a:ea typeface="Calibri"/>
                          <a:cs typeface="Arial" pitchFamily="34" charset="0"/>
                        </a:rPr>
                        <a:t>2024).</a:t>
                      </a:r>
                    </a:p>
                  </a:txBody>
                  <a:tcPr marL="68580" marR="68580" marT="0" marB="0"/>
                </a:tc>
                <a:extLst>
                  <a:ext uri="{0D108BD9-81ED-4DB2-BD59-A6C34878D82A}">
                    <a16:rowId xmlns:a16="http://schemas.microsoft.com/office/drawing/2014/main" val="10001"/>
                  </a:ext>
                </a:extLst>
              </a:tr>
              <a:tr h="828681">
                <a:tc>
                  <a:txBody>
                    <a:bodyPr/>
                    <a:lstStyle/>
                    <a:p>
                      <a:pPr algn="ctr">
                        <a:lnSpc>
                          <a:spcPct val="150000"/>
                        </a:lnSpc>
                        <a:spcAft>
                          <a:spcPts val="0"/>
                        </a:spcAft>
                      </a:pPr>
                      <a:r>
                        <a:rPr lang="en-US" sz="1600" b="1">
                          <a:latin typeface="Arial" pitchFamily="34" charset="0"/>
                          <a:ea typeface="Times New Roman"/>
                          <a:cs typeface="Arial" pitchFamily="34" charset="0"/>
                        </a:rPr>
                        <a:t>Social Care</a:t>
                      </a:r>
                      <a:endParaRPr lang="en-US" sz="1600">
                        <a:latin typeface="Arial" pitchFamily="34" charset="0"/>
                        <a:ea typeface="Calibri"/>
                        <a:cs typeface="Arial" pitchFamily="34" charset="0"/>
                      </a:endParaRPr>
                    </a:p>
                  </a:txBody>
                  <a:tcPr marL="68580" marR="68580" marT="0" marB="0"/>
                </a:tc>
                <a:tc>
                  <a:txBody>
                    <a:bodyPr/>
                    <a:lstStyle/>
                    <a:p>
                      <a:pPr algn="just">
                        <a:lnSpc>
                          <a:spcPct val="150000"/>
                        </a:lnSpc>
                        <a:spcAft>
                          <a:spcPts val="0"/>
                        </a:spcAft>
                      </a:pPr>
                      <a:r>
                        <a:rPr lang="en-US" sz="1600" dirty="0">
                          <a:latin typeface="Arial" pitchFamily="34" charset="0"/>
                          <a:ea typeface="Calibri"/>
                          <a:cs typeface="Arial" pitchFamily="34" charset="0"/>
                        </a:rPr>
                        <a:t>Nearly two-thirds of residents in care homes live with dementia, which adds to staffing, training and long-term care needs.</a:t>
                      </a:r>
                    </a:p>
                  </a:txBody>
                  <a:tcPr marL="68580" marR="68580" marT="0" marB="0"/>
                </a:tc>
                <a:extLst>
                  <a:ext uri="{0D108BD9-81ED-4DB2-BD59-A6C34878D82A}">
                    <a16:rowId xmlns:a16="http://schemas.microsoft.com/office/drawing/2014/main" val="10002"/>
                  </a:ext>
                </a:extLst>
              </a:tr>
              <a:tr h="828681">
                <a:tc>
                  <a:txBody>
                    <a:bodyPr/>
                    <a:lstStyle/>
                    <a:p>
                      <a:pPr algn="ctr">
                        <a:lnSpc>
                          <a:spcPct val="150000"/>
                        </a:lnSpc>
                        <a:spcAft>
                          <a:spcPts val="0"/>
                        </a:spcAft>
                      </a:pPr>
                      <a:r>
                        <a:rPr lang="en-US" sz="1600" b="1">
                          <a:latin typeface="Arial" pitchFamily="34" charset="0"/>
                          <a:ea typeface="Times New Roman"/>
                          <a:cs typeface="Arial" pitchFamily="34" charset="0"/>
                        </a:rPr>
                        <a:t>Informal Caregiving</a:t>
                      </a:r>
                      <a:endParaRPr lang="en-US" sz="16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600">
                          <a:latin typeface="Arial" pitchFamily="34" charset="0"/>
                          <a:ea typeface="Calibri"/>
                          <a:cs typeface="Arial" pitchFamily="34" charset="0"/>
                        </a:rPr>
                        <a:t>Around 700,000 unpaid carers provide over 1.5 billion hours of dementia care annually, affecting employment and wellbeing (Parliament.uk. 2021).</a:t>
                      </a:r>
                    </a:p>
                  </a:txBody>
                  <a:tcPr marL="68580" marR="68580" marT="0" marB="0"/>
                </a:tc>
                <a:extLst>
                  <a:ext uri="{0D108BD9-81ED-4DB2-BD59-A6C34878D82A}">
                    <a16:rowId xmlns:a16="http://schemas.microsoft.com/office/drawing/2014/main" val="10003"/>
                  </a:ext>
                </a:extLst>
              </a:tr>
              <a:tr h="828681">
                <a:tc>
                  <a:txBody>
                    <a:bodyPr/>
                    <a:lstStyle/>
                    <a:p>
                      <a:pPr algn="ctr">
                        <a:lnSpc>
                          <a:spcPct val="150000"/>
                        </a:lnSpc>
                        <a:spcAft>
                          <a:spcPts val="0"/>
                        </a:spcAft>
                      </a:pPr>
                      <a:r>
                        <a:rPr lang="en-US" sz="1600" b="1">
                          <a:latin typeface="Arial" pitchFamily="34" charset="0"/>
                          <a:ea typeface="Times New Roman"/>
                          <a:cs typeface="Arial" pitchFamily="34" charset="0"/>
                        </a:rPr>
                        <a:t>Quality of Life</a:t>
                      </a:r>
                      <a:endParaRPr lang="en-US" sz="16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600" dirty="0">
                          <a:latin typeface="Arial" pitchFamily="34" charset="0"/>
                          <a:ea typeface="Calibri"/>
                          <a:cs typeface="Arial" pitchFamily="34" charset="0"/>
                        </a:rPr>
                        <a:t>Progressive cognitive decline leads to social isolation, depression, loss of independence and higher </a:t>
                      </a:r>
                      <a:r>
                        <a:rPr lang="en-US" sz="1600" dirty="0" err="1">
                          <a:latin typeface="Arial" pitchFamily="34" charset="0"/>
                          <a:ea typeface="Calibri"/>
                          <a:cs typeface="Arial" pitchFamily="34" charset="0"/>
                        </a:rPr>
                        <a:t>hospitalisation</a:t>
                      </a:r>
                      <a:r>
                        <a:rPr lang="en-US" sz="1600" dirty="0">
                          <a:latin typeface="Arial" pitchFamily="34" charset="0"/>
                          <a:ea typeface="Calibri"/>
                          <a:cs typeface="Arial" pitchFamily="34" charset="0"/>
                        </a:rPr>
                        <a:t> rates (</a:t>
                      </a:r>
                      <a:r>
                        <a:rPr lang="en-US" sz="1600" dirty="0" err="1">
                          <a:latin typeface="Arial" pitchFamily="34" charset="0"/>
                          <a:ea typeface="Calibri"/>
                          <a:cs typeface="Arial" pitchFamily="34" charset="0"/>
                        </a:rPr>
                        <a:t>Koszalinski</a:t>
                      </a:r>
                      <a:r>
                        <a:rPr lang="en-US" sz="1600" dirty="0">
                          <a:latin typeface="Arial" pitchFamily="34" charset="0"/>
                          <a:ea typeface="Calibri"/>
                          <a:cs typeface="Arial" pitchFamily="34" charset="0"/>
                        </a:rPr>
                        <a:t> and Olmos, 2022).</a:t>
                      </a:r>
                    </a:p>
                  </a:txBody>
                  <a:tcPr marL="68580" marR="68580" marT="0" marB="0"/>
                </a:tc>
                <a:extLst>
                  <a:ext uri="{0D108BD9-81ED-4DB2-BD59-A6C34878D82A}">
                    <a16:rowId xmlns:a16="http://schemas.microsoft.com/office/drawing/2014/main" val="10004"/>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5794"/>
            <a:ext cx="8229600" cy="571504"/>
          </a:xfrm>
        </p:spPr>
        <p:txBody>
          <a:bodyPr>
            <a:normAutofit fontScale="90000"/>
          </a:bodyPr>
          <a:lstStyle/>
          <a:p>
            <a:pPr algn="ctr"/>
            <a:r>
              <a:rPr lang="en-US" sz="3200" b="1" dirty="0">
                <a:latin typeface="Arial" pitchFamily="34" charset="0"/>
                <a:cs typeface="Arial" pitchFamily="34" charset="0"/>
              </a:rPr>
              <a:t>Diagnosis and Initial Assessment</a:t>
            </a:r>
          </a:p>
        </p:txBody>
      </p:sp>
      <p:sp>
        <p:nvSpPr>
          <p:cNvPr id="3" name="Content Placeholder 2"/>
          <p:cNvSpPr>
            <a:spLocks noGrp="1"/>
          </p:cNvSpPr>
          <p:nvPr>
            <p:ph idx="1"/>
          </p:nvPr>
        </p:nvSpPr>
        <p:spPr>
          <a:xfrm>
            <a:off x="357158" y="3571876"/>
            <a:ext cx="8329642" cy="3071834"/>
          </a:xfrm>
        </p:spPr>
        <p:txBody>
          <a:bodyPr>
            <a:normAutofit fontScale="62500" lnSpcReduction="20000"/>
          </a:bodyPr>
          <a:lstStyle/>
          <a:p>
            <a:pPr lvl="0" algn="just"/>
            <a:r>
              <a:rPr lang="en-IN" dirty="0">
                <a:latin typeface="Arial" pitchFamily="34" charset="0"/>
                <a:cs typeface="Arial" pitchFamily="34" charset="0"/>
              </a:rPr>
              <a:t>Early diagnosis is crucial, but one in three people with dementia in England have not been diagnosed, which means they are not receiving the care and support they need in time.</a:t>
            </a:r>
            <a:endParaRPr lang="en-US" dirty="0">
              <a:latin typeface="Arial" pitchFamily="34" charset="0"/>
              <a:cs typeface="Arial" pitchFamily="34" charset="0"/>
            </a:endParaRPr>
          </a:p>
          <a:p>
            <a:pPr lvl="0" algn="just"/>
            <a:r>
              <a:rPr lang="en-IN" dirty="0">
                <a:latin typeface="Arial" pitchFamily="34" charset="0"/>
                <a:cs typeface="Arial" pitchFamily="34" charset="0"/>
              </a:rPr>
              <a:t>Initial assessment involves the clinical history, cognitive testing (MMSE, </a:t>
            </a:r>
            <a:r>
              <a:rPr lang="en-IN" dirty="0" err="1">
                <a:latin typeface="Arial" pitchFamily="34" charset="0"/>
                <a:cs typeface="Arial" pitchFamily="34" charset="0"/>
              </a:rPr>
              <a:t>MoCA</a:t>
            </a:r>
            <a:r>
              <a:rPr lang="en-IN" dirty="0">
                <a:latin typeface="Arial" pitchFamily="34" charset="0"/>
                <a:cs typeface="Arial" pitchFamily="34" charset="0"/>
              </a:rPr>
              <a:t> or ACE-III), physical examination, review of medications and collateral information from family or carers (</a:t>
            </a:r>
            <a:r>
              <a:rPr lang="en-IN" dirty="0" err="1">
                <a:latin typeface="Arial" pitchFamily="34" charset="0"/>
                <a:cs typeface="Arial" pitchFamily="34" charset="0"/>
              </a:rPr>
              <a:t>Qassem</a:t>
            </a:r>
            <a:r>
              <a:rPr lang="en-IN" dirty="0">
                <a:latin typeface="Arial" pitchFamily="34" charset="0"/>
                <a:cs typeface="Arial" pitchFamily="34" charset="0"/>
              </a:rPr>
              <a:t>, 2024).</a:t>
            </a:r>
            <a:endParaRPr lang="en-US" dirty="0">
              <a:latin typeface="Arial" pitchFamily="34" charset="0"/>
              <a:cs typeface="Arial" pitchFamily="34" charset="0"/>
            </a:endParaRPr>
          </a:p>
          <a:p>
            <a:pPr lvl="0" algn="just"/>
            <a:r>
              <a:rPr lang="en-IN" dirty="0">
                <a:latin typeface="Arial" pitchFamily="34" charset="0"/>
                <a:cs typeface="Arial" pitchFamily="34" charset="0"/>
              </a:rPr>
              <a:t>Brain imaging (MRI preferred; CT if MRI unsuitable) and blood tests exclude reversible causes such as vitamin B12 deficiency or thyroid disorders.</a:t>
            </a:r>
            <a:endParaRPr lang="en-US" dirty="0">
              <a:latin typeface="Arial" pitchFamily="34" charset="0"/>
              <a:cs typeface="Arial" pitchFamily="34" charset="0"/>
            </a:endParaRPr>
          </a:p>
          <a:p>
            <a:pPr algn="just"/>
            <a:r>
              <a:rPr lang="en-IN" dirty="0">
                <a:latin typeface="Arial" pitchFamily="34" charset="0"/>
                <a:cs typeface="Arial" pitchFamily="34" charset="0"/>
              </a:rPr>
              <a:t>NICE NG97 recommends multidisciplinary assessment (including memory clinics, GP, neurologist, psychiatrist and social care professionals) to establish accurate diagnosis and to create a personalised care plan (</a:t>
            </a:r>
            <a:r>
              <a:rPr lang="en-IN" dirty="0" err="1">
                <a:latin typeface="Arial" pitchFamily="34" charset="0"/>
                <a:cs typeface="Arial" pitchFamily="34" charset="0"/>
              </a:rPr>
              <a:t>Vahia</a:t>
            </a:r>
            <a:r>
              <a:rPr lang="en-IN" dirty="0">
                <a:latin typeface="Arial" pitchFamily="34" charset="0"/>
                <a:cs typeface="Arial" pitchFamily="34" charset="0"/>
              </a:rPr>
              <a:t>, 2022).</a:t>
            </a:r>
            <a:endParaRPr lang="en-US" dirty="0">
              <a:latin typeface="Arial" pitchFamily="34" charset="0"/>
              <a:cs typeface="Arial" pitchFamily="34" charset="0"/>
            </a:endParaRPr>
          </a:p>
        </p:txBody>
      </p:sp>
      <p:pic>
        <p:nvPicPr>
          <p:cNvPr id="3074" name="Picture 2"/>
          <p:cNvPicPr>
            <a:picLocks noChangeAspect="1" noChangeArrowheads="1"/>
          </p:cNvPicPr>
          <p:nvPr/>
        </p:nvPicPr>
        <p:blipFill>
          <a:blip r:embed="rId2"/>
          <a:srcRect/>
          <a:stretch>
            <a:fillRect/>
          </a:stretch>
        </p:blipFill>
        <p:spPr bwMode="auto">
          <a:xfrm>
            <a:off x="1285852" y="1428736"/>
            <a:ext cx="6429420" cy="1857388"/>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57232"/>
            <a:ext cx="8229600" cy="785802"/>
          </a:xfrm>
        </p:spPr>
        <p:txBody>
          <a:bodyPr>
            <a:normAutofit/>
          </a:bodyPr>
          <a:lstStyle/>
          <a:p>
            <a:pPr algn="ctr"/>
            <a:r>
              <a:rPr lang="en-US" sz="3000" b="1" dirty="0">
                <a:latin typeface="Arial" pitchFamily="34" charset="0"/>
                <a:cs typeface="Arial" pitchFamily="34" charset="0"/>
              </a:rPr>
              <a:t>House of Care Model in Alzheimer's Disease</a:t>
            </a:r>
          </a:p>
        </p:txBody>
      </p:sp>
      <p:pic>
        <p:nvPicPr>
          <p:cNvPr id="2050" name="Picture 2"/>
          <p:cNvPicPr>
            <a:picLocks noGrp="1" noChangeAspect="1" noChangeArrowheads="1"/>
          </p:cNvPicPr>
          <p:nvPr>
            <p:ph idx="1"/>
          </p:nvPr>
        </p:nvPicPr>
        <p:blipFill>
          <a:blip r:embed="rId2"/>
          <a:srcRect/>
          <a:stretch>
            <a:fillRect/>
          </a:stretch>
        </p:blipFill>
        <p:spPr bwMode="auto">
          <a:xfrm>
            <a:off x="412018" y="1785926"/>
            <a:ext cx="8374824" cy="4929198"/>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b="1" dirty="0">
                <a:latin typeface="Arial" pitchFamily="34" charset="0"/>
                <a:cs typeface="Arial" pitchFamily="34" charset="0"/>
              </a:rPr>
              <a:t>House of Care Model in Alzheimer's Disease (Contd.)</a:t>
            </a:r>
            <a:endParaRPr lang="en-US" sz="3000" dirty="0"/>
          </a:p>
        </p:txBody>
      </p:sp>
      <p:sp>
        <p:nvSpPr>
          <p:cNvPr id="3" name="Content Placeholder 2"/>
          <p:cNvSpPr>
            <a:spLocks noGrp="1"/>
          </p:cNvSpPr>
          <p:nvPr>
            <p:ph idx="1"/>
          </p:nvPr>
        </p:nvSpPr>
        <p:spPr/>
        <p:txBody>
          <a:bodyPr>
            <a:normAutofit/>
          </a:bodyPr>
          <a:lstStyle/>
          <a:p>
            <a:pPr algn="just">
              <a:lnSpc>
                <a:spcPct val="170000"/>
              </a:lnSpc>
            </a:pPr>
            <a:r>
              <a:rPr lang="en-US" sz="1600" dirty="0">
                <a:latin typeface="Arial" pitchFamily="34" charset="0"/>
                <a:cs typeface="Arial" pitchFamily="34" charset="0"/>
              </a:rPr>
              <a:t>The House of Care Model </a:t>
            </a:r>
            <a:r>
              <a:rPr lang="en-US" sz="1600" dirty="0" err="1">
                <a:latin typeface="Arial" pitchFamily="34" charset="0"/>
                <a:cs typeface="Arial" pitchFamily="34" charset="0"/>
              </a:rPr>
              <a:t>centres</a:t>
            </a:r>
            <a:r>
              <a:rPr lang="en-US" sz="1600" dirty="0">
                <a:latin typeface="Arial" pitchFamily="34" charset="0"/>
                <a:cs typeface="Arial" pitchFamily="34" charset="0"/>
              </a:rPr>
              <a:t> on the person with Alzheimer's disease, their </a:t>
            </a:r>
            <a:r>
              <a:rPr lang="en-US" sz="1600" dirty="0" err="1">
                <a:latin typeface="Arial" pitchFamily="34" charset="0"/>
                <a:cs typeface="Arial" pitchFamily="34" charset="0"/>
              </a:rPr>
              <a:t>carers</a:t>
            </a:r>
            <a:r>
              <a:rPr lang="en-US" sz="1600" dirty="0">
                <a:latin typeface="Arial" pitchFamily="34" charset="0"/>
                <a:cs typeface="Arial" pitchFamily="34" charset="0"/>
              </a:rPr>
              <a:t> and works to ensure their care is </a:t>
            </a:r>
            <a:r>
              <a:rPr lang="en-US" sz="1600" dirty="0" err="1">
                <a:latin typeface="Arial" pitchFamily="34" charset="0"/>
                <a:cs typeface="Arial" pitchFamily="34" charset="0"/>
              </a:rPr>
              <a:t>personalised</a:t>
            </a:r>
            <a:r>
              <a:rPr lang="en-US" sz="1600" dirty="0">
                <a:latin typeface="Arial" pitchFamily="34" charset="0"/>
                <a:cs typeface="Arial" pitchFamily="34" charset="0"/>
              </a:rPr>
              <a:t> and collaborative, based on their cognitive, physical and social needs (</a:t>
            </a:r>
            <a:r>
              <a:rPr lang="en-US" sz="1600" dirty="0" err="1">
                <a:latin typeface="Arial" pitchFamily="34" charset="0"/>
                <a:cs typeface="Arial" pitchFamily="34" charset="0"/>
              </a:rPr>
              <a:t>Zolnoori</a:t>
            </a:r>
            <a:r>
              <a:rPr lang="en-US" sz="1600" dirty="0">
                <a:latin typeface="Arial" pitchFamily="34" charset="0"/>
                <a:cs typeface="Arial" pitchFamily="34" charset="0"/>
              </a:rPr>
              <a:t> </a:t>
            </a:r>
            <a:r>
              <a:rPr lang="en-US" sz="1600" i="1" dirty="0">
                <a:latin typeface="Arial" pitchFamily="34" charset="0"/>
                <a:cs typeface="Arial" pitchFamily="34" charset="0"/>
              </a:rPr>
              <a:t>et al. </a:t>
            </a:r>
            <a:r>
              <a:rPr lang="en-US" sz="1600" dirty="0">
                <a:latin typeface="Arial" pitchFamily="34" charset="0"/>
                <a:cs typeface="Arial" pitchFamily="34" charset="0"/>
              </a:rPr>
              <a:t>2023).</a:t>
            </a:r>
          </a:p>
          <a:p>
            <a:pPr algn="just">
              <a:lnSpc>
                <a:spcPct val="170000"/>
              </a:lnSpc>
            </a:pPr>
            <a:r>
              <a:rPr lang="en-US" sz="1600" dirty="0">
                <a:latin typeface="Arial" pitchFamily="34" charset="0"/>
                <a:cs typeface="Arial" pitchFamily="34" charset="0"/>
              </a:rPr>
              <a:t>The model encourages GP/service to service working with memory clinics, social care workers, nurses, occupational therapists and community services and allows for coordinated holistic management throughout the course of the disease.</a:t>
            </a:r>
          </a:p>
          <a:p>
            <a:pPr algn="just">
              <a:lnSpc>
                <a:spcPct val="170000"/>
              </a:lnSpc>
            </a:pPr>
            <a:r>
              <a:rPr lang="en-US" sz="1600" dirty="0">
                <a:latin typeface="Arial" pitchFamily="34" charset="0"/>
                <a:cs typeface="Arial" pitchFamily="34" charset="0"/>
              </a:rPr>
              <a:t>The House of Care Model combines informed patients, skilled practitioners and </a:t>
            </a:r>
            <a:r>
              <a:rPr lang="en-US" sz="1600" dirty="0" err="1">
                <a:latin typeface="Arial" pitchFamily="34" charset="0"/>
                <a:cs typeface="Arial" pitchFamily="34" charset="0"/>
              </a:rPr>
              <a:t>organisation</a:t>
            </a:r>
            <a:r>
              <a:rPr lang="en-US" sz="1600" dirty="0">
                <a:latin typeface="Arial" pitchFamily="34" charset="0"/>
                <a:cs typeface="Arial" pitchFamily="34" charset="0"/>
              </a:rPr>
              <a:t> support, to better facilitate smooth care transitions, improve patients' and caregivers' experiences and contribute to the prevention of unnecessary </a:t>
            </a:r>
            <a:r>
              <a:rPr lang="en-US" sz="1600" dirty="0" err="1">
                <a:latin typeface="Arial" pitchFamily="34" charset="0"/>
                <a:cs typeface="Arial" pitchFamily="34" charset="0"/>
              </a:rPr>
              <a:t>hospitalisation</a:t>
            </a:r>
            <a:r>
              <a:rPr lang="en-US" sz="1600" dirty="0">
                <a:latin typeface="Arial" pitchFamily="34" charset="0"/>
                <a:cs typeface="Arial" pitchFamily="34" charset="0"/>
              </a:rPr>
              <a:t> (</a:t>
            </a:r>
            <a:r>
              <a:rPr lang="en-US" sz="1600" dirty="0" err="1">
                <a:latin typeface="Arial" pitchFamily="34" charset="0"/>
                <a:cs typeface="Arial" pitchFamily="34" charset="0"/>
              </a:rPr>
              <a:t>Zolnoori</a:t>
            </a:r>
            <a:r>
              <a:rPr lang="en-US" sz="1600" dirty="0">
                <a:latin typeface="Arial" pitchFamily="34" charset="0"/>
                <a:cs typeface="Arial" pitchFamily="34" charset="0"/>
              </a:rPr>
              <a:t> </a:t>
            </a:r>
            <a:r>
              <a:rPr lang="en-US" sz="1600" i="1" dirty="0">
                <a:latin typeface="Arial" pitchFamily="34" charset="0"/>
                <a:cs typeface="Arial" pitchFamily="34" charset="0"/>
              </a:rPr>
              <a:t>et al. </a:t>
            </a:r>
            <a:r>
              <a:rPr lang="en-US" sz="1600" dirty="0">
                <a:latin typeface="Arial" pitchFamily="34" charset="0"/>
                <a:cs typeface="Arial" pitchFamily="34" charset="0"/>
              </a:rPr>
              <a:t>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5794"/>
            <a:ext cx="8229600" cy="785818"/>
          </a:xfrm>
        </p:spPr>
        <p:txBody>
          <a:bodyPr>
            <a:normAutofit/>
          </a:bodyPr>
          <a:lstStyle/>
          <a:p>
            <a:pPr algn="ctr"/>
            <a:r>
              <a:rPr lang="en-US" sz="3200" b="1" dirty="0">
                <a:latin typeface="Arial" pitchFamily="34" charset="0"/>
                <a:cs typeface="Arial" pitchFamily="34" charset="0"/>
              </a:rPr>
              <a:t>Management Following UK Guidance</a:t>
            </a:r>
            <a:endParaRPr lang="en-US" sz="3200" dirty="0">
              <a:latin typeface="Arial" pitchFamily="34" charset="0"/>
              <a:cs typeface="Arial" pitchFamily="34" charset="0"/>
            </a:endParaRPr>
          </a:p>
        </p:txBody>
      </p:sp>
      <p:sp>
        <p:nvSpPr>
          <p:cNvPr id="3" name="Content Placeholder 2"/>
          <p:cNvSpPr>
            <a:spLocks noGrp="1"/>
          </p:cNvSpPr>
          <p:nvPr>
            <p:ph idx="1"/>
          </p:nvPr>
        </p:nvSpPr>
        <p:spPr>
          <a:xfrm>
            <a:off x="500034" y="1714488"/>
            <a:ext cx="8143932" cy="5072074"/>
          </a:xfrm>
        </p:spPr>
        <p:txBody>
          <a:bodyPr>
            <a:noAutofit/>
          </a:bodyPr>
          <a:lstStyle/>
          <a:p>
            <a:pPr lvl="0" algn="just"/>
            <a:r>
              <a:rPr lang="en-IN" sz="1800" dirty="0">
                <a:latin typeface="Arial" pitchFamily="34" charset="0"/>
                <a:cs typeface="Arial" pitchFamily="34" charset="0"/>
              </a:rPr>
              <a:t>NICE NG97 recommends person-centred, coordinated care, addressing cognitive, physical, psychological and social needs throughout disease progression.</a:t>
            </a:r>
          </a:p>
          <a:p>
            <a:pPr lvl="0" algn="just"/>
            <a:endParaRPr lang="en-US" sz="1800" dirty="0">
              <a:latin typeface="Arial" pitchFamily="34" charset="0"/>
              <a:cs typeface="Arial" pitchFamily="34" charset="0"/>
            </a:endParaRPr>
          </a:p>
          <a:p>
            <a:pPr lvl="0" algn="just"/>
            <a:r>
              <a:rPr lang="en-IN" sz="1800" dirty="0">
                <a:latin typeface="Arial" pitchFamily="34" charset="0"/>
                <a:cs typeface="Arial" pitchFamily="34" charset="0"/>
              </a:rPr>
              <a:t>Management is a multi-disciplinary team (MDT) led by GPs, dementia professionals, occupational therapists, psychologists, pharmacists and social care professionals to maximise outcomes (Carrier </a:t>
            </a:r>
            <a:r>
              <a:rPr lang="en-IN" sz="1800" i="1" dirty="0">
                <a:latin typeface="Arial" pitchFamily="34" charset="0"/>
                <a:cs typeface="Arial" pitchFamily="34" charset="0"/>
              </a:rPr>
              <a:t>et al. </a:t>
            </a:r>
            <a:r>
              <a:rPr lang="en-IN" sz="1800" dirty="0">
                <a:latin typeface="Arial" pitchFamily="34" charset="0"/>
                <a:cs typeface="Arial" pitchFamily="34" charset="0"/>
              </a:rPr>
              <a:t>2022).</a:t>
            </a:r>
          </a:p>
          <a:p>
            <a:pPr lvl="0" algn="just"/>
            <a:endParaRPr lang="en-US" sz="1800" dirty="0">
              <a:latin typeface="Arial" pitchFamily="34" charset="0"/>
              <a:cs typeface="Arial" pitchFamily="34" charset="0"/>
            </a:endParaRPr>
          </a:p>
          <a:p>
            <a:pPr lvl="0" algn="just"/>
            <a:r>
              <a:rPr lang="en-IN" sz="1800" dirty="0">
                <a:latin typeface="Arial" pitchFamily="34" charset="0"/>
                <a:cs typeface="Arial" pitchFamily="34" charset="0"/>
              </a:rPr>
              <a:t>Evidence supports cognitive stimulation therapy (CST), regular physical activity, nutrition, falls prevention, carer education and advance care planning, improving wellbeing and delaying institutionalisation (</a:t>
            </a:r>
            <a:r>
              <a:rPr lang="en-IN" sz="1800" dirty="0" err="1">
                <a:latin typeface="Arial" pitchFamily="34" charset="0"/>
                <a:cs typeface="Arial" pitchFamily="34" charset="0"/>
              </a:rPr>
              <a:t>Vasinc</a:t>
            </a:r>
            <a:r>
              <a:rPr lang="en-IN" sz="1800" dirty="0">
                <a:latin typeface="Arial" pitchFamily="34" charset="0"/>
                <a:cs typeface="Arial" pitchFamily="34" charset="0"/>
              </a:rPr>
              <a:t>, 2025).</a:t>
            </a:r>
          </a:p>
          <a:p>
            <a:pPr lvl="0" algn="just"/>
            <a:endParaRPr lang="en-US" sz="1800" dirty="0">
              <a:latin typeface="Arial" pitchFamily="34" charset="0"/>
              <a:cs typeface="Arial" pitchFamily="34" charset="0"/>
            </a:endParaRPr>
          </a:p>
          <a:p>
            <a:pPr algn="just"/>
            <a:r>
              <a:rPr lang="en-IN" sz="1800" dirty="0">
                <a:latin typeface="Arial" pitchFamily="34" charset="0"/>
                <a:cs typeface="Arial" pitchFamily="34" charset="0"/>
              </a:rPr>
              <a:t>Despite the fact that NICE supports integrated dementia care, the implementation is not uniform across England (Thomson and </a:t>
            </a:r>
            <a:r>
              <a:rPr lang="en-IN" sz="1800" dirty="0" err="1">
                <a:latin typeface="Arial" pitchFamily="34" charset="0"/>
                <a:cs typeface="Arial" pitchFamily="34" charset="0"/>
              </a:rPr>
              <a:t>Chatterjee</a:t>
            </a:r>
            <a:r>
              <a:rPr lang="en-IN" sz="1800" dirty="0">
                <a:latin typeface="Arial" pitchFamily="34" charset="0"/>
                <a:cs typeface="Arial" pitchFamily="34" charset="0"/>
              </a:rPr>
              <a:t>, 2024), due to a lack of staff, regional inequalities and the growing number of people seeking residential care services.</a:t>
            </a:r>
            <a:endParaRPr lang="en-US" sz="1800" dirty="0">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5794"/>
            <a:ext cx="8229600" cy="571504"/>
          </a:xfrm>
        </p:spPr>
        <p:txBody>
          <a:bodyPr>
            <a:noAutofit/>
          </a:bodyPr>
          <a:lstStyle/>
          <a:p>
            <a:pPr algn="ctr"/>
            <a:r>
              <a:rPr lang="en-US" sz="3200" b="1" dirty="0">
                <a:latin typeface="Arial" pitchFamily="34" charset="0"/>
                <a:cs typeface="Arial" pitchFamily="34" charset="0"/>
              </a:rPr>
              <a:t>Treatment Options in the UK</a:t>
            </a:r>
            <a:endParaRPr lang="en-US" sz="3200" dirty="0">
              <a:latin typeface="Arial" pitchFamily="34" charset="0"/>
              <a:cs typeface="Arial" pitchFamily="34" charset="0"/>
            </a:endParaRPr>
          </a:p>
        </p:txBody>
      </p:sp>
      <p:graphicFrame>
        <p:nvGraphicFramePr>
          <p:cNvPr id="4" name="Content Placeholder 3"/>
          <p:cNvGraphicFramePr>
            <a:graphicFrameLocks noGrp="1"/>
          </p:cNvGraphicFramePr>
          <p:nvPr>
            <p:ph idx="1"/>
          </p:nvPr>
        </p:nvGraphicFramePr>
        <p:xfrm>
          <a:off x="428596" y="1857364"/>
          <a:ext cx="8229601" cy="4714909"/>
        </p:xfrm>
        <a:graphic>
          <a:graphicData uri="http://schemas.openxmlformats.org/drawingml/2006/table">
            <a:tbl>
              <a:tblPr firstRow="1" bandRow="1">
                <a:tableStyleId>{7DF18680-E054-41AD-8BC1-D1AEF772440D}</a:tableStyleId>
              </a:tblPr>
              <a:tblGrid>
                <a:gridCol w="2400288">
                  <a:extLst>
                    <a:ext uri="{9D8B030D-6E8A-4147-A177-3AD203B41FA5}">
                      <a16:colId xmlns:a16="http://schemas.microsoft.com/office/drawing/2014/main" val="20000"/>
                    </a:ext>
                  </a:extLst>
                </a:gridCol>
                <a:gridCol w="5829313">
                  <a:extLst>
                    <a:ext uri="{9D8B030D-6E8A-4147-A177-3AD203B41FA5}">
                      <a16:colId xmlns:a16="http://schemas.microsoft.com/office/drawing/2014/main" val="20001"/>
                    </a:ext>
                  </a:extLst>
                </a:gridCol>
              </a:tblGrid>
              <a:tr h="497233">
                <a:tc>
                  <a:txBody>
                    <a:bodyPr/>
                    <a:lstStyle/>
                    <a:p>
                      <a:pPr algn="ctr">
                        <a:lnSpc>
                          <a:spcPct val="150000"/>
                        </a:lnSpc>
                        <a:spcAft>
                          <a:spcPts val="0"/>
                        </a:spcAft>
                      </a:pPr>
                      <a:r>
                        <a:rPr lang="en-IN" sz="1500" b="1" i="1" dirty="0">
                          <a:solidFill>
                            <a:schemeClr val="bg1"/>
                          </a:solidFill>
                          <a:latin typeface="Arial" pitchFamily="34" charset="0"/>
                          <a:ea typeface="Times New Roman"/>
                          <a:cs typeface="Arial" pitchFamily="34" charset="0"/>
                        </a:rPr>
                        <a:t>Treatment</a:t>
                      </a:r>
                      <a:endParaRPr lang="en-US" sz="1500" dirty="0">
                        <a:solidFill>
                          <a:schemeClr val="bg1"/>
                        </a:solidFill>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IN" sz="1500" b="1" i="1" dirty="0">
                          <a:solidFill>
                            <a:schemeClr val="bg1"/>
                          </a:solidFill>
                          <a:latin typeface="Arial" pitchFamily="34" charset="0"/>
                          <a:ea typeface="Times New Roman"/>
                          <a:cs typeface="Arial" pitchFamily="34" charset="0"/>
                        </a:rPr>
                        <a:t>Purpose &amp; Evidence</a:t>
                      </a:r>
                      <a:endParaRPr lang="en-US" sz="1500" dirty="0">
                        <a:solidFill>
                          <a:schemeClr val="bg1"/>
                        </a:solidFill>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0"/>
                  </a:ext>
                </a:extLst>
              </a:tr>
              <a:tr h="1054419">
                <a:tc>
                  <a:txBody>
                    <a:bodyPr/>
                    <a:lstStyle/>
                    <a:p>
                      <a:pPr algn="ctr">
                        <a:lnSpc>
                          <a:spcPct val="150000"/>
                        </a:lnSpc>
                        <a:spcAft>
                          <a:spcPts val="0"/>
                        </a:spcAft>
                      </a:pPr>
                      <a:r>
                        <a:rPr lang="en-IN" sz="1500">
                          <a:solidFill>
                            <a:srgbClr val="313131"/>
                          </a:solidFill>
                          <a:latin typeface="Arial" pitchFamily="34" charset="0"/>
                          <a:ea typeface="Times New Roman"/>
                          <a:cs typeface="Arial" pitchFamily="34" charset="0"/>
                        </a:rPr>
                        <a:t>Donepezil, Rivastigmine, and Galantamine</a:t>
                      </a:r>
                      <a:endParaRPr lang="en-US" sz="15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IN" sz="1500" dirty="0">
                          <a:solidFill>
                            <a:srgbClr val="313131"/>
                          </a:solidFill>
                          <a:latin typeface="Arial" pitchFamily="34" charset="0"/>
                          <a:ea typeface="Times New Roman"/>
                          <a:cs typeface="Arial" pitchFamily="34" charset="0"/>
                        </a:rPr>
                        <a:t>NICE recommends cholinesterase inhibitors for mild-to-moderate Alzheimer's disease, improving cognition and daily functioning (</a:t>
                      </a:r>
                      <a:r>
                        <a:rPr lang="en-IN" sz="1500" dirty="0" err="1">
                          <a:solidFill>
                            <a:srgbClr val="313131"/>
                          </a:solidFill>
                          <a:latin typeface="Arial" pitchFamily="34" charset="0"/>
                          <a:ea typeface="Times New Roman"/>
                          <a:cs typeface="Arial" pitchFamily="34" charset="0"/>
                        </a:rPr>
                        <a:t>Petrov</a:t>
                      </a:r>
                      <a:r>
                        <a:rPr lang="en-IN" sz="1500" dirty="0">
                          <a:solidFill>
                            <a:srgbClr val="313131"/>
                          </a:solidFill>
                          <a:latin typeface="Arial" pitchFamily="34" charset="0"/>
                          <a:ea typeface="Times New Roman"/>
                          <a:cs typeface="Arial" pitchFamily="34" charset="0"/>
                        </a:rPr>
                        <a:t> </a:t>
                      </a:r>
                      <a:r>
                        <a:rPr lang="en-IN" sz="1500" i="1" dirty="0">
                          <a:solidFill>
                            <a:srgbClr val="313131"/>
                          </a:solidFill>
                          <a:latin typeface="Arial" pitchFamily="34" charset="0"/>
                          <a:ea typeface="Times New Roman"/>
                          <a:cs typeface="Arial" pitchFamily="34" charset="0"/>
                        </a:rPr>
                        <a:t>et al. </a:t>
                      </a:r>
                      <a:r>
                        <a:rPr lang="en-IN" sz="1500" dirty="0">
                          <a:solidFill>
                            <a:srgbClr val="313131"/>
                          </a:solidFill>
                          <a:latin typeface="Arial" pitchFamily="34" charset="0"/>
                          <a:ea typeface="Times New Roman"/>
                          <a:cs typeface="Arial" pitchFamily="34" charset="0"/>
                        </a:rPr>
                        <a:t>2026).</a:t>
                      </a:r>
                      <a:endParaRPr lang="en-US" sz="15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1"/>
                  </a:ext>
                </a:extLst>
              </a:tr>
              <a:tr h="1054419">
                <a:tc>
                  <a:txBody>
                    <a:bodyPr/>
                    <a:lstStyle/>
                    <a:p>
                      <a:pPr algn="ctr">
                        <a:lnSpc>
                          <a:spcPct val="150000"/>
                        </a:lnSpc>
                        <a:spcAft>
                          <a:spcPts val="0"/>
                        </a:spcAft>
                      </a:pPr>
                      <a:r>
                        <a:rPr lang="en-IN" sz="1500">
                          <a:solidFill>
                            <a:srgbClr val="313131"/>
                          </a:solidFill>
                          <a:latin typeface="Arial" pitchFamily="34" charset="0"/>
                          <a:ea typeface="Times New Roman"/>
                          <a:cs typeface="Arial" pitchFamily="34" charset="0"/>
                        </a:rPr>
                        <a:t>Memantine</a:t>
                      </a:r>
                      <a:endParaRPr lang="en-US" sz="15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IN" sz="1500" dirty="0">
                          <a:solidFill>
                            <a:srgbClr val="313131"/>
                          </a:solidFill>
                          <a:latin typeface="Arial" pitchFamily="34" charset="0"/>
                          <a:ea typeface="Times New Roman"/>
                          <a:cs typeface="Arial" pitchFamily="34" charset="0"/>
                        </a:rPr>
                        <a:t>Recommended for moderate (in cases where cholinesterase inhibitors are not suitable) and severe Alzheimer's disease, to slow the worsening of symptoms (Tang </a:t>
                      </a:r>
                      <a:r>
                        <a:rPr lang="en-IN" sz="1500" i="1" dirty="0">
                          <a:solidFill>
                            <a:srgbClr val="313131"/>
                          </a:solidFill>
                          <a:latin typeface="Arial" pitchFamily="34" charset="0"/>
                          <a:ea typeface="Times New Roman"/>
                          <a:cs typeface="Arial" pitchFamily="34" charset="0"/>
                        </a:rPr>
                        <a:t>et al. </a:t>
                      </a:r>
                      <a:r>
                        <a:rPr lang="en-IN" sz="1500" dirty="0">
                          <a:solidFill>
                            <a:srgbClr val="313131"/>
                          </a:solidFill>
                          <a:latin typeface="Arial" pitchFamily="34" charset="0"/>
                          <a:ea typeface="Times New Roman"/>
                          <a:cs typeface="Arial" pitchFamily="34" charset="0"/>
                        </a:rPr>
                        <a:t>2023).</a:t>
                      </a:r>
                      <a:endParaRPr lang="en-US" sz="15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2"/>
                  </a:ext>
                </a:extLst>
              </a:tr>
              <a:tr h="1054419">
                <a:tc>
                  <a:txBody>
                    <a:bodyPr/>
                    <a:lstStyle/>
                    <a:p>
                      <a:pPr algn="ctr">
                        <a:lnSpc>
                          <a:spcPct val="150000"/>
                        </a:lnSpc>
                        <a:spcAft>
                          <a:spcPts val="0"/>
                        </a:spcAft>
                      </a:pPr>
                      <a:r>
                        <a:rPr lang="en-IN" sz="1500">
                          <a:solidFill>
                            <a:srgbClr val="313131"/>
                          </a:solidFill>
                          <a:latin typeface="Arial" pitchFamily="34" charset="0"/>
                          <a:ea typeface="Times New Roman"/>
                          <a:cs typeface="Arial" pitchFamily="34" charset="0"/>
                        </a:rPr>
                        <a:t>Non-pharmacological interventions</a:t>
                      </a:r>
                      <a:endParaRPr lang="en-US" sz="15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IN" sz="1500">
                          <a:solidFill>
                            <a:srgbClr val="313131"/>
                          </a:solidFill>
                          <a:latin typeface="Arial" pitchFamily="34" charset="0"/>
                          <a:ea typeface="Times New Roman"/>
                          <a:cs typeface="Arial" pitchFamily="34" charset="0"/>
                        </a:rPr>
                        <a:t>Cognitive stimulation therapy (CST), reminiscence therapy, exercise programmes and occupational therapy are beneficial in improving quality of life and independence (Gil </a:t>
                      </a:r>
                      <a:r>
                        <a:rPr lang="en-IN" sz="1500" i="1">
                          <a:solidFill>
                            <a:srgbClr val="313131"/>
                          </a:solidFill>
                          <a:latin typeface="Arial" pitchFamily="34" charset="0"/>
                          <a:ea typeface="Times New Roman"/>
                          <a:cs typeface="Arial" pitchFamily="34" charset="0"/>
                        </a:rPr>
                        <a:t>et al. </a:t>
                      </a:r>
                      <a:r>
                        <a:rPr lang="en-IN" sz="1500">
                          <a:solidFill>
                            <a:srgbClr val="313131"/>
                          </a:solidFill>
                          <a:latin typeface="Arial" pitchFamily="34" charset="0"/>
                          <a:ea typeface="Times New Roman"/>
                          <a:cs typeface="Arial" pitchFamily="34" charset="0"/>
                        </a:rPr>
                        <a:t>2022).</a:t>
                      </a:r>
                      <a:endParaRPr lang="en-US" sz="150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3"/>
                  </a:ext>
                </a:extLst>
              </a:tr>
              <a:tr h="1054419">
                <a:tc>
                  <a:txBody>
                    <a:bodyPr/>
                    <a:lstStyle/>
                    <a:p>
                      <a:pPr algn="ctr">
                        <a:lnSpc>
                          <a:spcPct val="150000"/>
                        </a:lnSpc>
                        <a:spcAft>
                          <a:spcPts val="0"/>
                        </a:spcAft>
                      </a:pPr>
                      <a:r>
                        <a:rPr lang="en-IN" sz="1500">
                          <a:solidFill>
                            <a:srgbClr val="313131"/>
                          </a:solidFill>
                          <a:latin typeface="Arial" pitchFamily="34" charset="0"/>
                          <a:ea typeface="Times New Roman"/>
                          <a:cs typeface="Arial" pitchFamily="34" charset="0"/>
                        </a:rPr>
                        <a:t>Supportive care</a:t>
                      </a:r>
                      <a:endParaRPr lang="en-US" sz="15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IN" sz="1500" dirty="0">
                          <a:solidFill>
                            <a:srgbClr val="313131"/>
                          </a:solidFill>
                          <a:latin typeface="Arial" pitchFamily="34" charset="0"/>
                          <a:ea typeface="Times New Roman"/>
                          <a:cs typeface="Arial" pitchFamily="34" charset="0"/>
                        </a:rPr>
                        <a:t>Psychological support, nutrition, environmental adaptations and caregiver education reduce behavioural symptoms and hospital admissions.</a:t>
                      </a:r>
                      <a:endParaRPr lang="en-US" sz="15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4"/>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5794"/>
            <a:ext cx="8229600" cy="857256"/>
          </a:xfrm>
        </p:spPr>
        <p:txBody>
          <a:bodyPr>
            <a:normAutofit/>
          </a:bodyPr>
          <a:lstStyle/>
          <a:p>
            <a:pPr algn="ctr"/>
            <a:r>
              <a:rPr lang="en-US" sz="3200" b="1" dirty="0" err="1">
                <a:latin typeface="Arial" pitchFamily="34" charset="0"/>
                <a:cs typeface="Arial" pitchFamily="34" charset="0"/>
              </a:rPr>
              <a:t>Comorbidities</a:t>
            </a:r>
            <a:endParaRPr lang="en-US" sz="3200" dirty="0">
              <a:latin typeface="Arial" pitchFamily="34" charset="0"/>
              <a:cs typeface="Arial" pitchFamily="34" charset="0"/>
            </a:endParaRPr>
          </a:p>
        </p:txBody>
      </p:sp>
      <p:sp>
        <p:nvSpPr>
          <p:cNvPr id="5" name="Content Placeholder 4"/>
          <p:cNvSpPr>
            <a:spLocks noGrp="1"/>
          </p:cNvSpPr>
          <p:nvPr>
            <p:ph idx="1"/>
          </p:nvPr>
        </p:nvSpPr>
        <p:spPr/>
        <p:txBody>
          <a:bodyPr>
            <a:normAutofit fontScale="55000" lnSpcReduction="20000"/>
          </a:bodyPr>
          <a:lstStyle/>
          <a:p>
            <a:pPr algn="just">
              <a:lnSpc>
                <a:spcPct val="170000"/>
              </a:lnSpc>
            </a:pPr>
            <a:r>
              <a:rPr lang="en-US" dirty="0">
                <a:latin typeface="Arial" pitchFamily="34" charset="0"/>
                <a:cs typeface="Arial" pitchFamily="34" charset="0"/>
              </a:rPr>
              <a:t>Depression and anxiety are common in patients with Alzheimer's disease, and are associated with an increased rate of cognitive decline, impaired medication adherence, and impaired quality of life (</a:t>
            </a:r>
            <a:r>
              <a:rPr lang="en-US" dirty="0" err="1">
                <a:latin typeface="Arial" pitchFamily="34" charset="0"/>
                <a:cs typeface="Arial" pitchFamily="34" charset="0"/>
              </a:rPr>
              <a:t>Zolnoori</a:t>
            </a:r>
            <a:r>
              <a:rPr lang="en-US" dirty="0">
                <a:latin typeface="Arial" pitchFamily="34" charset="0"/>
                <a:cs typeface="Arial" pitchFamily="34" charset="0"/>
              </a:rPr>
              <a:t> </a:t>
            </a:r>
            <a:r>
              <a:rPr lang="en-IN" i="1" dirty="0">
                <a:latin typeface="Arial" pitchFamily="34" charset="0"/>
                <a:cs typeface="Arial" pitchFamily="34" charset="0"/>
              </a:rPr>
              <a:t>et al. </a:t>
            </a:r>
            <a:r>
              <a:rPr lang="en-IN" dirty="0">
                <a:latin typeface="Arial" pitchFamily="34" charset="0"/>
                <a:cs typeface="Arial" pitchFamily="34" charset="0"/>
              </a:rPr>
              <a:t>2023</a:t>
            </a:r>
            <a:r>
              <a:rPr lang="en-US" dirty="0">
                <a:latin typeface="Arial" pitchFamily="34" charset="0"/>
                <a:cs typeface="Arial" pitchFamily="34" charset="0"/>
              </a:rPr>
              <a:t>). </a:t>
            </a:r>
          </a:p>
          <a:p>
            <a:pPr algn="just">
              <a:lnSpc>
                <a:spcPct val="170000"/>
              </a:lnSpc>
            </a:pPr>
            <a:r>
              <a:rPr lang="en-US" dirty="0">
                <a:latin typeface="Arial" pitchFamily="34" charset="0"/>
                <a:cs typeface="Arial" pitchFamily="34" charset="0"/>
              </a:rPr>
              <a:t>Cardiovascular disease and hypertension, along with stroke, create more damage to the blood vessels, which further reduces cognitive function and functional disability (</a:t>
            </a:r>
            <a:r>
              <a:rPr lang="en-IN" dirty="0">
                <a:latin typeface="Arial" pitchFamily="34" charset="0"/>
                <a:cs typeface="Arial" pitchFamily="34" charset="0"/>
              </a:rPr>
              <a:t>Silva </a:t>
            </a:r>
            <a:r>
              <a:rPr lang="en-IN" i="1" dirty="0">
                <a:latin typeface="Arial" pitchFamily="34" charset="0"/>
                <a:cs typeface="Arial" pitchFamily="34" charset="0"/>
              </a:rPr>
              <a:t>et al. </a:t>
            </a:r>
            <a:r>
              <a:rPr lang="en-IN" dirty="0">
                <a:latin typeface="Arial" pitchFamily="34" charset="0"/>
                <a:cs typeface="Arial" pitchFamily="34" charset="0"/>
              </a:rPr>
              <a:t>2026</a:t>
            </a:r>
            <a:r>
              <a:rPr lang="en-US" dirty="0">
                <a:latin typeface="Arial" pitchFamily="34" charset="0"/>
                <a:cs typeface="Arial" pitchFamily="34" charset="0"/>
              </a:rPr>
              <a:t>). </a:t>
            </a:r>
          </a:p>
          <a:p>
            <a:pPr algn="just">
              <a:lnSpc>
                <a:spcPct val="170000"/>
              </a:lnSpc>
            </a:pPr>
            <a:r>
              <a:rPr lang="en-US" dirty="0">
                <a:latin typeface="Arial" pitchFamily="34" charset="0"/>
                <a:cs typeface="Arial" pitchFamily="34" charset="0"/>
              </a:rPr>
              <a:t>Faster disease progression is associated with diabetes, obesity and frailty, along with increased dependency and hospital admissions (WHO, 2025). </a:t>
            </a:r>
          </a:p>
          <a:p>
            <a:pPr algn="just">
              <a:lnSpc>
                <a:spcPct val="170000"/>
              </a:lnSpc>
            </a:pPr>
            <a:r>
              <a:rPr lang="en-US" dirty="0">
                <a:latin typeface="Arial" pitchFamily="34" charset="0"/>
                <a:cs typeface="Arial" pitchFamily="34" charset="0"/>
              </a:rPr>
              <a:t>Multidisciplinary assessment is needed as falls, hearing loss and delirium are significant risk factors for mortality, </a:t>
            </a:r>
            <a:r>
              <a:rPr lang="en-US" dirty="0" err="1">
                <a:latin typeface="Arial" pitchFamily="34" charset="0"/>
                <a:cs typeface="Arial" pitchFamily="34" charset="0"/>
              </a:rPr>
              <a:t>institutionalisation</a:t>
            </a:r>
            <a:r>
              <a:rPr lang="en-US" dirty="0">
                <a:latin typeface="Arial" pitchFamily="34" charset="0"/>
                <a:cs typeface="Arial" pitchFamily="34" charset="0"/>
              </a:rPr>
              <a:t>, and health services utilization.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1000108"/>
            <a:ext cx="8229600" cy="785802"/>
          </a:xfrm>
        </p:spPr>
        <p:txBody>
          <a:bodyPr>
            <a:normAutofit/>
          </a:bodyPr>
          <a:lstStyle/>
          <a:p>
            <a:pPr algn="ctr"/>
            <a:r>
              <a:rPr lang="en-US" sz="3000" b="1" dirty="0">
                <a:latin typeface="Arial" pitchFamily="34" charset="0"/>
                <a:cs typeface="Arial" pitchFamily="34" charset="0"/>
              </a:rPr>
              <a:t>Prevention Strategies</a:t>
            </a:r>
            <a:endParaRPr lang="en-US" sz="3000" dirty="0"/>
          </a:p>
        </p:txBody>
      </p:sp>
      <p:graphicFrame>
        <p:nvGraphicFramePr>
          <p:cNvPr id="4" name="Table 3"/>
          <p:cNvGraphicFramePr>
            <a:graphicFrameLocks noGrp="1"/>
          </p:cNvGraphicFramePr>
          <p:nvPr/>
        </p:nvGraphicFramePr>
        <p:xfrm>
          <a:off x="1000100" y="2143116"/>
          <a:ext cx="7143800" cy="4054382"/>
        </p:xfrm>
        <a:graphic>
          <a:graphicData uri="http://schemas.openxmlformats.org/drawingml/2006/table">
            <a:tbl>
              <a:tblPr firstRow="1" bandRow="1">
                <a:tableStyleId>{7DF18680-E054-41AD-8BC1-D1AEF772440D}</a:tableStyleId>
              </a:tblPr>
              <a:tblGrid>
                <a:gridCol w="3348680">
                  <a:extLst>
                    <a:ext uri="{9D8B030D-6E8A-4147-A177-3AD203B41FA5}">
                      <a16:colId xmlns:a16="http://schemas.microsoft.com/office/drawing/2014/main" val="20000"/>
                    </a:ext>
                  </a:extLst>
                </a:gridCol>
                <a:gridCol w="3795120">
                  <a:extLst>
                    <a:ext uri="{9D8B030D-6E8A-4147-A177-3AD203B41FA5}">
                      <a16:colId xmlns:a16="http://schemas.microsoft.com/office/drawing/2014/main" val="20001"/>
                    </a:ext>
                  </a:extLst>
                </a:gridCol>
              </a:tblGrid>
              <a:tr h="370677">
                <a:tc>
                  <a:txBody>
                    <a:bodyPr/>
                    <a:lstStyle/>
                    <a:p>
                      <a:pPr algn="ctr"/>
                      <a:r>
                        <a:rPr lang="en-US" sz="1600" b="0" i="1" dirty="0">
                          <a:solidFill>
                            <a:schemeClr val="tx1"/>
                          </a:solidFill>
                          <a:latin typeface="Arial" pitchFamily="34" charset="0"/>
                          <a:cs typeface="Arial" pitchFamily="34" charset="0"/>
                        </a:rPr>
                        <a:t>Factor</a:t>
                      </a:r>
                    </a:p>
                  </a:txBody>
                  <a:tcPr>
                    <a:solidFill>
                      <a:schemeClr val="accent5">
                        <a:lumMod val="60000"/>
                        <a:lumOff val="40000"/>
                      </a:schemeClr>
                    </a:solidFill>
                  </a:tcPr>
                </a:tc>
                <a:tc>
                  <a:txBody>
                    <a:bodyPr/>
                    <a:lstStyle/>
                    <a:p>
                      <a:pPr algn="ctr"/>
                      <a:r>
                        <a:rPr lang="en-US" sz="1600" b="0" i="1" dirty="0">
                          <a:solidFill>
                            <a:schemeClr val="tx1"/>
                          </a:solidFill>
                          <a:latin typeface="Arial" pitchFamily="34" charset="0"/>
                          <a:cs typeface="Arial" pitchFamily="34" charset="0"/>
                        </a:rPr>
                        <a:t>Description</a:t>
                      </a:r>
                      <a:r>
                        <a:rPr lang="en-US" sz="1600" b="0" i="1" baseline="0" dirty="0">
                          <a:solidFill>
                            <a:schemeClr val="tx1"/>
                          </a:solidFill>
                          <a:latin typeface="Arial" pitchFamily="34" charset="0"/>
                          <a:cs typeface="Arial" pitchFamily="34" charset="0"/>
                        </a:rPr>
                        <a:t> </a:t>
                      </a:r>
                      <a:endParaRPr lang="en-US" sz="1600" b="0" i="1" dirty="0">
                        <a:solidFill>
                          <a:schemeClr val="tx1"/>
                        </a:solidFill>
                        <a:latin typeface="Arial" pitchFamily="34" charset="0"/>
                        <a:cs typeface="Arial" pitchFamily="34" charset="0"/>
                      </a:endParaRPr>
                    </a:p>
                  </a:txBody>
                  <a:tcPr>
                    <a:solidFill>
                      <a:schemeClr val="accent5">
                        <a:lumMod val="60000"/>
                        <a:lumOff val="40000"/>
                      </a:schemeClr>
                    </a:solidFill>
                  </a:tcPr>
                </a:tc>
                <a:extLst>
                  <a:ext uri="{0D108BD9-81ED-4DB2-BD59-A6C34878D82A}">
                    <a16:rowId xmlns:a16="http://schemas.microsoft.com/office/drawing/2014/main" val="10000"/>
                  </a:ext>
                </a:extLst>
              </a:tr>
              <a:tr h="909844">
                <a:tc>
                  <a:txBody>
                    <a:bodyPr/>
                    <a:lstStyle/>
                    <a:p>
                      <a:pPr algn="ctr"/>
                      <a:r>
                        <a:rPr lang="en-US" sz="1600" b="0" dirty="0">
                          <a:latin typeface="Arial" pitchFamily="34" charset="0"/>
                          <a:cs typeface="Arial" pitchFamily="34" charset="0"/>
                        </a:rPr>
                        <a:t>Regular physical activity and cognitive stimulation</a:t>
                      </a:r>
                      <a:endParaRPr lang="en-US" sz="1600" b="0" dirty="0">
                        <a:solidFill>
                          <a:schemeClr val="tx1"/>
                        </a:solidFill>
                        <a:latin typeface="Arial" pitchFamily="34" charset="0"/>
                        <a:cs typeface="Arial" pitchFamily="34" charset="0"/>
                      </a:endParaRPr>
                    </a:p>
                  </a:txBody>
                  <a:tcPr/>
                </a:tc>
                <a:tc>
                  <a:txBody>
                    <a:bodyPr/>
                    <a:lstStyle/>
                    <a:p>
                      <a:pPr algn="ctr"/>
                      <a:r>
                        <a:rPr lang="en-US" sz="1600" b="0" dirty="0">
                          <a:latin typeface="Arial" pitchFamily="34" charset="0"/>
                          <a:cs typeface="Arial" pitchFamily="34" charset="0"/>
                        </a:rPr>
                        <a:t>Improve brain health, preserve functional ability and may delay cognitive decline in older adults (</a:t>
                      </a:r>
                      <a:r>
                        <a:rPr lang="en-US" sz="1600" b="0" dirty="0" err="1">
                          <a:latin typeface="Arial" pitchFamily="34" charset="0"/>
                          <a:cs typeface="Arial" pitchFamily="34" charset="0"/>
                        </a:rPr>
                        <a:t>Petrov</a:t>
                      </a:r>
                      <a:r>
                        <a:rPr lang="en-US" sz="1600" b="0" dirty="0">
                          <a:latin typeface="Arial" pitchFamily="34" charset="0"/>
                          <a:cs typeface="Arial" pitchFamily="34" charset="0"/>
                        </a:rPr>
                        <a:t>, </a:t>
                      </a:r>
                      <a:r>
                        <a:rPr lang="en-US" sz="1600" b="0" i="1" dirty="0">
                          <a:latin typeface="Arial" pitchFamily="34" charset="0"/>
                          <a:cs typeface="Arial" pitchFamily="34" charset="0"/>
                        </a:rPr>
                        <a:t>et al.</a:t>
                      </a:r>
                      <a:r>
                        <a:rPr lang="en-US" sz="1600" b="0" i="1" baseline="0" dirty="0">
                          <a:latin typeface="Arial" pitchFamily="34" charset="0"/>
                          <a:cs typeface="Arial" pitchFamily="34" charset="0"/>
                        </a:rPr>
                        <a:t> </a:t>
                      </a:r>
                      <a:r>
                        <a:rPr lang="en-US" sz="1600" b="0" i="0" baseline="0" dirty="0">
                          <a:latin typeface="Arial" pitchFamily="34" charset="0"/>
                          <a:cs typeface="Arial" pitchFamily="34" charset="0"/>
                        </a:rPr>
                        <a:t>2026</a:t>
                      </a:r>
                      <a:r>
                        <a:rPr lang="en-US" sz="1600" b="0" dirty="0">
                          <a:latin typeface="Arial" pitchFamily="34" charset="0"/>
                          <a:cs typeface="Arial" pitchFamily="34" charset="0"/>
                        </a:rPr>
                        <a:t>).</a:t>
                      </a:r>
                      <a:endParaRPr lang="en-US" sz="16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1"/>
                  </a:ext>
                </a:extLst>
              </a:tr>
              <a:tr h="640261">
                <a:tc>
                  <a:txBody>
                    <a:bodyPr/>
                    <a:lstStyle/>
                    <a:p>
                      <a:pPr algn="ctr"/>
                      <a:r>
                        <a:rPr lang="en-US" sz="1600" b="0" dirty="0">
                          <a:latin typeface="Arial" pitchFamily="34" charset="0"/>
                          <a:cs typeface="Arial" pitchFamily="34" charset="0"/>
                        </a:rPr>
                        <a:t>Management of hypertension, diabetes and </a:t>
                      </a:r>
                      <a:r>
                        <a:rPr lang="en-US" sz="1600" b="0" dirty="0" err="1">
                          <a:latin typeface="Arial" pitchFamily="34" charset="0"/>
                          <a:cs typeface="Arial" pitchFamily="34" charset="0"/>
                        </a:rPr>
                        <a:t>hyperlipidaemia</a:t>
                      </a:r>
                      <a:endParaRPr lang="en-US" sz="1600" b="0" dirty="0">
                        <a:solidFill>
                          <a:schemeClr val="tx1"/>
                        </a:solidFill>
                        <a:latin typeface="Arial" pitchFamily="34" charset="0"/>
                        <a:cs typeface="Arial" pitchFamily="34" charset="0"/>
                      </a:endParaRPr>
                    </a:p>
                  </a:txBody>
                  <a:tcPr/>
                </a:tc>
                <a:tc>
                  <a:txBody>
                    <a:bodyPr/>
                    <a:lstStyle/>
                    <a:p>
                      <a:pPr algn="ctr"/>
                      <a:r>
                        <a:rPr lang="en-US" sz="1600" b="0" dirty="0">
                          <a:solidFill>
                            <a:schemeClr val="tx1"/>
                          </a:solidFill>
                          <a:latin typeface="Arial" pitchFamily="34" charset="0"/>
                          <a:cs typeface="Arial" pitchFamily="34" charset="0"/>
                        </a:rPr>
                        <a:t>R</a:t>
                      </a:r>
                      <a:r>
                        <a:rPr lang="en-US" sz="1600" b="0" dirty="0">
                          <a:latin typeface="Arial" pitchFamily="34" charset="0"/>
                          <a:cs typeface="Arial" pitchFamily="34" charset="0"/>
                        </a:rPr>
                        <a:t>educes vascular risk factors associated with dementia progression.</a:t>
                      </a:r>
                      <a:endParaRPr lang="en-US" sz="16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2"/>
                  </a:ext>
                </a:extLst>
              </a:tr>
              <a:tr h="909844">
                <a:tc>
                  <a:txBody>
                    <a:bodyPr/>
                    <a:lstStyle/>
                    <a:p>
                      <a:pPr algn="ctr"/>
                      <a:r>
                        <a:rPr lang="en-US" sz="1600" b="0" dirty="0">
                          <a:latin typeface="Arial" pitchFamily="34" charset="0"/>
                          <a:cs typeface="Arial" pitchFamily="34" charset="0"/>
                        </a:rPr>
                        <a:t>Healthy diet, smoking cessation and weight management</a:t>
                      </a:r>
                      <a:endParaRPr lang="en-US" sz="1600" b="0" dirty="0">
                        <a:solidFill>
                          <a:schemeClr val="tx1"/>
                        </a:solidFill>
                        <a:latin typeface="Arial" pitchFamily="34" charset="0"/>
                        <a:cs typeface="Arial" pitchFamily="34" charset="0"/>
                      </a:endParaRPr>
                    </a:p>
                  </a:txBody>
                  <a:tcPr/>
                </a:tc>
                <a:tc>
                  <a:txBody>
                    <a:bodyPr/>
                    <a:lstStyle/>
                    <a:p>
                      <a:pPr algn="ctr"/>
                      <a:r>
                        <a:rPr lang="en-US" sz="1600" b="0" dirty="0">
                          <a:latin typeface="Arial" pitchFamily="34" charset="0"/>
                          <a:cs typeface="Arial" pitchFamily="34" charset="0"/>
                        </a:rPr>
                        <a:t>Particularly adherence to Mediterranean-style diets, contribute to better cognitive outcomes (Richardson</a:t>
                      </a:r>
                      <a:r>
                        <a:rPr lang="en-US" sz="1600" b="0" baseline="0" dirty="0">
                          <a:latin typeface="Arial" pitchFamily="34" charset="0"/>
                          <a:cs typeface="Arial" pitchFamily="34" charset="0"/>
                        </a:rPr>
                        <a:t> </a:t>
                      </a:r>
                      <a:r>
                        <a:rPr lang="en-US" sz="1600" b="0" i="1" baseline="0" dirty="0">
                          <a:latin typeface="Arial" pitchFamily="34" charset="0"/>
                          <a:cs typeface="Arial" pitchFamily="34" charset="0"/>
                        </a:rPr>
                        <a:t>et al. </a:t>
                      </a:r>
                      <a:r>
                        <a:rPr lang="en-US" sz="1600" b="0" i="0" baseline="0" dirty="0">
                          <a:latin typeface="Arial" pitchFamily="34" charset="0"/>
                          <a:cs typeface="Arial" pitchFamily="34" charset="0"/>
                        </a:rPr>
                        <a:t>2024</a:t>
                      </a:r>
                      <a:r>
                        <a:rPr lang="en-US" sz="1600" b="0" dirty="0">
                          <a:latin typeface="Arial" pitchFamily="34" charset="0"/>
                          <a:cs typeface="Arial" pitchFamily="34" charset="0"/>
                        </a:rPr>
                        <a:t>).</a:t>
                      </a:r>
                      <a:endParaRPr lang="en-US" sz="16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3"/>
                  </a:ext>
                </a:extLst>
              </a:tr>
              <a:tr h="909844">
                <a:tc>
                  <a:txBody>
                    <a:bodyPr/>
                    <a:lstStyle/>
                    <a:p>
                      <a:pPr algn="ctr"/>
                      <a:r>
                        <a:rPr lang="en-US" sz="1600" b="0" dirty="0">
                          <a:latin typeface="Arial" pitchFamily="34" charset="0"/>
                          <a:cs typeface="Arial" pitchFamily="34" charset="0"/>
                        </a:rPr>
                        <a:t>Hearing care, fall prevention, social engagement and routine health reviews</a:t>
                      </a:r>
                      <a:endParaRPr lang="en-US" sz="1600" b="0" dirty="0">
                        <a:solidFill>
                          <a:schemeClr val="tx1"/>
                        </a:solidFill>
                        <a:latin typeface="Arial" pitchFamily="34" charset="0"/>
                        <a:cs typeface="Arial" pitchFamily="34" charset="0"/>
                      </a:endParaRPr>
                    </a:p>
                  </a:txBody>
                  <a:tcPr/>
                </a:tc>
                <a:tc>
                  <a:txBody>
                    <a:bodyPr/>
                    <a:lstStyle/>
                    <a:p>
                      <a:pPr algn="ctr"/>
                      <a:r>
                        <a:rPr lang="en-US" sz="1600" b="0" dirty="0">
                          <a:latin typeface="Arial" pitchFamily="34" charset="0"/>
                          <a:cs typeface="Arial" pitchFamily="34" charset="0"/>
                        </a:rPr>
                        <a:t>Support independence and reduce complications in people at risk of dementia.</a:t>
                      </a:r>
                      <a:endParaRPr lang="en-US" sz="16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5794"/>
            <a:ext cx="8229600" cy="1066800"/>
          </a:xfrm>
        </p:spPr>
        <p:txBody>
          <a:bodyPr>
            <a:normAutofit/>
          </a:bodyPr>
          <a:lstStyle/>
          <a:p>
            <a:pPr algn="ctr"/>
            <a:r>
              <a:rPr lang="en-US" sz="3200" b="1" dirty="0">
                <a:latin typeface="Arial" pitchFamily="34" charset="0"/>
                <a:cs typeface="Arial" pitchFamily="34" charset="0"/>
              </a:rPr>
              <a:t>Co-productive Care: Skills, Values and </a:t>
            </a:r>
            <a:r>
              <a:rPr lang="en-US" sz="3200" b="1" dirty="0" err="1">
                <a:latin typeface="Arial" pitchFamily="34" charset="0"/>
                <a:cs typeface="Arial" pitchFamily="34" charset="0"/>
              </a:rPr>
              <a:t>Behaviours</a:t>
            </a:r>
            <a:endParaRPr lang="en-US" sz="3200" dirty="0">
              <a:latin typeface="Arial" pitchFamily="34" charset="0"/>
              <a:cs typeface="Arial" pitchFamily="34" charset="0"/>
            </a:endParaRPr>
          </a:p>
        </p:txBody>
      </p:sp>
      <p:graphicFrame>
        <p:nvGraphicFramePr>
          <p:cNvPr id="4" name="Content Placeholder 3"/>
          <p:cNvGraphicFramePr>
            <a:graphicFrameLocks noGrp="1"/>
          </p:cNvGraphicFramePr>
          <p:nvPr>
            <p:ph idx="1"/>
          </p:nvPr>
        </p:nvGraphicFramePr>
        <p:xfrm>
          <a:off x="457200" y="2249488"/>
          <a:ext cx="8229600" cy="3989790"/>
        </p:xfrm>
        <a:graphic>
          <a:graphicData uri="http://schemas.openxmlformats.org/drawingml/2006/table">
            <a:tbl>
              <a:tblPr firstRow="1" bandRow="1">
                <a:tableStyleId>{00A15C55-8517-42AA-B614-E9B94910E393}</a:tableStyleId>
              </a:tblPr>
              <a:tblGrid>
                <a:gridCol w="2543164">
                  <a:extLst>
                    <a:ext uri="{9D8B030D-6E8A-4147-A177-3AD203B41FA5}">
                      <a16:colId xmlns:a16="http://schemas.microsoft.com/office/drawing/2014/main" val="20000"/>
                    </a:ext>
                  </a:extLst>
                </a:gridCol>
                <a:gridCol w="5686436">
                  <a:extLst>
                    <a:ext uri="{9D8B030D-6E8A-4147-A177-3AD203B41FA5}">
                      <a16:colId xmlns:a16="http://schemas.microsoft.com/office/drawing/2014/main" val="20001"/>
                    </a:ext>
                  </a:extLst>
                </a:gridCol>
              </a:tblGrid>
              <a:tr h="465132">
                <a:tc>
                  <a:txBody>
                    <a:bodyPr/>
                    <a:lstStyle/>
                    <a:p>
                      <a:pPr algn="ctr">
                        <a:lnSpc>
                          <a:spcPct val="150000"/>
                        </a:lnSpc>
                        <a:spcAft>
                          <a:spcPts val="0"/>
                        </a:spcAft>
                      </a:pPr>
                      <a:r>
                        <a:rPr lang="en-US" sz="1600" b="1" i="1" dirty="0">
                          <a:solidFill>
                            <a:schemeClr val="bg1"/>
                          </a:solidFill>
                          <a:latin typeface="Arial" pitchFamily="34" charset="0"/>
                          <a:ea typeface="Times New Roman"/>
                          <a:cs typeface="Arial" pitchFamily="34" charset="0"/>
                        </a:rPr>
                        <a:t>Component</a:t>
                      </a:r>
                      <a:endParaRPr lang="en-US" sz="1600" dirty="0">
                        <a:solidFill>
                          <a:schemeClr val="bg1"/>
                        </a:solidFill>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600" b="1" i="1" dirty="0">
                          <a:solidFill>
                            <a:schemeClr val="bg1"/>
                          </a:solidFill>
                          <a:latin typeface="Arial" pitchFamily="34" charset="0"/>
                          <a:ea typeface="Times New Roman"/>
                          <a:cs typeface="Arial" pitchFamily="34" charset="0"/>
                        </a:rPr>
                        <a:t>Importance in Dementia Care</a:t>
                      </a:r>
                      <a:endParaRPr lang="en-US" sz="1600" dirty="0">
                        <a:solidFill>
                          <a:schemeClr val="bg1"/>
                        </a:solidFill>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0"/>
                  </a:ext>
                </a:extLst>
              </a:tr>
              <a:tr h="370840">
                <a:tc>
                  <a:txBody>
                    <a:bodyPr/>
                    <a:lstStyle/>
                    <a:p>
                      <a:pPr algn="ctr">
                        <a:lnSpc>
                          <a:spcPct val="150000"/>
                        </a:lnSpc>
                        <a:spcAft>
                          <a:spcPts val="0"/>
                        </a:spcAft>
                      </a:pPr>
                      <a:r>
                        <a:rPr lang="en-US" sz="1400" b="1">
                          <a:latin typeface="Arial" pitchFamily="34" charset="0"/>
                          <a:ea typeface="Times New Roman"/>
                          <a:cs typeface="Arial" pitchFamily="34" charset="0"/>
                        </a:rPr>
                        <a:t>Skills</a:t>
                      </a:r>
                      <a:endParaRPr lang="en-US" sz="14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400">
                          <a:latin typeface="Arial" pitchFamily="34" charset="0"/>
                          <a:ea typeface="Calibri"/>
                          <a:cs typeface="Arial" pitchFamily="34" charset="0"/>
                        </a:rPr>
                        <a:t>Effective communication, dementia assessment, behavioural management, safeguarding and shared decision-making improve care quality (Aworinde </a:t>
                      </a:r>
                      <a:r>
                        <a:rPr lang="en-IN" sz="1400" i="1">
                          <a:solidFill>
                            <a:srgbClr val="313131"/>
                          </a:solidFill>
                          <a:latin typeface="Arial" pitchFamily="34" charset="0"/>
                          <a:ea typeface="Times New Roman"/>
                          <a:cs typeface="Arial" pitchFamily="34" charset="0"/>
                        </a:rPr>
                        <a:t>et al. </a:t>
                      </a:r>
                      <a:r>
                        <a:rPr lang="en-IN" sz="1400">
                          <a:solidFill>
                            <a:srgbClr val="313131"/>
                          </a:solidFill>
                          <a:latin typeface="Arial" pitchFamily="34" charset="0"/>
                          <a:ea typeface="Times New Roman"/>
                          <a:cs typeface="Arial" pitchFamily="34" charset="0"/>
                        </a:rPr>
                        <a:t>2022</a:t>
                      </a:r>
                      <a:r>
                        <a:rPr lang="en-US" sz="1400">
                          <a:latin typeface="Arial" pitchFamily="34" charset="0"/>
                          <a:ea typeface="Calibri"/>
                          <a:cs typeface="Arial" pitchFamily="34" charset="0"/>
                        </a:rPr>
                        <a:t>).</a:t>
                      </a:r>
                    </a:p>
                  </a:txBody>
                  <a:tcPr marL="68580" marR="68580" marT="0" marB="0"/>
                </a:tc>
                <a:extLst>
                  <a:ext uri="{0D108BD9-81ED-4DB2-BD59-A6C34878D82A}">
                    <a16:rowId xmlns:a16="http://schemas.microsoft.com/office/drawing/2014/main" val="10001"/>
                  </a:ext>
                </a:extLst>
              </a:tr>
              <a:tr h="370840">
                <a:tc>
                  <a:txBody>
                    <a:bodyPr/>
                    <a:lstStyle/>
                    <a:p>
                      <a:pPr algn="ctr">
                        <a:lnSpc>
                          <a:spcPct val="150000"/>
                        </a:lnSpc>
                        <a:spcAft>
                          <a:spcPts val="0"/>
                        </a:spcAft>
                      </a:pPr>
                      <a:r>
                        <a:rPr lang="en-US" sz="1400" b="1">
                          <a:latin typeface="Arial" pitchFamily="34" charset="0"/>
                          <a:ea typeface="Times New Roman"/>
                          <a:cs typeface="Arial" pitchFamily="34" charset="0"/>
                        </a:rPr>
                        <a:t>Values</a:t>
                      </a:r>
                      <a:endParaRPr lang="en-US" sz="14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IN" sz="1400">
                          <a:solidFill>
                            <a:srgbClr val="313131"/>
                          </a:solidFill>
                          <a:latin typeface="Arial" pitchFamily="34" charset="0"/>
                          <a:ea typeface="Times New Roman"/>
                          <a:cs typeface="Arial" pitchFamily="34" charset="0"/>
                        </a:rPr>
                        <a:t>Compassion, dignity, respect and person-centredness promote trust and autonomy.</a:t>
                      </a:r>
                      <a:endParaRPr lang="en-US" sz="140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2"/>
                  </a:ext>
                </a:extLst>
              </a:tr>
              <a:tr h="370840">
                <a:tc>
                  <a:txBody>
                    <a:bodyPr/>
                    <a:lstStyle/>
                    <a:p>
                      <a:pPr algn="ctr">
                        <a:lnSpc>
                          <a:spcPct val="150000"/>
                        </a:lnSpc>
                        <a:spcAft>
                          <a:spcPts val="0"/>
                        </a:spcAft>
                      </a:pPr>
                      <a:r>
                        <a:rPr lang="en-IN" sz="1400" b="1">
                          <a:solidFill>
                            <a:srgbClr val="313131"/>
                          </a:solidFill>
                          <a:latin typeface="Arial" pitchFamily="34" charset="0"/>
                          <a:ea typeface="Times New Roman"/>
                          <a:cs typeface="Arial" pitchFamily="34" charset="0"/>
                        </a:rPr>
                        <a:t>Behaviours</a:t>
                      </a:r>
                      <a:endParaRPr lang="en-US" sz="14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IN" sz="1400">
                          <a:solidFill>
                            <a:srgbClr val="313131"/>
                          </a:solidFill>
                          <a:latin typeface="Arial" pitchFamily="34" charset="0"/>
                          <a:ea typeface="Times New Roman"/>
                          <a:cs typeface="Arial" pitchFamily="34" charset="0"/>
                        </a:rPr>
                        <a:t>Empathy, active listening, cultural sensitivity and collaborative working strengthen partnerships with families (Mehrad, 2025).</a:t>
                      </a:r>
                      <a:endParaRPr lang="en-US" sz="140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3"/>
                  </a:ext>
                </a:extLst>
              </a:tr>
              <a:tr h="1403058">
                <a:tc>
                  <a:txBody>
                    <a:bodyPr/>
                    <a:lstStyle/>
                    <a:p>
                      <a:pPr algn="ctr">
                        <a:lnSpc>
                          <a:spcPct val="150000"/>
                        </a:lnSpc>
                        <a:spcAft>
                          <a:spcPts val="0"/>
                        </a:spcAft>
                      </a:pPr>
                      <a:r>
                        <a:rPr lang="en-IN" sz="1400" b="1">
                          <a:solidFill>
                            <a:srgbClr val="313131"/>
                          </a:solidFill>
                          <a:latin typeface="Arial" pitchFamily="34" charset="0"/>
                          <a:ea typeface="Times New Roman"/>
                          <a:cs typeface="Arial" pitchFamily="34" charset="0"/>
                        </a:rPr>
                        <a:t>Critical Evaluation</a:t>
                      </a:r>
                      <a:endParaRPr lang="en-US" sz="140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IN" sz="1400" dirty="0">
                          <a:solidFill>
                            <a:srgbClr val="313131"/>
                          </a:solidFill>
                          <a:latin typeface="Arial" pitchFamily="34" charset="0"/>
                          <a:ea typeface="Times New Roman"/>
                          <a:cs typeface="Arial" pitchFamily="34" charset="0"/>
                        </a:rPr>
                        <a:t>Co-production can enhance wellbeing and satisfaction for residents; however, staffing issues, lack of dementia training and limited time at work can present barriers to maintaining consistency in implementation across residential care settings.</a:t>
                      </a:r>
                      <a:endParaRPr lang="en-US" sz="14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4"/>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57232"/>
            <a:ext cx="8229600" cy="1066800"/>
          </a:xfrm>
        </p:spPr>
        <p:txBody>
          <a:bodyPr>
            <a:normAutofit/>
          </a:bodyPr>
          <a:lstStyle/>
          <a:p>
            <a:pPr algn="ctr"/>
            <a:r>
              <a:rPr lang="en-US" sz="3200" b="1" dirty="0" err="1">
                <a:latin typeface="Arial" pitchFamily="34" charset="0"/>
                <a:cs typeface="Arial" pitchFamily="34" charset="0"/>
              </a:rPr>
              <a:t>Personalised</a:t>
            </a:r>
            <a:r>
              <a:rPr lang="en-US" sz="3200" b="1" dirty="0">
                <a:latin typeface="Arial" pitchFamily="34" charset="0"/>
                <a:cs typeface="Arial" pitchFamily="34" charset="0"/>
              </a:rPr>
              <a:t> Care &amp; Self-Management Support</a:t>
            </a:r>
            <a:endParaRPr lang="en-US" sz="3200" dirty="0">
              <a:latin typeface="Arial" pitchFamily="34" charset="0"/>
              <a:cs typeface="Arial" pitchFamily="34" charset="0"/>
            </a:endParaRPr>
          </a:p>
        </p:txBody>
      </p:sp>
      <p:sp>
        <p:nvSpPr>
          <p:cNvPr id="3" name="Content Placeholder 2"/>
          <p:cNvSpPr>
            <a:spLocks noGrp="1"/>
          </p:cNvSpPr>
          <p:nvPr>
            <p:ph idx="1"/>
          </p:nvPr>
        </p:nvSpPr>
        <p:spPr>
          <a:xfrm>
            <a:off x="285720" y="2249424"/>
            <a:ext cx="4857784" cy="4325112"/>
          </a:xfrm>
        </p:spPr>
        <p:txBody>
          <a:bodyPr>
            <a:normAutofit fontScale="62500" lnSpcReduction="20000"/>
          </a:bodyPr>
          <a:lstStyle/>
          <a:p>
            <a:pPr lvl="0" algn="just"/>
            <a:r>
              <a:rPr lang="en-IN" dirty="0">
                <a:latin typeface="Arial" pitchFamily="34" charset="0"/>
                <a:cs typeface="Arial" pitchFamily="34" charset="0"/>
              </a:rPr>
              <a:t>Shared decision making helps to deliver care that is in line with the person's preferences, values and goals (</a:t>
            </a:r>
            <a:r>
              <a:rPr lang="en-IN" dirty="0" err="1">
                <a:latin typeface="Arial" pitchFamily="34" charset="0"/>
                <a:cs typeface="Arial" pitchFamily="34" charset="0"/>
              </a:rPr>
              <a:t>Resnicow</a:t>
            </a:r>
            <a:r>
              <a:rPr lang="en-IN" dirty="0">
                <a:latin typeface="Arial" pitchFamily="34" charset="0"/>
                <a:cs typeface="Arial" pitchFamily="34" charset="0"/>
              </a:rPr>
              <a:t> </a:t>
            </a:r>
            <a:r>
              <a:rPr lang="en-IN" i="1" dirty="0">
                <a:latin typeface="Arial" pitchFamily="34" charset="0"/>
                <a:cs typeface="Arial" pitchFamily="34" charset="0"/>
              </a:rPr>
              <a:t>et al. </a:t>
            </a:r>
            <a:r>
              <a:rPr lang="en-IN" dirty="0">
                <a:latin typeface="Arial" pitchFamily="34" charset="0"/>
                <a:cs typeface="Arial" pitchFamily="34" charset="0"/>
              </a:rPr>
              <a:t>2022).</a:t>
            </a:r>
            <a:endParaRPr lang="en-US" dirty="0">
              <a:latin typeface="Arial" pitchFamily="34" charset="0"/>
              <a:cs typeface="Arial" pitchFamily="34" charset="0"/>
            </a:endParaRPr>
          </a:p>
          <a:p>
            <a:pPr lvl="0" algn="just"/>
            <a:r>
              <a:rPr lang="en-IN" dirty="0">
                <a:latin typeface="Arial" pitchFamily="34" charset="0"/>
                <a:cs typeface="Arial" pitchFamily="34" charset="0"/>
              </a:rPr>
              <a:t>Personal care or support planning adapts interventions to changing cognitive function and </a:t>
            </a:r>
            <a:r>
              <a:rPr lang="en-US" dirty="0">
                <a:latin typeface="Arial" pitchFamily="34" charset="0"/>
                <a:cs typeface="Arial" pitchFamily="34" charset="0"/>
              </a:rPr>
              <a:t>functional </a:t>
            </a:r>
            <a:r>
              <a:rPr lang="en-IN" dirty="0">
                <a:latin typeface="Arial" pitchFamily="34" charset="0"/>
                <a:cs typeface="Arial" pitchFamily="34" charset="0"/>
              </a:rPr>
              <a:t>needs.</a:t>
            </a:r>
            <a:endParaRPr lang="en-US" dirty="0">
              <a:latin typeface="Arial" pitchFamily="34" charset="0"/>
              <a:cs typeface="Arial" pitchFamily="34" charset="0"/>
            </a:endParaRPr>
          </a:p>
          <a:p>
            <a:pPr lvl="0" algn="just"/>
            <a:r>
              <a:rPr lang="en-IN" dirty="0">
                <a:latin typeface="Arial" pitchFamily="34" charset="0"/>
                <a:cs typeface="Arial" pitchFamily="34" charset="0"/>
              </a:rPr>
              <a:t>Enabling choice, social prescribing and community support reduce isolation and strengthen independence.</a:t>
            </a:r>
            <a:endParaRPr lang="en-US" dirty="0">
              <a:latin typeface="Arial" pitchFamily="34" charset="0"/>
              <a:cs typeface="Arial" pitchFamily="34" charset="0"/>
            </a:endParaRPr>
          </a:p>
          <a:p>
            <a:pPr algn="just"/>
            <a:r>
              <a:rPr lang="en-IN" dirty="0">
                <a:latin typeface="Arial" pitchFamily="34" charset="0"/>
                <a:cs typeface="Arial" pitchFamily="34" charset="0"/>
              </a:rPr>
              <a:t>Empower patients and carers with supported self-management and personal health budgets, as appropriate; </a:t>
            </a:r>
            <a:r>
              <a:rPr lang="en-US" dirty="0">
                <a:latin typeface="Arial" pitchFamily="34" charset="0"/>
                <a:cs typeface="Arial" pitchFamily="34" charset="0"/>
              </a:rPr>
              <a:t>however, </a:t>
            </a:r>
            <a:r>
              <a:rPr lang="en-IN" dirty="0">
                <a:latin typeface="Arial" pitchFamily="34" charset="0"/>
                <a:cs typeface="Arial" pitchFamily="34" charset="0"/>
              </a:rPr>
              <a:t>cognitive decline is progressive and family support and professional advice are key (Powell </a:t>
            </a:r>
            <a:r>
              <a:rPr lang="en-IN" i="1" dirty="0">
                <a:latin typeface="Arial" pitchFamily="34" charset="0"/>
                <a:cs typeface="Arial" pitchFamily="34" charset="0"/>
              </a:rPr>
              <a:t>et al. </a:t>
            </a:r>
            <a:r>
              <a:rPr lang="en-IN" dirty="0">
                <a:latin typeface="Arial" pitchFamily="34" charset="0"/>
                <a:cs typeface="Arial" pitchFamily="34" charset="0"/>
              </a:rPr>
              <a:t>2022).</a:t>
            </a:r>
            <a:endParaRPr lang="en-US" dirty="0">
              <a:latin typeface="Arial" pitchFamily="34" charset="0"/>
              <a:cs typeface="Arial" pitchFamily="34" charset="0"/>
            </a:endParaRPr>
          </a:p>
        </p:txBody>
      </p:sp>
      <p:pic>
        <p:nvPicPr>
          <p:cNvPr id="4098" name="Picture 2"/>
          <p:cNvPicPr>
            <a:picLocks noChangeAspect="1" noChangeArrowheads="1"/>
          </p:cNvPicPr>
          <p:nvPr/>
        </p:nvPicPr>
        <p:blipFill>
          <a:blip r:embed="rId2"/>
          <a:srcRect/>
          <a:stretch>
            <a:fillRect/>
          </a:stretch>
        </p:blipFill>
        <p:spPr bwMode="auto">
          <a:xfrm>
            <a:off x="5357818" y="2500306"/>
            <a:ext cx="3515141" cy="3143272"/>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5794"/>
            <a:ext cx="8229600" cy="714380"/>
          </a:xfrm>
        </p:spPr>
        <p:txBody>
          <a:bodyPr>
            <a:noAutofit/>
          </a:bodyPr>
          <a:lstStyle/>
          <a:p>
            <a:pPr algn="ctr"/>
            <a:r>
              <a:rPr lang="en-US" sz="2600" b="1" dirty="0">
                <a:latin typeface="Arial" pitchFamily="34" charset="0"/>
                <a:cs typeface="Arial" pitchFamily="34" charset="0"/>
              </a:rPr>
              <a:t>six evidence-based components and Recommendation</a:t>
            </a:r>
            <a:endParaRPr lang="en-US" sz="2600" dirty="0">
              <a:latin typeface="Arial" pitchFamily="34" charset="0"/>
              <a:cs typeface="Arial" pitchFamily="34" charset="0"/>
            </a:endParaRPr>
          </a:p>
        </p:txBody>
      </p:sp>
      <p:graphicFrame>
        <p:nvGraphicFramePr>
          <p:cNvPr id="4" name="Content Placeholder 3"/>
          <p:cNvGraphicFramePr>
            <a:graphicFrameLocks noGrp="1"/>
          </p:cNvGraphicFramePr>
          <p:nvPr>
            <p:ph idx="1"/>
          </p:nvPr>
        </p:nvGraphicFramePr>
        <p:xfrm>
          <a:off x="457200" y="1799989"/>
          <a:ext cx="8229601" cy="4200779"/>
        </p:xfrm>
        <a:graphic>
          <a:graphicData uri="http://schemas.openxmlformats.org/drawingml/2006/table">
            <a:tbl>
              <a:tblPr firstRow="1" bandRow="1">
                <a:tableStyleId>{8A107856-5554-42FB-B03E-39F5DBC370BA}</a:tableStyleId>
              </a:tblPr>
              <a:tblGrid>
                <a:gridCol w="1971660">
                  <a:extLst>
                    <a:ext uri="{9D8B030D-6E8A-4147-A177-3AD203B41FA5}">
                      <a16:colId xmlns:a16="http://schemas.microsoft.com/office/drawing/2014/main" val="20000"/>
                    </a:ext>
                  </a:extLst>
                </a:gridCol>
                <a:gridCol w="6257941">
                  <a:extLst>
                    <a:ext uri="{9D8B030D-6E8A-4147-A177-3AD203B41FA5}">
                      <a16:colId xmlns:a16="http://schemas.microsoft.com/office/drawing/2014/main" val="20001"/>
                    </a:ext>
                  </a:extLst>
                </a:gridCol>
              </a:tblGrid>
              <a:tr h="536570">
                <a:tc>
                  <a:txBody>
                    <a:bodyPr/>
                    <a:lstStyle/>
                    <a:p>
                      <a:pPr algn="ctr">
                        <a:lnSpc>
                          <a:spcPct val="150000"/>
                        </a:lnSpc>
                        <a:spcAft>
                          <a:spcPts val="0"/>
                        </a:spcAft>
                      </a:pPr>
                      <a:r>
                        <a:rPr lang="en-IN" sz="1300" dirty="0">
                          <a:latin typeface="Arial" pitchFamily="34" charset="0"/>
                          <a:cs typeface="Arial" pitchFamily="34" charset="0"/>
                        </a:rPr>
                        <a:t>Six Evidence-Based Components</a:t>
                      </a:r>
                      <a:endParaRPr lang="en-US" sz="1300" dirty="0">
                        <a:latin typeface="Arial" pitchFamily="34" charset="0"/>
                        <a:ea typeface="Calibri"/>
                        <a:cs typeface="Arial" pitchFamily="34" charset="0"/>
                      </a:endParaRPr>
                    </a:p>
                  </a:txBody>
                  <a:tcPr marL="68580" marR="68580" marT="0" marB="0"/>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lang="en-IN" sz="1300" dirty="0">
                          <a:latin typeface="Arial" pitchFamily="34" charset="0"/>
                          <a:cs typeface="Arial" pitchFamily="34" charset="0"/>
                        </a:rPr>
                        <a:t>Recommendation for Alzheimer's Disease</a:t>
                      </a:r>
                      <a:endParaRPr lang="en-US" sz="13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0"/>
                  </a:ext>
                </a:extLst>
              </a:tr>
              <a:tr h="370840">
                <a:tc>
                  <a:txBody>
                    <a:bodyPr/>
                    <a:lstStyle/>
                    <a:p>
                      <a:pPr algn="ctr">
                        <a:lnSpc>
                          <a:spcPct val="150000"/>
                        </a:lnSpc>
                        <a:spcAft>
                          <a:spcPts val="0"/>
                        </a:spcAft>
                      </a:pPr>
                      <a:r>
                        <a:rPr lang="en-US" sz="1300" dirty="0">
                          <a:latin typeface="Arial" pitchFamily="34" charset="0"/>
                          <a:cs typeface="Arial" pitchFamily="34" charset="0"/>
                        </a:rPr>
                        <a:t>Shared Decision Making</a:t>
                      </a:r>
                      <a:endParaRPr lang="en-US" sz="1300" dirty="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300" dirty="0">
                          <a:latin typeface="Arial" pitchFamily="34" charset="0"/>
                          <a:cs typeface="Arial" pitchFamily="34" charset="0"/>
                        </a:rPr>
                        <a:t>Engage individuals in treatment and future care planning while they retain decision-making capacity, involving family </a:t>
                      </a:r>
                      <a:r>
                        <a:rPr lang="en-US" sz="1300" dirty="0" err="1">
                          <a:latin typeface="Arial" pitchFamily="34" charset="0"/>
                          <a:cs typeface="Arial" pitchFamily="34" charset="0"/>
                        </a:rPr>
                        <a:t>carers</a:t>
                      </a:r>
                      <a:r>
                        <a:rPr lang="en-US" sz="1300" dirty="0">
                          <a:latin typeface="Arial" pitchFamily="34" charset="0"/>
                          <a:cs typeface="Arial" pitchFamily="34" charset="0"/>
                        </a:rPr>
                        <a:t> where appropriate (Tang, </a:t>
                      </a:r>
                      <a:r>
                        <a:rPr lang="en-US" sz="1300" i="1" dirty="0">
                          <a:latin typeface="Arial" pitchFamily="34" charset="0"/>
                          <a:cs typeface="Arial" pitchFamily="34" charset="0"/>
                        </a:rPr>
                        <a:t>et al. 2023</a:t>
                      </a:r>
                      <a:r>
                        <a:rPr lang="en-US" sz="1300" dirty="0">
                          <a:latin typeface="Arial" pitchFamily="34" charset="0"/>
                          <a:cs typeface="Arial" pitchFamily="34" charset="0"/>
                        </a:rPr>
                        <a:t>).</a:t>
                      </a:r>
                      <a:endParaRPr lang="en-US" sz="13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1"/>
                  </a:ext>
                </a:extLst>
              </a:tr>
              <a:tr h="370840">
                <a:tc>
                  <a:txBody>
                    <a:bodyPr/>
                    <a:lstStyle/>
                    <a:p>
                      <a:pPr algn="ctr">
                        <a:lnSpc>
                          <a:spcPct val="150000"/>
                        </a:lnSpc>
                        <a:spcAft>
                          <a:spcPts val="0"/>
                        </a:spcAft>
                      </a:pPr>
                      <a:r>
                        <a:rPr lang="en-US" sz="1300" dirty="0" err="1">
                          <a:latin typeface="Arial" pitchFamily="34" charset="0"/>
                          <a:cs typeface="Arial" pitchFamily="34" charset="0"/>
                        </a:rPr>
                        <a:t>Personalised</a:t>
                      </a:r>
                      <a:r>
                        <a:rPr lang="en-US" sz="1300" dirty="0">
                          <a:latin typeface="Arial" pitchFamily="34" charset="0"/>
                          <a:cs typeface="Arial" pitchFamily="34" charset="0"/>
                        </a:rPr>
                        <a:t> Care &amp; Support Planning</a:t>
                      </a:r>
                      <a:endParaRPr lang="en-US" sz="1300" dirty="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300" dirty="0">
                          <a:latin typeface="Arial" pitchFamily="34" charset="0"/>
                          <a:cs typeface="Arial" pitchFamily="34" charset="0"/>
                        </a:rPr>
                        <a:t>Develop regularly reviewed care plans that address cognitive decline, </a:t>
                      </a:r>
                      <a:r>
                        <a:rPr lang="en-US" sz="1300" dirty="0" err="1">
                          <a:latin typeface="Arial" pitchFamily="34" charset="0"/>
                          <a:cs typeface="Arial" pitchFamily="34" charset="0"/>
                        </a:rPr>
                        <a:t>behavioural</a:t>
                      </a:r>
                      <a:r>
                        <a:rPr lang="en-US" sz="1300" dirty="0">
                          <a:latin typeface="Arial" pitchFamily="34" charset="0"/>
                          <a:cs typeface="Arial" pitchFamily="34" charset="0"/>
                        </a:rPr>
                        <a:t> symptoms, nutrition, safety and psychosocial wellbeing (Fowler </a:t>
                      </a:r>
                      <a:r>
                        <a:rPr lang="en-US" sz="1300" i="1" dirty="0">
                          <a:latin typeface="Arial" pitchFamily="34" charset="0"/>
                          <a:cs typeface="Arial" pitchFamily="34" charset="0"/>
                        </a:rPr>
                        <a:t>et al. </a:t>
                      </a:r>
                      <a:r>
                        <a:rPr lang="en-US" sz="1300" dirty="0">
                          <a:latin typeface="Arial" pitchFamily="34" charset="0"/>
                          <a:cs typeface="Arial" pitchFamily="34" charset="0"/>
                        </a:rPr>
                        <a:t>2025). </a:t>
                      </a:r>
                      <a:endParaRPr lang="en-US" sz="13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2"/>
                  </a:ext>
                </a:extLst>
              </a:tr>
              <a:tr h="370840">
                <a:tc>
                  <a:txBody>
                    <a:bodyPr/>
                    <a:lstStyle/>
                    <a:p>
                      <a:pPr algn="ctr">
                        <a:lnSpc>
                          <a:spcPct val="150000"/>
                        </a:lnSpc>
                        <a:spcAft>
                          <a:spcPts val="0"/>
                        </a:spcAft>
                      </a:pPr>
                      <a:r>
                        <a:rPr lang="en-US" sz="1300" dirty="0">
                          <a:latin typeface="Arial" pitchFamily="34" charset="0"/>
                          <a:cs typeface="Arial" pitchFamily="34" charset="0"/>
                        </a:rPr>
                        <a:t>Enabling Choice</a:t>
                      </a:r>
                      <a:endParaRPr lang="en-US" sz="1300" dirty="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300" dirty="0">
                          <a:latin typeface="Arial" pitchFamily="34" charset="0"/>
                          <a:cs typeface="Arial" pitchFamily="34" charset="0"/>
                        </a:rPr>
                        <a:t>Promote independence by allowing individuals to make choices regarding daily routines, activities and personal preferences whenever possible (Burns, 2023).</a:t>
                      </a:r>
                      <a:endParaRPr lang="en-US" sz="13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3"/>
                  </a:ext>
                </a:extLst>
              </a:tr>
              <a:tr h="370840">
                <a:tc>
                  <a:txBody>
                    <a:bodyPr/>
                    <a:lstStyle/>
                    <a:p>
                      <a:pPr algn="ctr">
                        <a:lnSpc>
                          <a:spcPct val="150000"/>
                        </a:lnSpc>
                        <a:spcAft>
                          <a:spcPts val="0"/>
                        </a:spcAft>
                      </a:pPr>
                      <a:r>
                        <a:rPr lang="en-US" sz="1300" dirty="0">
                          <a:latin typeface="Arial" pitchFamily="34" charset="0"/>
                          <a:cs typeface="Arial" pitchFamily="34" charset="0"/>
                        </a:rPr>
                        <a:t>Social Prescribing &amp; Community Support</a:t>
                      </a:r>
                      <a:endParaRPr lang="en-US" sz="1300" dirty="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300" dirty="0">
                          <a:latin typeface="Arial" pitchFamily="34" charset="0"/>
                          <a:cs typeface="Arial" pitchFamily="34" charset="0"/>
                        </a:rPr>
                        <a:t>Refer patients and </a:t>
                      </a:r>
                      <a:r>
                        <a:rPr lang="en-US" sz="1300" dirty="0" err="1">
                          <a:latin typeface="Arial" pitchFamily="34" charset="0"/>
                          <a:cs typeface="Arial" pitchFamily="34" charset="0"/>
                        </a:rPr>
                        <a:t>carers</a:t>
                      </a:r>
                      <a:r>
                        <a:rPr lang="en-US" sz="1300" dirty="0">
                          <a:latin typeface="Arial" pitchFamily="34" charset="0"/>
                          <a:cs typeface="Arial" pitchFamily="34" charset="0"/>
                        </a:rPr>
                        <a:t> to dementia cafés, memory groups, voluntary </a:t>
                      </a:r>
                      <a:r>
                        <a:rPr lang="en-US" sz="1300" dirty="0" err="1">
                          <a:latin typeface="Arial" pitchFamily="34" charset="0"/>
                          <a:cs typeface="Arial" pitchFamily="34" charset="0"/>
                        </a:rPr>
                        <a:t>organisations</a:t>
                      </a:r>
                      <a:r>
                        <a:rPr lang="en-US" sz="1300" dirty="0">
                          <a:latin typeface="Arial" pitchFamily="34" charset="0"/>
                          <a:cs typeface="Arial" pitchFamily="34" charset="0"/>
                        </a:rPr>
                        <a:t> and community activities to reduce isolation.</a:t>
                      </a:r>
                      <a:endParaRPr lang="en-US" sz="13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4"/>
                  </a:ext>
                </a:extLst>
              </a:tr>
              <a:tr h="370840">
                <a:tc>
                  <a:txBody>
                    <a:bodyPr/>
                    <a:lstStyle/>
                    <a:p>
                      <a:pPr algn="ctr">
                        <a:lnSpc>
                          <a:spcPct val="150000"/>
                        </a:lnSpc>
                        <a:spcAft>
                          <a:spcPts val="0"/>
                        </a:spcAft>
                      </a:pPr>
                      <a:r>
                        <a:rPr lang="en-US" sz="1300" dirty="0">
                          <a:latin typeface="Arial" pitchFamily="34" charset="0"/>
                          <a:cs typeface="Arial" pitchFamily="34" charset="0"/>
                        </a:rPr>
                        <a:t>Supported Self-Management</a:t>
                      </a:r>
                      <a:endParaRPr lang="en-US" sz="1300" dirty="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300" dirty="0">
                          <a:latin typeface="Arial" pitchFamily="34" charset="0"/>
                          <a:cs typeface="Arial" pitchFamily="34" charset="0"/>
                        </a:rPr>
                        <a:t>Provide education for patients in the early stages and equip </a:t>
                      </a:r>
                      <a:r>
                        <a:rPr lang="en-US" sz="1300" dirty="0" err="1">
                          <a:latin typeface="Arial" pitchFamily="34" charset="0"/>
                          <a:cs typeface="Arial" pitchFamily="34" charset="0"/>
                        </a:rPr>
                        <a:t>carers</a:t>
                      </a:r>
                      <a:r>
                        <a:rPr lang="en-US" sz="1300" dirty="0">
                          <a:latin typeface="Arial" pitchFamily="34" charset="0"/>
                          <a:cs typeface="Arial" pitchFamily="34" charset="0"/>
                        </a:rPr>
                        <a:t> with practical skills to manage symptoms, medication and </a:t>
                      </a:r>
                      <a:r>
                        <a:rPr lang="en-US" sz="1300" dirty="0" err="1">
                          <a:latin typeface="Arial" pitchFamily="34" charset="0"/>
                          <a:cs typeface="Arial" pitchFamily="34" charset="0"/>
                        </a:rPr>
                        <a:t>behavioural</a:t>
                      </a:r>
                      <a:r>
                        <a:rPr lang="en-US" sz="1300" dirty="0">
                          <a:latin typeface="Arial" pitchFamily="34" charset="0"/>
                          <a:cs typeface="Arial" pitchFamily="34" charset="0"/>
                        </a:rPr>
                        <a:t> changes </a:t>
                      </a:r>
                      <a:r>
                        <a:rPr lang="pt-BR" sz="1300" dirty="0">
                          <a:latin typeface="Arial" pitchFamily="34" charset="0"/>
                          <a:cs typeface="Arial" pitchFamily="34" charset="0"/>
                        </a:rPr>
                        <a:t>(Correia de Matos et al. 2025)</a:t>
                      </a:r>
                      <a:r>
                        <a:rPr lang="en-US" sz="1300" dirty="0">
                          <a:latin typeface="Arial" pitchFamily="34" charset="0"/>
                          <a:cs typeface="Arial" pitchFamily="34" charset="0"/>
                        </a:rPr>
                        <a:t>.</a:t>
                      </a:r>
                      <a:endParaRPr lang="en-US" sz="13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5"/>
                  </a:ext>
                </a:extLst>
              </a:tr>
              <a:tr h="370840">
                <a:tc>
                  <a:txBody>
                    <a:bodyPr/>
                    <a:lstStyle/>
                    <a:p>
                      <a:pPr algn="ctr">
                        <a:lnSpc>
                          <a:spcPct val="150000"/>
                        </a:lnSpc>
                        <a:spcAft>
                          <a:spcPts val="0"/>
                        </a:spcAft>
                      </a:pPr>
                      <a:r>
                        <a:rPr lang="en-US" sz="1300" dirty="0">
                          <a:latin typeface="Arial" pitchFamily="34" charset="0"/>
                          <a:cs typeface="Arial" pitchFamily="34" charset="0"/>
                        </a:rPr>
                        <a:t>Personal Health Budgets</a:t>
                      </a:r>
                      <a:endParaRPr lang="en-US" sz="1300" dirty="0">
                        <a:latin typeface="Arial" pitchFamily="34" charset="0"/>
                        <a:ea typeface="Calibri"/>
                        <a:cs typeface="Arial" pitchFamily="34" charset="0"/>
                      </a:endParaRPr>
                    </a:p>
                  </a:txBody>
                  <a:tcPr marL="68580" marR="68580" marT="0" marB="0"/>
                </a:tc>
                <a:tc>
                  <a:txBody>
                    <a:bodyPr/>
                    <a:lstStyle/>
                    <a:p>
                      <a:pPr algn="ctr">
                        <a:lnSpc>
                          <a:spcPct val="150000"/>
                        </a:lnSpc>
                        <a:spcAft>
                          <a:spcPts val="0"/>
                        </a:spcAft>
                      </a:pPr>
                      <a:r>
                        <a:rPr lang="en-US" sz="1300" dirty="0">
                          <a:latin typeface="Arial" pitchFamily="34" charset="0"/>
                          <a:cs typeface="Arial" pitchFamily="34" charset="0"/>
                        </a:rPr>
                        <a:t>Where eligible, enable </a:t>
                      </a:r>
                      <a:r>
                        <a:rPr lang="en-US" sz="1300" dirty="0" err="1">
                          <a:latin typeface="Arial" pitchFamily="34" charset="0"/>
                          <a:cs typeface="Arial" pitchFamily="34" charset="0"/>
                        </a:rPr>
                        <a:t>personalised</a:t>
                      </a:r>
                      <a:r>
                        <a:rPr lang="en-US" sz="1300" dirty="0">
                          <a:latin typeface="Arial" pitchFamily="34" charset="0"/>
                          <a:cs typeface="Arial" pitchFamily="34" charset="0"/>
                        </a:rPr>
                        <a:t> funding to access tailored home care, respite services, assistive technology and community support (</a:t>
                      </a:r>
                      <a:r>
                        <a:rPr lang="en-US" sz="1300" dirty="0" err="1">
                          <a:latin typeface="Arial" pitchFamily="34" charset="0"/>
                          <a:cs typeface="Arial" pitchFamily="34" charset="0"/>
                        </a:rPr>
                        <a:t>Sheikhi</a:t>
                      </a:r>
                      <a:r>
                        <a:rPr lang="en-US" sz="1300" baseline="0" dirty="0">
                          <a:latin typeface="Arial" pitchFamily="34" charset="0"/>
                          <a:cs typeface="Arial" pitchFamily="34" charset="0"/>
                        </a:rPr>
                        <a:t> </a:t>
                      </a:r>
                      <a:r>
                        <a:rPr lang="en-US" sz="1300" i="1" baseline="0" dirty="0">
                          <a:latin typeface="Arial" pitchFamily="34" charset="0"/>
                          <a:cs typeface="Arial" pitchFamily="34" charset="0"/>
                        </a:rPr>
                        <a:t>et al. </a:t>
                      </a:r>
                      <a:r>
                        <a:rPr lang="en-US" sz="1300" i="0" baseline="0" dirty="0">
                          <a:latin typeface="Arial" pitchFamily="34" charset="0"/>
                          <a:cs typeface="Arial" pitchFamily="34" charset="0"/>
                        </a:rPr>
                        <a:t>2025</a:t>
                      </a:r>
                      <a:r>
                        <a:rPr lang="en-US" sz="1300" dirty="0">
                          <a:latin typeface="Arial" pitchFamily="34" charset="0"/>
                          <a:cs typeface="Arial" pitchFamily="34" charset="0"/>
                        </a:rPr>
                        <a:t>).</a:t>
                      </a:r>
                      <a:endParaRPr lang="en-US" sz="1300" dirty="0">
                        <a:latin typeface="Arial" pitchFamily="34" charset="0"/>
                        <a:ea typeface="Calibri"/>
                        <a:cs typeface="Arial" pitchFamily="34" charset="0"/>
                      </a:endParaRPr>
                    </a:p>
                  </a:txBody>
                  <a:tcPr marL="68580" marR="68580"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200" b="1" dirty="0">
                <a:latin typeface="Arial" pitchFamily="34" charset="0"/>
                <a:cs typeface="Arial" pitchFamily="34" charset="0"/>
              </a:rPr>
              <a:t>Conclusion</a:t>
            </a:r>
            <a:endParaRPr lang="en-US" sz="3200" b="1" dirty="0">
              <a:latin typeface="Arial" pitchFamily="34" charset="0"/>
              <a:cs typeface="Arial" pitchFamily="34" charset="0"/>
            </a:endParaRPr>
          </a:p>
        </p:txBody>
      </p:sp>
      <p:pic>
        <p:nvPicPr>
          <p:cNvPr id="5122" name="Picture 2"/>
          <p:cNvPicPr>
            <a:picLocks noGrp="1" noChangeAspect="1" noChangeArrowheads="1"/>
          </p:cNvPicPr>
          <p:nvPr>
            <p:ph idx="1"/>
          </p:nvPr>
        </p:nvPicPr>
        <p:blipFill>
          <a:blip r:embed="rId2"/>
          <a:srcRect/>
          <a:stretch>
            <a:fillRect/>
          </a:stretch>
        </p:blipFill>
        <p:spPr bwMode="auto">
          <a:xfrm>
            <a:off x="285720" y="2643182"/>
            <a:ext cx="1457529" cy="1467055"/>
          </a:xfrm>
          <a:prstGeom prst="rect">
            <a:avLst/>
          </a:prstGeom>
          <a:noFill/>
          <a:ln w="9525">
            <a:noFill/>
            <a:miter lim="800000"/>
            <a:headEnd/>
            <a:tailEnd/>
          </a:ln>
          <a:effectLst/>
        </p:spPr>
      </p:pic>
      <p:pic>
        <p:nvPicPr>
          <p:cNvPr id="5123" name="Picture 3"/>
          <p:cNvPicPr>
            <a:picLocks noChangeAspect="1" noChangeArrowheads="1"/>
          </p:cNvPicPr>
          <p:nvPr/>
        </p:nvPicPr>
        <p:blipFill>
          <a:blip r:embed="rId3"/>
          <a:srcRect/>
          <a:stretch>
            <a:fillRect/>
          </a:stretch>
        </p:blipFill>
        <p:spPr bwMode="auto">
          <a:xfrm>
            <a:off x="4786314" y="2571744"/>
            <a:ext cx="1438275" cy="1495425"/>
          </a:xfrm>
          <a:prstGeom prst="rect">
            <a:avLst/>
          </a:prstGeom>
          <a:noFill/>
          <a:ln w="9525">
            <a:noFill/>
            <a:miter lim="800000"/>
            <a:headEnd/>
            <a:tailEnd/>
          </a:ln>
          <a:effectLst/>
        </p:spPr>
      </p:pic>
      <p:pic>
        <p:nvPicPr>
          <p:cNvPr id="5124" name="Picture 4"/>
          <p:cNvPicPr>
            <a:picLocks noChangeAspect="1" noChangeArrowheads="1"/>
          </p:cNvPicPr>
          <p:nvPr/>
        </p:nvPicPr>
        <p:blipFill>
          <a:blip r:embed="rId4"/>
          <a:srcRect/>
          <a:stretch>
            <a:fillRect/>
          </a:stretch>
        </p:blipFill>
        <p:spPr bwMode="auto">
          <a:xfrm>
            <a:off x="2533647" y="2571744"/>
            <a:ext cx="1609725" cy="1533525"/>
          </a:xfrm>
          <a:prstGeom prst="rect">
            <a:avLst/>
          </a:prstGeom>
          <a:noFill/>
          <a:ln w="9525">
            <a:noFill/>
            <a:miter lim="800000"/>
            <a:headEnd/>
            <a:tailEnd/>
          </a:ln>
          <a:effectLst/>
        </p:spPr>
      </p:pic>
      <p:pic>
        <p:nvPicPr>
          <p:cNvPr id="5125" name="Picture 5"/>
          <p:cNvPicPr>
            <a:picLocks noChangeAspect="1" noChangeArrowheads="1"/>
          </p:cNvPicPr>
          <p:nvPr/>
        </p:nvPicPr>
        <p:blipFill>
          <a:blip r:embed="rId5"/>
          <a:srcRect/>
          <a:stretch>
            <a:fillRect/>
          </a:stretch>
        </p:blipFill>
        <p:spPr bwMode="auto">
          <a:xfrm>
            <a:off x="7000892" y="2643182"/>
            <a:ext cx="1571625" cy="1438275"/>
          </a:xfrm>
          <a:prstGeom prst="rect">
            <a:avLst/>
          </a:prstGeom>
          <a:noFill/>
          <a:ln w="9525">
            <a:noFill/>
            <a:miter lim="800000"/>
            <a:headEnd/>
            <a:tailEnd/>
          </a:ln>
          <a:effectLst/>
        </p:spPr>
      </p:pic>
      <p:sp>
        <p:nvSpPr>
          <p:cNvPr id="8" name="Rectangle 7"/>
          <p:cNvSpPr/>
          <p:nvPr/>
        </p:nvSpPr>
        <p:spPr>
          <a:xfrm>
            <a:off x="285720" y="4429132"/>
            <a:ext cx="1785950" cy="2071702"/>
          </a:xfrm>
          <a:prstGeom prst="rect">
            <a:avLst/>
          </a:prstGeom>
          <a:solidFill>
            <a:schemeClr val="bg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IN" sz="1400" dirty="0">
                <a:solidFill>
                  <a:schemeClr val="tx1"/>
                </a:solidFill>
                <a:latin typeface="Arial" pitchFamily="34" charset="0"/>
                <a:cs typeface="Arial" pitchFamily="34" charset="0"/>
              </a:rPr>
              <a:t>Alzheimer's disease is a rapidly expanding public health problem that needs comprehensive and evidence-based approaches for its management.</a:t>
            </a:r>
            <a:endParaRPr lang="en-US" sz="1400" dirty="0">
              <a:solidFill>
                <a:schemeClr val="tx1"/>
              </a:solidFill>
              <a:latin typeface="Arial" pitchFamily="34" charset="0"/>
              <a:cs typeface="Arial" pitchFamily="34" charset="0"/>
            </a:endParaRPr>
          </a:p>
          <a:p>
            <a:pPr algn="just"/>
            <a:endParaRPr lang="en-US" sz="1400" dirty="0">
              <a:solidFill>
                <a:schemeClr val="tx1"/>
              </a:solidFill>
              <a:latin typeface="Arial" pitchFamily="34" charset="0"/>
              <a:cs typeface="Arial" pitchFamily="34" charset="0"/>
            </a:endParaRPr>
          </a:p>
        </p:txBody>
      </p:sp>
      <p:sp>
        <p:nvSpPr>
          <p:cNvPr id="9" name="Rectangle 8"/>
          <p:cNvSpPr/>
          <p:nvPr/>
        </p:nvSpPr>
        <p:spPr>
          <a:xfrm>
            <a:off x="2500298" y="4429132"/>
            <a:ext cx="1785950" cy="2071702"/>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1400" dirty="0">
                <a:solidFill>
                  <a:schemeClr val="tx1"/>
                </a:solidFill>
                <a:latin typeface="Arial" pitchFamily="34" charset="0"/>
                <a:cs typeface="Arial" pitchFamily="34" charset="0"/>
              </a:rPr>
              <a:t>Patient outcomes and caregiver experiences are enhanced with early diagnosis, timely intervention and multidisciplinary collaboration.</a:t>
            </a:r>
            <a:endParaRPr lang="en-US" sz="1400" dirty="0">
              <a:solidFill>
                <a:schemeClr val="tx1"/>
              </a:solidFill>
              <a:latin typeface="Arial" pitchFamily="34" charset="0"/>
              <a:cs typeface="Arial" pitchFamily="34" charset="0"/>
            </a:endParaRPr>
          </a:p>
        </p:txBody>
      </p:sp>
      <p:sp>
        <p:nvSpPr>
          <p:cNvPr id="10" name="Rectangle 9"/>
          <p:cNvSpPr/>
          <p:nvPr/>
        </p:nvSpPr>
        <p:spPr>
          <a:xfrm>
            <a:off x="4786314" y="4429132"/>
            <a:ext cx="1785950" cy="2071702"/>
          </a:xfrm>
          <a:prstGeom prst="rect">
            <a:avLst/>
          </a:prstGeom>
          <a:solidFill>
            <a:schemeClr val="bg1"/>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1400" dirty="0">
                <a:solidFill>
                  <a:schemeClr val="tx1"/>
                </a:solidFill>
                <a:latin typeface="Arial" pitchFamily="34" charset="0"/>
                <a:cs typeface="Arial" pitchFamily="34" charset="0"/>
              </a:rPr>
              <a:t>Person-</a:t>
            </a:r>
            <a:r>
              <a:rPr lang="en-US" sz="1400" dirty="0" err="1">
                <a:solidFill>
                  <a:schemeClr val="tx1"/>
                </a:solidFill>
                <a:latin typeface="Arial" pitchFamily="34" charset="0"/>
                <a:cs typeface="Arial" pitchFamily="34" charset="0"/>
              </a:rPr>
              <a:t>centred</a:t>
            </a:r>
            <a:r>
              <a:rPr lang="en-US" sz="1400" dirty="0">
                <a:solidFill>
                  <a:schemeClr val="tx1"/>
                </a:solidFill>
                <a:latin typeface="Arial" pitchFamily="34" charset="0"/>
                <a:cs typeface="Arial" pitchFamily="34" charset="0"/>
              </a:rPr>
              <a:t>, co-productive care and </a:t>
            </a:r>
            <a:r>
              <a:rPr lang="en-US" sz="1400" dirty="0" err="1">
                <a:solidFill>
                  <a:schemeClr val="tx1"/>
                </a:solidFill>
                <a:latin typeface="Arial" pitchFamily="34" charset="0"/>
                <a:cs typeface="Arial" pitchFamily="34" charset="0"/>
              </a:rPr>
              <a:t>personalised</a:t>
            </a:r>
            <a:r>
              <a:rPr lang="en-US" sz="1400" dirty="0">
                <a:solidFill>
                  <a:schemeClr val="tx1"/>
                </a:solidFill>
                <a:latin typeface="Arial" pitchFamily="34" charset="0"/>
                <a:cs typeface="Arial" pitchFamily="34" charset="0"/>
              </a:rPr>
              <a:t> support should underpin every stage of dementia management</a:t>
            </a:r>
            <a:r>
              <a:rPr lang="en-IN" sz="1400" dirty="0">
                <a:solidFill>
                  <a:schemeClr val="tx1"/>
                </a:solidFill>
                <a:latin typeface="Arial" pitchFamily="34" charset="0"/>
                <a:cs typeface="Arial" pitchFamily="34" charset="0"/>
              </a:rPr>
              <a:t>.</a:t>
            </a:r>
            <a:endParaRPr lang="en-US" sz="1400" dirty="0">
              <a:solidFill>
                <a:schemeClr val="tx1"/>
              </a:solidFill>
              <a:latin typeface="Arial" pitchFamily="34" charset="0"/>
              <a:cs typeface="Arial" pitchFamily="34" charset="0"/>
            </a:endParaRPr>
          </a:p>
          <a:p>
            <a:pPr algn="just"/>
            <a:endParaRPr lang="en-US" sz="1400" dirty="0">
              <a:solidFill>
                <a:schemeClr val="tx1"/>
              </a:solidFill>
              <a:latin typeface="Arial" pitchFamily="34" charset="0"/>
              <a:cs typeface="Arial" pitchFamily="34" charset="0"/>
            </a:endParaRPr>
          </a:p>
        </p:txBody>
      </p:sp>
      <p:sp>
        <p:nvSpPr>
          <p:cNvPr id="11" name="Rectangle 10"/>
          <p:cNvSpPr/>
          <p:nvPr/>
        </p:nvSpPr>
        <p:spPr>
          <a:xfrm>
            <a:off x="7000892" y="4429132"/>
            <a:ext cx="1857388" cy="2071702"/>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IN" sz="1400" dirty="0">
                <a:solidFill>
                  <a:schemeClr val="tx1"/>
                </a:solidFill>
                <a:latin typeface="Arial" pitchFamily="34" charset="0"/>
                <a:cs typeface="Arial" pitchFamily="34" charset="0"/>
              </a:rPr>
              <a:t>A consistent application of the NICE guidance in residential care homes will enhance the safety, dignity, independence and quality of life for residents with Alzheimer's disease.</a:t>
            </a:r>
            <a:endParaRPr lang="en-US" sz="1400" dirty="0">
              <a:solidFill>
                <a:schemeClr val="tx1"/>
              </a:solidFill>
              <a:latin typeface="Arial" pitchFamily="34" charset="0"/>
              <a:cs typeface="Arial"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5794"/>
            <a:ext cx="8229600" cy="642942"/>
          </a:xfrm>
        </p:spPr>
        <p:txBody>
          <a:bodyPr>
            <a:normAutofit/>
          </a:bodyPr>
          <a:lstStyle/>
          <a:p>
            <a:pPr algn="ctr"/>
            <a:r>
              <a:rPr lang="en-IN" sz="3200" b="1" dirty="0">
                <a:solidFill>
                  <a:schemeClr val="tx1"/>
                </a:solidFill>
                <a:latin typeface="Arial" pitchFamily="34" charset="0"/>
                <a:cs typeface="Arial" pitchFamily="34" charset="0"/>
              </a:rPr>
              <a:t>References</a:t>
            </a:r>
            <a:endParaRPr lang="en-US" sz="3200" dirty="0">
              <a:solidFill>
                <a:schemeClr val="tx1"/>
              </a:solidFill>
              <a:latin typeface="Arial" pitchFamily="34" charset="0"/>
              <a:cs typeface="Arial" pitchFamily="34" charset="0"/>
            </a:endParaRPr>
          </a:p>
        </p:txBody>
      </p:sp>
      <p:sp>
        <p:nvSpPr>
          <p:cNvPr id="3" name="Content Placeholder 2"/>
          <p:cNvSpPr>
            <a:spLocks noGrp="1"/>
          </p:cNvSpPr>
          <p:nvPr>
            <p:ph idx="1"/>
          </p:nvPr>
        </p:nvSpPr>
        <p:spPr>
          <a:xfrm>
            <a:off x="457200" y="1714488"/>
            <a:ext cx="8229600" cy="5072074"/>
          </a:xfrm>
        </p:spPr>
        <p:txBody>
          <a:bodyPr>
            <a:noAutofit/>
          </a:bodyPr>
          <a:lstStyle/>
          <a:p>
            <a:pPr algn="just">
              <a:buNone/>
            </a:pPr>
            <a:r>
              <a:rPr lang="en-IN" sz="800" dirty="0">
                <a:latin typeface="Arial" pitchFamily="34" charset="0"/>
                <a:cs typeface="Arial" pitchFamily="34" charset="0"/>
              </a:rPr>
              <a:t>Alzheimer’s Society. (2024). What are the costs of dementia diagnosis and care in the UK? [online] Available at: </a:t>
            </a:r>
            <a:r>
              <a:rPr lang="en-IN" sz="800" u="sng" dirty="0">
                <a:latin typeface="Arial" pitchFamily="34" charset="0"/>
                <a:cs typeface="Arial" pitchFamily="34" charset="0"/>
                <a:hlinkClick r:id="rId2"/>
              </a:rPr>
              <a:t>https://www.alzheimers.org.uk/what-we-do/policy-and-influencing/dementia-scale-impact-numbers</a:t>
            </a:r>
            <a:r>
              <a:rPr lang="en-IN" sz="800" dirty="0">
                <a:latin typeface="Arial" pitchFamily="34" charset="0"/>
                <a:cs typeface="Arial" pitchFamily="34" charset="0"/>
              </a:rPr>
              <a:t> [Accessed 2 Jul. 2026].</a:t>
            </a:r>
            <a:endParaRPr lang="en-US" sz="800" dirty="0">
              <a:latin typeface="Arial" pitchFamily="34" charset="0"/>
              <a:cs typeface="Arial" pitchFamily="34" charset="0"/>
            </a:endParaRPr>
          </a:p>
          <a:p>
            <a:pPr algn="just">
              <a:buNone/>
            </a:pPr>
            <a:r>
              <a:rPr lang="en-IN" sz="800" dirty="0" err="1">
                <a:latin typeface="Arial" pitchFamily="34" charset="0"/>
                <a:cs typeface="Arial" pitchFamily="34" charset="0"/>
              </a:rPr>
              <a:t>Aworinde</a:t>
            </a:r>
            <a:r>
              <a:rPr lang="en-IN" sz="800" dirty="0">
                <a:latin typeface="Arial" pitchFamily="34" charset="0"/>
                <a:cs typeface="Arial" pitchFamily="34" charset="0"/>
              </a:rPr>
              <a:t>, J., Ellis‐Smith, C., </a:t>
            </a:r>
            <a:r>
              <a:rPr lang="en-IN" sz="800" dirty="0" err="1">
                <a:latin typeface="Arial" pitchFamily="34" charset="0"/>
                <a:cs typeface="Arial" pitchFamily="34" charset="0"/>
              </a:rPr>
              <a:t>Gillam</a:t>
            </a:r>
            <a:r>
              <a:rPr lang="en-IN" sz="800" dirty="0">
                <a:latin typeface="Arial" pitchFamily="34" charset="0"/>
                <a:cs typeface="Arial" pitchFamily="34" charset="0"/>
              </a:rPr>
              <a:t>, J., Roche, M., </a:t>
            </a:r>
            <a:r>
              <a:rPr lang="en-IN" sz="800" dirty="0" err="1">
                <a:latin typeface="Arial" pitchFamily="34" charset="0"/>
                <a:cs typeface="Arial" pitchFamily="34" charset="0"/>
              </a:rPr>
              <a:t>Coombes</a:t>
            </a:r>
            <a:r>
              <a:rPr lang="en-IN" sz="800" dirty="0">
                <a:latin typeface="Arial" pitchFamily="34" charset="0"/>
                <a:cs typeface="Arial" pitchFamily="34" charset="0"/>
              </a:rPr>
              <a:t>, L., </a:t>
            </a:r>
            <a:r>
              <a:rPr lang="en-IN" sz="800" dirty="0" err="1">
                <a:latin typeface="Arial" pitchFamily="34" charset="0"/>
                <a:cs typeface="Arial" pitchFamily="34" charset="0"/>
              </a:rPr>
              <a:t>Yorganci</a:t>
            </a:r>
            <a:r>
              <a:rPr lang="en-IN" sz="800" dirty="0">
                <a:latin typeface="Arial" pitchFamily="34" charset="0"/>
                <a:cs typeface="Arial" pitchFamily="34" charset="0"/>
              </a:rPr>
              <a:t>, E. and Evans, C.J., (2022). How do person‐</a:t>
            </a:r>
            <a:r>
              <a:rPr lang="en-IN" sz="800" dirty="0" err="1">
                <a:latin typeface="Arial" pitchFamily="34" charset="0"/>
                <a:cs typeface="Arial" pitchFamily="34" charset="0"/>
              </a:rPr>
              <a:t>centered</a:t>
            </a:r>
            <a:r>
              <a:rPr lang="en-IN" sz="800" dirty="0">
                <a:latin typeface="Arial" pitchFamily="34" charset="0"/>
                <a:cs typeface="Arial" pitchFamily="34" charset="0"/>
              </a:rPr>
              <a:t> outcome measures enable shared decision‐making for people with dementia and family carers?—a systematic review. Alzheimer's &amp; Dementia: Translational Research &amp; Clinical Interventions, 8(1), p.e12304. </a:t>
            </a:r>
            <a:r>
              <a:rPr lang="en-IN" sz="800" u="sng" dirty="0">
                <a:latin typeface="Arial" pitchFamily="34" charset="0"/>
                <a:cs typeface="Arial" pitchFamily="34" charset="0"/>
                <a:hlinkClick r:id="rId3"/>
              </a:rPr>
              <a:t>https://doi.org/10.1002/trc2.12304</a:t>
            </a:r>
            <a:r>
              <a:rPr lang="en-IN" sz="800" dirty="0">
                <a:latin typeface="Arial" pitchFamily="34" charset="0"/>
                <a:cs typeface="Arial" pitchFamily="34" charset="0"/>
              </a:rPr>
              <a:t>  [</a:t>
            </a:r>
            <a:r>
              <a:rPr lang="en-US" sz="800" dirty="0">
                <a:latin typeface="Arial" pitchFamily="34" charset="0"/>
                <a:cs typeface="Arial" pitchFamily="34" charset="0"/>
              </a:rPr>
              <a:t>Accessed  2 Jul. 2026]</a:t>
            </a:r>
          </a:p>
          <a:p>
            <a:pPr algn="just">
              <a:buNone/>
            </a:pPr>
            <a:r>
              <a:rPr lang="en-IN" sz="800" dirty="0">
                <a:latin typeface="Arial" pitchFamily="34" charset="0"/>
                <a:cs typeface="Arial" pitchFamily="34" charset="0"/>
              </a:rPr>
              <a:t>Burns, D., (2023). Integrated and coordinated care: what it means. Journal of Community Nursing, 37(4).  </a:t>
            </a:r>
            <a:endParaRPr lang="en-US" sz="800" dirty="0">
              <a:latin typeface="Arial" pitchFamily="34" charset="0"/>
              <a:cs typeface="Arial" pitchFamily="34" charset="0"/>
            </a:endParaRPr>
          </a:p>
          <a:p>
            <a:pPr algn="just">
              <a:buNone/>
            </a:pPr>
            <a:r>
              <a:rPr lang="en-IN" sz="800" dirty="0">
                <a:latin typeface="Arial" pitchFamily="34" charset="0"/>
                <a:cs typeface="Arial" pitchFamily="34" charset="0"/>
              </a:rPr>
              <a:t>Carrier, J., Jones, A. and Newbury, G., (2022). Care coordination and the role of multi-disciplinary teams. In Managing Long-term Conditions and Chronic Illness in Primary Care (pp. 35-49). </a:t>
            </a:r>
            <a:r>
              <a:rPr lang="en-IN" sz="800" dirty="0" err="1">
                <a:latin typeface="Arial" pitchFamily="34" charset="0"/>
                <a:cs typeface="Arial" pitchFamily="34" charset="0"/>
              </a:rPr>
              <a:t>Routledge</a:t>
            </a:r>
            <a:r>
              <a:rPr lang="en-IN" sz="800" dirty="0">
                <a:latin typeface="Arial" pitchFamily="34" charset="0"/>
                <a:cs typeface="Arial" pitchFamily="34" charset="0"/>
              </a:rPr>
              <a:t>. </a:t>
            </a:r>
            <a:r>
              <a:rPr lang="en-IN" sz="800" u="sng" dirty="0">
                <a:latin typeface="Arial" pitchFamily="34" charset="0"/>
                <a:cs typeface="Arial" pitchFamily="34" charset="0"/>
                <a:hlinkClick r:id="rId4"/>
              </a:rPr>
              <a:t>https://www.taylorfrancis.com/chapters/edit/10.4324/9781003020653-3/care-coordination-role-multi-disciplinary-teams-judith-carrier-anna-jones-gina-newbury</a:t>
            </a:r>
            <a:r>
              <a:rPr lang="en-IN" sz="800" dirty="0">
                <a:latin typeface="Arial" pitchFamily="34" charset="0"/>
                <a:cs typeface="Arial" pitchFamily="34" charset="0"/>
              </a:rPr>
              <a:t> [</a:t>
            </a:r>
            <a:r>
              <a:rPr lang="en-US" sz="800" dirty="0">
                <a:latin typeface="Arial" pitchFamily="34" charset="0"/>
                <a:cs typeface="Arial" pitchFamily="34" charset="0"/>
              </a:rPr>
              <a:t>Accessed 3 Jul. 2026]</a:t>
            </a:r>
          </a:p>
          <a:p>
            <a:pPr algn="just">
              <a:buNone/>
            </a:pPr>
            <a:r>
              <a:rPr lang="en-IN" sz="800" dirty="0">
                <a:latin typeface="Arial" pitchFamily="34" charset="0"/>
                <a:cs typeface="Arial" pitchFamily="34" charset="0"/>
              </a:rPr>
              <a:t>Chen, W., Li, B., Wang, H., Wei, G., Chen, K., Wang, W., Wang, S. and Liu, Y., (2024). </a:t>
            </a:r>
            <a:r>
              <a:rPr lang="en-IN" sz="800" dirty="0" err="1">
                <a:latin typeface="Arial" pitchFamily="34" charset="0"/>
                <a:cs typeface="Arial" pitchFamily="34" charset="0"/>
              </a:rPr>
              <a:t>Apolipoprotein</a:t>
            </a:r>
            <a:r>
              <a:rPr lang="en-IN" sz="800" dirty="0">
                <a:latin typeface="Arial" pitchFamily="34" charset="0"/>
                <a:cs typeface="Arial" pitchFamily="34" charset="0"/>
              </a:rPr>
              <a:t> E E3/E4 genotype is associated with an increased risk of type 2 diabetes mellitus complicated with coronary artery disease. BMC Cardiovascular Disorders, 24(1), p.160. </a:t>
            </a:r>
            <a:r>
              <a:rPr lang="en-IN" sz="800" u="sng" dirty="0">
                <a:latin typeface="Arial" pitchFamily="34" charset="0"/>
                <a:cs typeface="Arial" pitchFamily="34" charset="0"/>
                <a:hlinkClick r:id="rId5"/>
              </a:rPr>
              <a:t>https://link.springer.com/article/10.1186/s12872-024-03831-0</a:t>
            </a:r>
            <a:r>
              <a:rPr lang="en-IN" sz="800" dirty="0">
                <a:latin typeface="Arial" pitchFamily="34" charset="0"/>
                <a:cs typeface="Arial" pitchFamily="34" charset="0"/>
              </a:rPr>
              <a:t> [</a:t>
            </a:r>
            <a:r>
              <a:rPr lang="en-US" sz="800" dirty="0">
                <a:latin typeface="Arial" pitchFamily="34" charset="0"/>
                <a:cs typeface="Arial" pitchFamily="34" charset="0"/>
              </a:rPr>
              <a:t>Accessed 4 Jul. 2026]</a:t>
            </a:r>
          </a:p>
          <a:p>
            <a:pPr algn="just">
              <a:buNone/>
            </a:pPr>
            <a:r>
              <a:rPr lang="en-IN" sz="800" dirty="0" err="1">
                <a:latin typeface="Arial" pitchFamily="34" charset="0"/>
                <a:cs typeface="Arial" pitchFamily="34" charset="0"/>
              </a:rPr>
              <a:t>Correia</a:t>
            </a:r>
            <a:r>
              <a:rPr lang="en-IN" sz="800" dirty="0">
                <a:latin typeface="Arial" pitchFamily="34" charset="0"/>
                <a:cs typeface="Arial" pitchFamily="34" charset="0"/>
              </a:rPr>
              <a:t> de Matos, R., do </a:t>
            </a:r>
            <a:r>
              <a:rPr lang="en-IN" sz="800" dirty="0" err="1">
                <a:latin typeface="Arial" pitchFamily="34" charset="0"/>
                <a:cs typeface="Arial" pitchFamily="34" charset="0"/>
              </a:rPr>
              <a:t>Nascimento</a:t>
            </a:r>
            <a:r>
              <a:rPr lang="en-IN" sz="800" dirty="0">
                <a:latin typeface="Arial" pitchFamily="34" charset="0"/>
                <a:cs typeface="Arial" pitchFamily="34" charset="0"/>
              </a:rPr>
              <a:t>, G. and Campos </a:t>
            </a:r>
            <a:r>
              <a:rPr lang="en-IN" sz="800" dirty="0" err="1">
                <a:latin typeface="Arial" pitchFamily="34" charset="0"/>
                <a:cs typeface="Arial" pitchFamily="34" charset="0"/>
              </a:rPr>
              <a:t>Fernandes</a:t>
            </a:r>
            <a:r>
              <a:rPr lang="en-IN" sz="800" dirty="0">
                <a:latin typeface="Arial" pitchFamily="34" charset="0"/>
                <a:cs typeface="Arial" pitchFamily="34" charset="0"/>
              </a:rPr>
              <a:t>, A., (2025). Integrated care: an insight into the national models and their impact on patients and health systems–a narrative review. Journal of Integrated Care, 33(1), pp.63-74. </a:t>
            </a:r>
            <a:r>
              <a:rPr lang="en-IN" sz="800" u="sng" dirty="0">
                <a:latin typeface="Arial" pitchFamily="34" charset="0"/>
                <a:cs typeface="Arial" pitchFamily="34" charset="0"/>
                <a:hlinkClick r:id="rId6"/>
              </a:rPr>
              <a:t>https://doi.org/10.1108/JICA-08-2024-0047</a:t>
            </a:r>
            <a:r>
              <a:rPr lang="en-IN" sz="800" dirty="0">
                <a:latin typeface="Arial" pitchFamily="34" charset="0"/>
                <a:cs typeface="Arial" pitchFamily="34" charset="0"/>
              </a:rPr>
              <a:t> [</a:t>
            </a:r>
            <a:r>
              <a:rPr lang="en-US" sz="800" dirty="0">
                <a:latin typeface="Arial" pitchFamily="34" charset="0"/>
                <a:cs typeface="Arial" pitchFamily="34" charset="0"/>
              </a:rPr>
              <a:t>Accessed  3 Jul. 2026]</a:t>
            </a:r>
          </a:p>
          <a:p>
            <a:pPr algn="just">
              <a:buNone/>
            </a:pPr>
            <a:r>
              <a:rPr lang="en-IN" sz="800" dirty="0">
                <a:latin typeface="Arial" pitchFamily="34" charset="0"/>
                <a:cs typeface="Arial" pitchFamily="34" charset="0"/>
              </a:rPr>
              <a:t>Fowler, N.R., </a:t>
            </a:r>
            <a:r>
              <a:rPr lang="en-IN" sz="800" dirty="0" err="1">
                <a:latin typeface="Arial" pitchFamily="34" charset="0"/>
                <a:cs typeface="Arial" pitchFamily="34" charset="0"/>
              </a:rPr>
              <a:t>Partrick</a:t>
            </a:r>
            <a:r>
              <a:rPr lang="en-IN" sz="800" dirty="0">
                <a:latin typeface="Arial" pitchFamily="34" charset="0"/>
                <a:cs typeface="Arial" pitchFamily="34" charset="0"/>
              </a:rPr>
              <a:t>, K.A., Taylor, J., </a:t>
            </a:r>
            <a:r>
              <a:rPr lang="en-IN" sz="800" dirty="0" err="1">
                <a:latin typeface="Arial" pitchFamily="34" charset="0"/>
                <a:cs typeface="Arial" pitchFamily="34" charset="0"/>
              </a:rPr>
              <a:t>Hornbecker</a:t>
            </a:r>
            <a:r>
              <a:rPr lang="en-IN" sz="800" dirty="0">
                <a:latin typeface="Arial" pitchFamily="34" charset="0"/>
                <a:cs typeface="Arial" pitchFamily="34" charset="0"/>
              </a:rPr>
              <a:t>, M., Kelleher, K., </a:t>
            </a:r>
            <a:r>
              <a:rPr lang="en-IN" sz="800" dirty="0" err="1">
                <a:latin typeface="Arial" pitchFamily="34" charset="0"/>
                <a:cs typeface="Arial" pitchFamily="34" charset="0"/>
              </a:rPr>
              <a:t>Boustani</a:t>
            </a:r>
            <a:r>
              <a:rPr lang="en-IN" sz="800" dirty="0">
                <a:latin typeface="Arial" pitchFamily="34" charset="0"/>
                <a:cs typeface="Arial" pitchFamily="34" charset="0"/>
              </a:rPr>
              <a:t>, M., Cummings, J.L., MacLeod, T., </a:t>
            </a:r>
            <a:r>
              <a:rPr lang="en-IN" sz="800" dirty="0" err="1">
                <a:latin typeface="Arial" pitchFamily="34" charset="0"/>
                <a:cs typeface="Arial" pitchFamily="34" charset="0"/>
              </a:rPr>
              <a:t>Mielke</a:t>
            </a:r>
            <a:r>
              <a:rPr lang="en-IN" sz="800" dirty="0">
                <a:latin typeface="Arial" pitchFamily="34" charset="0"/>
                <a:cs typeface="Arial" pitchFamily="34" charset="0"/>
              </a:rPr>
              <a:t>, M.M., </a:t>
            </a:r>
            <a:r>
              <a:rPr lang="en-IN" sz="800" dirty="0" err="1">
                <a:latin typeface="Arial" pitchFamily="34" charset="0"/>
                <a:cs typeface="Arial" pitchFamily="34" charset="0"/>
              </a:rPr>
              <a:t>Brosch</a:t>
            </a:r>
            <a:r>
              <a:rPr lang="en-IN" sz="800" dirty="0">
                <a:latin typeface="Arial" pitchFamily="34" charset="0"/>
                <a:cs typeface="Arial" pitchFamily="34" charset="0"/>
              </a:rPr>
              <a:t>, J.R. and Lee, J., (2025). Implementing early detection of cognitive impairment in primary care to improve care for older adults. Journal of internal medicine, 298(1), pp.31-45. </a:t>
            </a:r>
            <a:r>
              <a:rPr lang="en-IN" sz="800" u="sng" dirty="0">
                <a:latin typeface="Arial" pitchFamily="34" charset="0"/>
                <a:cs typeface="Arial" pitchFamily="34" charset="0"/>
                <a:hlinkClick r:id="rId7"/>
              </a:rPr>
              <a:t>https://doi.org/10.1111/joim.20098</a:t>
            </a:r>
            <a:r>
              <a:rPr lang="en-IN" sz="800" dirty="0">
                <a:latin typeface="Arial" pitchFamily="34" charset="0"/>
                <a:cs typeface="Arial" pitchFamily="34" charset="0"/>
              </a:rPr>
              <a:t> [</a:t>
            </a:r>
            <a:r>
              <a:rPr lang="en-US" sz="800" dirty="0">
                <a:latin typeface="Arial" pitchFamily="34" charset="0"/>
                <a:cs typeface="Arial" pitchFamily="34" charset="0"/>
              </a:rPr>
              <a:t>Accessed  2 Jul. 2026]</a:t>
            </a:r>
          </a:p>
          <a:p>
            <a:pPr algn="just">
              <a:buNone/>
            </a:pPr>
            <a:r>
              <a:rPr lang="en-IN" sz="800" dirty="0">
                <a:latin typeface="Arial" pitchFamily="34" charset="0"/>
                <a:cs typeface="Arial" pitchFamily="34" charset="0"/>
              </a:rPr>
              <a:t>Gil, I., Santos-Costa, P., </a:t>
            </a:r>
            <a:r>
              <a:rPr lang="en-IN" sz="800" dirty="0" err="1">
                <a:latin typeface="Arial" pitchFamily="34" charset="0"/>
                <a:cs typeface="Arial" pitchFamily="34" charset="0"/>
              </a:rPr>
              <a:t>Bobrowicz</a:t>
            </a:r>
            <a:r>
              <a:rPr lang="en-IN" sz="800" dirty="0">
                <a:latin typeface="Arial" pitchFamily="34" charset="0"/>
                <a:cs typeface="Arial" pitchFamily="34" charset="0"/>
              </a:rPr>
              <a:t>-Campos, E., Silva, R., de </a:t>
            </a:r>
            <a:r>
              <a:rPr lang="en-IN" sz="800" dirty="0" err="1">
                <a:latin typeface="Arial" pitchFamily="34" charset="0"/>
                <a:cs typeface="Arial" pitchFamily="34" charset="0"/>
              </a:rPr>
              <a:t>Lurdes</a:t>
            </a:r>
            <a:r>
              <a:rPr lang="en-IN" sz="800" dirty="0">
                <a:latin typeface="Arial" pitchFamily="34" charset="0"/>
                <a:cs typeface="Arial" pitchFamily="34" charset="0"/>
              </a:rPr>
              <a:t> Almeida, M. and </a:t>
            </a:r>
            <a:r>
              <a:rPr lang="en-IN" sz="800" dirty="0" err="1">
                <a:latin typeface="Arial" pitchFamily="34" charset="0"/>
                <a:cs typeface="Arial" pitchFamily="34" charset="0"/>
              </a:rPr>
              <a:t>Apóstolo</a:t>
            </a:r>
            <a:r>
              <a:rPr lang="en-IN" sz="800" dirty="0">
                <a:latin typeface="Arial" pitchFamily="34" charset="0"/>
                <a:cs typeface="Arial" pitchFamily="34" charset="0"/>
              </a:rPr>
              <a:t>, J., (2022). Effectiveness of reminiscence therapy versus cognitive stimulation therapy in older adults with cognitive decline: a quasi-experimental pilot study. Nursing Reports, 12(2), pp.339-347. </a:t>
            </a:r>
            <a:r>
              <a:rPr lang="en-IN" sz="800" u="sng" dirty="0">
                <a:latin typeface="Arial" pitchFamily="34" charset="0"/>
                <a:cs typeface="Arial" pitchFamily="34" charset="0"/>
                <a:hlinkClick r:id="rId8"/>
              </a:rPr>
              <a:t>https://doi.org/10.3390/nursrep12020033</a:t>
            </a:r>
            <a:r>
              <a:rPr lang="en-IN" sz="800" dirty="0">
                <a:latin typeface="Arial" pitchFamily="34" charset="0"/>
                <a:cs typeface="Arial" pitchFamily="34" charset="0"/>
              </a:rPr>
              <a:t> [</a:t>
            </a:r>
            <a:r>
              <a:rPr lang="en-US" sz="800" dirty="0">
                <a:latin typeface="Arial" pitchFamily="34" charset="0"/>
                <a:cs typeface="Arial" pitchFamily="34" charset="0"/>
              </a:rPr>
              <a:t>Accessed 4 Jul. 2026]</a:t>
            </a:r>
          </a:p>
          <a:p>
            <a:pPr algn="just">
              <a:buNone/>
            </a:pPr>
            <a:r>
              <a:rPr lang="en-IN" sz="800" dirty="0">
                <a:latin typeface="Arial" pitchFamily="34" charset="0"/>
                <a:cs typeface="Arial" pitchFamily="34" charset="0"/>
              </a:rPr>
              <a:t>Jones, M. (2023). Dementia is the UK’s biggest killer – we need political action to save lives. [online] Alzheimer’s Research UK. Available at: </a:t>
            </a:r>
            <a:r>
              <a:rPr lang="en-IN" sz="800" u="sng" dirty="0">
                <a:latin typeface="Arial" pitchFamily="34" charset="0"/>
                <a:cs typeface="Arial" pitchFamily="34" charset="0"/>
                <a:hlinkClick r:id="rId9"/>
              </a:rPr>
              <a:t>https://www.alzheimersresearchuk.org/news/dementia-is-the-uks-biggest-killer-we-need-political-action-to-save-lives/</a:t>
            </a:r>
            <a:r>
              <a:rPr lang="en-IN" sz="800" dirty="0">
                <a:latin typeface="Arial" pitchFamily="34" charset="0"/>
                <a:cs typeface="Arial" pitchFamily="34" charset="0"/>
              </a:rPr>
              <a:t> [Accessed 2 Jul. 2026].</a:t>
            </a:r>
            <a:endParaRPr lang="en-US" sz="800" dirty="0">
              <a:latin typeface="Arial" pitchFamily="34" charset="0"/>
              <a:cs typeface="Arial" pitchFamily="34" charset="0"/>
            </a:endParaRPr>
          </a:p>
          <a:p>
            <a:pPr algn="just">
              <a:buNone/>
            </a:pPr>
            <a:r>
              <a:rPr lang="en-IN" sz="800" dirty="0" err="1">
                <a:latin typeface="Arial" pitchFamily="34" charset="0"/>
                <a:cs typeface="Arial" pitchFamily="34" charset="0"/>
              </a:rPr>
              <a:t>Kosyreva</a:t>
            </a:r>
            <a:r>
              <a:rPr lang="en-IN" sz="800" dirty="0">
                <a:latin typeface="Arial" pitchFamily="34" charset="0"/>
                <a:cs typeface="Arial" pitchFamily="34" charset="0"/>
              </a:rPr>
              <a:t>, A.M., </a:t>
            </a:r>
            <a:r>
              <a:rPr lang="en-IN" sz="800" dirty="0" err="1">
                <a:latin typeface="Arial" pitchFamily="34" charset="0"/>
                <a:cs typeface="Arial" pitchFamily="34" charset="0"/>
              </a:rPr>
              <a:t>Sentyabreva</a:t>
            </a:r>
            <a:r>
              <a:rPr lang="en-IN" sz="800" dirty="0">
                <a:latin typeface="Arial" pitchFamily="34" charset="0"/>
                <a:cs typeface="Arial" pitchFamily="34" charset="0"/>
              </a:rPr>
              <a:t>, A.V., </a:t>
            </a:r>
            <a:r>
              <a:rPr lang="en-IN" sz="800" dirty="0" err="1">
                <a:latin typeface="Arial" pitchFamily="34" charset="0"/>
                <a:cs typeface="Arial" pitchFamily="34" charset="0"/>
              </a:rPr>
              <a:t>Tsvetkov</a:t>
            </a:r>
            <a:r>
              <a:rPr lang="en-IN" sz="800" dirty="0">
                <a:latin typeface="Arial" pitchFamily="34" charset="0"/>
                <a:cs typeface="Arial" pitchFamily="34" charset="0"/>
              </a:rPr>
              <a:t>, I.S. and </a:t>
            </a:r>
            <a:r>
              <a:rPr lang="en-IN" sz="800" dirty="0" err="1">
                <a:latin typeface="Arial" pitchFamily="34" charset="0"/>
                <a:cs typeface="Arial" pitchFamily="34" charset="0"/>
              </a:rPr>
              <a:t>Makarova</a:t>
            </a:r>
            <a:r>
              <a:rPr lang="en-IN" sz="800" dirty="0">
                <a:latin typeface="Arial" pitchFamily="34" charset="0"/>
                <a:cs typeface="Arial" pitchFamily="34" charset="0"/>
              </a:rPr>
              <a:t>, O.V., (2022). Alzheimer’s disease and </a:t>
            </a:r>
            <a:r>
              <a:rPr lang="en-IN" sz="800" dirty="0" err="1">
                <a:latin typeface="Arial" pitchFamily="34" charset="0"/>
                <a:cs typeface="Arial" pitchFamily="34" charset="0"/>
              </a:rPr>
              <a:t>inflammaging</a:t>
            </a:r>
            <a:r>
              <a:rPr lang="en-IN" sz="800" dirty="0">
                <a:latin typeface="Arial" pitchFamily="34" charset="0"/>
                <a:cs typeface="Arial" pitchFamily="34" charset="0"/>
              </a:rPr>
              <a:t>. Brain sciences, 12(9), p.1237. </a:t>
            </a:r>
            <a:r>
              <a:rPr lang="en-IN" sz="800" u="sng" dirty="0">
                <a:latin typeface="Arial" pitchFamily="34" charset="0"/>
                <a:cs typeface="Arial" pitchFamily="34" charset="0"/>
                <a:hlinkClick r:id="rId10"/>
              </a:rPr>
              <a:t>https://doi.org/10.3390/brainsci12091237</a:t>
            </a:r>
            <a:r>
              <a:rPr lang="en-IN" sz="800" dirty="0">
                <a:latin typeface="Arial" pitchFamily="34" charset="0"/>
                <a:cs typeface="Arial" pitchFamily="34" charset="0"/>
              </a:rPr>
              <a:t> [</a:t>
            </a:r>
            <a:r>
              <a:rPr lang="en-US" sz="800" dirty="0">
                <a:latin typeface="Arial" pitchFamily="34" charset="0"/>
                <a:cs typeface="Arial" pitchFamily="34" charset="0"/>
              </a:rPr>
              <a:t>Accessed 3 Jul. 2026]</a:t>
            </a:r>
          </a:p>
          <a:p>
            <a:pPr algn="just">
              <a:buNone/>
            </a:pPr>
            <a:r>
              <a:rPr lang="en-IN" sz="800" dirty="0" err="1">
                <a:latin typeface="Arial" pitchFamily="34" charset="0"/>
                <a:cs typeface="Arial" pitchFamily="34" charset="0"/>
              </a:rPr>
              <a:t>Koszalinski</a:t>
            </a:r>
            <a:r>
              <a:rPr lang="en-IN" sz="800" dirty="0">
                <a:latin typeface="Arial" pitchFamily="34" charset="0"/>
                <a:cs typeface="Arial" pitchFamily="34" charset="0"/>
              </a:rPr>
              <a:t>, R.S. and Olmos, B., (2022). Communication challenges in social isolation, subjective cognitive decline, and mental health status in older adults: a scoping review (2019–2021). Perspectives in psychiatric care, 58(4), pp.2741-2755. </a:t>
            </a:r>
            <a:r>
              <a:rPr lang="en-IN" sz="800" u="sng" dirty="0">
                <a:latin typeface="Arial" pitchFamily="34" charset="0"/>
                <a:cs typeface="Arial" pitchFamily="34" charset="0"/>
                <a:hlinkClick r:id="rId11"/>
              </a:rPr>
              <a:t>https://doi.org/10.1111/ppc.13115</a:t>
            </a:r>
            <a:r>
              <a:rPr lang="en-IN" sz="800" dirty="0">
                <a:latin typeface="Arial" pitchFamily="34" charset="0"/>
                <a:cs typeface="Arial" pitchFamily="34" charset="0"/>
              </a:rPr>
              <a:t> [</a:t>
            </a:r>
            <a:r>
              <a:rPr lang="en-US" sz="800" dirty="0">
                <a:latin typeface="Arial" pitchFamily="34" charset="0"/>
                <a:cs typeface="Arial" pitchFamily="34" charset="0"/>
              </a:rPr>
              <a:t>Accessed 4 Jul. 2026]</a:t>
            </a:r>
          </a:p>
          <a:p>
            <a:pPr algn="just">
              <a:buNone/>
            </a:pPr>
            <a:r>
              <a:rPr lang="en-IN" sz="800" dirty="0" err="1">
                <a:latin typeface="Arial" pitchFamily="34" charset="0"/>
                <a:cs typeface="Arial" pitchFamily="34" charset="0"/>
              </a:rPr>
              <a:t>Mehrad</a:t>
            </a:r>
            <a:r>
              <a:rPr lang="en-IN" sz="800" dirty="0">
                <a:latin typeface="Arial" pitchFamily="34" charset="0"/>
                <a:cs typeface="Arial" pitchFamily="34" charset="0"/>
              </a:rPr>
              <a:t>, A., (2025). Improving Communication Skills Through Psychology: A Qualitative Study on Active Listening, Cultural Sensitivity, and Role-Playing Techniques among Undergraduate Students. Academic Journal of </a:t>
            </a:r>
            <a:r>
              <a:rPr lang="en-IN" sz="800" dirty="0" err="1">
                <a:latin typeface="Arial" pitchFamily="34" charset="0"/>
                <a:cs typeface="Arial" pitchFamily="34" charset="0"/>
              </a:rPr>
              <a:t>Da'wa</a:t>
            </a:r>
            <a:r>
              <a:rPr lang="en-IN" sz="800" dirty="0">
                <a:latin typeface="Arial" pitchFamily="34" charset="0"/>
                <a:cs typeface="Arial" pitchFamily="34" charset="0"/>
              </a:rPr>
              <a:t> and Communication, 6(1), pp.1-18. </a:t>
            </a:r>
            <a:r>
              <a:rPr lang="en-IN" sz="800" u="sng" dirty="0">
                <a:latin typeface="Arial" pitchFamily="34" charset="0"/>
                <a:cs typeface="Arial" pitchFamily="34" charset="0"/>
                <a:hlinkClick r:id="rId12"/>
              </a:rPr>
              <a:t>https://doi.org/10.22515/ajdc.v6i1.11562</a:t>
            </a:r>
            <a:r>
              <a:rPr lang="en-IN" sz="800" dirty="0">
                <a:latin typeface="Arial" pitchFamily="34" charset="0"/>
                <a:cs typeface="Arial" pitchFamily="34" charset="0"/>
              </a:rPr>
              <a:t> [</a:t>
            </a:r>
            <a:r>
              <a:rPr lang="en-US" sz="800" dirty="0">
                <a:latin typeface="Arial" pitchFamily="34" charset="0"/>
                <a:cs typeface="Arial" pitchFamily="34" charset="0"/>
              </a:rPr>
              <a:t>Accessed 4 Jul. 2026]</a:t>
            </a:r>
          </a:p>
          <a:p>
            <a:pPr algn="just">
              <a:buNone/>
            </a:pPr>
            <a:r>
              <a:rPr lang="en-IN" sz="800" dirty="0">
                <a:latin typeface="Arial" pitchFamily="34" charset="0"/>
                <a:cs typeface="Arial" pitchFamily="34" charset="0"/>
              </a:rPr>
              <a:t>Parliament.uk. (2021). Supporting people with dementia and their carers - Health and Social Care Committee. [online] Available at: </a:t>
            </a:r>
            <a:r>
              <a:rPr lang="en-IN" sz="800" u="sng" dirty="0">
                <a:latin typeface="Arial" pitchFamily="34" charset="0"/>
                <a:cs typeface="Arial" pitchFamily="34" charset="0"/>
                <a:hlinkClick r:id="rId13"/>
              </a:rPr>
              <a:t>https://publications.parliament.uk/pa/cm5802/cmselect/cmhealth/96/report.html</a:t>
            </a:r>
            <a:r>
              <a:rPr lang="en-IN" sz="800" dirty="0">
                <a:latin typeface="Arial" pitchFamily="34" charset="0"/>
                <a:cs typeface="Arial" pitchFamily="34" charset="0"/>
              </a:rPr>
              <a:t> [Accessed 2 Jul. 2026].</a:t>
            </a:r>
            <a:endParaRPr lang="en-US" sz="800" dirty="0">
              <a:latin typeface="Arial" pitchFamily="34" charset="0"/>
              <a:cs typeface="Arial" pitchFamily="34" charset="0"/>
            </a:endParaRPr>
          </a:p>
          <a:p>
            <a:pPr algn="just">
              <a:buNone/>
            </a:pPr>
            <a:r>
              <a:rPr lang="en-IN" sz="800" dirty="0" err="1">
                <a:latin typeface="Arial" pitchFamily="34" charset="0"/>
                <a:cs typeface="Arial" pitchFamily="34" charset="0"/>
              </a:rPr>
              <a:t>Petrov</a:t>
            </a:r>
            <a:r>
              <a:rPr lang="en-IN" sz="800" dirty="0">
                <a:latin typeface="Arial" pitchFamily="34" charset="0"/>
                <a:cs typeface="Arial" pitchFamily="34" charset="0"/>
              </a:rPr>
              <a:t>, W., </a:t>
            </a:r>
            <a:r>
              <a:rPr lang="en-IN" sz="800" dirty="0" err="1">
                <a:latin typeface="Arial" pitchFamily="34" charset="0"/>
                <a:cs typeface="Arial" pitchFamily="34" charset="0"/>
              </a:rPr>
              <a:t>Ślebioda</a:t>
            </a:r>
            <a:r>
              <a:rPr lang="en-IN" sz="800" dirty="0">
                <a:latin typeface="Arial" pitchFamily="34" charset="0"/>
                <a:cs typeface="Arial" pitchFamily="34" charset="0"/>
              </a:rPr>
              <a:t>, D., </a:t>
            </a:r>
            <a:r>
              <a:rPr lang="en-IN" sz="800" dirty="0" err="1">
                <a:latin typeface="Arial" pitchFamily="34" charset="0"/>
                <a:cs typeface="Arial" pitchFamily="34" charset="0"/>
              </a:rPr>
              <a:t>Kozińska</a:t>
            </a:r>
            <a:r>
              <a:rPr lang="en-IN" sz="800" dirty="0">
                <a:latin typeface="Arial" pitchFamily="34" charset="0"/>
                <a:cs typeface="Arial" pitchFamily="34" charset="0"/>
              </a:rPr>
              <a:t>, R., </a:t>
            </a:r>
            <a:r>
              <a:rPr lang="en-IN" sz="800" dirty="0" err="1">
                <a:latin typeface="Arial" pitchFamily="34" charset="0"/>
                <a:cs typeface="Arial" pitchFamily="34" charset="0"/>
              </a:rPr>
              <a:t>Kukla</a:t>
            </a:r>
            <a:r>
              <a:rPr lang="en-IN" sz="800" dirty="0">
                <a:latin typeface="Arial" pitchFamily="34" charset="0"/>
                <a:cs typeface="Arial" pitchFamily="34" charset="0"/>
              </a:rPr>
              <a:t>, K., </a:t>
            </a:r>
            <a:r>
              <a:rPr lang="en-IN" sz="800" dirty="0" err="1">
                <a:latin typeface="Arial" pitchFamily="34" charset="0"/>
                <a:cs typeface="Arial" pitchFamily="34" charset="0"/>
              </a:rPr>
              <a:t>Petrov</a:t>
            </a:r>
            <a:r>
              <a:rPr lang="en-IN" sz="800" dirty="0">
                <a:latin typeface="Arial" pitchFamily="34" charset="0"/>
                <a:cs typeface="Arial" pitchFamily="34" charset="0"/>
              </a:rPr>
              <a:t>, P., </a:t>
            </a:r>
            <a:r>
              <a:rPr lang="en-IN" sz="800" dirty="0" err="1">
                <a:latin typeface="Arial" pitchFamily="34" charset="0"/>
                <a:cs typeface="Arial" pitchFamily="34" charset="0"/>
              </a:rPr>
              <a:t>Sroka</a:t>
            </a:r>
            <a:r>
              <a:rPr lang="en-IN" sz="800" dirty="0">
                <a:latin typeface="Arial" pitchFamily="34" charset="0"/>
                <a:cs typeface="Arial" pitchFamily="34" charset="0"/>
              </a:rPr>
              <a:t>, M., </a:t>
            </a:r>
            <a:r>
              <a:rPr lang="en-IN" sz="800" dirty="0" err="1">
                <a:latin typeface="Arial" pitchFamily="34" charset="0"/>
                <a:cs typeface="Arial" pitchFamily="34" charset="0"/>
              </a:rPr>
              <a:t>Tesyna</a:t>
            </a:r>
            <a:r>
              <a:rPr lang="en-IN" sz="800" dirty="0">
                <a:latin typeface="Arial" pitchFamily="34" charset="0"/>
                <a:cs typeface="Arial" pitchFamily="34" charset="0"/>
              </a:rPr>
              <a:t>, J., </a:t>
            </a:r>
            <a:r>
              <a:rPr lang="en-IN" sz="800" dirty="0" err="1">
                <a:latin typeface="Arial" pitchFamily="34" charset="0"/>
                <a:cs typeface="Arial" pitchFamily="34" charset="0"/>
              </a:rPr>
              <a:t>Puźniak</a:t>
            </a:r>
            <a:r>
              <a:rPr lang="en-IN" sz="800" dirty="0">
                <a:latin typeface="Arial" pitchFamily="34" charset="0"/>
                <a:cs typeface="Arial" pitchFamily="34" charset="0"/>
              </a:rPr>
              <a:t>, G., </a:t>
            </a:r>
            <a:r>
              <a:rPr lang="en-IN" sz="800" dirty="0" err="1">
                <a:latin typeface="Arial" pitchFamily="34" charset="0"/>
                <a:cs typeface="Arial" pitchFamily="34" charset="0"/>
              </a:rPr>
              <a:t>Kudliński</a:t>
            </a:r>
            <a:r>
              <a:rPr lang="en-IN" sz="800" dirty="0">
                <a:latin typeface="Arial" pitchFamily="34" charset="0"/>
                <a:cs typeface="Arial" pitchFamily="34" charset="0"/>
              </a:rPr>
              <a:t>, M., </a:t>
            </a:r>
            <a:r>
              <a:rPr lang="en-IN" sz="800" dirty="0" err="1">
                <a:latin typeface="Arial" pitchFamily="34" charset="0"/>
                <a:cs typeface="Arial" pitchFamily="34" charset="0"/>
              </a:rPr>
              <a:t>Rejda</a:t>
            </a:r>
            <a:r>
              <a:rPr lang="en-IN" sz="800" dirty="0">
                <a:latin typeface="Arial" pitchFamily="34" charset="0"/>
                <a:cs typeface="Arial" pitchFamily="34" charset="0"/>
              </a:rPr>
              <a:t>, T. and </a:t>
            </a:r>
            <a:r>
              <a:rPr lang="en-IN" sz="800" dirty="0" err="1">
                <a:latin typeface="Arial" pitchFamily="34" charset="0"/>
                <a:cs typeface="Arial" pitchFamily="34" charset="0"/>
              </a:rPr>
              <a:t>Skowron</a:t>
            </a:r>
            <a:r>
              <a:rPr lang="en-IN" sz="800" dirty="0">
                <a:latin typeface="Arial" pitchFamily="34" charset="0"/>
                <a:cs typeface="Arial" pitchFamily="34" charset="0"/>
              </a:rPr>
              <a:t>, I., (2026). Analysis of the Efficacy of </a:t>
            </a:r>
            <a:r>
              <a:rPr lang="en-IN" sz="800" dirty="0" err="1">
                <a:latin typeface="Arial" pitchFamily="34" charset="0"/>
                <a:cs typeface="Arial" pitchFamily="34" charset="0"/>
              </a:rPr>
              <a:t>Acetylcholinesterase</a:t>
            </a:r>
            <a:r>
              <a:rPr lang="en-IN" sz="800" dirty="0">
                <a:latin typeface="Arial" pitchFamily="34" charset="0"/>
                <a:cs typeface="Arial" pitchFamily="34" charset="0"/>
              </a:rPr>
              <a:t> Inhibitors in the Treatment of Alzheimer’s Disease, Literature Review. International Journal of Molecular Sciences, 27(13), p.5733. </a:t>
            </a:r>
            <a:r>
              <a:rPr lang="en-IN" sz="800" u="sng" dirty="0">
                <a:latin typeface="Arial" pitchFamily="34" charset="0"/>
                <a:cs typeface="Arial" pitchFamily="34" charset="0"/>
                <a:hlinkClick r:id="rId14"/>
              </a:rPr>
              <a:t>https://doi.org/10.3390/ijms27135733</a:t>
            </a:r>
            <a:r>
              <a:rPr lang="en-IN" sz="800" dirty="0">
                <a:latin typeface="Arial" pitchFamily="34" charset="0"/>
                <a:cs typeface="Arial" pitchFamily="34" charset="0"/>
              </a:rPr>
              <a:t> [</a:t>
            </a:r>
            <a:r>
              <a:rPr lang="en-US" sz="800" dirty="0">
                <a:latin typeface="Arial" pitchFamily="34" charset="0"/>
                <a:cs typeface="Arial" pitchFamily="34" charset="0"/>
              </a:rPr>
              <a:t>Accessed 3 Jul. 2026]</a:t>
            </a:r>
          </a:p>
          <a:p>
            <a:pPr algn="just">
              <a:buNone/>
            </a:pPr>
            <a:endParaRPr lang="en-US" sz="800" dirty="0">
              <a:latin typeface="Arial" pitchFamily="34" charset="0"/>
              <a:cs typeface="Arial"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57232"/>
            <a:ext cx="8229600" cy="642942"/>
          </a:xfrm>
        </p:spPr>
        <p:txBody>
          <a:bodyPr>
            <a:normAutofit/>
          </a:bodyPr>
          <a:lstStyle/>
          <a:p>
            <a:pPr algn="ctr"/>
            <a:r>
              <a:rPr lang="en-IN" sz="3200" b="1" dirty="0">
                <a:solidFill>
                  <a:schemeClr val="tx1"/>
                </a:solidFill>
                <a:latin typeface="Arial" pitchFamily="34" charset="0"/>
                <a:cs typeface="Arial" pitchFamily="34" charset="0"/>
              </a:rPr>
              <a:t>References (Contd.)</a:t>
            </a:r>
            <a:endParaRPr lang="en-US" sz="3200" dirty="0">
              <a:latin typeface="Arial" pitchFamily="34" charset="0"/>
              <a:cs typeface="Arial" pitchFamily="34" charset="0"/>
            </a:endParaRPr>
          </a:p>
        </p:txBody>
      </p:sp>
      <p:sp>
        <p:nvSpPr>
          <p:cNvPr id="3" name="Content Placeholder 2"/>
          <p:cNvSpPr>
            <a:spLocks noGrp="1"/>
          </p:cNvSpPr>
          <p:nvPr>
            <p:ph idx="1"/>
          </p:nvPr>
        </p:nvSpPr>
        <p:spPr>
          <a:xfrm>
            <a:off x="457200" y="1785926"/>
            <a:ext cx="8229600" cy="4788610"/>
          </a:xfrm>
        </p:spPr>
        <p:txBody>
          <a:bodyPr>
            <a:normAutofit fontScale="32500" lnSpcReduction="20000"/>
          </a:bodyPr>
          <a:lstStyle/>
          <a:p>
            <a:pPr algn="just">
              <a:buNone/>
            </a:pPr>
            <a:r>
              <a:rPr lang="en-IN" dirty="0">
                <a:latin typeface="Arial" pitchFamily="34" charset="0"/>
                <a:cs typeface="Arial" pitchFamily="34" charset="0"/>
              </a:rPr>
              <a:t>Powell, C., Tomlinson, J., Quinn, C. and </a:t>
            </a:r>
            <a:r>
              <a:rPr lang="en-IN" dirty="0" err="1">
                <a:latin typeface="Arial" pitchFamily="34" charset="0"/>
                <a:cs typeface="Arial" pitchFamily="34" charset="0"/>
              </a:rPr>
              <a:t>Fylan</a:t>
            </a:r>
            <a:r>
              <a:rPr lang="en-IN" dirty="0">
                <a:latin typeface="Arial" pitchFamily="34" charset="0"/>
                <a:cs typeface="Arial" pitchFamily="34" charset="0"/>
              </a:rPr>
              <a:t>, B., (2022). Interventions for self-management of medicines for community-dwelling people with dementia and mild cognitive impairment and their family carers: a systematic review. Age and Ageing, 51(5), p.afac089. </a:t>
            </a:r>
            <a:r>
              <a:rPr lang="en-IN" u="sng" dirty="0">
                <a:latin typeface="Arial" pitchFamily="34" charset="0"/>
                <a:cs typeface="Arial" pitchFamily="34" charset="0"/>
                <a:hlinkClick r:id="rId2"/>
              </a:rPr>
              <a:t>https://doi.org/10.1093/ageing/afac089</a:t>
            </a:r>
            <a:r>
              <a:rPr lang="en-IN" dirty="0">
                <a:latin typeface="Arial" pitchFamily="34" charset="0"/>
                <a:cs typeface="Arial" pitchFamily="34" charset="0"/>
              </a:rPr>
              <a:t> [</a:t>
            </a:r>
            <a:r>
              <a:rPr lang="en-US" dirty="0">
                <a:latin typeface="Arial" pitchFamily="34" charset="0"/>
                <a:cs typeface="Arial" pitchFamily="34" charset="0"/>
              </a:rPr>
              <a:t>Accessed 2 Jul. 2026]</a:t>
            </a:r>
          </a:p>
          <a:p>
            <a:pPr algn="just">
              <a:buNone/>
            </a:pPr>
            <a:r>
              <a:rPr lang="en-IN" dirty="0" err="1">
                <a:latin typeface="Arial" pitchFamily="34" charset="0"/>
                <a:cs typeface="Arial" pitchFamily="34" charset="0"/>
              </a:rPr>
              <a:t>Qassem</a:t>
            </a:r>
            <a:r>
              <a:rPr lang="en-IN" dirty="0">
                <a:latin typeface="Arial" pitchFamily="34" charset="0"/>
                <a:cs typeface="Arial" pitchFamily="34" charset="0"/>
              </a:rPr>
              <a:t>, T., (2024). Psychometric Measures in Old Age Psychiatry. Handbook of Old Age Liaison Psychiatry, p.298. </a:t>
            </a:r>
            <a:r>
              <a:rPr lang="en-IN" u="sng" dirty="0">
                <a:latin typeface="Arial" pitchFamily="34" charset="0"/>
                <a:cs typeface="Arial" pitchFamily="34" charset="0"/>
                <a:hlinkClick r:id="rId3"/>
              </a:rPr>
              <a:t>https://books.google.co.in/books?hl=en&amp;lr=&amp;id=mjX9EAAAQBAJ&amp;oi=fnd&amp;pg=PA298&amp;dq=%E2%80%A2%09Initial+assessment+involves+the+clinical+history,+cognitive+testing</a:t>
            </a:r>
            <a:r>
              <a:rPr lang="en-IN" dirty="0">
                <a:latin typeface="Arial" pitchFamily="34" charset="0"/>
                <a:cs typeface="Arial" pitchFamily="34" charset="0"/>
              </a:rPr>
              <a:t> [</a:t>
            </a:r>
            <a:r>
              <a:rPr lang="en-US" dirty="0">
                <a:latin typeface="Arial" pitchFamily="34" charset="0"/>
                <a:cs typeface="Arial" pitchFamily="34" charset="0"/>
              </a:rPr>
              <a:t>Accessed 3 Jul. 2026]</a:t>
            </a:r>
          </a:p>
          <a:p>
            <a:pPr algn="just">
              <a:buNone/>
            </a:pPr>
            <a:r>
              <a:rPr lang="en-IN" dirty="0">
                <a:latin typeface="Arial" pitchFamily="34" charset="0"/>
                <a:cs typeface="Arial" pitchFamily="34" charset="0"/>
              </a:rPr>
              <a:t>Reiss, A.B., de </a:t>
            </a:r>
            <a:r>
              <a:rPr lang="en-IN" dirty="0" err="1">
                <a:latin typeface="Arial" pitchFamily="34" charset="0"/>
                <a:cs typeface="Arial" pitchFamily="34" charset="0"/>
              </a:rPr>
              <a:t>Levante</a:t>
            </a:r>
            <a:r>
              <a:rPr lang="en-IN" dirty="0">
                <a:latin typeface="Arial" pitchFamily="34" charset="0"/>
                <a:cs typeface="Arial" pitchFamily="34" charset="0"/>
              </a:rPr>
              <a:t> Raphael, D., Chin, N.A. and </a:t>
            </a:r>
            <a:r>
              <a:rPr lang="en-IN" dirty="0" err="1">
                <a:latin typeface="Arial" pitchFamily="34" charset="0"/>
                <a:cs typeface="Arial" pitchFamily="34" charset="0"/>
              </a:rPr>
              <a:t>Sinha</a:t>
            </a:r>
            <a:r>
              <a:rPr lang="en-IN" dirty="0">
                <a:latin typeface="Arial" pitchFamily="34" charset="0"/>
                <a:cs typeface="Arial" pitchFamily="34" charset="0"/>
              </a:rPr>
              <a:t>, V., (2022). The physician's Alzheimer's disease management guide: Early detection and diagnosis of cognitive impairment, Alzheimer's disease and related dementia. AIMS Public Health, 9(4), p.661. </a:t>
            </a:r>
            <a:r>
              <a:rPr lang="en-IN" u="sng" dirty="0">
                <a:latin typeface="Arial" pitchFamily="34" charset="0"/>
                <a:cs typeface="Arial" pitchFamily="34" charset="0"/>
                <a:hlinkClick r:id="rId4"/>
              </a:rPr>
              <a:t>https://doi.org/10.3934/publichealth.2022047</a:t>
            </a:r>
            <a:r>
              <a:rPr lang="en-IN" dirty="0">
                <a:latin typeface="Arial" pitchFamily="34" charset="0"/>
                <a:cs typeface="Arial" pitchFamily="34" charset="0"/>
              </a:rPr>
              <a:t> [</a:t>
            </a:r>
            <a:r>
              <a:rPr lang="en-US" dirty="0">
                <a:latin typeface="Arial" pitchFamily="34" charset="0"/>
                <a:cs typeface="Arial" pitchFamily="34" charset="0"/>
              </a:rPr>
              <a:t>Accessed 3 Jul. 2026]</a:t>
            </a:r>
          </a:p>
          <a:p>
            <a:pPr algn="just">
              <a:buNone/>
            </a:pPr>
            <a:r>
              <a:rPr lang="en-IN" dirty="0" err="1">
                <a:latin typeface="Arial" pitchFamily="34" charset="0"/>
                <a:cs typeface="Arial" pitchFamily="34" charset="0"/>
              </a:rPr>
              <a:t>Resnicow</a:t>
            </a:r>
            <a:r>
              <a:rPr lang="en-IN" dirty="0">
                <a:latin typeface="Arial" pitchFamily="34" charset="0"/>
                <a:cs typeface="Arial" pitchFamily="34" charset="0"/>
              </a:rPr>
              <a:t>, K., </a:t>
            </a:r>
            <a:r>
              <a:rPr lang="en-IN" dirty="0" err="1">
                <a:latin typeface="Arial" pitchFamily="34" charset="0"/>
                <a:cs typeface="Arial" pitchFamily="34" charset="0"/>
              </a:rPr>
              <a:t>Catley</a:t>
            </a:r>
            <a:r>
              <a:rPr lang="en-IN" dirty="0">
                <a:latin typeface="Arial" pitchFamily="34" charset="0"/>
                <a:cs typeface="Arial" pitchFamily="34" charset="0"/>
              </a:rPr>
              <a:t>, D., </a:t>
            </a:r>
            <a:r>
              <a:rPr lang="en-IN" dirty="0" err="1">
                <a:latin typeface="Arial" pitchFamily="34" charset="0"/>
                <a:cs typeface="Arial" pitchFamily="34" charset="0"/>
              </a:rPr>
              <a:t>Goggin</a:t>
            </a:r>
            <a:r>
              <a:rPr lang="en-IN" dirty="0">
                <a:latin typeface="Arial" pitchFamily="34" charset="0"/>
                <a:cs typeface="Arial" pitchFamily="34" charset="0"/>
              </a:rPr>
              <a:t>, K., Hawley, S. and Williams, G.C., (2022). Shared decision making in health care: theoretical perspectives for why it works and for whom. Medical Decision Making, 42(6), pp.755-764. </a:t>
            </a:r>
            <a:r>
              <a:rPr lang="en-IN" u="sng" dirty="0">
                <a:latin typeface="Arial" pitchFamily="34" charset="0"/>
                <a:cs typeface="Arial" pitchFamily="34" charset="0"/>
                <a:hlinkClick r:id="rId5"/>
              </a:rPr>
              <a:t>https://doi.org/10.1177/0272989X211058068</a:t>
            </a:r>
            <a:r>
              <a:rPr lang="en-IN" dirty="0">
                <a:latin typeface="Arial" pitchFamily="34" charset="0"/>
                <a:cs typeface="Arial" pitchFamily="34" charset="0"/>
              </a:rPr>
              <a:t> [</a:t>
            </a:r>
            <a:r>
              <a:rPr lang="en-US" dirty="0">
                <a:latin typeface="Arial" pitchFamily="34" charset="0"/>
                <a:cs typeface="Arial" pitchFamily="34" charset="0"/>
              </a:rPr>
              <a:t>Accessed 4 Jul. 2026]</a:t>
            </a:r>
          </a:p>
          <a:p>
            <a:pPr algn="just">
              <a:buNone/>
            </a:pPr>
            <a:r>
              <a:rPr lang="en-IN" dirty="0">
                <a:latin typeface="Arial" pitchFamily="34" charset="0"/>
                <a:cs typeface="Arial" pitchFamily="34" charset="0"/>
              </a:rPr>
              <a:t>Richardson, B., Hickey, D. and Gray, R.A.L., (2024). EE25 Health and Social Care Cost of Dementia From 2024 to 2040 Using Newly Available UK Patient Level Dataset. Value in Health, 27(12), p.S58. </a:t>
            </a:r>
            <a:r>
              <a:rPr lang="en-IN" u="sng" dirty="0">
                <a:latin typeface="Arial" pitchFamily="34" charset="0"/>
                <a:cs typeface="Arial" pitchFamily="34" charset="0"/>
                <a:hlinkClick r:id="rId6"/>
              </a:rPr>
              <a:t>https://www.valueinhealthjournal.com/article/S1098-3015(24)03172-3/fulltext</a:t>
            </a:r>
            <a:r>
              <a:rPr lang="en-IN" dirty="0">
                <a:latin typeface="Arial" pitchFamily="34" charset="0"/>
                <a:cs typeface="Arial" pitchFamily="34" charset="0"/>
              </a:rPr>
              <a:t> [</a:t>
            </a:r>
            <a:r>
              <a:rPr lang="en-US" dirty="0">
                <a:latin typeface="Arial" pitchFamily="34" charset="0"/>
                <a:cs typeface="Arial" pitchFamily="34" charset="0"/>
              </a:rPr>
              <a:t>Accessed 1 Jul. 2026]</a:t>
            </a:r>
          </a:p>
          <a:p>
            <a:pPr algn="just">
              <a:buNone/>
            </a:pPr>
            <a:r>
              <a:rPr lang="en-IN" dirty="0" err="1">
                <a:latin typeface="Arial" pitchFamily="34" charset="0"/>
                <a:cs typeface="Arial" pitchFamily="34" charset="0"/>
              </a:rPr>
              <a:t>Roos</a:t>
            </a:r>
            <a:r>
              <a:rPr lang="en-IN" dirty="0">
                <a:latin typeface="Arial" pitchFamily="34" charset="0"/>
                <a:cs typeface="Arial" pitchFamily="34" charset="0"/>
              </a:rPr>
              <a:t>, C., </a:t>
            </a:r>
            <a:r>
              <a:rPr lang="en-IN" dirty="0" err="1">
                <a:latin typeface="Arial" pitchFamily="34" charset="0"/>
                <a:cs typeface="Arial" pitchFamily="34" charset="0"/>
              </a:rPr>
              <a:t>Swall</a:t>
            </a:r>
            <a:r>
              <a:rPr lang="en-IN" dirty="0">
                <a:latin typeface="Arial" pitchFamily="34" charset="0"/>
                <a:cs typeface="Arial" pitchFamily="34" charset="0"/>
              </a:rPr>
              <a:t>, A., </a:t>
            </a:r>
            <a:r>
              <a:rPr lang="en-IN" dirty="0" err="1">
                <a:latin typeface="Arial" pitchFamily="34" charset="0"/>
                <a:cs typeface="Arial" pitchFamily="34" charset="0"/>
              </a:rPr>
              <a:t>Marmstål</a:t>
            </a:r>
            <a:r>
              <a:rPr lang="en-IN" dirty="0">
                <a:latin typeface="Arial" pitchFamily="34" charset="0"/>
                <a:cs typeface="Arial" pitchFamily="34" charset="0"/>
              </a:rPr>
              <a:t> </a:t>
            </a:r>
            <a:r>
              <a:rPr lang="en-IN" dirty="0" err="1">
                <a:latin typeface="Arial" pitchFamily="34" charset="0"/>
                <a:cs typeface="Arial" pitchFamily="34" charset="0"/>
              </a:rPr>
              <a:t>Hammar</a:t>
            </a:r>
            <a:r>
              <a:rPr lang="en-IN" dirty="0">
                <a:latin typeface="Arial" pitchFamily="34" charset="0"/>
                <a:cs typeface="Arial" pitchFamily="34" charset="0"/>
              </a:rPr>
              <a:t>, L., </a:t>
            </a:r>
            <a:r>
              <a:rPr lang="en-IN" dirty="0" err="1">
                <a:latin typeface="Arial" pitchFamily="34" charset="0"/>
                <a:cs typeface="Arial" pitchFamily="34" charset="0"/>
              </a:rPr>
              <a:t>Boström</a:t>
            </a:r>
            <a:r>
              <a:rPr lang="en-IN" dirty="0">
                <a:latin typeface="Arial" pitchFamily="34" charset="0"/>
                <a:cs typeface="Arial" pitchFamily="34" charset="0"/>
              </a:rPr>
              <a:t>, A.M. and </a:t>
            </a:r>
            <a:r>
              <a:rPr lang="en-IN" dirty="0" err="1">
                <a:latin typeface="Arial" pitchFamily="34" charset="0"/>
                <a:cs typeface="Arial" pitchFamily="34" charset="0"/>
              </a:rPr>
              <a:t>Skytt</a:t>
            </a:r>
            <a:r>
              <a:rPr lang="en-IN" dirty="0">
                <a:latin typeface="Arial" pitchFamily="34" charset="0"/>
                <a:cs typeface="Arial" pitchFamily="34" charset="0"/>
              </a:rPr>
              <a:t>, B., (2023). Promoting the person-centred aspects of dignity and well-being: learning from older persons’ experiences of living in residential care facilities. Working with Older People, 27(3), pp.219-229. </a:t>
            </a:r>
            <a:r>
              <a:rPr lang="en-IN" u="sng" dirty="0">
                <a:latin typeface="Arial" pitchFamily="34" charset="0"/>
                <a:cs typeface="Arial" pitchFamily="34" charset="0"/>
                <a:hlinkClick r:id="rId7"/>
              </a:rPr>
              <a:t>https://doi.org/10.1108/WWOP-08-2022-0034</a:t>
            </a:r>
            <a:r>
              <a:rPr lang="en-IN" dirty="0">
                <a:latin typeface="Arial" pitchFamily="34" charset="0"/>
                <a:cs typeface="Arial" pitchFamily="34" charset="0"/>
              </a:rPr>
              <a:t> [</a:t>
            </a:r>
            <a:r>
              <a:rPr lang="en-US" dirty="0">
                <a:latin typeface="Arial" pitchFamily="34" charset="0"/>
                <a:cs typeface="Arial" pitchFamily="34" charset="0"/>
              </a:rPr>
              <a:t>Accessed 4 Jul. 2026]</a:t>
            </a:r>
          </a:p>
          <a:p>
            <a:pPr algn="just">
              <a:buNone/>
            </a:pPr>
            <a:r>
              <a:rPr lang="en-IN" dirty="0" err="1">
                <a:latin typeface="Arial" pitchFamily="34" charset="0"/>
                <a:cs typeface="Arial" pitchFamily="34" charset="0"/>
              </a:rPr>
              <a:t>Sheikhi</a:t>
            </a:r>
            <a:r>
              <a:rPr lang="en-IN" dirty="0">
                <a:latin typeface="Arial" pitchFamily="34" charset="0"/>
                <a:cs typeface="Arial" pitchFamily="34" charset="0"/>
              </a:rPr>
              <a:t>, K., </a:t>
            </a:r>
            <a:r>
              <a:rPr lang="en-IN" dirty="0" err="1">
                <a:latin typeface="Arial" pitchFamily="34" charset="0"/>
                <a:cs typeface="Arial" pitchFamily="34" charset="0"/>
              </a:rPr>
              <a:t>Momenabadi</a:t>
            </a:r>
            <a:r>
              <a:rPr lang="en-IN" dirty="0">
                <a:latin typeface="Arial" pitchFamily="34" charset="0"/>
                <a:cs typeface="Arial" pitchFamily="34" charset="0"/>
              </a:rPr>
              <a:t>, V., </a:t>
            </a:r>
            <a:r>
              <a:rPr lang="en-IN" dirty="0" err="1">
                <a:latin typeface="Arial" pitchFamily="34" charset="0"/>
                <a:cs typeface="Arial" pitchFamily="34" charset="0"/>
              </a:rPr>
              <a:t>Khosravi</a:t>
            </a:r>
            <a:r>
              <a:rPr lang="en-IN" dirty="0">
                <a:latin typeface="Arial" pitchFamily="34" charset="0"/>
                <a:cs typeface="Arial" pitchFamily="34" charset="0"/>
              </a:rPr>
              <a:t>, S., </a:t>
            </a:r>
            <a:r>
              <a:rPr lang="en-IN" dirty="0" err="1">
                <a:latin typeface="Arial" pitchFamily="34" charset="0"/>
                <a:cs typeface="Arial" pitchFamily="34" charset="0"/>
              </a:rPr>
              <a:t>Souri</a:t>
            </a:r>
            <a:r>
              <a:rPr lang="en-IN" dirty="0">
                <a:latin typeface="Arial" pitchFamily="34" charset="0"/>
                <a:cs typeface="Arial" pitchFamily="34" charset="0"/>
              </a:rPr>
              <a:t>, A. and </a:t>
            </a:r>
            <a:r>
              <a:rPr lang="en-IN" dirty="0" err="1">
                <a:latin typeface="Arial" pitchFamily="34" charset="0"/>
                <a:cs typeface="Arial" pitchFamily="34" charset="0"/>
              </a:rPr>
              <a:t>Goodarzi</a:t>
            </a:r>
            <a:r>
              <a:rPr lang="en-IN" dirty="0">
                <a:latin typeface="Arial" pitchFamily="34" charset="0"/>
                <a:cs typeface="Arial" pitchFamily="34" charset="0"/>
              </a:rPr>
              <a:t>, E., (2025). Burden of risk factors attributable to Alzheimer’s disease and other dementia and its relationship with the Socio-Demographic index in Asia. BMC neurology, 25(1), p.247. </a:t>
            </a:r>
            <a:r>
              <a:rPr lang="en-IN" u="sng" dirty="0">
                <a:latin typeface="Arial" pitchFamily="34" charset="0"/>
                <a:cs typeface="Arial" pitchFamily="34" charset="0"/>
                <a:hlinkClick r:id="rId8"/>
              </a:rPr>
              <a:t>https://doi.org/10.1186/s12883-025-04265-7</a:t>
            </a:r>
            <a:r>
              <a:rPr lang="en-IN" dirty="0">
                <a:latin typeface="Arial" pitchFamily="34" charset="0"/>
                <a:cs typeface="Arial" pitchFamily="34" charset="0"/>
              </a:rPr>
              <a:t> [</a:t>
            </a:r>
            <a:r>
              <a:rPr lang="en-US" dirty="0">
                <a:latin typeface="Arial" pitchFamily="34" charset="0"/>
                <a:cs typeface="Arial" pitchFamily="34" charset="0"/>
              </a:rPr>
              <a:t>Accessed 3 Jul. 2026]</a:t>
            </a:r>
          </a:p>
          <a:p>
            <a:pPr algn="just">
              <a:buNone/>
            </a:pPr>
            <a:r>
              <a:rPr lang="en-IN" dirty="0">
                <a:latin typeface="Arial" pitchFamily="34" charset="0"/>
                <a:cs typeface="Arial" pitchFamily="34" charset="0"/>
              </a:rPr>
              <a:t>Silva, S., </a:t>
            </a:r>
            <a:r>
              <a:rPr lang="en-IN" dirty="0" err="1">
                <a:latin typeface="Arial" pitchFamily="34" charset="0"/>
                <a:cs typeface="Arial" pitchFamily="34" charset="0"/>
              </a:rPr>
              <a:t>Pocinho</a:t>
            </a:r>
            <a:r>
              <a:rPr lang="en-IN" dirty="0">
                <a:latin typeface="Arial" pitchFamily="34" charset="0"/>
                <a:cs typeface="Arial" pitchFamily="34" charset="0"/>
              </a:rPr>
              <a:t>, R., </a:t>
            </a:r>
            <a:r>
              <a:rPr lang="en-IN" dirty="0" err="1">
                <a:latin typeface="Arial" pitchFamily="34" charset="0"/>
                <a:cs typeface="Arial" pitchFamily="34" charset="0"/>
              </a:rPr>
              <a:t>Gordo</a:t>
            </a:r>
            <a:r>
              <a:rPr lang="en-IN" dirty="0">
                <a:latin typeface="Arial" pitchFamily="34" charset="0"/>
                <a:cs typeface="Arial" pitchFamily="34" charset="0"/>
              </a:rPr>
              <a:t>, S. and </a:t>
            </a:r>
            <a:r>
              <a:rPr lang="en-IN" dirty="0" err="1">
                <a:latin typeface="Arial" pitchFamily="34" charset="0"/>
                <a:cs typeface="Arial" pitchFamily="34" charset="0"/>
              </a:rPr>
              <a:t>Fernández</a:t>
            </a:r>
            <a:r>
              <a:rPr lang="en-IN" dirty="0">
                <a:latin typeface="Arial" pitchFamily="34" charset="0"/>
                <a:cs typeface="Arial" pitchFamily="34" charset="0"/>
              </a:rPr>
              <a:t> </a:t>
            </a:r>
            <a:r>
              <a:rPr lang="en-IN" dirty="0" err="1">
                <a:latin typeface="Arial" pitchFamily="34" charset="0"/>
                <a:cs typeface="Arial" pitchFamily="34" charset="0"/>
              </a:rPr>
              <a:t>Muñoz</a:t>
            </a:r>
            <a:r>
              <a:rPr lang="en-IN" dirty="0">
                <a:latin typeface="Arial" pitchFamily="34" charset="0"/>
                <a:cs typeface="Arial" pitchFamily="34" charset="0"/>
              </a:rPr>
              <a:t>, J.J., (2026). Effectiveness of a treatment in older adults on physical frailty, anxiety, and depression: a longitudinal study including workshops on cognitive stimulation, creative arts, digital literacy, and physical-motor activity. Clinical Gerontologist, 49(1), pp.47-54. </a:t>
            </a:r>
            <a:r>
              <a:rPr lang="en-IN" u="sng" dirty="0">
                <a:latin typeface="Arial" pitchFamily="34" charset="0"/>
                <a:cs typeface="Arial" pitchFamily="34" charset="0"/>
                <a:hlinkClick r:id="rId9"/>
              </a:rPr>
              <a:t>https://doi.org/10.1080/07317115.2025.2494636</a:t>
            </a:r>
            <a:r>
              <a:rPr lang="en-IN" dirty="0">
                <a:latin typeface="Arial" pitchFamily="34" charset="0"/>
                <a:cs typeface="Arial" pitchFamily="34" charset="0"/>
              </a:rPr>
              <a:t> [</a:t>
            </a:r>
            <a:r>
              <a:rPr lang="en-US" dirty="0">
                <a:latin typeface="Arial" pitchFamily="34" charset="0"/>
                <a:cs typeface="Arial" pitchFamily="34" charset="0"/>
              </a:rPr>
              <a:t>Accessed 2 Jul. 2026]</a:t>
            </a:r>
          </a:p>
          <a:p>
            <a:pPr algn="just">
              <a:buNone/>
            </a:pPr>
            <a:r>
              <a:rPr lang="en-IN" dirty="0" err="1">
                <a:latin typeface="Arial" pitchFamily="34" charset="0"/>
                <a:cs typeface="Arial" pitchFamily="34" charset="0"/>
              </a:rPr>
              <a:t>Tahami</a:t>
            </a:r>
            <a:r>
              <a:rPr lang="en-IN" dirty="0">
                <a:latin typeface="Arial" pitchFamily="34" charset="0"/>
                <a:cs typeface="Arial" pitchFamily="34" charset="0"/>
              </a:rPr>
              <a:t> </a:t>
            </a:r>
            <a:r>
              <a:rPr lang="en-IN" dirty="0" err="1">
                <a:latin typeface="Arial" pitchFamily="34" charset="0"/>
                <a:cs typeface="Arial" pitchFamily="34" charset="0"/>
              </a:rPr>
              <a:t>Monfared</a:t>
            </a:r>
            <a:r>
              <a:rPr lang="en-IN" dirty="0">
                <a:latin typeface="Arial" pitchFamily="34" charset="0"/>
                <a:cs typeface="Arial" pitchFamily="34" charset="0"/>
              </a:rPr>
              <a:t>, A.A., Byrnes, M.J., White, L.A. and Zhang, Q., (2022). Alzheimer’s disease: epidemiology and clinical progression. Neurology and therapy, 11(2), pp.553-569. </a:t>
            </a:r>
            <a:r>
              <a:rPr lang="en-IN" u="sng" dirty="0">
                <a:latin typeface="Arial" pitchFamily="34" charset="0"/>
                <a:cs typeface="Arial" pitchFamily="34" charset="0"/>
                <a:hlinkClick r:id="rId10"/>
              </a:rPr>
              <a:t>https://link.springer.com/article/10.1007/s40120-022-00338-8</a:t>
            </a:r>
            <a:r>
              <a:rPr lang="en-IN" dirty="0">
                <a:latin typeface="Arial" pitchFamily="34" charset="0"/>
                <a:cs typeface="Arial" pitchFamily="34" charset="0"/>
              </a:rPr>
              <a:t> [</a:t>
            </a:r>
            <a:r>
              <a:rPr lang="en-US" dirty="0">
                <a:latin typeface="Arial" pitchFamily="34" charset="0"/>
                <a:cs typeface="Arial" pitchFamily="34" charset="0"/>
              </a:rPr>
              <a:t>Accessed 1 Jul. 2026]</a:t>
            </a:r>
          </a:p>
          <a:p>
            <a:pPr algn="just">
              <a:buNone/>
            </a:pPr>
            <a:r>
              <a:rPr lang="en-IN" dirty="0">
                <a:latin typeface="Arial" pitchFamily="34" charset="0"/>
                <a:cs typeface="Arial" pitchFamily="34" charset="0"/>
              </a:rPr>
              <a:t>Tang, B.C., Wang, Y.T. and </a:t>
            </a:r>
            <a:r>
              <a:rPr lang="en-IN" dirty="0" err="1">
                <a:latin typeface="Arial" pitchFamily="34" charset="0"/>
                <a:cs typeface="Arial" pitchFamily="34" charset="0"/>
              </a:rPr>
              <a:t>Ren</a:t>
            </a:r>
            <a:r>
              <a:rPr lang="en-IN" dirty="0">
                <a:latin typeface="Arial" pitchFamily="34" charset="0"/>
                <a:cs typeface="Arial" pitchFamily="34" charset="0"/>
              </a:rPr>
              <a:t>, J., (2023). Basic information about </a:t>
            </a:r>
            <a:r>
              <a:rPr lang="en-IN" dirty="0" err="1">
                <a:latin typeface="Arial" pitchFamily="34" charset="0"/>
                <a:cs typeface="Arial" pitchFamily="34" charset="0"/>
              </a:rPr>
              <a:t>memantine</a:t>
            </a:r>
            <a:r>
              <a:rPr lang="en-IN" dirty="0">
                <a:latin typeface="Arial" pitchFamily="34" charset="0"/>
                <a:cs typeface="Arial" pitchFamily="34" charset="0"/>
              </a:rPr>
              <a:t> and its treatment of Alzheimer's disease and other clinical applications. </a:t>
            </a:r>
            <a:r>
              <a:rPr lang="en-IN" dirty="0" err="1">
                <a:latin typeface="Arial" pitchFamily="34" charset="0"/>
                <a:cs typeface="Arial" pitchFamily="34" charset="0"/>
              </a:rPr>
              <a:t>Ibrain</a:t>
            </a:r>
            <a:r>
              <a:rPr lang="en-IN" dirty="0">
                <a:latin typeface="Arial" pitchFamily="34" charset="0"/>
                <a:cs typeface="Arial" pitchFamily="34" charset="0"/>
              </a:rPr>
              <a:t>, 9(3), pp.340-348. </a:t>
            </a:r>
            <a:r>
              <a:rPr lang="en-IN" u="sng" dirty="0">
                <a:latin typeface="Arial" pitchFamily="34" charset="0"/>
                <a:cs typeface="Arial" pitchFamily="34" charset="0"/>
                <a:hlinkClick r:id="rId11"/>
              </a:rPr>
              <a:t>https://doi.org/10.1002/ibra.12098</a:t>
            </a:r>
            <a:r>
              <a:rPr lang="en-IN" dirty="0">
                <a:latin typeface="Arial" pitchFamily="34" charset="0"/>
                <a:cs typeface="Arial" pitchFamily="34" charset="0"/>
              </a:rPr>
              <a:t> [</a:t>
            </a:r>
            <a:r>
              <a:rPr lang="en-US" dirty="0">
                <a:latin typeface="Arial" pitchFamily="34" charset="0"/>
                <a:cs typeface="Arial" pitchFamily="34" charset="0"/>
              </a:rPr>
              <a:t>Accessed 3 Jul. 2026]</a:t>
            </a:r>
          </a:p>
          <a:p>
            <a:pPr algn="just">
              <a:buNone/>
            </a:pPr>
            <a:r>
              <a:rPr lang="en-IN" dirty="0">
                <a:latin typeface="Arial" pitchFamily="34" charset="0"/>
                <a:cs typeface="Arial" pitchFamily="34" charset="0"/>
              </a:rPr>
              <a:t>Thomson, L.J. and </a:t>
            </a:r>
            <a:r>
              <a:rPr lang="en-IN" dirty="0" err="1">
                <a:latin typeface="Arial" pitchFamily="34" charset="0"/>
                <a:cs typeface="Arial" pitchFamily="34" charset="0"/>
              </a:rPr>
              <a:t>Chatterjee</a:t>
            </a:r>
            <a:r>
              <a:rPr lang="en-IN" dirty="0">
                <a:latin typeface="Arial" pitchFamily="34" charset="0"/>
                <a:cs typeface="Arial" pitchFamily="34" charset="0"/>
              </a:rPr>
              <a:t>, H.J., (2024). Barriers and enablers of integrated care in the UK: a rapid evidence review of review articles and grey literature 2018–2022. Frontiers in Public Health, 11, p.1286479. </a:t>
            </a:r>
            <a:r>
              <a:rPr lang="en-IN" u="sng" dirty="0">
                <a:latin typeface="Arial" pitchFamily="34" charset="0"/>
                <a:cs typeface="Arial" pitchFamily="34" charset="0"/>
                <a:hlinkClick r:id="rId12"/>
              </a:rPr>
              <a:t>https://doi.org/10.3389/fpubh.2023.1286479</a:t>
            </a:r>
            <a:r>
              <a:rPr lang="en-IN" dirty="0">
                <a:latin typeface="Arial" pitchFamily="34" charset="0"/>
                <a:cs typeface="Arial" pitchFamily="34" charset="0"/>
              </a:rPr>
              <a:t> </a:t>
            </a:r>
            <a:endParaRPr lang="en-US" dirty="0">
              <a:latin typeface="Arial" pitchFamily="34" charset="0"/>
              <a:cs typeface="Arial" pitchFamily="34" charset="0"/>
            </a:endParaRPr>
          </a:p>
          <a:p>
            <a:pPr algn="just">
              <a:buNone/>
            </a:pPr>
            <a:r>
              <a:rPr lang="en-IN" dirty="0" err="1">
                <a:latin typeface="Arial" pitchFamily="34" charset="0"/>
                <a:cs typeface="Arial" pitchFamily="34" charset="0"/>
              </a:rPr>
              <a:t>Vahia</a:t>
            </a:r>
            <a:r>
              <a:rPr lang="en-IN" dirty="0">
                <a:latin typeface="Arial" pitchFamily="34" charset="0"/>
                <a:cs typeface="Arial" pitchFamily="34" charset="0"/>
              </a:rPr>
              <a:t>, I.V., (2022). Memory clinics. </a:t>
            </a:r>
            <a:r>
              <a:rPr lang="en-IN" dirty="0" err="1">
                <a:latin typeface="Arial" pitchFamily="34" charset="0"/>
                <a:cs typeface="Arial" pitchFamily="34" charset="0"/>
              </a:rPr>
              <a:t>Pathy's</a:t>
            </a:r>
            <a:r>
              <a:rPr lang="en-IN" dirty="0">
                <a:latin typeface="Arial" pitchFamily="34" charset="0"/>
                <a:cs typeface="Arial" pitchFamily="34" charset="0"/>
              </a:rPr>
              <a:t> Principles and Practice of Geriatric Medicine, 2, pp.782-793. </a:t>
            </a:r>
            <a:r>
              <a:rPr lang="en-IN" u="sng" dirty="0">
                <a:latin typeface="Arial" pitchFamily="34" charset="0"/>
                <a:cs typeface="Arial" pitchFamily="34" charset="0"/>
                <a:hlinkClick r:id="rId13"/>
              </a:rPr>
              <a:t>https://doi.org/10.1002/9781119484288.ch62</a:t>
            </a:r>
            <a:r>
              <a:rPr lang="en-IN" dirty="0">
                <a:latin typeface="Arial" pitchFamily="34" charset="0"/>
                <a:cs typeface="Arial" pitchFamily="34" charset="0"/>
              </a:rPr>
              <a:t> </a:t>
            </a:r>
            <a:endParaRPr lang="en-US" dirty="0">
              <a:latin typeface="Arial" pitchFamily="34" charset="0"/>
              <a:cs typeface="Arial" pitchFamily="34" charset="0"/>
            </a:endParaRPr>
          </a:p>
          <a:p>
            <a:pPr algn="just">
              <a:buNone/>
            </a:pPr>
            <a:r>
              <a:rPr lang="en-IN" dirty="0" err="1">
                <a:latin typeface="Arial" pitchFamily="34" charset="0"/>
                <a:cs typeface="Arial" pitchFamily="34" charset="0"/>
              </a:rPr>
              <a:t>Vasinc</a:t>
            </a:r>
            <a:r>
              <a:rPr lang="en-IN" dirty="0">
                <a:latin typeface="Arial" pitchFamily="34" charset="0"/>
                <a:cs typeface="Arial" pitchFamily="34" charset="0"/>
              </a:rPr>
              <a:t>, E. (2025). Evaluation of Different Cognitive Stimulation Therapies and its Impact on the Quality of Life of People with Dementia: A Systematic Review. </a:t>
            </a:r>
            <a:r>
              <a:rPr lang="en-IN" u="sng" dirty="0">
                <a:latin typeface="Arial" pitchFamily="34" charset="0"/>
                <a:cs typeface="Arial" pitchFamily="34" charset="0"/>
                <a:hlinkClick r:id="rId14"/>
              </a:rPr>
              <a:t>https://repository.uwtsd.ac.uk/id/eprint/4022/</a:t>
            </a:r>
            <a:r>
              <a:rPr lang="en-IN" dirty="0">
                <a:latin typeface="Arial" pitchFamily="34" charset="0"/>
                <a:cs typeface="Arial" pitchFamily="34" charset="0"/>
              </a:rPr>
              <a:t> [</a:t>
            </a:r>
            <a:r>
              <a:rPr lang="en-US" dirty="0">
                <a:latin typeface="Arial" pitchFamily="34" charset="0"/>
                <a:cs typeface="Arial" pitchFamily="34" charset="0"/>
              </a:rPr>
              <a:t>Accessed 3 Jul. 2026]</a:t>
            </a:r>
          </a:p>
          <a:p>
            <a:pPr algn="just">
              <a:buNone/>
            </a:pPr>
            <a:r>
              <a:rPr lang="en-IN" dirty="0">
                <a:latin typeface="Arial" pitchFamily="34" charset="0"/>
                <a:cs typeface="Arial" pitchFamily="34" charset="0"/>
              </a:rPr>
              <a:t>World Health Organization (2025). Dementia. [online] World Health Organization. Available at: </a:t>
            </a:r>
            <a:r>
              <a:rPr lang="en-IN" u="sng" dirty="0">
                <a:latin typeface="Arial" pitchFamily="34" charset="0"/>
                <a:cs typeface="Arial" pitchFamily="34" charset="0"/>
                <a:hlinkClick r:id="rId15"/>
              </a:rPr>
              <a:t>https://www.who.int/news-room/fact-sheets/detail/dementia</a:t>
            </a:r>
            <a:r>
              <a:rPr lang="en-IN" dirty="0">
                <a:latin typeface="Arial" pitchFamily="34" charset="0"/>
                <a:cs typeface="Arial" pitchFamily="34" charset="0"/>
              </a:rPr>
              <a:t> [Accessed 1 Jul. 2026].</a:t>
            </a:r>
          </a:p>
          <a:p>
            <a:pPr algn="just">
              <a:buNone/>
            </a:pPr>
            <a:r>
              <a:rPr lang="en-US" dirty="0" err="1">
                <a:latin typeface="Arial" pitchFamily="34" charset="0"/>
                <a:cs typeface="Arial" pitchFamily="34" charset="0"/>
              </a:rPr>
              <a:t>Zolnoori</a:t>
            </a:r>
            <a:r>
              <a:rPr lang="en-US" dirty="0">
                <a:latin typeface="Arial" pitchFamily="34" charset="0"/>
                <a:cs typeface="Arial" pitchFamily="34" charset="0"/>
              </a:rPr>
              <a:t>, M., </a:t>
            </a:r>
            <a:r>
              <a:rPr lang="en-US" dirty="0" err="1">
                <a:latin typeface="Arial" pitchFamily="34" charset="0"/>
                <a:cs typeface="Arial" pitchFamily="34" charset="0"/>
              </a:rPr>
              <a:t>Barrón</a:t>
            </a:r>
            <a:r>
              <a:rPr lang="en-US" dirty="0">
                <a:latin typeface="Arial" pitchFamily="34" charset="0"/>
                <a:cs typeface="Arial" pitchFamily="34" charset="0"/>
              </a:rPr>
              <a:t>, Y., Song, J., Noble, J., </a:t>
            </a:r>
            <a:r>
              <a:rPr lang="en-US" dirty="0" err="1">
                <a:latin typeface="Arial" pitchFamily="34" charset="0"/>
                <a:cs typeface="Arial" pitchFamily="34" charset="0"/>
              </a:rPr>
              <a:t>Burgdorf</a:t>
            </a:r>
            <a:r>
              <a:rPr lang="en-US" dirty="0">
                <a:latin typeface="Arial" pitchFamily="34" charset="0"/>
                <a:cs typeface="Arial" pitchFamily="34" charset="0"/>
              </a:rPr>
              <a:t>, J., </a:t>
            </a:r>
            <a:r>
              <a:rPr lang="en-US" dirty="0" err="1">
                <a:latin typeface="Arial" pitchFamily="34" charset="0"/>
                <a:cs typeface="Arial" pitchFamily="34" charset="0"/>
              </a:rPr>
              <a:t>Ryvicker</a:t>
            </a:r>
            <a:r>
              <a:rPr lang="en-US" dirty="0">
                <a:latin typeface="Arial" pitchFamily="34" charset="0"/>
                <a:cs typeface="Arial" pitchFamily="34" charset="0"/>
              </a:rPr>
              <a:t>, M. and Topaz, M., (2023). </a:t>
            </a:r>
            <a:r>
              <a:rPr lang="en-US" dirty="0" err="1">
                <a:latin typeface="Arial" pitchFamily="34" charset="0"/>
                <a:cs typeface="Arial" pitchFamily="34" charset="0"/>
              </a:rPr>
              <a:t>HomeADScreen</a:t>
            </a:r>
            <a:r>
              <a:rPr lang="en-US" dirty="0">
                <a:latin typeface="Arial" pitchFamily="34" charset="0"/>
                <a:cs typeface="Arial" pitchFamily="34" charset="0"/>
              </a:rPr>
              <a:t>: developing Alzheimer's disease and related dementia risk identification model in home healthcare. International journal of medical informatics, 177, p.105146. </a:t>
            </a:r>
            <a:r>
              <a:rPr lang="en-US" dirty="0">
                <a:latin typeface="Arial" pitchFamily="34" charset="0"/>
                <a:cs typeface="Arial" pitchFamily="34" charset="0"/>
                <a:hlinkClick r:id="rId16"/>
              </a:rPr>
              <a:t>https://www.sciencedirect.com/science/article/pii/S1386505623001648</a:t>
            </a:r>
            <a:r>
              <a:rPr lang="en-US" dirty="0">
                <a:latin typeface="Arial" pitchFamily="34" charset="0"/>
                <a:cs typeface="Arial" pitchFamily="34" charset="0"/>
              </a:rPr>
              <a:t> Accessed 8 Jul. 2026]</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89</TotalTime>
  <Words>3763</Words>
  <Application>Microsoft Office PowerPoint</Application>
  <PresentationFormat>On-screen Show (4:3)</PresentationFormat>
  <Paragraphs>152</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Georgia</vt:lpstr>
      <vt:lpstr>Times New Roman</vt:lpstr>
      <vt:lpstr>Trebuchet MS</vt:lpstr>
      <vt:lpstr>Wingdings 2</vt:lpstr>
      <vt:lpstr>Urban</vt:lpstr>
      <vt:lpstr>PowerPoint Presentation</vt:lpstr>
      <vt:lpstr>Introduction &amp; Definition</vt:lpstr>
      <vt:lpstr>Overview of Alzheimer's disease</vt:lpstr>
      <vt:lpstr>Symptoms of Alzheimer's </vt:lpstr>
      <vt:lpstr>Prevalence and Burden of Disease</vt:lpstr>
      <vt:lpstr>Economic and Social Burden</vt:lpstr>
      <vt:lpstr>Diagnosis and Initial Assessment</vt:lpstr>
      <vt:lpstr>House of Care Model in Alzheimer's Disease</vt:lpstr>
      <vt:lpstr>House of Care Model in Alzheimer's Disease (Contd.)</vt:lpstr>
      <vt:lpstr>Management Following UK Guidance</vt:lpstr>
      <vt:lpstr>Treatment Options in the UK</vt:lpstr>
      <vt:lpstr>Comorbidities</vt:lpstr>
      <vt:lpstr>Prevention Strategies</vt:lpstr>
      <vt:lpstr>Co-productive Care: Skills, Values and Behaviours</vt:lpstr>
      <vt:lpstr>Personalised Care &amp; Self-Management Support</vt:lpstr>
      <vt:lpstr>six evidence-based components and Recommendation</vt:lpstr>
      <vt:lpstr>Conclusion</vt:lpstr>
      <vt:lpstr>References</vt:lpstr>
      <vt:lpstr>References (Contd.)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work space</cp:lastModifiedBy>
  <cp:revision>17</cp:revision>
  <dcterms:created xsi:type="dcterms:W3CDTF">2026-07-04T12:32:59Z</dcterms:created>
  <dcterms:modified xsi:type="dcterms:W3CDTF">2026-07-11T16:54:45Z</dcterms:modified>
</cp:coreProperties>
</file>