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047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722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810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645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9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604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7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69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49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906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624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3905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867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64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579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9606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15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76229D4D-D2FF-4691-9C62-BF2E51D19C84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95622744-07BE-4E5C-9DFB-38FC295E6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20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VALUATION OF SECURITIES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en-GB" sz="3600" dirty="0" smtClean="0">
                <a:latin typeface="Arial" panose="020B0604020202020204" pitchFamily="34" charset="0"/>
                <a:cs typeface="Arial" pitchFamily="34" charset="0"/>
              </a:rPr>
              <a:t>Constant Dividend.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itchFamily="34" charset="0"/>
              </a:rPr>
              <a:t>                               P = </a:t>
            </a:r>
            <a:r>
              <a:rPr lang="en-GB" sz="3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										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dirty="0" smtClean="0"/>
          </a:p>
          <a:p>
            <a:r>
              <a:rPr lang="en-GB" sz="3600" dirty="0" smtClean="0"/>
              <a:t>Market Value = </a:t>
            </a:r>
            <a:r>
              <a:rPr lang="en-GB" sz="3600" u="sng" dirty="0" smtClean="0"/>
              <a:t>20c </a:t>
            </a:r>
            <a:r>
              <a:rPr lang="en-GB" sz="3600" dirty="0" smtClean="0"/>
              <a:t> = 200c</a:t>
            </a:r>
          </a:p>
          <a:p>
            <a:pPr lvl="6">
              <a:buNone/>
            </a:pPr>
            <a:r>
              <a:rPr lang="en-GB" sz="3600" dirty="0" smtClean="0"/>
              <a:t>              0.10 </a:t>
            </a:r>
          </a:p>
          <a:p>
            <a:pPr lvl="6">
              <a:buNone/>
            </a:pPr>
            <a:endParaRPr lang="en-GB" sz="3600" dirty="0"/>
          </a:p>
          <a:p>
            <a:pPr lvl="6">
              <a:buNone/>
            </a:pPr>
            <a:r>
              <a:rPr lang="en-GB" sz="3600" dirty="0" smtClean="0"/>
              <a:t>Constant Dividends in Perpetuity.</a:t>
            </a:r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2"/>
            <a:endParaRPr lang="en-GB" sz="3600" dirty="0" smtClean="0"/>
          </a:p>
          <a:p>
            <a:pPr marL="731520" lvl="2" indent="0">
              <a:buNone/>
            </a:pPr>
            <a:r>
              <a:rPr lang="en-GB" sz="3600" dirty="0" smtClean="0"/>
              <a:t>Market Value = </a:t>
            </a:r>
            <a:r>
              <a:rPr lang="en-GB" sz="3600" u="sng" dirty="0" smtClean="0"/>
              <a:t>15c</a:t>
            </a:r>
            <a:r>
              <a:rPr lang="en-GB" sz="3600" dirty="0" smtClean="0"/>
              <a:t>  =125c 				               0.12</a:t>
            </a:r>
          </a:p>
          <a:p>
            <a:pPr lvl="8">
              <a:buNone/>
            </a:pPr>
            <a:r>
              <a:rPr lang="en-GB" sz="3600" dirty="0" smtClean="0"/>
              <a:t>   </a:t>
            </a:r>
          </a:p>
          <a:p>
            <a:pPr lvl="8">
              <a:buNone/>
            </a:pPr>
            <a:r>
              <a:rPr lang="en-GB" sz="3600" dirty="0" smtClean="0"/>
              <a:t>Constant Dividend in Perpetuity.</a:t>
            </a:r>
          </a:p>
          <a:p>
            <a:pPr lvl="8"/>
            <a:endParaRPr lang="en-GB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CUM DIV and EX DIV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>
            <a:normAutofit/>
          </a:bodyPr>
          <a:lstStyle/>
          <a:p>
            <a:endParaRPr lang="en-GB" sz="3600" dirty="0" smtClean="0"/>
          </a:p>
          <a:p>
            <a:endParaRPr lang="en-GB" sz="3600" dirty="0"/>
          </a:p>
          <a:p>
            <a:r>
              <a:rPr lang="en-GB" sz="3200" dirty="0" smtClean="0"/>
              <a:t>Market Value Ex Div = </a:t>
            </a:r>
            <a:r>
              <a:rPr lang="en-GB" sz="3200" u="sng" dirty="0" smtClean="0"/>
              <a:t>15c </a:t>
            </a:r>
            <a:r>
              <a:rPr lang="en-GB" sz="3200" dirty="0" smtClean="0"/>
              <a:t>= 125c </a:t>
            </a:r>
          </a:p>
          <a:p>
            <a:pPr lvl="8">
              <a:buNone/>
            </a:pPr>
            <a:r>
              <a:rPr lang="en-GB" sz="3200" dirty="0" smtClean="0"/>
              <a:t>                      0.12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CUM DIV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3600" dirty="0" smtClean="0"/>
              <a:t>125c + 15c = 140c or $1.40</a:t>
            </a:r>
            <a:endParaRPr lang="en-GB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Constant Growth in Dividends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3">
              <a:buNone/>
            </a:pPr>
            <a:endParaRPr lang="en-GB" dirty="0"/>
          </a:p>
          <a:p>
            <a:pPr lvl="3">
              <a:buNone/>
            </a:pPr>
            <a:r>
              <a:rPr lang="en-GB" sz="3200" dirty="0" smtClean="0"/>
              <a:t>Market Value  </a:t>
            </a:r>
            <a:r>
              <a:rPr lang="en-GB" sz="3200" u="sng" dirty="0" smtClean="0"/>
              <a:t>Do (1+g) </a:t>
            </a:r>
            <a:r>
              <a:rPr lang="en-GB" sz="3200" dirty="0" smtClean="0"/>
              <a:t>= </a:t>
            </a:r>
          </a:p>
          <a:p>
            <a:pPr lvl="3">
              <a:buNone/>
            </a:pPr>
            <a:r>
              <a:rPr lang="en-GB" sz="3200" dirty="0" smtClean="0"/>
              <a:t>                           (re – g)</a:t>
            </a:r>
            <a:endParaRPr lang="en-GB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5.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2800" dirty="0" smtClean="0"/>
              <a:t>Market Value  =  </a:t>
            </a:r>
            <a:r>
              <a:rPr lang="en-GB" sz="2800" u="sng" dirty="0" smtClean="0"/>
              <a:t> 30(1.04)  </a:t>
            </a:r>
            <a:r>
              <a:rPr lang="en-GB" sz="2800" dirty="0" smtClean="0"/>
              <a:t>= 284c</a:t>
            </a:r>
          </a:p>
          <a:p>
            <a:pPr lvl="6">
              <a:buNone/>
            </a:pPr>
            <a:r>
              <a:rPr lang="en-GB" sz="2800" dirty="0" smtClean="0"/>
              <a:t>            0.15 – 0.04</a:t>
            </a:r>
            <a:endParaRPr lang="en-GB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6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2800" dirty="0" smtClean="0"/>
              <a:t>Market Value P = </a:t>
            </a:r>
            <a:r>
              <a:rPr lang="en-GB" sz="2800" u="sng" dirty="0" smtClean="0"/>
              <a:t>40(1.06)</a:t>
            </a:r>
            <a:r>
              <a:rPr lang="en-GB" sz="2800" dirty="0" smtClean="0"/>
              <a:t> = 303c </a:t>
            </a:r>
          </a:p>
          <a:p>
            <a:pPr>
              <a:buNone/>
            </a:pPr>
            <a:r>
              <a:rPr lang="en-GB" sz="2800" dirty="0" smtClean="0"/>
              <a:t>	                              0.20-0.06</a:t>
            </a:r>
            <a:endParaRPr lang="en-GB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VALUATION OF DEBT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IRREDEEMABLE.</a:t>
            </a:r>
          </a:p>
          <a:p>
            <a:r>
              <a:rPr lang="en-GB" dirty="0" smtClean="0"/>
              <a:t>P= </a:t>
            </a:r>
            <a:r>
              <a:rPr lang="en-GB" u="sng" dirty="0" err="1" smtClean="0"/>
              <a:t>i</a:t>
            </a:r>
            <a:endParaRPr lang="en-GB" u="sng" dirty="0" smtClean="0"/>
          </a:p>
          <a:p>
            <a:pPr lvl="1">
              <a:buNone/>
            </a:pPr>
            <a:r>
              <a:rPr lang="en-GB" sz="3200" dirty="0" smtClean="0"/>
              <a:t>   </a:t>
            </a:r>
            <a:r>
              <a:rPr lang="en-GB" sz="3200" dirty="0" err="1" smtClean="0"/>
              <a:t>kd</a:t>
            </a:r>
            <a:endParaRPr lang="en-GB" sz="3200" dirty="0" smtClean="0"/>
          </a:p>
          <a:p>
            <a:pPr lvl="1">
              <a:buNone/>
            </a:pPr>
            <a:endParaRPr lang="en-GB" sz="3200" dirty="0"/>
          </a:p>
          <a:p>
            <a:pPr lvl="1">
              <a:buNone/>
            </a:pPr>
            <a:r>
              <a:rPr lang="en-GB" sz="3200" dirty="0" smtClean="0"/>
              <a:t>= </a:t>
            </a:r>
            <a:r>
              <a:rPr lang="en-GB" sz="3200" u="sng" dirty="0" smtClean="0"/>
              <a:t>0.10 </a:t>
            </a:r>
            <a:r>
              <a:rPr lang="en-GB" sz="3200" dirty="0" smtClean="0"/>
              <a:t>= 125c or $1.25</a:t>
            </a:r>
          </a:p>
          <a:p>
            <a:pPr lvl="1">
              <a:buNone/>
            </a:pPr>
            <a:r>
              <a:rPr lang="en-GB" sz="3200" dirty="0"/>
              <a:t> </a:t>
            </a:r>
            <a:r>
              <a:rPr lang="en-GB" sz="3200" dirty="0" smtClean="0"/>
              <a:t>  0.08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REDEEMABLE DEBT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IRR calculation of the cash-flows that relate to the debt from the Investors perspective.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79</TotalTime>
  <Words>136</Words>
  <Application>Microsoft Office PowerPoint</Application>
  <PresentationFormat>On-screen Show (4:3)</PresentationFormat>
  <Paragraphs>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VALUATION OF SECURITIES</vt:lpstr>
      <vt:lpstr>EXAMPLE 1 </vt:lpstr>
      <vt:lpstr>EXAMPLE 2 </vt:lpstr>
      <vt:lpstr>CUM DIV and EX DIV </vt:lpstr>
      <vt:lpstr>CUM DIV</vt:lpstr>
      <vt:lpstr>Constant Growth in Dividends</vt:lpstr>
      <vt:lpstr>EXAMPLE 5. </vt:lpstr>
      <vt:lpstr>EXAMPLE 6 </vt:lpstr>
      <vt:lpstr>VALUATION OF DEBT</vt:lpstr>
      <vt:lpstr>REDEEMABLE DEBT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VALUATION OF SECURITIES</dc:title>
  <dc:creator>Ian</dc:creator>
  <cp:lastModifiedBy>Ian Jackson</cp:lastModifiedBy>
  <cp:revision>13</cp:revision>
  <dcterms:created xsi:type="dcterms:W3CDTF">2015-11-01T11:21:53Z</dcterms:created>
  <dcterms:modified xsi:type="dcterms:W3CDTF">2016-09-07T08:46:49Z</dcterms:modified>
</cp:coreProperties>
</file>