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7"/>
  </p:notesMasterIdLst>
  <p:handoutMasterIdLst>
    <p:handoutMasterId r:id="rId28"/>
  </p:handoutMasterIdLst>
  <p:sldIdLst>
    <p:sldId id="283" r:id="rId2"/>
    <p:sldId id="284" r:id="rId3"/>
    <p:sldId id="288" r:id="rId4"/>
    <p:sldId id="269" r:id="rId5"/>
    <p:sldId id="293" r:id="rId6"/>
    <p:sldId id="294" r:id="rId7"/>
    <p:sldId id="289" r:id="rId8"/>
    <p:sldId id="295" r:id="rId9"/>
    <p:sldId id="270" r:id="rId10"/>
    <p:sldId id="285" r:id="rId11"/>
    <p:sldId id="286" r:id="rId12"/>
    <p:sldId id="272" r:id="rId13"/>
    <p:sldId id="287" r:id="rId14"/>
    <p:sldId id="274" r:id="rId15"/>
    <p:sldId id="273" r:id="rId16"/>
    <p:sldId id="278" r:id="rId17"/>
    <p:sldId id="277" r:id="rId18"/>
    <p:sldId id="275" r:id="rId19"/>
    <p:sldId id="292" r:id="rId20"/>
    <p:sldId id="276" r:id="rId21"/>
    <p:sldId id="290" r:id="rId22"/>
    <p:sldId id="291" r:id="rId23"/>
    <p:sldId id="279" r:id="rId24"/>
    <p:sldId id="281" r:id="rId25"/>
    <p:sldId id="282" r:id="rId2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3" autoAdjust="0"/>
  </p:normalViewPr>
  <p:slideViewPr>
    <p:cSldViewPr snapToGrid="0">
      <p:cViewPr varScale="1">
        <p:scale>
          <a:sx n="82" d="100"/>
          <a:sy n="82" d="100"/>
        </p:scale>
        <p:origin x="720" y="72"/>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68"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latin typeface="Calibri" panose="020F0502020204030204" pitchFamily="34" charset="0"/>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7FCDF2E-125B-4904-BFDC-8DC317C119A0}" type="datetime1">
              <a:rPr lang="en-GB" smtClean="0">
                <a:latin typeface="Calibri" panose="020F0502020204030204" pitchFamily="34" charset="0"/>
              </a:rPr>
              <a:t>24/06/2024</a:t>
            </a:fld>
            <a:endParaRPr lang="en-GB">
              <a:latin typeface="Calibri" panose="020F0502020204030204" pitchFamily="34" charset="0"/>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latin typeface="Calibri" panose="020F0502020204030204" pitchFamily="34" charset="0"/>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80BE5A-9D85-4716-9443-9D9E66ACB5E5}" type="slidenum">
              <a:rPr lang="en-GB" smtClean="0">
                <a:latin typeface="Calibri" panose="020F0502020204030204" pitchFamily="34" charset="0"/>
              </a:rPr>
              <a:t>‹#›</a:t>
            </a:fld>
            <a:endParaRPr lang="en-GB">
              <a:latin typeface="Calibri" panose="020F0502020204030204" pitchFamily="34" charset="0"/>
            </a:endParaRPr>
          </a:p>
        </p:txBody>
      </p:sp>
    </p:spTree>
    <p:extLst>
      <p:ext uri="{BB962C8B-B14F-4D97-AF65-F5344CB8AC3E}">
        <p14:creationId xmlns:p14="http://schemas.microsoft.com/office/powerpoint/2010/main" val="378878266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Calibri" panose="020F0502020204030204" pitchFamily="34" charset="0"/>
              </a:defRPr>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Calibri" panose="020F0502020204030204" pitchFamily="34" charset="0"/>
              </a:defRPr>
            </a:lvl1pPr>
          </a:lstStyle>
          <a:p>
            <a:fld id="{26E0E5EF-EB89-45C4-B0C8-8F65085A6317}" type="datetime1">
              <a:rPr lang="en-GB" noProof="0" smtClean="0"/>
              <a:t>24/06/2024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Calibri" panose="020F0502020204030204" pitchFamily="34" charset="0"/>
              </a:defRPr>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Calibri" panose="020F0502020204030204" pitchFamily="34" charset="0"/>
              </a:defRPr>
            </a:lvl1pPr>
          </a:lstStyle>
          <a:p>
            <a:fld id="{F1E05635-4EFD-4447-A451-86C57984FA89}" type="slidenum">
              <a:rPr lang="en-GB" noProof="0" smtClean="0"/>
              <a:pPr/>
              <a:t>‹#›</a:t>
            </a:fld>
            <a:endParaRPr lang="en-GB" noProof="0"/>
          </a:p>
        </p:txBody>
      </p:sp>
    </p:spTree>
    <p:extLst>
      <p:ext uri="{BB962C8B-B14F-4D97-AF65-F5344CB8AC3E}">
        <p14:creationId xmlns:p14="http://schemas.microsoft.com/office/powerpoint/2010/main" val="12066023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Calibri" panose="020F0502020204030204" pitchFamily="34" charset="0"/>
        <a:ea typeface="+mn-ea"/>
        <a:cs typeface="+mn-cs"/>
      </a:defRPr>
    </a:lvl1pPr>
    <a:lvl2pPr marL="457200" algn="l" defTabSz="914400" rtl="0" eaLnBrk="1" latinLnBrk="0" hangingPunct="1">
      <a:defRPr sz="1200" kern="1200">
        <a:solidFill>
          <a:schemeClr val="tx1"/>
        </a:solidFill>
        <a:latin typeface="Calibri" panose="020F0502020204030204" pitchFamily="34" charset="0"/>
        <a:ea typeface="+mn-ea"/>
        <a:cs typeface="+mn-cs"/>
      </a:defRPr>
    </a:lvl2pPr>
    <a:lvl3pPr marL="914400" algn="l" defTabSz="914400" rtl="0" eaLnBrk="1" latinLnBrk="0" hangingPunct="1">
      <a:defRPr sz="1200" kern="1200">
        <a:solidFill>
          <a:schemeClr val="tx1"/>
        </a:solidFill>
        <a:latin typeface="Calibri" panose="020F0502020204030204" pitchFamily="34" charset="0"/>
        <a:ea typeface="+mn-ea"/>
        <a:cs typeface="+mn-cs"/>
      </a:defRPr>
    </a:lvl3pPr>
    <a:lvl4pPr marL="1371600" algn="l" defTabSz="914400" rtl="0" eaLnBrk="1" latinLnBrk="0" hangingPunct="1">
      <a:defRPr sz="1200" kern="1200">
        <a:solidFill>
          <a:schemeClr val="tx1"/>
        </a:solidFill>
        <a:latin typeface="Calibri" panose="020F0502020204030204" pitchFamily="34" charset="0"/>
        <a:ea typeface="+mn-ea"/>
        <a:cs typeface="+mn-cs"/>
      </a:defRPr>
    </a:lvl4pPr>
    <a:lvl5pPr marL="1828800" algn="l" defTabSz="914400" rtl="0" eaLnBrk="1" latinLnBrk="0" hangingPunct="1">
      <a:defRPr sz="1200" kern="1200">
        <a:solidFill>
          <a:schemeClr val="tx1"/>
        </a:solidFill>
        <a:latin typeface="Calibri" panose="020F050202020403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E05635-4EFD-4447-A451-86C57984FA89}" type="slidenum">
              <a:rPr lang="en-GB" noProof="0" smtClean="0"/>
              <a:pPr/>
              <a:t>1</a:t>
            </a:fld>
            <a:endParaRPr lang="en-GB" noProof="0"/>
          </a:p>
        </p:txBody>
      </p:sp>
    </p:spTree>
    <p:extLst>
      <p:ext uri="{BB962C8B-B14F-4D97-AF65-F5344CB8AC3E}">
        <p14:creationId xmlns:p14="http://schemas.microsoft.com/office/powerpoint/2010/main" val="1051660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E05635-4EFD-4447-A451-86C57984FA89}" type="slidenum">
              <a:rPr lang="en-GB" smtClean="0"/>
              <a:pPr/>
              <a:t>4</a:t>
            </a:fld>
            <a:endParaRPr lang="en-GB"/>
          </a:p>
        </p:txBody>
      </p:sp>
    </p:spTree>
    <p:extLst>
      <p:ext uri="{BB962C8B-B14F-4D97-AF65-F5344CB8AC3E}">
        <p14:creationId xmlns:p14="http://schemas.microsoft.com/office/powerpoint/2010/main" val="3646053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E05635-4EFD-4447-A451-86C57984FA89}" type="slidenum">
              <a:rPr lang="en-GB" smtClean="0"/>
              <a:pPr/>
              <a:t>9</a:t>
            </a:fld>
            <a:endParaRPr lang="en-GB"/>
          </a:p>
        </p:txBody>
      </p:sp>
    </p:spTree>
    <p:extLst>
      <p:ext uri="{BB962C8B-B14F-4D97-AF65-F5344CB8AC3E}">
        <p14:creationId xmlns:p14="http://schemas.microsoft.com/office/powerpoint/2010/main" val="323678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E05635-4EFD-4447-A451-86C57984FA89}" type="slidenum">
              <a:rPr lang="en-GB" smtClean="0"/>
              <a:pPr/>
              <a:t>12</a:t>
            </a:fld>
            <a:endParaRPr lang="en-GB"/>
          </a:p>
        </p:txBody>
      </p:sp>
    </p:spTree>
    <p:extLst>
      <p:ext uri="{BB962C8B-B14F-4D97-AF65-F5344CB8AC3E}">
        <p14:creationId xmlns:p14="http://schemas.microsoft.com/office/powerpoint/2010/main" val="666235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E05635-4EFD-4447-A451-86C57984FA89}" type="slidenum">
              <a:rPr lang="en-GB" noProof="0" smtClean="0"/>
              <a:pPr/>
              <a:t>13</a:t>
            </a:fld>
            <a:endParaRPr lang="en-GB" noProof="0"/>
          </a:p>
        </p:txBody>
      </p:sp>
    </p:spTree>
    <p:extLst>
      <p:ext uri="{BB962C8B-B14F-4D97-AF65-F5344CB8AC3E}">
        <p14:creationId xmlns:p14="http://schemas.microsoft.com/office/powerpoint/2010/main" val="3576704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E05635-4EFD-4447-A451-86C57984FA89}" type="slidenum">
              <a:rPr lang="en-GB" smtClean="0"/>
              <a:pPr/>
              <a:t>14</a:t>
            </a:fld>
            <a:endParaRPr lang="en-GB"/>
          </a:p>
        </p:txBody>
      </p:sp>
    </p:spTree>
    <p:extLst>
      <p:ext uri="{BB962C8B-B14F-4D97-AF65-F5344CB8AC3E}">
        <p14:creationId xmlns:p14="http://schemas.microsoft.com/office/powerpoint/2010/main" val="2081391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E05635-4EFD-4447-A451-86C57984FA89}" type="slidenum">
              <a:rPr lang="en-GB" smtClean="0"/>
              <a:pPr/>
              <a:t>15</a:t>
            </a:fld>
            <a:endParaRPr lang="en-GB"/>
          </a:p>
        </p:txBody>
      </p:sp>
    </p:spTree>
    <p:extLst>
      <p:ext uri="{BB962C8B-B14F-4D97-AF65-F5344CB8AC3E}">
        <p14:creationId xmlns:p14="http://schemas.microsoft.com/office/powerpoint/2010/main" val="3897494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E05635-4EFD-4447-A451-86C57984FA89}" type="slidenum">
              <a:rPr lang="en-GB" smtClean="0"/>
              <a:pPr/>
              <a:t>16</a:t>
            </a:fld>
            <a:endParaRPr lang="en-GB"/>
          </a:p>
        </p:txBody>
      </p:sp>
    </p:spTree>
    <p:extLst>
      <p:ext uri="{BB962C8B-B14F-4D97-AF65-F5344CB8AC3E}">
        <p14:creationId xmlns:p14="http://schemas.microsoft.com/office/powerpoint/2010/main" val="715726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E05635-4EFD-4447-A451-86C57984FA89}" type="slidenum">
              <a:rPr lang="en-GB" smtClean="0"/>
              <a:pPr/>
              <a:t>17</a:t>
            </a:fld>
            <a:endParaRPr lang="en-GB"/>
          </a:p>
        </p:txBody>
      </p:sp>
    </p:spTree>
    <p:extLst>
      <p:ext uri="{BB962C8B-B14F-4D97-AF65-F5344CB8AC3E}">
        <p14:creationId xmlns:p14="http://schemas.microsoft.com/office/powerpoint/2010/main" val="381958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E05635-4EFD-4447-A451-86C57984FA89}" type="slidenum">
              <a:rPr lang="en-GB" smtClean="0"/>
              <a:pPr/>
              <a:t>18</a:t>
            </a:fld>
            <a:endParaRPr lang="en-GB"/>
          </a:p>
        </p:txBody>
      </p:sp>
    </p:spTree>
    <p:extLst>
      <p:ext uri="{BB962C8B-B14F-4D97-AF65-F5344CB8AC3E}">
        <p14:creationId xmlns:p14="http://schemas.microsoft.com/office/powerpoint/2010/main" val="25937948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1E05635-4EFD-4447-A451-86C57984FA89}" type="slidenum">
              <a:rPr lang="en-GB" smtClean="0"/>
              <a:pPr/>
              <a:t>20</a:t>
            </a:fld>
            <a:endParaRPr lang="en-GB" dirty="0"/>
          </a:p>
        </p:txBody>
      </p:sp>
    </p:spTree>
    <p:extLst>
      <p:ext uri="{BB962C8B-B14F-4D97-AF65-F5344CB8AC3E}">
        <p14:creationId xmlns:p14="http://schemas.microsoft.com/office/powerpoint/2010/main" val="20094793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E05635-4EFD-4447-A451-86C57984FA89}" type="slidenum">
              <a:rPr lang="en-GB" noProof="0" smtClean="0"/>
              <a:pPr/>
              <a:t>21</a:t>
            </a:fld>
            <a:endParaRPr lang="en-GB" noProof="0"/>
          </a:p>
        </p:txBody>
      </p:sp>
    </p:spTree>
    <p:extLst>
      <p:ext uri="{BB962C8B-B14F-4D97-AF65-F5344CB8AC3E}">
        <p14:creationId xmlns:p14="http://schemas.microsoft.com/office/powerpoint/2010/main" val="1330511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E05635-4EFD-4447-A451-86C57984FA89}" type="slidenum">
              <a:rPr lang="en-GB" smtClean="0"/>
              <a:pPr/>
              <a:t>23</a:t>
            </a:fld>
            <a:endParaRPr lang="en-GB"/>
          </a:p>
        </p:txBody>
      </p:sp>
    </p:spTree>
    <p:extLst>
      <p:ext uri="{BB962C8B-B14F-4D97-AF65-F5344CB8AC3E}">
        <p14:creationId xmlns:p14="http://schemas.microsoft.com/office/powerpoint/2010/main" val="1721087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2" name="Rectangle 11"/>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useBgFill="1">
        <p:nvSpPr>
          <p:cNvPr id="13" name="Rounded Rectangle 12"/>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7" name="Rectangle 6"/>
          <p:cNvSpPr/>
          <p:nvPr/>
        </p:nvSpPr>
        <p:spPr bwMode="grayWhite">
          <a:xfrm>
            <a:off x="83909" y="1449304"/>
            <a:ext cx="12028716" cy="1527349"/>
          </a:xfrm>
          <a:prstGeom prst="rect">
            <a:avLst/>
          </a:prstGeom>
          <a:solidFill>
            <a:schemeClr val="accent1">
              <a:lumMod val="75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10" name="Rectangle 9"/>
          <p:cNvSpPr/>
          <p:nvPr/>
        </p:nvSpPr>
        <p:spPr>
          <a:xfrm>
            <a:off x="83909" y="1396720"/>
            <a:ext cx="12028716"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11" name="Rectangle 10"/>
          <p:cNvSpPr/>
          <p:nvPr/>
        </p:nvSpPr>
        <p:spPr>
          <a:xfrm>
            <a:off x="83909" y="2976649"/>
            <a:ext cx="12028716"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8" name="Title 7"/>
          <p:cNvSpPr>
            <a:spLocks noGrp="1"/>
          </p:cNvSpPr>
          <p:nvPr>
            <p:ph type="ctrTitle"/>
          </p:nvPr>
        </p:nvSpPr>
        <p:spPr>
          <a:xfrm>
            <a:off x="609600" y="1505931"/>
            <a:ext cx="10972800" cy="1470025"/>
          </a:xfrm>
        </p:spPr>
        <p:txBody>
          <a:bodyPr rtlCol="0" anchor="ctr"/>
          <a:lstStyle>
            <a:lvl1pPr algn="ctr">
              <a:defRPr lang="en-US" dirty="0">
                <a:solidFill>
                  <a:schemeClr val="bg1"/>
                </a:solidFill>
                <a:latin typeface="Cambria" panose="02040503050406030204" pitchFamily="18" charset="0"/>
              </a:defRPr>
            </a:lvl1pPr>
          </a:lstStyle>
          <a:p>
            <a:pPr rtl="0"/>
            <a:r>
              <a:rPr lang="en-GB" noProof="0"/>
              <a:t>Click to edit Master title style</a:t>
            </a:r>
            <a:endParaRPr kumimoji="0" lang="en-GB" noProof="0"/>
          </a:p>
        </p:txBody>
      </p:sp>
      <p:sp>
        <p:nvSpPr>
          <p:cNvPr id="9" name="Subtitle 8"/>
          <p:cNvSpPr>
            <a:spLocks noGrp="1"/>
          </p:cNvSpPr>
          <p:nvPr>
            <p:ph type="subTitle" idx="1"/>
          </p:nvPr>
        </p:nvSpPr>
        <p:spPr>
          <a:xfrm>
            <a:off x="1727200" y="3200400"/>
            <a:ext cx="8534400" cy="1600200"/>
          </a:xfrm>
        </p:spPr>
        <p:txBody>
          <a:bodyPr rtlCol="0"/>
          <a:lstStyle>
            <a:lvl1pPr marL="0" indent="0" algn="ctr">
              <a:buNone/>
              <a:defRPr sz="2600">
                <a:solidFill>
                  <a:schemeClr val="tx2"/>
                </a:solidFill>
                <a:latin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GB" noProof="0"/>
              <a:t>Click to edit Master subtitle style</a:t>
            </a:r>
            <a:endParaRPr kumimoji="0" lang="en-GB" noProof="0"/>
          </a:p>
        </p:txBody>
      </p:sp>
      <p:sp>
        <p:nvSpPr>
          <p:cNvPr id="29" name="Slide Number Placeholder 28"/>
          <p:cNvSpPr>
            <a:spLocks noGrp="1"/>
          </p:cNvSpPr>
          <p:nvPr>
            <p:ph type="sldNum" sz="quarter" idx="12"/>
          </p:nvPr>
        </p:nvSpPr>
        <p:spPr>
          <a:solidFill>
            <a:schemeClr val="accent1">
              <a:lumMod val="75000"/>
            </a:schemeClr>
          </a:solidFill>
        </p:spPr>
        <p:txBody>
          <a:bodyPr lIns="0" tIns="0" rIns="0" bIns="0" rtlCol="0">
            <a:noAutofit/>
          </a:bodyPr>
          <a:lstStyle>
            <a:lvl1pPr>
              <a:defRPr sz="1400">
                <a:solidFill>
                  <a:srgbClr val="FFFFFF"/>
                </a:solidFill>
                <a:latin typeface="Cambria" panose="02040503050406030204" pitchFamily="18" charset="0"/>
              </a:defRPr>
            </a:lvl1pPr>
          </a:lstStyle>
          <a:p>
            <a:fld id="{401CF334-2D5C-4859-84A6-CA7E6E43FAEB}" type="slidenum">
              <a:rPr lang="en-GB" noProof="0" smtClean="0"/>
              <a:pPr/>
              <a:t>‹#›</a:t>
            </a:fld>
            <a:endParaRPr lang="en-GB" noProof="0"/>
          </a:p>
        </p:txBody>
      </p:sp>
      <p:sp>
        <p:nvSpPr>
          <p:cNvPr id="17" name="Footer Placeholder 16"/>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28" name="Date Placeholder 27"/>
          <p:cNvSpPr>
            <a:spLocks noGrp="1"/>
          </p:cNvSpPr>
          <p:nvPr>
            <p:ph type="dt" sz="half" idx="10"/>
          </p:nvPr>
        </p:nvSpPr>
        <p:spPr/>
        <p:txBody>
          <a:bodyPr rtlCol="0"/>
          <a:lstStyle>
            <a:lvl1pPr>
              <a:defRPr>
                <a:latin typeface="Calibri" panose="020F0502020204030204" pitchFamily="34" charset="0"/>
              </a:defRPr>
            </a:lvl1pPr>
          </a:lstStyle>
          <a:p>
            <a:fld id="{7771D3B7-C20A-4078-B534-E81D55B9CF36}" type="datetime1">
              <a:rPr lang="en-GB" noProof="0" smtClean="0"/>
              <a:t>24/06/2024</a:t>
            </a:fld>
            <a:endParaRPr lang="en-GB" noProof="0"/>
          </a:p>
        </p:txBody>
      </p:sp>
    </p:spTree>
    <p:extLst>
      <p:ext uri="{BB962C8B-B14F-4D97-AF65-F5344CB8AC3E}">
        <p14:creationId xmlns:p14="http://schemas.microsoft.com/office/powerpoint/2010/main" val="2400697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ambria" panose="02040503050406030204" pitchFamily="18" charset="0"/>
              </a:defRPr>
            </a:lvl1pPr>
          </a:lstStyle>
          <a:p>
            <a:pPr rtl="0"/>
            <a:r>
              <a:rPr lang="en-GB" noProof="0"/>
              <a:t>Click to edit Master title style</a:t>
            </a:r>
            <a:endParaRPr kumimoji="0" lang="en-GB" noProof="0"/>
          </a:p>
        </p:txBody>
      </p:sp>
      <p:sp>
        <p:nvSpPr>
          <p:cNvPr id="8" name="Content Placeholder 7"/>
          <p:cNvSpPr>
            <a:spLocks noGrp="1"/>
          </p:cNvSpPr>
          <p:nvPr>
            <p:ph sz="quarter" idx="1" hasCustomPrompt="1"/>
          </p:nvPr>
        </p:nvSpPr>
        <p:spPr>
          <a:xfrm>
            <a:off x="1219200" y="1447800"/>
            <a:ext cx="10363200" cy="4572000"/>
          </a:xfrm>
        </p:spPr>
        <p:txBody>
          <a:bodyPr vert="horz"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6" name="Slide Number Placeholder 5"/>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5" name="Footer Placeholder 4"/>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4" name="Date Placeholder 3"/>
          <p:cNvSpPr>
            <a:spLocks noGrp="1"/>
          </p:cNvSpPr>
          <p:nvPr>
            <p:ph type="dt" sz="half" idx="10"/>
          </p:nvPr>
        </p:nvSpPr>
        <p:spPr/>
        <p:txBody>
          <a:bodyPr rtlCol="0"/>
          <a:lstStyle>
            <a:lvl1pPr>
              <a:defRPr>
                <a:latin typeface="Calibri" panose="020F0502020204030204" pitchFamily="34" charset="0"/>
              </a:defRPr>
            </a:lvl1pPr>
          </a:lstStyle>
          <a:p>
            <a:fld id="{245F862A-3ECD-43ED-9C7D-229494A3DAD2}" type="datetime1">
              <a:rPr lang="en-GB" noProof="0" smtClean="0"/>
              <a:t>24/06/2024</a:t>
            </a:fld>
            <a:endParaRPr lang="en-GB" noProof="0"/>
          </a:p>
        </p:txBody>
      </p:sp>
    </p:spTree>
    <p:extLst>
      <p:ext uri="{BB962C8B-B14F-4D97-AF65-F5344CB8AC3E}">
        <p14:creationId xmlns:p14="http://schemas.microsoft.com/office/powerpoint/2010/main" val="1316439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1" name="Rectangle 10"/>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useBgFill="1">
        <p:nvSpPr>
          <p:cNvPr id="10" name="Rounded Rectangle 9"/>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7" name="Rectangle 6"/>
          <p:cNvSpPr/>
          <p:nvPr/>
        </p:nvSpPr>
        <p:spPr>
          <a:xfrm flipV="1">
            <a:off x="92550" y="2376830"/>
            <a:ext cx="12018020" cy="91440"/>
          </a:xfrm>
          <a:prstGeom prst="rect">
            <a:avLst/>
          </a:prstGeom>
          <a:solidFill>
            <a:schemeClr val="accent1">
              <a:lumMod val="75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8" name="Rectangle 7"/>
          <p:cNvSpPr/>
          <p:nvPr/>
        </p:nvSpPr>
        <p:spPr>
          <a:xfrm>
            <a:off x="92195" y="2341476"/>
            <a:ext cx="12018375"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9" name="Rectangle 8"/>
          <p:cNvSpPr/>
          <p:nvPr/>
        </p:nvSpPr>
        <p:spPr>
          <a:xfrm>
            <a:off x="91075" y="2468880"/>
            <a:ext cx="12019495"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2" name="Title 1"/>
          <p:cNvSpPr>
            <a:spLocks noGrp="1"/>
          </p:cNvSpPr>
          <p:nvPr>
            <p:ph type="title"/>
          </p:nvPr>
        </p:nvSpPr>
        <p:spPr>
          <a:xfrm>
            <a:off x="963084" y="952501"/>
            <a:ext cx="10363200" cy="1362075"/>
          </a:xfrm>
        </p:spPr>
        <p:txBody>
          <a:bodyPr rtlCol="0" anchor="b" anchorCtr="0"/>
          <a:lstStyle>
            <a:lvl1pPr algn="l">
              <a:buNone/>
              <a:defRPr sz="4000" b="0" cap="none">
                <a:latin typeface="Cambria" panose="02040503050406030204" pitchFamily="18" charset="0"/>
              </a:defRPr>
            </a:lvl1pPr>
          </a:lstStyle>
          <a:p>
            <a:pPr rtl="0"/>
            <a:r>
              <a:rPr lang="en-GB" noProof="0"/>
              <a:t>Click to edit Master title style</a:t>
            </a:r>
            <a:endParaRPr kumimoji="0" lang="en-GB" noProof="0"/>
          </a:p>
        </p:txBody>
      </p:sp>
      <p:sp>
        <p:nvSpPr>
          <p:cNvPr id="3" name="Text Placeholder 2"/>
          <p:cNvSpPr>
            <a:spLocks noGrp="1"/>
          </p:cNvSpPr>
          <p:nvPr>
            <p:ph type="body" idx="1" hasCustomPrompt="1"/>
          </p:nvPr>
        </p:nvSpPr>
        <p:spPr>
          <a:xfrm>
            <a:off x="963084" y="2547938"/>
            <a:ext cx="10363200" cy="1338262"/>
          </a:xfrm>
        </p:spPr>
        <p:txBody>
          <a:bodyPr rtlCol="0" anchor="t" anchorCtr="0"/>
          <a:lstStyle>
            <a:lvl1pPr marL="0" indent="0">
              <a:buNone/>
              <a:defRPr sz="2400">
                <a:solidFill>
                  <a:schemeClr val="tx2"/>
                </a:solidFill>
                <a:latin typeface="Calibri" panose="020F0502020204030204" pitchFamily="34" charset="0"/>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GB" noProof="0"/>
              <a:t>Click to edit Master text styles</a:t>
            </a:r>
          </a:p>
        </p:txBody>
      </p:sp>
      <p:sp>
        <p:nvSpPr>
          <p:cNvPr id="6" name="Slide Number Placeholder 5"/>
          <p:cNvSpPr>
            <a:spLocks noGrp="1"/>
          </p:cNvSpPr>
          <p:nvPr>
            <p:ph type="sldNum" sz="quarter" idx="12"/>
          </p:nvPr>
        </p:nvSpPr>
        <p:spPr>
          <a:xfrm>
            <a:off x="195072" y="6208776"/>
            <a:ext cx="609600" cy="457200"/>
          </a:xfrm>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5" name="Footer Placeholder 4"/>
          <p:cNvSpPr>
            <a:spLocks noGrp="1"/>
          </p:cNvSpPr>
          <p:nvPr>
            <p:ph type="ftr" sz="quarter" idx="11"/>
          </p:nvPr>
        </p:nvSpPr>
        <p:spPr>
          <a:xfrm>
            <a:off x="1066800" y="6172200"/>
            <a:ext cx="5334000" cy="457200"/>
          </a:xfrm>
        </p:spPr>
        <p:txBody>
          <a:bodyPr rtlCol="0"/>
          <a:lstStyle>
            <a:lvl1pPr>
              <a:defRPr>
                <a:latin typeface="Calibri" panose="020F0502020204030204" pitchFamily="34" charset="0"/>
              </a:defRPr>
            </a:lvl1pPr>
          </a:lstStyle>
          <a:p>
            <a:r>
              <a:rPr lang="en-GB" noProof="0"/>
              <a:t>Add a footer</a:t>
            </a:r>
          </a:p>
        </p:txBody>
      </p:sp>
      <p:sp>
        <p:nvSpPr>
          <p:cNvPr id="4" name="Date Placeholder 3"/>
          <p:cNvSpPr>
            <a:spLocks noGrp="1"/>
          </p:cNvSpPr>
          <p:nvPr>
            <p:ph type="dt" sz="half" idx="10"/>
          </p:nvPr>
        </p:nvSpPr>
        <p:spPr/>
        <p:txBody>
          <a:bodyPr rtlCol="0"/>
          <a:lstStyle>
            <a:lvl1pPr>
              <a:defRPr>
                <a:latin typeface="Calibri" panose="020F0502020204030204" pitchFamily="34" charset="0"/>
              </a:defRPr>
            </a:lvl1pPr>
          </a:lstStyle>
          <a:p>
            <a:fld id="{F9E98039-76F6-48E1-BDFB-C3F140530241}" type="datetime1">
              <a:rPr lang="en-GB" noProof="0" smtClean="0"/>
              <a:t>24/06/2024</a:t>
            </a:fld>
            <a:endParaRPr lang="en-GB" noProof="0"/>
          </a:p>
        </p:txBody>
      </p:sp>
    </p:spTree>
    <p:extLst>
      <p:ext uri="{BB962C8B-B14F-4D97-AF65-F5344CB8AC3E}">
        <p14:creationId xmlns:p14="http://schemas.microsoft.com/office/powerpoint/2010/main" val="2908226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ambria" panose="02040503050406030204" pitchFamily="18" charset="0"/>
              </a:defRPr>
            </a:lvl1pPr>
          </a:lstStyle>
          <a:p>
            <a:pPr rtl="0"/>
            <a:r>
              <a:rPr lang="en-GB" noProof="0"/>
              <a:t>Click to edit Master title style</a:t>
            </a:r>
            <a:endParaRPr kumimoji="0" lang="en-GB" noProof="0"/>
          </a:p>
        </p:txBody>
      </p:sp>
      <p:sp>
        <p:nvSpPr>
          <p:cNvPr id="9" name="Content Placeholder 8"/>
          <p:cNvSpPr>
            <a:spLocks noGrp="1"/>
          </p:cNvSpPr>
          <p:nvPr>
            <p:ph sz="quarter" idx="1" hasCustomPrompt="1"/>
          </p:nvPr>
        </p:nvSpPr>
        <p:spPr>
          <a:xfrm>
            <a:off x="1219200" y="1447800"/>
            <a:ext cx="4998720" cy="4572000"/>
          </a:xfrm>
        </p:spPr>
        <p:txBody>
          <a:bodyPr vert="horz"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11" name="Content Placeholder 10"/>
          <p:cNvSpPr>
            <a:spLocks noGrp="1"/>
          </p:cNvSpPr>
          <p:nvPr>
            <p:ph sz="quarter" idx="2" hasCustomPrompt="1"/>
          </p:nvPr>
        </p:nvSpPr>
        <p:spPr>
          <a:xfrm>
            <a:off x="6578600" y="1447800"/>
            <a:ext cx="4998720" cy="4572000"/>
          </a:xfrm>
        </p:spPr>
        <p:txBody>
          <a:bodyPr vert="horz"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7" name="Slide Number Placeholder 6"/>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6" name="Footer Placeholder 5"/>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5" name="Date Placeholder 4"/>
          <p:cNvSpPr>
            <a:spLocks noGrp="1"/>
          </p:cNvSpPr>
          <p:nvPr>
            <p:ph type="dt" sz="half" idx="10"/>
          </p:nvPr>
        </p:nvSpPr>
        <p:spPr/>
        <p:txBody>
          <a:bodyPr rtlCol="0"/>
          <a:lstStyle>
            <a:lvl1pPr>
              <a:defRPr>
                <a:latin typeface="Calibri" panose="020F0502020204030204" pitchFamily="34" charset="0"/>
              </a:defRPr>
            </a:lvl1pPr>
          </a:lstStyle>
          <a:p>
            <a:fld id="{9B21DF3B-5506-4860-B125-DABC8D93F241}" type="datetime1">
              <a:rPr lang="en-GB" noProof="0" smtClean="0"/>
              <a:t>24/06/2024</a:t>
            </a:fld>
            <a:endParaRPr lang="en-GB" noProof="0"/>
          </a:p>
        </p:txBody>
      </p:sp>
    </p:spTree>
    <p:extLst>
      <p:ext uri="{BB962C8B-B14F-4D97-AF65-F5344CB8AC3E}">
        <p14:creationId xmlns:p14="http://schemas.microsoft.com/office/powerpoint/2010/main" val="365849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rtlCol="0" anchor="b" anchorCtr="0"/>
          <a:lstStyle>
            <a:lvl1pPr>
              <a:defRPr>
                <a:latin typeface="Cambria" panose="02040503050406030204" pitchFamily="18" charset="0"/>
              </a:defRPr>
            </a:lvl1pPr>
          </a:lstStyle>
          <a:p>
            <a:pPr rtl="0"/>
            <a:r>
              <a:rPr lang="en-GB" noProof="0"/>
              <a:t>Click to edit Master title style</a:t>
            </a:r>
            <a:endParaRPr kumimoji="0" lang="en-GB" noProof="0"/>
          </a:p>
        </p:txBody>
      </p:sp>
      <p:sp>
        <p:nvSpPr>
          <p:cNvPr id="3" name="Text Placeholder 2"/>
          <p:cNvSpPr>
            <a:spLocks noGrp="1"/>
          </p:cNvSpPr>
          <p:nvPr>
            <p:ph type="body" idx="1" hasCustomPrompt="1"/>
          </p:nvPr>
        </p:nvSpPr>
        <p:spPr>
          <a:xfrm>
            <a:off x="1219200" y="1447800"/>
            <a:ext cx="4978400" cy="762000"/>
          </a:xfrm>
          <a:noFill/>
          <a:ln w="12700" cap="sq" cmpd="sng" algn="ctr">
            <a:noFill/>
            <a:prstDash val="solid"/>
          </a:ln>
        </p:spPr>
        <p:txBody>
          <a:bodyPr lIns="91440" rtlCol="0" anchor="b" anchorCtr="0">
            <a:noAutofit/>
          </a:bodyPr>
          <a:lstStyle>
            <a:lvl1pPr marL="0" indent="0">
              <a:buNone/>
              <a:defRPr sz="2400" b="1">
                <a:solidFill>
                  <a:schemeClr val="accent1">
                    <a:lumMod val="75000"/>
                  </a:schemeClr>
                </a:solidFill>
                <a:latin typeface="Cambria" panose="02040503050406030204" pitchFamily="18" charset="0"/>
                <a:ea typeface="+mj-ea"/>
                <a:cs typeface="+mj-cs"/>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11" name="Content Placeholder 10"/>
          <p:cNvSpPr>
            <a:spLocks noGrp="1"/>
          </p:cNvSpPr>
          <p:nvPr>
            <p:ph sz="half" idx="2" hasCustomPrompt="1"/>
          </p:nvPr>
        </p:nvSpPr>
        <p:spPr>
          <a:xfrm>
            <a:off x="1219200" y="2247900"/>
            <a:ext cx="4978400" cy="3886200"/>
          </a:xfrm>
        </p:spPr>
        <p:txBody>
          <a:bodyPr vert="horz"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4" name="Text Placeholder 3"/>
          <p:cNvSpPr>
            <a:spLocks noGrp="1"/>
          </p:cNvSpPr>
          <p:nvPr>
            <p:ph type="body" sz="half" idx="3" hasCustomPrompt="1"/>
          </p:nvPr>
        </p:nvSpPr>
        <p:spPr>
          <a:xfrm>
            <a:off x="6604000" y="1447800"/>
            <a:ext cx="4978400" cy="762000"/>
          </a:xfrm>
          <a:noFill/>
          <a:ln w="12700" cap="sq" cmpd="sng" algn="ctr">
            <a:noFill/>
            <a:prstDash val="solid"/>
          </a:ln>
        </p:spPr>
        <p:txBody>
          <a:bodyPr lIns="91440" rtlCol="0" anchor="b" anchorCtr="0">
            <a:noAutofit/>
          </a:bodyPr>
          <a:lstStyle>
            <a:lvl1pPr marL="0" indent="0">
              <a:buNone/>
              <a:defRPr sz="2400" b="1">
                <a:solidFill>
                  <a:schemeClr val="accent1">
                    <a:lumMod val="75000"/>
                  </a:schemeClr>
                </a:solidFill>
                <a:latin typeface="Cambria" panose="02040503050406030204" pitchFamily="18" charset="0"/>
                <a:ea typeface="+mj-ea"/>
                <a:cs typeface="+mj-cs"/>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13" name="Content Placeholder 12"/>
          <p:cNvSpPr>
            <a:spLocks noGrp="1"/>
          </p:cNvSpPr>
          <p:nvPr>
            <p:ph sz="half" idx="4" hasCustomPrompt="1"/>
          </p:nvPr>
        </p:nvSpPr>
        <p:spPr>
          <a:xfrm>
            <a:off x="6604000" y="2247900"/>
            <a:ext cx="4978400" cy="3886200"/>
          </a:xfrm>
        </p:spPr>
        <p:txBody>
          <a:bodyPr vert="horz"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9" name="Slide Number Placeholder 8"/>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8" name="Footer Placeholder 7"/>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7" name="Date Placeholder 6"/>
          <p:cNvSpPr>
            <a:spLocks noGrp="1"/>
          </p:cNvSpPr>
          <p:nvPr>
            <p:ph type="dt" sz="half" idx="10"/>
          </p:nvPr>
        </p:nvSpPr>
        <p:spPr/>
        <p:txBody>
          <a:bodyPr rtlCol="0"/>
          <a:lstStyle>
            <a:lvl1pPr>
              <a:defRPr>
                <a:latin typeface="Calibri" panose="020F0502020204030204" pitchFamily="34" charset="0"/>
              </a:defRPr>
            </a:lvl1pPr>
          </a:lstStyle>
          <a:p>
            <a:fld id="{CF6477B5-2DB1-492C-BB56-DB927F0F342E}" type="datetime1">
              <a:rPr lang="en-GB" noProof="0" smtClean="0"/>
              <a:t>24/06/2024</a:t>
            </a:fld>
            <a:endParaRPr lang="en-GB" noProof="0"/>
          </a:p>
        </p:txBody>
      </p:sp>
    </p:spTree>
    <p:extLst>
      <p:ext uri="{BB962C8B-B14F-4D97-AF65-F5344CB8AC3E}">
        <p14:creationId xmlns:p14="http://schemas.microsoft.com/office/powerpoint/2010/main" val="911274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ambria" panose="02040503050406030204" pitchFamily="18" charset="0"/>
              </a:defRPr>
            </a:lvl1pPr>
          </a:lstStyle>
          <a:p>
            <a:pPr rtl="0"/>
            <a:r>
              <a:rPr lang="en-GB" noProof="0"/>
              <a:t>Click to edit Master title style</a:t>
            </a:r>
            <a:endParaRPr kumimoji="0" lang="en-GB" noProof="0"/>
          </a:p>
        </p:txBody>
      </p:sp>
      <p:sp>
        <p:nvSpPr>
          <p:cNvPr id="5" name="Slide Number Placeholder 4"/>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4" name="Footer Placeholder 3"/>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3" name="Date Placeholder 2"/>
          <p:cNvSpPr>
            <a:spLocks noGrp="1"/>
          </p:cNvSpPr>
          <p:nvPr>
            <p:ph type="dt" sz="half" idx="10"/>
          </p:nvPr>
        </p:nvSpPr>
        <p:spPr/>
        <p:txBody>
          <a:bodyPr rtlCol="0"/>
          <a:lstStyle>
            <a:lvl1pPr>
              <a:defRPr>
                <a:latin typeface="Calibri" panose="020F0502020204030204" pitchFamily="34" charset="0"/>
              </a:defRPr>
            </a:lvl1pPr>
          </a:lstStyle>
          <a:p>
            <a:fld id="{5CD3C658-2689-4C58-9030-3CBC7D1063F7}" type="datetime1">
              <a:rPr lang="en-GB" noProof="0" smtClean="0"/>
              <a:t>24/06/2024</a:t>
            </a:fld>
            <a:endParaRPr lang="en-GB" noProof="0"/>
          </a:p>
        </p:txBody>
      </p:sp>
    </p:spTree>
    <p:extLst>
      <p:ext uri="{BB962C8B-B14F-4D97-AF65-F5344CB8AC3E}">
        <p14:creationId xmlns:p14="http://schemas.microsoft.com/office/powerpoint/2010/main" val="161307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3" name="Footer Placeholder 2"/>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2" name="Date Placeholder 1"/>
          <p:cNvSpPr>
            <a:spLocks noGrp="1"/>
          </p:cNvSpPr>
          <p:nvPr>
            <p:ph type="dt" sz="half" idx="10"/>
          </p:nvPr>
        </p:nvSpPr>
        <p:spPr/>
        <p:txBody>
          <a:bodyPr rtlCol="0"/>
          <a:lstStyle>
            <a:lvl1pPr>
              <a:defRPr>
                <a:latin typeface="Calibri" panose="020F0502020204030204" pitchFamily="34" charset="0"/>
              </a:defRPr>
            </a:lvl1pPr>
          </a:lstStyle>
          <a:p>
            <a:fld id="{A8598194-16AF-469A-AEAE-9F009248AC55}" type="datetime1">
              <a:rPr lang="en-GB" noProof="0" smtClean="0"/>
              <a:t>24/06/2024</a:t>
            </a:fld>
            <a:endParaRPr lang="en-GB" noProof="0"/>
          </a:p>
        </p:txBody>
      </p:sp>
    </p:spTree>
    <p:extLst>
      <p:ext uri="{BB962C8B-B14F-4D97-AF65-F5344CB8AC3E}">
        <p14:creationId xmlns:p14="http://schemas.microsoft.com/office/powerpoint/2010/main" val="711557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useBgFill="1">
        <p:nvSpPr>
          <p:cNvPr id="9" name="Rounded Rectangle 8"/>
          <p:cNvSpPr/>
          <p:nvPr/>
        </p:nvSpPr>
        <p:spPr>
          <a:xfrm>
            <a:off x="85344" y="69755"/>
            <a:ext cx="12017829"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2" name="Title 1"/>
          <p:cNvSpPr>
            <a:spLocks noGrp="1"/>
          </p:cNvSpPr>
          <p:nvPr>
            <p:ph type="title"/>
          </p:nvPr>
        </p:nvSpPr>
        <p:spPr>
          <a:xfrm>
            <a:off x="1219200" y="273050"/>
            <a:ext cx="10363200" cy="1143000"/>
          </a:xfrm>
        </p:spPr>
        <p:txBody>
          <a:bodyPr rtlCol="0" anchor="b" anchorCtr="0"/>
          <a:lstStyle>
            <a:lvl1pPr algn="l">
              <a:buNone/>
              <a:defRPr sz="4000" b="0">
                <a:latin typeface="Cambria" panose="02040503050406030204" pitchFamily="18" charset="0"/>
              </a:defRPr>
            </a:lvl1pPr>
          </a:lstStyle>
          <a:p>
            <a:pPr rtl="0"/>
            <a:r>
              <a:rPr lang="en-GB" noProof="0"/>
              <a:t>Click to edit Master title style</a:t>
            </a:r>
            <a:endParaRPr kumimoji="0" lang="en-GB" noProof="0"/>
          </a:p>
        </p:txBody>
      </p:sp>
      <p:sp>
        <p:nvSpPr>
          <p:cNvPr id="11" name="Content Placeholder 10"/>
          <p:cNvSpPr>
            <a:spLocks noGrp="1"/>
          </p:cNvSpPr>
          <p:nvPr>
            <p:ph sz="quarter" idx="1" hasCustomPrompt="1"/>
          </p:nvPr>
        </p:nvSpPr>
        <p:spPr>
          <a:xfrm>
            <a:off x="3962400" y="1600200"/>
            <a:ext cx="7620000" cy="4495800"/>
          </a:xfrm>
        </p:spPr>
        <p:txBody>
          <a:bodyPr vert="horz"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3" name="Text Placeholder 2"/>
          <p:cNvSpPr>
            <a:spLocks noGrp="1"/>
          </p:cNvSpPr>
          <p:nvPr>
            <p:ph type="body" idx="2" hasCustomPrompt="1"/>
          </p:nvPr>
        </p:nvSpPr>
        <p:spPr>
          <a:xfrm>
            <a:off x="1219200" y="1600200"/>
            <a:ext cx="2540000" cy="4495800"/>
          </a:xfrm>
        </p:spPr>
        <p:txBody>
          <a:bodyPr rtlCol="0"/>
          <a:lstStyle>
            <a:lvl1pPr marL="0" indent="0">
              <a:buNone/>
              <a:defRPr sz="1800">
                <a:latin typeface="Calibri" panose="020F0502020204030204" pitchFamily="34" charset="0"/>
              </a:defRPr>
            </a:lvl1pPr>
            <a:lvl2pPr>
              <a:buNone/>
              <a:defRPr sz="1200"/>
            </a:lvl2pPr>
            <a:lvl3pPr>
              <a:buNone/>
              <a:defRPr sz="1000"/>
            </a:lvl3pPr>
            <a:lvl4pPr>
              <a:buNone/>
              <a:defRPr sz="900"/>
            </a:lvl4pPr>
            <a:lvl5pPr>
              <a:buNone/>
              <a:defRPr sz="900"/>
            </a:lvl5pPr>
          </a:lstStyle>
          <a:p>
            <a:pPr lvl="0" rtl="0" eaLnBrk="1" latinLnBrk="0" hangingPunct="1"/>
            <a:r>
              <a:rPr lang="en-GB" noProof="0"/>
              <a:t>Click to edit Master text styles</a:t>
            </a:r>
          </a:p>
        </p:txBody>
      </p:sp>
      <p:sp>
        <p:nvSpPr>
          <p:cNvPr id="7" name="Slide Number Placeholder 6"/>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6" name="Footer Placeholder 5"/>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5" name="Date Placeholder 4"/>
          <p:cNvSpPr>
            <a:spLocks noGrp="1"/>
          </p:cNvSpPr>
          <p:nvPr>
            <p:ph type="dt" sz="half" idx="10"/>
          </p:nvPr>
        </p:nvSpPr>
        <p:spPr/>
        <p:txBody>
          <a:bodyPr rtlCol="0"/>
          <a:lstStyle>
            <a:lvl1pPr>
              <a:defRPr>
                <a:latin typeface="Calibri" panose="020F0502020204030204" pitchFamily="34" charset="0"/>
              </a:defRPr>
            </a:lvl1pPr>
          </a:lstStyle>
          <a:p>
            <a:fld id="{3D61D1EB-0A3A-4047-B9F8-D76D4DBFF93A}" type="datetime1">
              <a:rPr lang="en-GB" noProof="0" smtClean="0"/>
              <a:t>24/06/2024</a:t>
            </a:fld>
            <a:endParaRPr lang="en-GB" noProof="0"/>
          </a:p>
        </p:txBody>
      </p:sp>
    </p:spTree>
    <p:extLst>
      <p:ext uri="{BB962C8B-B14F-4D97-AF65-F5344CB8AC3E}">
        <p14:creationId xmlns:p14="http://schemas.microsoft.com/office/powerpoint/2010/main" val="3566269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flipV="1">
            <a:off x="91076" y="4683555"/>
            <a:ext cx="12009120" cy="91440"/>
          </a:xfrm>
          <a:prstGeom prst="rect">
            <a:avLst/>
          </a:prstGeom>
          <a:solidFill>
            <a:schemeClr val="accent1">
              <a:lumMod val="75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12" name="Rectangle 11"/>
          <p:cNvSpPr/>
          <p:nvPr/>
        </p:nvSpPr>
        <p:spPr>
          <a:xfrm>
            <a:off x="91345" y="4650475"/>
            <a:ext cx="12008852"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13" name="Rectangle 12"/>
          <p:cNvSpPr/>
          <p:nvPr/>
        </p:nvSpPr>
        <p:spPr>
          <a:xfrm>
            <a:off x="91348" y="4773225"/>
            <a:ext cx="12008849"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2" name="Title 1"/>
          <p:cNvSpPr>
            <a:spLocks noGrp="1"/>
          </p:cNvSpPr>
          <p:nvPr>
            <p:ph type="title"/>
          </p:nvPr>
        </p:nvSpPr>
        <p:spPr>
          <a:xfrm>
            <a:off x="1219200" y="4900550"/>
            <a:ext cx="9753600" cy="522288"/>
          </a:xfrm>
        </p:spPr>
        <p:txBody>
          <a:bodyPr rtlCol="0" anchor="ctr">
            <a:noAutofit/>
          </a:bodyPr>
          <a:lstStyle>
            <a:lvl1pPr algn="l">
              <a:buNone/>
              <a:defRPr sz="2800" b="0">
                <a:latin typeface="Cambria" panose="02040503050406030204" pitchFamily="18" charset="0"/>
              </a:defRPr>
            </a:lvl1pPr>
          </a:lstStyle>
          <a:p>
            <a:pPr rtl="0"/>
            <a:r>
              <a:rPr lang="en-GB" noProof="0"/>
              <a:t>Click to edit Master title style</a:t>
            </a:r>
            <a:endParaRPr kumimoji="0" lang="en-GB" noProof="0"/>
          </a:p>
        </p:txBody>
      </p:sp>
      <p:sp>
        <p:nvSpPr>
          <p:cNvPr id="3" name="Picture Placeholder 2" descr="An empty placeholder to add an image. Click on the placeholder and select the image that you wish to add"/>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rtlCol="0"/>
          <a:lstStyle>
            <a:lvl1pPr marL="0" indent="0">
              <a:buNone/>
              <a:defRPr sz="3200">
                <a:latin typeface="Calibri" panose="020F0502020204030204" pitchFamily="34" charset="0"/>
              </a:defRPr>
            </a:lvl1pPr>
          </a:lstStyle>
          <a:p>
            <a:pPr rtl="0"/>
            <a:r>
              <a:rPr lang="en-GB" noProof="0"/>
              <a:t>Click icon to add picture</a:t>
            </a:r>
            <a:endParaRPr kumimoji="0" lang="en-GB" noProof="0"/>
          </a:p>
        </p:txBody>
      </p:sp>
      <p:sp>
        <p:nvSpPr>
          <p:cNvPr id="4" name="Text Placeholder 3"/>
          <p:cNvSpPr>
            <a:spLocks noGrp="1"/>
          </p:cNvSpPr>
          <p:nvPr>
            <p:ph type="body" sz="half" idx="2" hasCustomPrompt="1"/>
          </p:nvPr>
        </p:nvSpPr>
        <p:spPr>
          <a:xfrm>
            <a:off x="1219200" y="5445825"/>
            <a:ext cx="9753600" cy="685800"/>
          </a:xfrm>
        </p:spPr>
        <p:txBody>
          <a:bodyPr rtlCol="0"/>
          <a:lstStyle>
            <a:lvl1pPr marL="0" indent="0">
              <a:buFontTx/>
              <a:buNone/>
              <a:defRPr sz="1600">
                <a:latin typeface="Calibri" panose="020F0502020204030204" pitchFamily="34" charset="0"/>
              </a:defRPr>
            </a:lvl1pPr>
            <a:lvl2pPr>
              <a:defRPr sz="1200"/>
            </a:lvl2pPr>
            <a:lvl3pPr>
              <a:defRPr sz="1000"/>
            </a:lvl3pPr>
            <a:lvl4pPr>
              <a:defRPr sz="900"/>
            </a:lvl4pPr>
            <a:lvl5pPr>
              <a:defRPr sz="900"/>
            </a:lvl5pPr>
          </a:lstStyle>
          <a:p>
            <a:pPr lvl="0" rtl="0" eaLnBrk="1" latinLnBrk="0" hangingPunct="1"/>
            <a:r>
              <a:rPr lang="en-GB" noProof="0"/>
              <a:t>Click to edit Master text styles</a:t>
            </a:r>
          </a:p>
        </p:txBody>
      </p:sp>
      <p:sp>
        <p:nvSpPr>
          <p:cNvPr id="7" name="Slide Number Placeholder 6"/>
          <p:cNvSpPr>
            <a:spLocks noGrp="1"/>
          </p:cNvSpPr>
          <p:nvPr>
            <p:ph type="sldNum" sz="quarter" idx="12"/>
          </p:nvPr>
        </p:nvSpPr>
        <p:spPr>
          <a:xfrm>
            <a:off x="195072" y="6208776"/>
            <a:ext cx="609600" cy="457200"/>
          </a:xfrm>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6" name="Footer Placeholder 5"/>
          <p:cNvSpPr>
            <a:spLocks noGrp="1"/>
          </p:cNvSpPr>
          <p:nvPr>
            <p:ph type="ftr" sz="quarter" idx="11"/>
          </p:nvPr>
        </p:nvSpPr>
        <p:spPr>
          <a:xfrm>
            <a:off x="1219200" y="6172200"/>
            <a:ext cx="5181600" cy="457200"/>
          </a:xfrm>
        </p:spPr>
        <p:txBody>
          <a:bodyPr rtlCol="0"/>
          <a:lstStyle>
            <a:lvl1pPr>
              <a:defRPr>
                <a:latin typeface="Calibri" panose="020F0502020204030204" pitchFamily="34" charset="0"/>
              </a:defRPr>
            </a:lvl1pPr>
          </a:lstStyle>
          <a:p>
            <a:r>
              <a:rPr lang="en-GB" noProof="0"/>
              <a:t>Add a footer</a:t>
            </a:r>
          </a:p>
        </p:txBody>
      </p:sp>
      <p:sp>
        <p:nvSpPr>
          <p:cNvPr id="5" name="Date Placeholder 4"/>
          <p:cNvSpPr>
            <a:spLocks noGrp="1"/>
          </p:cNvSpPr>
          <p:nvPr>
            <p:ph type="dt" sz="half" idx="10"/>
          </p:nvPr>
        </p:nvSpPr>
        <p:spPr/>
        <p:txBody>
          <a:bodyPr rtlCol="0"/>
          <a:lstStyle>
            <a:lvl1pPr>
              <a:defRPr>
                <a:latin typeface="Calibri" panose="020F0502020204030204" pitchFamily="34" charset="0"/>
              </a:defRPr>
            </a:lvl1pPr>
          </a:lstStyle>
          <a:p>
            <a:fld id="{583AC381-6A80-4316-8A23-559B757B7046}" type="datetime1">
              <a:rPr lang="en-GB" noProof="0" smtClean="0"/>
              <a:t>24/06/2024</a:t>
            </a:fld>
            <a:endParaRPr lang="en-GB" noProof="0"/>
          </a:p>
        </p:txBody>
      </p:sp>
    </p:spTree>
    <p:extLst>
      <p:ext uri="{BB962C8B-B14F-4D97-AF65-F5344CB8AC3E}">
        <p14:creationId xmlns:p14="http://schemas.microsoft.com/office/powerpoint/2010/main" val="3726577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ambria" panose="02040503050406030204" pitchFamily="18" charset="0"/>
              </a:defRPr>
            </a:lvl1pPr>
          </a:lstStyle>
          <a:p>
            <a:pPr rtl="0"/>
            <a:r>
              <a:rPr lang="en-GB" noProof="0"/>
              <a:t>Click to edit Master title style</a:t>
            </a:r>
            <a:endParaRPr kumimoji="0" lang="en-GB" noProof="0"/>
          </a:p>
        </p:txBody>
      </p:sp>
      <p:sp>
        <p:nvSpPr>
          <p:cNvPr id="3" name="Vertical Text Placeholder 2"/>
          <p:cNvSpPr>
            <a:spLocks noGrp="1"/>
          </p:cNvSpPr>
          <p:nvPr>
            <p:ph type="body" orient="vert" idx="1" hasCustomPrompt="1"/>
          </p:nvPr>
        </p:nvSpPr>
        <p:spPr/>
        <p:txBody>
          <a:bodyPr vert="eaVert"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6" name="Slide Number Placeholder 5"/>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5" name="Footer Placeholder 4"/>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4" name="Date Placeholder 3"/>
          <p:cNvSpPr>
            <a:spLocks noGrp="1"/>
          </p:cNvSpPr>
          <p:nvPr>
            <p:ph type="dt" sz="half" idx="10"/>
          </p:nvPr>
        </p:nvSpPr>
        <p:spPr/>
        <p:txBody>
          <a:bodyPr rtlCol="0"/>
          <a:lstStyle>
            <a:lvl1pPr>
              <a:defRPr>
                <a:latin typeface="Calibri" panose="020F0502020204030204" pitchFamily="34" charset="0"/>
              </a:defRPr>
            </a:lvl1pPr>
          </a:lstStyle>
          <a:p>
            <a:fld id="{F756C046-ECD3-441B-B104-BF90CD5FC4AC}" type="datetime1">
              <a:rPr lang="en-GB" noProof="0" smtClean="0"/>
              <a:t>24/06/2024</a:t>
            </a:fld>
            <a:endParaRPr lang="en-GB" noProof="0"/>
          </a:p>
        </p:txBody>
      </p:sp>
    </p:spTree>
    <p:extLst>
      <p:ext uri="{BB962C8B-B14F-4D97-AF65-F5344CB8AC3E}">
        <p14:creationId xmlns:p14="http://schemas.microsoft.com/office/powerpoint/2010/main" val="3207736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rtlCol="0"/>
          <a:lstStyle>
            <a:lvl1pPr>
              <a:defRPr>
                <a:latin typeface="Cambria" panose="02040503050406030204" pitchFamily="18" charset="0"/>
              </a:defRPr>
            </a:lvl1pPr>
          </a:lstStyle>
          <a:p>
            <a:pPr rtl="0"/>
            <a:r>
              <a:rPr lang="en-GB" noProof="0"/>
              <a:t>Click to edit Master title style</a:t>
            </a:r>
            <a:endParaRPr kumimoji="0" lang="en-GB" noProof="0"/>
          </a:p>
        </p:txBody>
      </p:sp>
      <p:sp>
        <p:nvSpPr>
          <p:cNvPr id="3" name="Vertical Text Placeholder 2"/>
          <p:cNvSpPr>
            <a:spLocks noGrp="1"/>
          </p:cNvSpPr>
          <p:nvPr>
            <p:ph type="body" orient="vert" idx="1" hasCustomPrompt="1"/>
          </p:nvPr>
        </p:nvSpPr>
        <p:spPr>
          <a:xfrm>
            <a:off x="1219200" y="274641"/>
            <a:ext cx="7416800" cy="5851525"/>
          </a:xfrm>
        </p:spPr>
        <p:txBody>
          <a:bodyPr vert="eaVert"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6" name="Slide Number Placeholder 5"/>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5" name="Footer Placeholder 4"/>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4" name="Date Placeholder 3"/>
          <p:cNvSpPr>
            <a:spLocks noGrp="1"/>
          </p:cNvSpPr>
          <p:nvPr>
            <p:ph type="dt" sz="half" idx="10"/>
          </p:nvPr>
        </p:nvSpPr>
        <p:spPr/>
        <p:txBody>
          <a:bodyPr rtlCol="0"/>
          <a:lstStyle>
            <a:lvl1pPr>
              <a:defRPr>
                <a:latin typeface="Calibri" panose="020F0502020204030204" pitchFamily="34" charset="0"/>
              </a:defRPr>
            </a:lvl1pPr>
          </a:lstStyle>
          <a:p>
            <a:fld id="{BD41E991-4CD6-4801-BC72-84BD8898F176}" type="datetime1">
              <a:rPr lang="en-GB" noProof="0" smtClean="0"/>
              <a:t>24/06/2024</a:t>
            </a:fld>
            <a:endParaRPr lang="en-GB" noProof="0"/>
          </a:p>
        </p:txBody>
      </p:sp>
    </p:spTree>
    <p:extLst>
      <p:ext uri="{BB962C8B-B14F-4D97-AF65-F5344CB8AC3E}">
        <p14:creationId xmlns:p14="http://schemas.microsoft.com/office/powerpoint/2010/main" val="3923587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Ref idx="1003">
        <a:schemeClr val="bg1"/>
      </p:bgRef>
    </p:bg>
    <p:spTree>
      <p:nvGrpSpPr>
        <p:cNvPr id="1" name=""/>
        <p:cNvGrpSpPr/>
        <p:nvPr/>
      </p:nvGrpSpPr>
      <p:grpSpPr>
        <a:xfrm>
          <a:off x="0" y="0"/>
          <a:ext cx="0" cy="0"/>
          <a:chOff x="0" y="0"/>
          <a:chExt cx="0" cy="0"/>
        </a:xfrm>
      </p:grpSpPr>
      <p:sp>
        <p:nvSpPr>
          <p:cNvPr id="9" name="Rectangle 8"/>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useBgFill="1">
        <p:nvSpPr>
          <p:cNvPr id="8" name="Rounded Rectangle 7"/>
          <p:cNvSpPr/>
          <p:nvPr/>
        </p:nvSpPr>
        <p:spPr>
          <a:xfrm>
            <a:off x="85344" y="69755"/>
            <a:ext cx="12017829"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22" name="Title Placeholder 21"/>
          <p:cNvSpPr>
            <a:spLocks noGrp="1"/>
          </p:cNvSpPr>
          <p:nvPr>
            <p:ph type="title"/>
          </p:nvPr>
        </p:nvSpPr>
        <p:spPr>
          <a:xfrm>
            <a:off x="1219200" y="274638"/>
            <a:ext cx="10363200" cy="1143000"/>
          </a:xfrm>
          <a:prstGeom prst="rect">
            <a:avLst/>
          </a:prstGeom>
        </p:spPr>
        <p:txBody>
          <a:bodyPr bIns="91440" rtlCol="0" anchor="b" anchorCtr="0">
            <a:normAutofit/>
          </a:bodyPr>
          <a:lstStyle/>
          <a:p>
            <a:pPr rtl="0"/>
            <a:r>
              <a:rPr lang="en-GB" noProof="0"/>
              <a:t>Click to edit Master title style</a:t>
            </a:r>
            <a:endParaRPr kumimoji="0" lang="en-GB" noProof="0"/>
          </a:p>
        </p:txBody>
      </p:sp>
      <p:sp>
        <p:nvSpPr>
          <p:cNvPr id="13" name="Text Placeholder 12"/>
          <p:cNvSpPr>
            <a:spLocks noGrp="1"/>
          </p:cNvSpPr>
          <p:nvPr>
            <p:ph type="body" idx="1"/>
          </p:nvPr>
        </p:nvSpPr>
        <p:spPr>
          <a:xfrm>
            <a:off x="1219200" y="1447800"/>
            <a:ext cx="10363200" cy="4572000"/>
          </a:xfrm>
          <a:prstGeom prst="rect">
            <a:avLst/>
          </a:prstGeom>
        </p:spPr>
        <p:txBody>
          <a:bodyPr rtlCol="0">
            <a:normAutofit/>
          </a:body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23" name="Slide Number Placeholder 22"/>
          <p:cNvSpPr>
            <a:spLocks noGrp="1"/>
          </p:cNvSpPr>
          <p:nvPr>
            <p:ph type="sldNum" sz="quarter" idx="4"/>
          </p:nvPr>
        </p:nvSpPr>
        <p:spPr>
          <a:xfrm>
            <a:off x="195072" y="6210300"/>
            <a:ext cx="609600" cy="457200"/>
          </a:xfrm>
          <a:prstGeom prst="ellipse">
            <a:avLst/>
          </a:prstGeom>
          <a:solidFill>
            <a:schemeClr val="accent1">
              <a:lumMod val="75000"/>
            </a:schemeClr>
          </a:solidFill>
        </p:spPr>
        <p:txBody>
          <a:bodyPr wrap="none" lIns="0" tIns="0" rIns="0" bIns="0" rtlCol="0" anchor="ctr" anchorCtr="1">
            <a:noAutofit/>
          </a:bodyPr>
          <a:lstStyle>
            <a:lvl1pPr algn="ctr" eaLnBrk="1" latinLnBrk="0" hangingPunct="1">
              <a:defRPr kumimoji="0" sz="1400">
                <a:solidFill>
                  <a:srgbClr val="FFFFFF"/>
                </a:solidFill>
                <a:latin typeface="Cambria" panose="02040503050406030204" pitchFamily="18" charset="0"/>
                <a:ea typeface="+mj-ea"/>
                <a:cs typeface="+mj-cs"/>
              </a:defRPr>
            </a:lvl1pPr>
          </a:lstStyle>
          <a:p>
            <a:fld id="{401CF334-2D5C-4859-84A6-CA7E6E43FAEB}" type="slidenum">
              <a:rPr lang="en-GB" noProof="0" smtClean="0"/>
              <a:pPr/>
              <a:t>‹#›</a:t>
            </a:fld>
            <a:endParaRPr lang="en-GB" noProof="0"/>
          </a:p>
        </p:txBody>
      </p:sp>
      <p:sp>
        <p:nvSpPr>
          <p:cNvPr id="3" name="Footer Placeholder 2"/>
          <p:cNvSpPr>
            <a:spLocks noGrp="1"/>
          </p:cNvSpPr>
          <p:nvPr>
            <p:ph type="ftr" sz="quarter" idx="3"/>
          </p:nvPr>
        </p:nvSpPr>
        <p:spPr>
          <a:xfrm>
            <a:off x="1219200" y="6172200"/>
            <a:ext cx="5283200" cy="457200"/>
          </a:xfrm>
          <a:prstGeom prst="rect">
            <a:avLst/>
          </a:prstGeom>
        </p:spPr>
        <p:txBody>
          <a:bodyPr rtlCol="0" anchor="ctr" anchorCtr="0"/>
          <a:lstStyle>
            <a:lvl1pPr eaLnBrk="1" latinLnBrk="0" hangingPunct="1">
              <a:defRPr kumimoji="0" sz="1400">
                <a:solidFill>
                  <a:schemeClr val="tx2"/>
                </a:solidFill>
                <a:latin typeface="Calibri" panose="020F0502020204030204" pitchFamily="34" charset="0"/>
              </a:defRPr>
            </a:lvl1pPr>
          </a:lstStyle>
          <a:p>
            <a:r>
              <a:rPr lang="en-GB" noProof="0"/>
              <a:t>Add a footer</a:t>
            </a:r>
          </a:p>
        </p:txBody>
      </p:sp>
      <p:sp>
        <p:nvSpPr>
          <p:cNvPr id="14" name="Date Placeholder 13"/>
          <p:cNvSpPr>
            <a:spLocks noGrp="1"/>
          </p:cNvSpPr>
          <p:nvPr>
            <p:ph type="dt" sz="half" idx="2"/>
          </p:nvPr>
        </p:nvSpPr>
        <p:spPr>
          <a:xfrm>
            <a:off x="8229600" y="6191250"/>
            <a:ext cx="3302000" cy="476250"/>
          </a:xfrm>
          <a:prstGeom prst="rect">
            <a:avLst/>
          </a:prstGeom>
        </p:spPr>
        <p:txBody>
          <a:bodyPr rtlCol="0" anchor="ctr" anchorCtr="0"/>
          <a:lstStyle>
            <a:lvl1pPr algn="r" eaLnBrk="1" latinLnBrk="0" hangingPunct="1">
              <a:defRPr kumimoji="0" sz="1400">
                <a:solidFill>
                  <a:schemeClr val="tx2"/>
                </a:solidFill>
                <a:latin typeface="Calibri" panose="020F0502020204030204" pitchFamily="34" charset="0"/>
              </a:defRPr>
            </a:lvl1pPr>
          </a:lstStyle>
          <a:p>
            <a:fld id="{9FF1026F-5C90-48AB-B1D8-D1FD430235C8}" type="datetime1">
              <a:rPr lang="en-GB" noProof="0" smtClean="0"/>
              <a:t>24/06/2024</a:t>
            </a:fld>
            <a:endParaRPr lang="en-GB" noProof="0" dirty="0"/>
          </a:p>
        </p:txBody>
      </p:sp>
    </p:spTree>
    <p:extLst>
      <p:ext uri="{BB962C8B-B14F-4D97-AF65-F5344CB8AC3E}">
        <p14:creationId xmlns:p14="http://schemas.microsoft.com/office/powerpoint/2010/main" val="39309707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Cambria" panose="02040503050406030204" pitchFamily="18" charset="0"/>
          <a:ea typeface="+mj-ea"/>
          <a:cs typeface="+mj-cs"/>
        </a:defRPr>
      </a:lvl1pPr>
    </p:titleStyle>
    <p:bodyStyle>
      <a:lvl1pPr marL="274320" indent="-274320" algn="l" rtl="0" eaLnBrk="1" latinLnBrk="0" hangingPunct="1">
        <a:spcBef>
          <a:spcPts val="580"/>
        </a:spcBef>
        <a:buClr>
          <a:schemeClr val="accent1">
            <a:lumMod val="75000"/>
          </a:schemeClr>
        </a:buClr>
        <a:buSzPct val="85000"/>
        <a:buFont typeface="Wingdings 2"/>
        <a:buChar char=""/>
        <a:defRPr kumimoji="0" sz="2600" kern="1200">
          <a:solidFill>
            <a:schemeClr val="tx1"/>
          </a:solidFill>
          <a:latin typeface="Calibri" panose="020F0502020204030204" pitchFamily="34" charset="0"/>
          <a:ea typeface="+mn-ea"/>
          <a:cs typeface="+mn-cs"/>
        </a:defRPr>
      </a:lvl1pPr>
      <a:lvl2pPr marL="548640" indent="-228600" algn="l" rtl="0" eaLnBrk="1" latinLnBrk="0" hangingPunct="1">
        <a:spcBef>
          <a:spcPts val="370"/>
        </a:spcBef>
        <a:buClr>
          <a:schemeClr val="accent2">
            <a:lumMod val="75000"/>
          </a:schemeClr>
        </a:buClr>
        <a:buSzPct val="85000"/>
        <a:buFont typeface="Wingdings 2"/>
        <a:buChar char=""/>
        <a:defRPr kumimoji="0" sz="2400" kern="1200">
          <a:solidFill>
            <a:schemeClr val="tx1"/>
          </a:solidFill>
          <a:latin typeface="Calibri" panose="020F0502020204030204" pitchFamily="34" charset="0"/>
          <a:ea typeface="+mn-ea"/>
          <a:cs typeface="+mn-cs"/>
        </a:defRPr>
      </a:lvl2pPr>
      <a:lvl3pPr marL="822960" indent="-228600" algn="l" rtl="0" eaLnBrk="1" latinLnBrk="0" hangingPunct="1">
        <a:spcBef>
          <a:spcPts val="370"/>
        </a:spcBef>
        <a:buClr>
          <a:schemeClr val="accent1">
            <a:lumMod val="60000"/>
            <a:lumOff val="40000"/>
          </a:schemeClr>
        </a:buClr>
        <a:buSzPct val="85000"/>
        <a:buFont typeface="Wingdings 2"/>
        <a:buChar char=""/>
        <a:defRPr kumimoji="0" sz="2000" kern="1200">
          <a:solidFill>
            <a:schemeClr val="tx1"/>
          </a:solidFill>
          <a:latin typeface="Calibri" panose="020F0502020204030204" pitchFamily="34" charset="0"/>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Calibri" panose="020F0502020204030204" pitchFamily="34" charset="0"/>
          <a:ea typeface="+mn-ea"/>
          <a:cs typeface="+mn-cs"/>
        </a:defRPr>
      </a:lvl4pPr>
      <a:lvl5pPr marL="1371600" indent="-228600" algn="l" rtl="0" eaLnBrk="1" latinLnBrk="0" hangingPunct="1">
        <a:spcBef>
          <a:spcPts val="370"/>
        </a:spcBef>
        <a:buClr>
          <a:schemeClr val="accent3">
            <a:lumMod val="75000"/>
          </a:schemeClr>
        </a:buClr>
        <a:buFontTx/>
        <a:buChar char="o"/>
        <a:defRPr kumimoji="0" sz="2000" kern="1200">
          <a:solidFill>
            <a:schemeClr val="tx1"/>
          </a:solidFill>
          <a:latin typeface="Calibri" panose="020F0502020204030204" pitchFamily="34" charset="0"/>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lumMod val="75000"/>
          </a:schemeClr>
        </a:buClr>
        <a:buChar char="•"/>
        <a:defRPr kumimoji="0" sz="1800" kern="1200">
          <a:solidFill>
            <a:schemeClr val="tx1"/>
          </a:solidFill>
          <a:latin typeface="+mn-lt"/>
          <a:ea typeface="+mn-ea"/>
          <a:cs typeface="+mn-cs"/>
        </a:defRPr>
      </a:lvl8pPr>
      <a:lvl9pPr marL="2526030" indent="-285750" algn="l" rtl="0" eaLnBrk="1" latinLnBrk="0" hangingPunct="1">
        <a:spcBef>
          <a:spcPts val="370"/>
        </a:spcBef>
        <a:buClr>
          <a:schemeClr val="accent3">
            <a:lumMod val="50000"/>
          </a:schemeClr>
        </a:buClr>
        <a:buFont typeface="Arial" panose="020B0604020202020204" pitchFamily="34" charset="0"/>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7" Type="http://schemas.openxmlformats.org/officeDocument/2006/relationships/image" Target="../media/image15.jp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1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1.png"/><Relationship Id="rId4" Type="http://schemas.openxmlformats.org/officeDocument/2006/relationships/notesSlide" Target="../notesSlides/notesSlide12.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7E2CB-E412-D674-02CD-92D45E7B9335}"/>
              </a:ext>
            </a:extLst>
          </p:cNvPr>
          <p:cNvSpPr>
            <a:spLocks noGrp="1"/>
          </p:cNvSpPr>
          <p:nvPr>
            <p:ph type="title"/>
          </p:nvPr>
        </p:nvSpPr>
        <p:spPr>
          <a:xfrm>
            <a:off x="1219200" y="274638"/>
            <a:ext cx="10363200" cy="1143000"/>
          </a:xfrm>
        </p:spPr>
        <p:txBody>
          <a:bodyPr anchor="b">
            <a:normAutofit/>
          </a:bodyPr>
          <a:lstStyle/>
          <a:p>
            <a:r>
              <a:rPr lang="en-GB" dirty="0"/>
              <a:t>Managing Enterprises in the 21</a:t>
            </a:r>
            <a:r>
              <a:rPr lang="en-GB" baseline="30000" dirty="0"/>
              <a:t>st</a:t>
            </a:r>
            <a:r>
              <a:rPr lang="en-GB" dirty="0"/>
              <a:t> Century</a:t>
            </a:r>
          </a:p>
        </p:txBody>
      </p:sp>
      <p:pic>
        <p:nvPicPr>
          <p:cNvPr id="4" name="Picture 3">
            <a:extLst>
              <a:ext uri="{FF2B5EF4-FFF2-40B4-BE49-F238E27FC236}">
                <a16:creationId xmlns:a16="http://schemas.microsoft.com/office/drawing/2014/main" id="{D09E5BB4-4FA3-D41A-E019-FAD7DFB0F642}"/>
              </a:ext>
            </a:extLst>
          </p:cNvPr>
          <p:cNvPicPr>
            <a:picLocks noChangeAspect="1"/>
          </p:cNvPicPr>
          <p:nvPr/>
        </p:nvPicPr>
        <p:blipFill>
          <a:blip r:embed="rId3" cstate="print">
            <a:extLst>
              <a:ext uri="{28A0092B-C50C-407E-A947-70E740481C1C}">
                <a14:useLocalDpi xmlns:a14="http://schemas.microsoft.com/office/drawing/2010/main" val="0"/>
              </a:ext>
            </a:extLst>
          </a:blip>
          <a:stretch/>
        </p:blipFill>
        <p:spPr>
          <a:xfrm>
            <a:off x="1421073" y="1447800"/>
            <a:ext cx="4594974" cy="4572000"/>
          </a:xfrm>
          <a:prstGeom prst="rect">
            <a:avLst/>
          </a:prstGeom>
          <a:noFill/>
        </p:spPr>
      </p:pic>
      <p:sp>
        <p:nvSpPr>
          <p:cNvPr id="3" name="Content Placeholder 2">
            <a:extLst>
              <a:ext uri="{FF2B5EF4-FFF2-40B4-BE49-F238E27FC236}">
                <a16:creationId xmlns:a16="http://schemas.microsoft.com/office/drawing/2014/main" id="{37DCFA90-6FA8-C64F-D8AF-C2CF90B0D6A2}"/>
              </a:ext>
            </a:extLst>
          </p:cNvPr>
          <p:cNvSpPr>
            <a:spLocks noGrp="1"/>
          </p:cNvSpPr>
          <p:nvPr>
            <p:ph sz="quarter" idx="2"/>
          </p:nvPr>
        </p:nvSpPr>
        <p:spPr>
          <a:xfrm>
            <a:off x="6578600" y="1447800"/>
            <a:ext cx="4998720" cy="4572000"/>
          </a:xfrm>
        </p:spPr>
        <p:txBody>
          <a:bodyPr>
            <a:normAutofit/>
          </a:bodyPr>
          <a:lstStyle/>
          <a:p>
            <a:r>
              <a:rPr lang="en-GB" sz="1800" dirty="0">
                <a:latin typeface="Arial" panose="020B0604020202020204" pitchFamily="34" charset="0"/>
                <a:cs typeface="Arial" panose="020B0604020202020204" pitchFamily="34" charset="0"/>
              </a:rPr>
              <a:t>BMSW4011</a:t>
            </a:r>
          </a:p>
          <a:p>
            <a:r>
              <a:rPr lang="en-GB" sz="1800" dirty="0">
                <a:latin typeface="Arial" panose="020B0604020202020204" pitchFamily="34" charset="0"/>
                <a:cs typeface="Arial" panose="020B0604020202020204" pitchFamily="34" charset="0"/>
              </a:rPr>
              <a:t>Patrick Madden</a:t>
            </a:r>
          </a:p>
          <a:p>
            <a:r>
              <a:rPr lang="en-GB" sz="1800" dirty="0">
                <a:latin typeface="Arial" panose="020B0604020202020204" pitchFamily="34" charset="0"/>
                <a:cs typeface="Arial" panose="020B0604020202020204" pitchFamily="34" charset="0"/>
              </a:rPr>
              <a:t>Student ID : 2308617</a:t>
            </a:r>
          </a:p>
          <a:p>
            <a:r>
              <a:rPr lang="en-GB" sz="1800" dirty="0">
                <a:latin typeface="Arial" panose="020B0604020202020204" pitchFamily="34" charset="0"/>
                <a:cs typeface="Arial" panose="020B0604020202020204" pitchFamily="34" charset="0"/>
              </a:rPr>
              <a:t>Date : 17</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June2024</a:t>
            </a:r>
          </a:p>
          <a:p>
            <a:r>
              <a:rPr lang="en-GB" sz="1800" dirty="0">
                <a:latin typeface="Arial" panose="020B0604020202020204" pitchFamily="34" charset="0"/>
                <a:cs typeface="Arial" panose="020B0604020202020204" pitchFamily="34" charset="0"/>
              </a:rPr>
              <a:t>Lecturer : Mel Squire</a:t>
            </a:r>
          </a:p>
        </p:txBody>
      </p:sp>
    </p:spTree>
    <p:extLst>
      <p:ext uri="{BB962C8B-B14F-4D97-AF65-F5344CB8AC3E}">
        <p14:creationId xmlns:p14="http://schemas.microsoft.com/office/powerpoint/2010/main" val="3268903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F71A8-5B63-1A7B-5EBD-53A7B833DEC8}"/>
              </a:ext>
            </a:extLst>
          </p:cNvPr>
          <p:cNvSpPr>
            <a:spLocks noGrp="1"/>
          </p:cNvSpPr>
          <p:nvPr>
            <p:ph type="title"/>
          </p:nvPr>
        </p:nvSpPr>
        <p:spPr>
          <a:xfrm>
            <a:off x="1219200" y="274638"/>
            <a:ext cx="10363200" cy="565117"/>
          </a:xfrm>
        </p:spPr>
        <p:txBody>
          <a:bodyPr anchor="b">
            <a:normAutofit fontScale="90000"/>
          </a:bodyPr>
          <a:lstStyle/>
          <a:p>
            <a:r>
              <a:rPr lang="en-GB" dirty="0"/>
              <a:t>Presentation Overview </a:t>
            </a:r>
          </a:p>
        </p:txBody>
      </p:sp>
      <p:sp>
        <p:nvSpPr>
          <p:cNvPr id="3" name="Content Placeholder 2">
            <a:extLst>
              <a:ext uri="{FF2B5EF4-FFF2-40B4-BE49-F238E27FC236}">
                <a16:creationId xmlns:a16="http://schemas.microsoft.com/office/drawing/2014/main" id="{CC557C2B-B067-366C-7CC1-4A4A431EEC1F}"/>
              </a:ext>
            </a:extLst>
          </p:cNvPr>
          <p:cNvSpPr>
            <a:spLocks noGrp="1"/>
          </p:cNvSpPr>
          <p:nvPr>
            <p:ph sz="quarter" idx="1"/>
          </p:nvPr>
        </p:nvSpPr>
        <p:spPr>
          <a:xfrm>
            <a:off x="1219200" y="774441"/>
            <a:ext cx="4998720" cy="5906277"/>
          </a:xfrm>
        </p:spPr>
        <p:txBody>
          <a:bodyPr>
            <a:noAutofit/>
          </a:bodyPr>
          <a:lstStyle/>
          <a:p>
            <a:pPr marL="0" indent="0">
              <a:lnSpc>
                <a:spcPct val="90000"/>
              </a:lnSpc>
              <a:buNone/>
            </a:pPr>
            <a:r>
              <a:rPr lang="en-GB" sz="1600" dirty="0"/>
              <a:t>1.1 Mad Sec Ltd </a:t>
            </a:r>
            <a:r>
              <a:rPr lang="en-GB" sz="1600" i="0" dirty="0">
                <a:effectLst/>
                <a:highlight>
                  <a:srgbClr val="FFFFFF"/>
                </a:highlight>
              </a:rPr>
              <a:t>Product-Service Proposition</a:t>
            </a:r>
          </a:p>
          <a:p>
            <a:pPr marL="0" indent="0">
              <a:lnSpc>
                <a:spcPct val="90000"/>
              </a:lnSpc>
              <a:buNone/>
            </a:pPr>
            <a:r>
              <a:rPr lang="en-GB" sz="1600" dirty="0"/>
              <a:t>1.2 Misson Statement </a:t>
            </a:r>
          </a:p>
          <a:p>
            <a:pPr marL="0" indent="0">
              <a:lnSpc>
                <a:spcPct val="90000"/>
              </a:lnSpc>
              <a:buNone/>
            </a:pPr>
            <a:r>
              <a:rPr lang="en-GB" sz="1600" dirty="0"/>
              <a:t>1.3 Aims </a:t>
            </a:r>
          </a:p>
          <a:p>
            <a:pPr marL="0" indent="0">
              <a:lnSpc>
                <a:spcPct val="90000"/>
              </a:lnSpc>
              <a:buNone/>
            </a:pPr>
            <a:r>
              <a:rPr lang="en-GB" sz="1600" dirty="0"/>
              <a:t>1.4 Objectives</a:t>
            </a:r>
          </a:p>
          <a:p>
            <a:pPr marL="0" indent="0">
              <a:lnSpc>
                <a:spcPct val="90000"/>
              </a:lnSpc>
              <a:buNone/>
            </a:pPr>
            <a:r>
              <a:rPr lang="en-GB" sz="1600" dirty="0"/>
              <a:t>1.5 Legal Status</a:t>
            </a:r>
          </a:p>
          <a:p>
            <a:pPr marL="0" indent="0">
              <a:lnSpc>
                <a:spcPct val="90000"/>
              </a:lnSpc>
              <a:buNone/>
            </a:pPr>
            <a:r>
              <a:rPr lang="en-GB" sz="1600" dirty="0"/>
              <a:t>1.6 The Team</a:t>
            </a:r>
          </a:p>
          <a:p>
            <a:pPr marL="0" indent="0">
              <a:lnSpc>
                <a:spcPct val="90000"/>
              </a:lnSpc>
              <a:buNone/>
            </a:pPr>
            <a:r>
              <a:rPr lang="en-GB" sz="1600" dirty="0"/>
              <a:t>1.7 Organisation Chart </a:t>
            </a:r>
          </a:p>
          <a:p>
            <a:pPr marL="0" indent="0">
              <a:lnSpc>
                <a:spcPct val="90000"/>
              </a:lnSpc>
              <a:buNone/>
            </a:pPr>
            <a:r>
              <a:rPr lang="en-GB" sz="1600" b="0" i="0" dirty="0">
                <a:effectLst/>
                <a:highlight>
                  <a:srgbClr val="FFFFFF"/>
                </a:highlight>
              </a:rPr>
              <a:t>1.8  Physical Location</a:t>
            </a:r>
          </a:p>
          <a:p>
            <a:pPr marL="0" indent="0">
              <a:lnSpc>
                <a:spcPct val="90000"/>
              </a:lnSpc>
              <a:buNone/>
            </a:pPr>
            <a:r>
              <a:rPr lang="en-GB" sz="1600" b="0" i="0" dirty="0">
                <a:effectLst/>
                <a:highlight>
                  <a:srgbClr val="FFFFFF"/>
                </a:highlight>
              </a:rPr>
              <a:t>1.9  Equipment</a:t>
            </a:r>
          </a:p>
          <a:p>
            <a:pPr marL="0" indent="0">
              <a:lnSpc>
                <a:spcPct val="90000"/>
              </a:lnSpc>
              <a:buNone/>
            </a:pPr>
            <a:r>
              <a:rPr lang="en-GB" sz="1600" b="0" i="0" dirty="0">
                <a:effectLst/>
                <a:highlight>
                  <a:srgbClr val="FFFFFF"/>
                </a:highlight>
              </a:rPr>
              <a:t>1.10 Recruitment and Training</a:t>
            </a:r>
          </a:p>
          <a:p>
            <a:pPr marL="0" indent="0">
              <a:lnSpc>
                <a:spcPct val="90000"/>
              </a:lnSpc>
              <a:buNone/>
            </a:pPr>
            <a:r>
              <a:rPr lang="en-GB" sz="1600" b="0" i="0" dirty="0">
                <a:effectLst/>
                <a:highlight>
                  <a:srgbClr val="FFFFFF"/>
                </a:highlight>
              </a:rPr>
              <a:t>1.11 Human Resources</a:t>
            </a:r>
          </a:p>
          <a:p>
            <a:pPr marL="0" indent="0">
              <a:lnSpc>
                <a:spcPct val="90000"/>
              </a:lnSpc>
              <a:buNone/>
            </a:pPr>
            <a:r>
              <a:rPr lang="en-GB" sz="1600" b="0" i="0" dirty="0">
                <a:effectLst/>
                <a:highlight>
                  <a:srgbClr val="FFFFFF"/>
                </a:highlight>
              </a:rPr>
              <a:t>1.12 Financial Resources</a:t>
            </a:r>
          </a:p>
          <a:p>
            <a:pPr marL="0" indent="0">
              <a:lnSpc>
                <a:spcPct val="90000"/>
              </a:lnSpc>
              <a:buNone/>
            </a:pPr>
            <a:r>
              <a:rPr lang="en-GB" sz="1600" b="0" i="0" dirty="0">
                <a:effectLst/>
                <a:highlight>
                  <a:srgbClr val="FFFFFF"/>
                </a:highlight>
              </a:rPr>
              <a:t>1.13 Funding Requirements</a:t>
            </a:r>
          </a:p>
          <a:p>
            <a:pPr marL="0" indent="0">
              <a:lnSpc>
                <a:spcPct val="90000"/>
              </a:lnSpc>
              <a:buNone/>
            </a:pPr>
            <a:r>
              <a:rPr lang="en-GB" sz="1600" dirty="0">
                <a:highlight>
                  <a:srgbClr val="FFFFFF"/>
                </a:highlight>
              </a:rPr>
              <a:t>2.1 </a:t>
            </a:r>
            <a:r>
              <a:rPr lang="en-GB" sz="1600" b="0" i="0" dirty="0">
                <a:effectLst/>
                <a:highlight>
                  <a:srgbClr val="FFFFFF"/>
                </a:highlight>
              </a:rPr>
              <a:t>Market </a:t>
            </a:r>
            <a:r>
              <a:rPr lang="en-GB" sz="1600" dirty="0">
                <a:highlight>
                  <a:srgbClr val="FFFFFF"/>
                </a:highlight>
              </a:rPr>
              <a:t>Strategy</a:t>
            </a:r>
          </a:p>
          <a:p>
            <a:pPr marL="0" indent="0">
              <a:lnSpc>
                <a:spcPct val="90000"/>
              </a:lnSpc>
              <a:buNone/>
            </a:pPr>
            <a:r>
              <a:rPr lang="en-GB" sz="1600" b="0" i="0" dirty="0">
                <a:effectLst/>
                <a:highlight>
                  <a:srgbClr val="FFFFFF"/>
                </a:highlight>
              </a:rPr>
              <a:t>2.2 Security Advert</a:t>
            </a:r>
            <a:endParaRPr lang="en-GB" sz="1600" dirty="0">
              <a:highlight>
                <a:srgbClr val="FFFFFF"/>
              </a:highlight>
            </a:endParaRPr>
          </a:p>
          <a:p>
            <a:pPr marL="0" indent="0">
              <a:lnSpc>
                <a:spcPct val="90000"/>
              </a:lnSpc>
              <a:buNone/>
            </a:pPr>
            <a:r>
              <a:rPr lang="en-GB" sz="1600" b="0" i="0" dirty="0">
                <a:effectLst/>
                <a:highlight>
                  <a:srgbClr val="FFFFFF"/>
                </a:highlight>
              </a:rPr>
              <a:t>3.1 Market research</a:t>
            </a:r>
          </a:p>
          <a:p>
            <a:pPr marL="0" indent="0">
              <a:lnSpc>
                <a:spcPct val="90000"/>
              </a:lnSpc>
              <a:buNone/>
            </a:pPr>
            <a:r>
              <a:rPr lang="en-GB" sz="1600" b="0" i="0" dirty="0">
                <a:effectLst/>
                <a:highlight>
                  <a:srgbClr val="FFFFFF"/>
                </a:highlight>
              </a:rPr>
              <a:t>3.2 Security Survey</a:t>
            </a:r>
          </a:p>
          <a:p>
            <a:pPr marL="0" indent="0">
              <a:lnSpc>
                <a:spcPct val="90000"/>
              </a:lnSpc>
              <a:buNone/>
            </a:pPr>
            <a:r>
              <a:rPr lang="en-GB" sz="1600" dirty="0">
                <a:highlight>
                  <a:srgbClr val="FFFFFF"/>
                </a:highlight>
              </a:rPr>
              <a:t>3.3 Review</a:t>
            </a:r>
            <a:endParaRPr lang="en-GB" sz="1600" b="0" i="0" dirty="0">
              <a:effectLst/>
              <a:highlight>
                <a:srgbClr val="FFFFFF"/>
              </a:highlight>
            </a:endParaRPr>
          </a:p>
          <a:p>
            <a:pPr marL="0" indent="0">
              <a:lnSpc>
                <a:spcPct val="90000"/>
              </a:lnSpc>
              <a:buNone/>
            </a:pPr>
            <a:r>
              <a:rPr lang="en-GB" sz="1600" b="0" i="0" dirty="0">
                <a:effectLst/>
                <a:highlight>
                  <a:srgbClr val="FFFFFF"/>
                </a:highlight>
              </a:rPr>
              <a:t>4.1 Biggest Threat to Success of </a:t>
            </a:r>
            <a:r>
              <a:rPr lang="en-GB" sz="1600" b="0" i="0" dirty="0" err="1">
                <a:effectLst/>
                <a:highlight>
                  <a:srgbClr val="FFFFFF"/>
                </a:highlight>
              </a:rPr>
              <a:t>Madsec</a:t>
            </a:r>
            <a:r>
              <a:rPr lang="en-GB" sz="1600" b="0" i="0" dirty="0">
                <a:effectLst/>
                <a:highlight>
                  <a:srgbClr val="FFFFFF"/>
                </a:highlight>
              </a:rPr>
              <a:t> ltd</a:t>
            </a:r>
          </a:p>
          <a:p>
            <a:pPr marL="0" indent="0">
              <a:lnSpc>
                <a:spcPct val="90000"/>
              </a:lnSpc>
              <a:buNone/>
            </a:pPr>
            <a:r>
              <a:rPr lang="en-GB" sz="1600" dirty="0"/>
              <a:t>5.1 References</a:t>
            </a:r>
          </a:p>
        </p:txBody>
      </p:sp>
      <p:pic>
        <p:nvPicPr>
          <p:cNvPr id="5" name="Picture 4" descr="A person standing in front of a city&#10;&#10;Description automatically generated">
            <a:extLst>
              <a:ext uri="{FF2B5EF4-FFF2-40B4-BE49-F238E27FC236}">
                <a16:creationId xmlns:a16="http://schemas.microsoft.com/office/drawing/2014/main" id="{42FF0961-F56E-89A7-924D-7E750C3376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8600" y="2480178"/>
            <a:ext cx="4998720" cy="2507244"/>
          </a:xfrm>
          <a:prstGeom prst="rect">
            <a:avLst/>
          </a:prstGeom>
          <a:noFill/>
        </p:spPr>
      </p:pic>
    </p:spTree>
    <p:extLst>
      <p:ext uri="{BB962C8B-B14F-4D97-AF65-F5344CB8AC3E}">
        <p14:creationId xmlns:p14="http://schemas.microsoft.com/office/powerpoint/2010/main" val="672332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F28E0-6FE1-EDAD-D827-5A414B52BFD0}"/>
              </a:ext>
            </a:extLst>
          </p:cNvPr>
          <p:cNvSpPr>
            <a:spLocks noGrp="1"/>
          </p:cNvSpPr>
          <p:nvPr>
            <p:ph type="title"/>
          </p:nvPr>
        </p:nvSpPr>
        <p:spPr/>
        <p:txBody>
          <a:bodyPr/>
          <a:lstStyle/>
          <a:p>
            <a:pPr algn="ctr"/>
            <a:r>
              <a:rPr lang="en-GB" dirty="0" err="1"/>
              <a:t>MadSec</a:t>
            </a:r>
            <a:r>
              <a:rPr lang="en-GB" dirty="0"/>
              <a:t> Security Limited </a:t>
            </a:r>
          </a:p>
        </p:txBody>
      </p:sp>
      <p:sp>
        <p:nvSpPr>
          <p:cNvPr id="3" name="Content Placeholder 2">
            <a:extLst>
              <a:ext uri="{FF2B5EF4-FFF2-40B4-BE49-F238E27FC236}">
                <a16:creationId xmlns:a16="http://schemas.microsoft.com/office/drawing/2014/main" id="{3CA27E6B-69AA-67F0-4EE9-518CC7D1E009}"/>
              </a:ext>
            </a:extLst>
          </p:cNvPr>
          <p:cNvSpPr>
            <a:spLocks noGrp="1"/>
          </p:cNvSpPr>
          <p:nvPr>
            <p:ph sz="quarter" idx="1"/>
          </p:nvPr>
        </p:nvSpPr>
        <p:spPr/>
        <p:txBody>
          <a:bodyPr>
            <a:normAutofit fontScale="25000" lnSpcReduction="20000"/>
          </a:bodyPr>
          <a:lstStyle/>
          <a:p>
            <a:pPr marL="0" indent="0" algn="ctr" rtl="0">
              <a:buNone/>
            </a:pPr>
            <a:r>
              <a:rPr lang="en-GB" sz="7200" b="1" i="0" dirty="0">
                <a:solidFill>
                  <a:srgbClr val="222222"/>
                </a:solidFill>
                <a:effectLst/>
                <a:highlight>
                  <a:srgbClr val="FFFFFF"/>
                </a:highlight>
                <a:latin typeface="Arial" panose="020B0604020202020204" pitchFamily="34" charset="0"/>
              </a:rPr>
              <a:t>Product-Service Proposition</a:t>
            </a:r>
          </a:p>
          <a:p>
            <a:pPr marL="0" indent="0" rtl="0">
              <a:buNone/>
            </a:pPr>
            <a:r>
              <a:rPr lang="en-GB" sz="7200" b="0" i="0" dirty="0">
                <a:solidFill>
                  <a:srgbClr val="222222"/>
                </a:solidFill>
                <a:effectLst/>
                <a:highlight>
                  <a:srgbClr val="FFFFFF"/>
                </a:highlight>
                <a:latin typeface="Arial" panose="020B0604020202020204" pitchFamily="34" charset="0"/>
              </a:rPr>
              <a:t>  </a:t>
            </a:r>
          </a:p>
          <a:p>
            <a:pPr marL="320040" lvl="1" indent="0" algn="l">
              <a:lnSpc>
                <a:spcPct val="170000"/>
              </a:lnSpc>
              <a:buNone/>
            </a:pPr>
            <a:r>
              <a:rPr lang="en-GB" sz="7200" b="0" i="0" dirty="0">
                <a:solidFill>
                  <a:srgbClr val="222222"/>
                </a:solidFill>
                <a:effectLst/>
                <a:highlight>
                  <a:srgbClr val="FFFFFF"/>
                </a:highlight>
                <a:latin typeface="Arial" panose="020B0604020202020204" pitchFamily="34" charset="0"/>
              </a:rPr>
              <a:t>1.1</a:t>
            </a:r>
          </a:p>
          <a:p>
            <a:pPr lvl="1" algn="l">
              <a:lnSpc>
                <a:spcPct val="170000"/>
              </a:lnSpc>
            </a:pPr>
            <a:r>
              <a:rPr lang="en-GB" sz="7200" b="0" i="0" dirty="0" err="1">
                <a:solidFill>
                  <a:srgbClr val="222222"/>
                </a:solidFill>
                <a:effectLst/>
                <a:highlight>
                  <a:srgbClr val="FFFFFF"/>
                </a:highlight>
                <a:latin typeface="Arial" panose="020B0604020202020204" pitchFamily="34" charset="0"/>
              </a:rPr>
              <a:t>Madsec</a:t>
            </a:r>
            <a:r>
              <a:rPr lang="en-GB" sz="7200" b="0" i="0" dirty="0">
                <a:solidFill>
                  <a:srgbClr val="222222"/>
                </a:solidFill>
                <a:effectLst/>
                <a:highlight>
                  <a:srgbClr val="FFFFFF"/>
                </a:highlight>
                <a:latin typeface="Arial" panose="020B0604020202020204" pitchFamily="34" charset="0"/>
              </a:rPr>
              <a:t> Security Ltd offers comprehensive manned guarding services to businesses and residential properties. </a:t>
            </a:r>
          </a:p>
          <a:p>
            <a:pPr lvl="1" algn="l">
              <a:lnSpc>
                <a:spcPct val="170000"/>
              </a:lnSpc>
            </a:pPr>
            <a:r>
              <a:rPr lang="en-GB" sz="7200" b="0" i="0" dirty="0">
                <a:solidFill>
                  <a:srgbClr val="222222"/>
                </a:solidFill>
                <a:effectLst/>
                <a:highlight>
                  <a:srgbClr val="FFFFFF"/>
                </a:highlight>
                <a:latin typeface="Arial" panose="020B0604020202020204" pitchFamily="34" charset="0"/>
              </a:rPr>
              <a:t>Our services include 24/7 on-site security personnel, mobile patrols, access control, emergency response, and customised security solutions tailored to client needs. </a:t>
            </a:r>
          </a:p>
          <a:p>
            <a:pPr lvl="1" algn="l">
              <a:lnSpc>
                <a:spcPct val="170000"/>
              </a:lnSpc>
            </a:pPr>
            <a:r>
              <a:rPr lang="en-GB" sz="7200" dirty="0">
                <a:solidFill>
                  <a:srgbClr val="222222"/>
                </a:solidFill>
                <a:highlight>
                  <a:srgbClr val="FFFFFF"/>
                </a:highlight>
                <a:latin typeface="Arial" panose="020B0604020202020204" pitchFamily="34" charset="0"/>
              </a:rPr>
              <a:t>W</a:t>
            </a:r>
            <a:r>
              <a:rPr lang="en-GB" sz="7200" b="0" i="0" dirty="0">
                <a:solidFill>
                  <a:srgbClr val="222222"/>
                </a:solidFill>
                <a:effectLst/>
                <a:highlight>
                  <a:srgbClr val="FFFFFF"/>
                </a:highlight>
                <a:latin typeface="Arial" panose="020B0604020202020204" pitchFamily="34" charset="0"/>
              </a:rPr>
              <a:t>e are profession and reliability and have in place the latest security protocols to ensure the safety and security of our clients’ assets and properties.</a:t>
            </a:r>
            <a:endParaRPr lang="en-GB" sz="7200" dirty="0">
              <a:latin typeface="Calibri" panose="020F0502020204030204" pitchFamily="34" charset="0"/>
            </a:endParaRPr>
          </a:p>
          <a:p>
            <a:endParaRPr lang="en-GB" dirty="0"/>
          </a:p>
        </p:txBody>
      </p:sp>
    </p:spTree>
    <p:extLst>
      <p:ext uri="{BB962C8B-B14F-4D97-AF65-F5344CB8AC3E}">
        <p14:creationId xmlns:p14="http://schemas.microsoft.com/office/powerpoint/2010/main" val="401826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bodyPr>
          <a:lstStyle/>
          <a:p>
            <a:pPr algn="ctr" rtl="0"/>
            <a:r>
              <a:rPr lang="en-GB" dirty="0">
                <a:solidFill>
                  <a:schemeClr val="tx1">
                    <a:lumMod val="50000"/>
                    <a:lumOff val="50000"/>
                  </a:schemeClr>
                </a:solidFill>
                <a:latin typeface="Arial" panose="020B0604020202020204" pitchFamily="34" charset="0"/>
                <a:cs typeface="Arial" panose="020B0604020202020204" pitchFamily="34" charset="0"/>
              </a:rPr>
              <a:t>Mission Statement</a:t>
            </a:r>
          </a:p>
        </p:txBody>
      </p:sp>
      <p:sp>
        <p:nvSpPr>
          <p:cNvPr id="2" name="Content Placeholder 1"/>
          <p:cNvSpPr>
            <a:spLocks noGrp="1"/>
          </p:cNvSpPr>
          <p:nvPr>
            <p:ph sz="quarter" idx="1"/>
          </p:nvPr>
        </p:nvSpPr>
        <p:spPr>
          <a:xfrm>
            <a:off x="580103" y="1447799"/>
            <a:ext cx="11166413" cy="5152103"/>
          </a:xfrm>
        </p:spPr>
        <p:txBody>
          <a:bodyPr rtlCol="0">
            <a:normAutofit/>
          </a:bodyPr>
          <a:lstStyle/>
          <a:p>
            <a:pPr marL="320040" lvl="1" indent="0" algn="just" rtl="0">
              <a:lnSpc>
                <a:spcPct val="150000"/>
              </a:lnSpc>
              <a:buNone/>
            </a:pPr>
            <a:r>
              <a:rPr lang="en-GB" sz="1800" b="0" i="0" dirty="0">
                <a:solidFill>
                  <a:srgbClr val="222222"/>
                </a:solidFill>
                <a:effectLst/>
                <a:highlight>
                  <a:srgbClr val="FFFFFF"/>
                </a:highlight>
                <a:latin typeface="Arial" panose="020B0604020202020204" pitchFamily="34" charset="0"/>
              </a:rPr>
              <a:t>1.2 To provide unmatched security services through professional, highly trained personnel, ensuring the safety and peace of mind of our clients, while maintaining the highest standards of integrity and customer service </a:t>
            </a:r>
            <a:r>
              <a:rPr lang="en-GB" sz="1800" b="0" i="0" dirty="0">
                <a:solidFill>
                  <a:srgbClr val="222222"/>
                </a:solidFill>
                <a:effectLst/>
                <a:highlight>
                  <a:srgbClr val="FFFFFF"/>
                </a:highlight>
                <a:latin typeface="Arial" panose="020B0604020202020204" pitchFamily="34" charset="0"/>
                <a:cs typeface="Arial" panose="020B0604020202020204" pitchFamily="34" charset="0"/>
              </a:rPr>
              <a:t>(</a:t>
            </a:r>
            <a:r>
              <a:rPr lang="en-GB" sz="1800" b="0" i="0" dirty="0">
                <a:solidFill>
                  <a:srgbClr val="000000"/>
                </a:solidFill>
                <a:effectLst/>
                <a:highlight>
                  <a:srgbClr val="FFFFFF"/>
                </a:highlight>
                <a:latin typeface="Arial" panose="020B0604020202020204" pitchFamily="34" charset="0"/>
                <a:cs typeface="Arial" panose="020B0604020202020204" pitchFamily="34" charset="0"/>
              </a:rPr>
              <a:t>lodge services. (2023).</a:t>
            </a:r>
          </a:p>
          <a:p>
            <a:pPr marL="320040" lvl="1" indent="0" rtl="0">
              <a:lnSpc>
                <a:spcPct val="150000"/>
              </a:lnSpc>
              <a:buNone/>
            </a:pPr>
            <a:endParaRPr lang="en-GB"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6045CFF-3FAF-D62C-885B-1BEB939D826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291096" y="5152103"/>
            <a:ext cx="1455420" cy="1447800"/>
          </a:xfrm>
          <a:prstGeom prst="rect">
            <a:avLst/>
          </a:prstGeom>
        </p:spPr>
      </p:pic>
      <p:pic>
        <p:nvPicPr>
          <p:cNvPr id="10" name="Picture 9" descr="A close up of a camera&#10;&#10;Description automatically generated">
            <a:extLst>
              <a:ext uri="{FF2B5EF4-FFF2-40B4-BE49-F238E27FC236}">
                <a16:creationId xmlns:a16="http://schemas.microsoft.com/office/drawing/2014/main" id="{EDE3C58F-22E3-003A-9184-B7AA23C76A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33600" y="3298825"/>
            <a:ext cx="6604000" cy="2374900"/>
          </a:xfrm>
          <a:prstGeom prst="rect">
            <a:avLst/>
          </a:prstGeom>
        </p:spPr>
      </p:pic>
    </p:spTree>
    <p:extLst>
      <p:ext uri="{BB962C8B-B14F-4D97-AF65-F5344CB8AC3E}">
        <p14:creationId xmlns:p14="http://schemas.microsoft.com/office/powerpoint/2010/main" val="1727852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EA1BE-9876-A091-5639-303F29223769}"/>
              </a:ext>
            </a:extLst>
          </p:cNvPr>
          <p:cNvSpPr>
            <a:spLocks noGrp="1"/>
          </p:cNvSpPr>
          <p:nvPr>
            <p:ph type="title"/>
          </p:nvPr>
        </p:nvSpPr>
        <p:spPr/>
        <p:txBody>
          <a:bodyPr/>
          <a:lstStyle/>
          <a:p>
            <a:pPr algn="ctr"/>
            <a:r>
              <a:rPr lang="en-GB" dirty="0">
                <a:solidFill>
                  <a:schemeClr val="tx1">
                    <a:lumMod val="50000"/>
                    <a:lumOff val="50000"/>
                  </a:schemeClr>
                </a:solidFill>
                <a:latin typeface="Arial" panose="020B0604020202020204" pitchFamily="34" charset="0"/>
                <a:cs typeface="Arial" panose="020B0604020202020204" pitchFamily="34" charset="0"/>
              </a:rPr>
              <a:t>Aims</a:t>
            </a:r>
            <a:endParaRPr lang="en-GB" dirty="0">
              <a:solidFill>
                <a:schemeClr val="tx1">
                  <a:lumMod val="50000"/>
                  <a:lumOff val="50000"/>
                </a:schemeClr>
              </a:solidFill>
            </a:endParaRPr>
          </a:p>
        </p:txBody>
      </p:sp>
      <p:sp>
        <p:nvSpPr>
          <p:cNvPr id="3" name="Content Placeholder 2">
            <a:extLst>
              <a:ext uri="{FF2B5EF4-FFF2-40B4-BE49-F238E27FC236}">
                <a16:creationId xmlns:a16="http://schemas.microsoft.com/office/drawing/2014/main" id="{B942F71E-B5FF-B093-1831-58080A7FB016}"/>
              </a:ext>
            </a:extLst>
          </p:cNvPr>
          <p:cNvSpPr>
            <a:spLocks noGrp="1"/>
          </p:cNvSpPr>
          <p:nvPr>
            <p:ph sz="quarter" idx="1"/>
          </p:nvPr>
        </p:nvSpPr>
        <p:spPr/>
        <p:txBody>
          <a:bodyPr>
            <a:normAutofit/>
          </a:bodyPr>
          <a:lstStyle/>
          <a:p>
            <a:pPr marL="0" indent="0">
              <a:lnSpc>
                <a:spcPct val="150000"/>
              </a:lnSpc>
              <a:buNone/>
            </a:pPr>
            <a:r>
              <a:rPr lang="en-GB" sz="2400" dirty="0">
                <a:solidFill>
                  <a:srgbClr val="000000"/>
                </a:solidFill>
                <a:highlight>
                  <a:srgbClr val="FFFFFF"/>
                </a:highlight>
                <a:latin typeface="Arial" panose="020B0604020202020204" pitchFamily="34" charset="0"/>
                <a:cs typeface="Arial" panose="020B0604020202020204" pitchFamily="34" charset="0"/>
              </a:rPr>
              <a:t> 1.3 </a:t>
            </a:r>
            <a:r>
              <a:rPr lang="en-GB" sz="2400" dirty="0">
                <a:latin typeface="Arial" panose="020B0604020202020204" pitchFamily="34" charset="0"/>
                <a:cs typeface="Arial" panose="020B0604020202020204" pitchFamily="34" charset="0"/>
              </a:rPr>
              <a:t>Aims</a:t>
            </a:r>
          </a:p>
          <a:p>
            <a:pPr>
              <a:lnSpc>
                <a:spcPct val="150000"/>
              </a:lnSpc>
            </a:pPr>
            <a:r>
              <a:rPr lang="en-GB" sz="2400" b="0" i="0" dirty="0">
                <a:solidFill>
                  <a:srgbClr val="222222"/>
                </a:solidFill>
                <a:effectLst/>
                <a:highlight>
                  <a:srgbClr val="FFFFFF"/>
                </a:highlight>
                <a:latin typeface="Arial" panose="020B0604020202020204" pitchFamily="34" charset="0"/>
                <a:cs typeface="Arial" panose="020B0604020202020204" pitchFamily="34" charset="0"/>
              </a:rPr>
              <a:t>To become the leading provider of manned guarding services in the region within five years, known for our reliability, customer satisfaction, and innovation in security solutions(</a:t>
            </a:r>
            <a:r>
              <a:rPr lang="en-GB" sz="2400" b="0" i="0" dirty="0">
                <a:solidFill>
                  <a:srgbClr val="000000"/>
                </a:solidFill>
                <a:effectLst/>
                <a:highlight>
                  <a:srgbClr val="FFFFFF"/>
                </a:highlight>
                <a:latin typeface="Arial" panose="020B0604020202020204" pitchFamily="34" charset="0"/>
                <a:cs typeface="Arial" panose="020B0604020202020204" pitchFamily="34" charset="0"/>
              </a:rPr>
              <a:t>stagesecurity.2023).</a:t>
            </a:r>
            <a:endParaRPr lang="en-GB" sz="2400" b="0" i="0" dirty="0">
              <a:solidFill>
                <a:srgbClr val="222222"/>
              </a:solidFill>
              <a:effectLst/>
              <a:highlight>
                <a:srgbClr val="FFFFFF"/>
              </a:highlight>
              <a:latin typeface="Arial" panose="020B0604020202020204" pitchFamily="34" charset="0"/>
              <a:cs typeface="Arial" panose="020B0604020202020204" pitchFamily="34" charset="0"/>
            </a:endParaRPr>
          </a:p>
          <a:p>
            <a:pPr marL="0" indent="0" algn="just">
              <a:lnSpc>
                <a:spcPct val="150000"/>
              </a:lnSpc>
              <a:buNone/>
            </a:pPr>
            <a:r>
              <a:rPr lang="en-GB" sz="2800" b="0" i="0" dirty="0">
                <a:solidFill>
                  <a:srgbClr val="222222"/>
                </a:solidFill>
                <a:effectLst/>
                <a:highlight>
                  <a:srgbClr val="FFFFFF"/>
                </a:highlight>
                <a:latin typeface="Arial" panose="020B0604020202020204" pitchFamily="34" charset="0"/>
                <a:cs typeface="Arial" panose="020B0604020202020204" pitchFamily="34" charset="0"/>
              </a:rPr>
              <a:t>     </a:t>
            </a:r>
            <a:endParaRPr lang="en-GB" dirty="0"/>
          </a:p>
        </p:txBody>
      </p:sp>
      <p:pic>
        <p:nvPicPr>
          <p:cNvPr id="4" name="Picture 3">
            <a:extLst>
              <a:ext uri="{FF2B5EF4-FFF2-40B4-BE49-F238E27FC236}">
                <a16:creationId xmlns:a16="http://schemas.microsoft.com/office/drawing/2014/main" id="{4773B63F-47F7-7DBE-F664-5BD5FA7EEAF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0291096" y="5152103"/>
            <a:ext cx="1455420" cy="1447800"/>
          </a:xfrm>
          <a:prstGeom prst="rect">
            <a:avLst/>
          </a:prstGeom>
        </p:spPr>
      </p:pic>
      <p:pic>
        <p:nvPicPr>
          <p:cNvPr id="8" name="Picture 7" descr="A person in a black uniform&#10;&#10;Description automatically generated">
            <a:extLst>
              <a:ext uri="{FF2B5EF4-FFF2-40B4-BE49-F238E27FC236}">
                <a16:creationId xmlns:a16="http://schemas.microsoft.com/office/drawing/2014/main" id="{DCD000D7-9AB0-AB4E-73DD-7A49E41534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57209" y="3842426"/>
            <a:ext cx="5885234" cy="2740936"/>
          </a:xfrm>
          <a:prstGeom prst="rect">
            <a:avLst/>
          </a:prstGeom>
        </p:spPr>
      </p:pic>
    </p:spTree>
    <p:extLst>
      <p:ext uri="{BB962C8B-B14F-4D97-AF65-F5344CB8AC3E}">
        <p14:creationId xmlns:p14="http://schemas.microsoft.com/office/powerpoint/2010/main" val="1362011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4E76B-4999-8CEE-4DC1-20A19E99F8B8}"/>
              </a:ext>
            </a:extLst>
          </p:cNvPr>
          <p:cNvSpPr>
            <a:spLocks noGrp="1"/>
          </p:cNvSpPr>
          <p:nvPr>
            <p:ph type="title"/>
          </p:nvPr>
        </p:nvSpPr>
        <p:spPr/>
        <p:txBody>
          <a:bodyPr/>
          <a:lstStyle/>
          <a:p>
            <a:pPr algn="ctr"/>
            <a:r>
              <a:rPr lang="en-GB" dirty="0"/>
              <a:t>Objectives</a:t>
            </a:r>
          </a:p>
        </p:txBody>
      </p:sp>
      <p:sp>
        <p:nvSpPr>
          <p:cNvPr id="3" name="Content Placeholder 2">
            <a:extLst>
              <a:ext uri="{FF2B5EF4-FFF2-40B4-BE49-F238E27FC236}">
                <a16:creationId xmlns:a16="http://schemas.microsoft.com/office/drawing/2014/main" id="{5E5B966B-88CF-99F0-0A5F-880DF7116C25}"/>
              </a:ext>
            </a:extLst>
          </p:cNvPr>
          <p:cNvSpPr>
            <a:spLocks noGrp="1"/>
          </p:cNvSpPr>
          <p:nvPr>
            <p:ph sz="quarter" idx="1"/>
          </p:nvPr>
        </p:nvSpPr>
        <p:spPr>
          <a:xfrm>
            <a:off x="1219200" y="1447800"/>
            <a:ext cx="10363200" cy="3429000"/>
          </a:xfrm>
        </p:spPr>
        <p:txBody>
          <a:bodyPr>
            <a:normAutofit fontScale="92500"/>
          </a:bodyPr>
          <a:lstStyle/>
          <a:p>
            <a:pPr marL="0" indent="0" algn="just">
              <a:lnSpc>
                <a:spcPct val="150000"/>
              </a:lnSpc>
              <a:buNone/>
            </a:pPr>
            <a:r>
              <a:rPr lang="en-GB" sz="2400" b="0" i="0" dirty="0">
                <a:solidFill>
                  <a:srgbClr val="222222"/>
                </a:solidFill>
                <a:effectLst/>
                <a:highlight>
                  <a:srgbClr val="FFFFFF"/>
                </a:highlight>
                <a:latin typeface="Arial" panose="020B0604020202020204" pitchFamily="34" charset="0"/>
                <a:cs typeface="Arial" panose="020B0604020202020204" pitchFamily="34" charset="0"/>
              </a:rPr>
              <a:t>1.4 Objectives</a:t>
            </a:r>
          </a:p>
          <a:p>
            <a:pPr algn="just">
              <a:lnSpc>
                <a:spcPct val="150000"/>
              </a:lnSpc>
            </a:pPr>
            <a:r>
              <a:rPr lang="en-GB" sz="2400" b="0" i="0" dirty="0">
                <a:solidFill>
                  <a:srgbClr val="222222"/>
                </a:solidFill>
                <a:effectLst/>
                <a:highlight>
                  <a:srgbClr val="FFFFFF"/>
                </a:highlight>
                <a:latin typeface="Arial" panose="020B0604020202020204" pitchFamily="34" charset="0"/>
                <a:cs typeface="Arial" panose="020B0604020202020204" pitchFamily="34" charset="0"/>
              </a:rPr>
              <a:t>Achieve a client retention rate of 90% within the first year.</a:t>
            </a:r>
          </a:p>
          <a:p>
            <a:pPr algn="just">
              <a:lnSpc>
                <a:spcPct val="150000"/>
              </a:lnSpc>
            </a:pPr>
            <a:r>
              <a:rPr lang="en-GB" sz="2400" b="0" i="0" dirty="0">
                <a:solidFill>
                  <a:srgbClr val="222222"/>
                </a:solidFill>
                <a:effectLst/>
                <a:highlight>
                  <a:srgbClr val="FFFFFF"/>
                </a:highlight>
                <a:latin typeface="Arial" panose="020B0604020202020204" pitchFamily="34" charset="0"/>
                <a:cs typeface="Arial" panose="020B0604020202020204" pitchFamily="34" charset="0"/>
              </a:rPr>
              <a:t>Expand services to at least five major commercial clients within the first year.</a:t>
            </a:r>
          </a:p>
          <a:p>
            <a:pPr algn="just">
              <a:lnSpc>
                <a:spcPct val="150000"/>
              </a:lnSpc>
            </a:pPr>
            <a:r>
              <a:rPr lang="en-GB" sz="2400" b="0" i="0" dirty="0">
                <a:solidFill>
                  <a:srgbClr val="222222"/>
                </a:solidFill>
                <a:effectLst/>
                <a:highlight>
                  <a:srgbClr val="FFFFFF"/>
                </a:highlight>
                <a:latin typeface="Arial" panose="020B0604020202020204" pitchFamily="34" charset="0"/>
                <a:cs typeface="Arial" panose="020B0604020202020204" pitchFamily="34" charset="0"/>
              </a:rPr>
              <a:t>Invest in continuous training and development for all staff to maintain high service standards.</a:t>
            </a:r>
          </a:p>
          <a:p>
            <a:pPr algn="just">
              <a:lnSpc>
                <a:spcPct val="150000"/>
              </a:lnSpc>
            </a:pPr>
            <a:r>
              <a:rPr lang="en-GB" sz="2400" b="0" i="0" dirty="0">
                <a:solidFill>
                  <a:srgbClr val="222222"/>
                </a:solidFill>
                <a:effectLst/>
                <a:highlight>
                  <a:srgbClr val="FFFFFF"/>
                </a:highlight>
                <a:latin typeface="Arial" panose="020B0604020202020204" pitchFamily="34" charset="0"/>
                <a:cs typeface="Arial" panose="020B0604020202020204" pitchFamily="34" charset="0"/>
              </a:rPr>
              <a:t>Attain a revenue growth rate of 20% annually over the first three years.</a:t>
            </a:r>
            <a:endParaRPr lang="en-GB" dirty="0"/>
          </a:p>
          <a:p>
            <a:endParaRPr lang="en-GB" dirty="0"/>
          </a:p>
        </p:txBody>
      </p:sp>
      <p:pic>
        <p:nvPicPr>
          <p:cNvPr id="4" name="Picture 3">
            <a:extLst>
              <a:ext uri="{FF2B5EF4-FFF2-40B4-BE49-F238E27FC236}">
                <a16:creationId xmlns:a16="http://schemas.microsoft.com/office/drawing/2014/main" id="{6E1BC568-6E5B-EACA-5AB1-61025D10C5B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0291096" y="5152103"/>
            <a:ext cx="1455420" cy="1447800"/>
          </a:xfrm>
          <a:prstGeom prst="rect">
            <a:avLst/>
          </a:prstGeom>
        </p:spPr>
      </p:pic>
    </p:spTree>
    <p:extLst>
      <p:ext uri="{BB962C8B-B14F-4D97-AF65-F5344CB8AC3E}">
        <p14:creationId xmlns:p14="http://schemas.microsoft.com/office/powerpoint/2010/main" val="2409671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6370F-904C-7419-5B83-01A26D7899A2}"/>
              </a:ext>
            </a:extLst>
          </p:cNvPr>
          <p:cNvSpPr>
            <a:spLocks noGrp="1"/>
          </p:cNvSpPr>
          <p:nvPr>
            <p:ph type="title"/>
          </p:nvPr>
        </p:nvSpPr>
        <p:spPr>
          <a:xfrm>
            <a:off x="1219200" y="273050"/>
            <a:ext cx="10363200" cy="1143000"/>
          </a:xfrm>
        </p:spPr>
        <p:txBody>
          <a:bodyPr anchor="b">
            <a:normAutofit/>
          </a:bodyPr>
          <a:lstStyle/>
          <a:p>
            <a:r>
              <a:rPr lang="en-GB" dirty="0"/>
              <a:t>Legal Status</a:t>
            </a:r>
          </a:p>
        </p:txBody>
      </p:sp>
      <p:pic>
        <p:nvPicPr>
          <p:cNvPr id="5" name="Picture 4" descr="A white document with black text&#10;&#10;Description automatically generated">
            <a:extLst>
              <a:ext uri="{FF2B5EF4-FFF2-40B4-BE49-F238E27FC236}">
                <a16:creationId xmlns:a16="http://schemas.microsoft.com/office/drawing/2014/main" id="{2A211D24-489C-C7FA-D956-34FEC7D4E2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39439" y="1600200"/>
            <a:ext cx="6265922" cy="4495800"/>
          </a:xfrm>
          <a:prstGeom prst="rect">
            <a:avLst/>
          </a:prstGeom>
          <a:noFill/>
        </p:spPr>
      </p:pic>
      <p:sp>
        <p:nvSpPr>
          <p:cNvPr id="3" name="Content Placeholder 2">
            <a:extLst>
              <a:ext uri="{FF2B5EF4-FFF2-40B4-BE49-F238E27FC236}">
                <a16:creationId xmlns:a16="http://schemas.microsoft.com/office/drawing/2014/main" id="{1DDC6651-2E51-2D99-DABC-96E35A0BC655}"/>
              </a:ext>
            </a:extLst>
          </p:cNvPr>
          <p:cNvSpPr>
            <a:spLocks noGrp="1"/>
          </p:cNvSpPr>
          <p:nvPr>
            <p:ph type="body" idx="2"/>
          </p:nvPr>
        </p:nvSpPr>
        <p:spPr>
          <a:xfrm>
            <a:off x="1219200" y="1600200"/>
            <a:ext cx="2540000" cy="5323114"/>
          </a:xfrm>
        </p:spPr>
        <p:txBody>
          <a:bodyPr>
            <a:noAutofit/>
          </a:bodyPr>
          <a:lstStyle/>
          <a:p>
            <a:pPr>
              <a:lnSpc>
                <a:spcPct val="90000"/>
              </a:lnSpc>
            </a:pPr>
            <a:r>
              <a:rPr lang="en-GB" b="0" i="0" dirty="0">
                <a:effectLst/>
                <a:highlight>
                  <a:srgbClr val="FFFFFF"/>
                </a:highlight>
              </a:rPr>
              <a:t>1.5 </a:t>
            </a:r>
            <a:r>
              <a:rPr lang="en-GB" b="0" i="0" dirty="0" err="1">
                <a:effectLst/>
                <a:highlight>
                  <a:srgbClr val="FFFFFF"/>
                </a:highlight>
              </a:rPr>
              <a:t>Madsec</a:t>
            </a:r>
            <a:r>
              <a:rPr lang="en-GB" b="0" i="0" dirty="0">
                <a:effectLst/>
                <a:highlight>
                  <a:srgbClr val="FFFFFF"/>
                </a:highlight>
              </a:rPr>
              <a:t> Security Limited holds legal status as a registered private security company, compliant with local and international regulations for manned guarding services. </a:t>
            </a:r>
          </a:p>
          <a:p>
            <a:pPr>
              <a:lnSpc>
                <a:spcPct val="90000"/>
              </a:lnSpc>
            </a:pPr>
            <a:r>
              <a:rPr lang="en-GB" b="0" i="0" dirty="0">
                <a:effectLst/>
                <a:highlight>
                  <a:srgbClr val="FFFFFF"/>
                </a:highlight>
              </a:rPr>
              <a:t>They are licensed, ensuring adherence to standards for security personnel training, operational protocols, and client protection. </a:t>
            </a:r>
          </a:p>
          <a:p>
            <a:pPr>
              <a:lnSpc>
                <a:spcPct val="90000"/>
              </a:lnSpc>
            </a:pPr>
            <a:r>
              <a:rPr lang="en-GB" b="0" i="0" dirty="0">
                <a:effectLst/>
                <a:highlight>
                  <a:srgbClr val="FFFFFF"/>
                </a:highlight>
              </a:rPr>
              <a:t>This status guarantees their legitimacy and capability in providing professional security services.</a:t>
            </a:r>
          </a:p>
          <a:p>
            <a:pPr>
              <a:lnSpc>
                <a:spcPct val="90000"/>
              </a:lnSpc>
            </a:pPr>
            <a:endParaRPr lang="en-GB" dirty="0"/>
          </a:p>
        </p:txBody>
      </p:sp>
    </p:spTree>
    <p:extLst>
      <p:ext uri="{BB962C8B-B14F-4D97-AF65-F5344CB8AC3E}">
        <p14:creationId xmlns:p14="http://schemas.microsoft.com/office/powerpoint/2010/main" val="2505155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B007-09D1-EB5E-70CE-F28F35314B8F}"/>
              </a:ext>
            </a:extLst>
          </p:cNvPr>
          <p:cNvSpPr>
            <a:spLocks noGrp="1"/>
          </p:cNvSpPr>
          <p:nvPr>
            <p:ph type="title"/>
          </p:nvPr>
        </p:nvSpPr>
        <p:spPr/>
        <p:txBody>
          <a:bodyPr/>
          <a:lstStyle/>
          <a:p>
            <a:pPr algn="ctr"/>
            <a:r>
              <a:rPr lang="en-GB" dirty="0">
                <a:solidFill>
                  <a:schemeClr val="tx1">
                    <a:lumMod val="50000"/>
                    <a:lumOff val="50000"/>
                  </a:schemeClr>
                </a:solidFill>
              </a:rPr>
              <a:t>Disadvantages of Ltd Company</a:t>
            </a:r>
          </a:p>
        </p:txBody>
      </p:sp>
      <p:sp>
        <p:nvSpPr>
          <p:cNvPr id="3" name="Content Placeholder 2">
            <a:extLst>
              <a:ext uri="{FF2B5EF4-FFF2-40B4-BE49-F238E27FC236}">
                <a16:creationId xmlns:a16="http://schemas.microsoft.com/office/drawing/2014/main" id="{54B25D2F-8110-EF1F-4EC3-8D3CE4460F7C}"/>
              </a:ext>
            </a:extLst>
          </p:cNvPr>
          <p:cNvSpPr>
            <a:spLocks noGrp="1"/>
          </p:cNvSpPr>
          <p:nvPr>
            <p:ph sz="quarter" idx="1"/>
          </p:nvPr>
        </p:nvSpPr>
        <p:spPr/>
        <p:txBody>
          <a:bodyPr>
            <a:normAutofit/>
          </a:bodyPr>
          <a:lstStyle/>
          <a:p>
            <a:r>
              <a:rPr lang="en-GB" dirty="0"/>
              <a:t>A limited company's disadvantages in manned security include higher administrative costs, complex regulatory compliance, potential for limited liability abuse, and possible shareholder conflicts. </a:t>
            </a:r>
          </a:p>
          <a:p>
            <a:r>
              <a:rPr lang="en-GB" dirty="0"/>
              <a:t>Additionally, securing insurance and funding may be challenging, and there is less operational flexibility compared to partnerships.</a:t>
            </a:r>
          </a:p>
        </p:txBody>
      </p:sp>
      <p:pic>
        <p:nvPicPr>
          <p:cNvPr id="4" name="Picture 3">
            <a:extLst>
              <a:ext uri="{FF2B5EF4-FFF2-40B4-BE49-F238E27FC236}">
                <a16:creationId xmlns:a16="http://schemas.microsoft.com/office/drawing/2014/main" id="{C74B5D57-40A3-7931-6B59-3C3C31371FF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0291096" y="5152103"/>
            <a:ext cx="1455420" cy="1447800"/>
          </a:xfrm>
          <a:prstGeom prst="rect">
            <a:avLst/>
          </a:prstGeom>
        </p:spPr>
      </p:pic>
    </p:spTree>
    <p:extLst>
      <p:ext uri="{BB962C8B-B14F-4D97-AF65-F5344CB8AC3E}">
        <p14:creationId xmlns:p14="http://schemas.microsoft.com/office/powerpoint/2010/main" val="1801311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bodyPr>
          <a:lstStyle/>
          <a:p>
            <a:pPr algn="ctr" rtl="0"/>
            <a:r>
              <a:rPr lang="en-GB" dirty="0">
                <a:solidFill>
                  <a:schemeClr val="tx1">
                    <a:lumMod val="50000"/>
                    <a:lumOff val="50000"/>
                  </a:schemeClr>
                </a:solidFill>
                <a:latin typeface="Arial" panose="020B0604020202020204" pitchFamily="34" charset="0"/>
                <a:cs typeface="Arial" panose="020B0604020202020204" pitchFamily="34" charset="0"/>
              </a:rPr>
              <a:t>The Team</a:t>
            </a:r>
          </a:p>
        </p:txBody>
      </p:sp>
      <p:sp>
        <p:nvSpPr>
          <p:cNvPr id="2" name="Content Placeholder 1"/>
          <p:cNvSpPr>
            <a:spLocks noGrp="1"/>
          </p:cNvSpPr>
          <p:nvPr>
            <p:ph sz="quarter" idx="1"/>
          </p:nvPr>
        </p:nvSpPr>
        <p:spPr>
          <a:xfrm>
            <a:off x="1356852" y="1447800"/>
            <a:ext cx="9940413" cy="5228303"/>
          </a:xfrm>
        </p:spPr>
        <p:txBody>
          <a:bodyPr rtlCol="0">
            <a:normAutofit/>
          </a:bodyPr>
          <a:lstStyle/>
          <a:p>
            <a:pPr marL="320040" lvl="1" indent="0">
              <a:lnSpc>
                <a:spcPct val="150000"/>
              </a:lnSpc>
              <a:buNone/>
            </a:pPr>
            <a:r>
              <a:rPr lang="en-GB" sz="1800" dirty="0">
                <a:latin typeface="Arial" panose="020B0604020202020204" pitchFamily="34" charset="0"/>
                <a:cs typeface="Arial" panose="020B0604020202020204" pitchFamily="34" charset="0"/>
              </a:rPr>
              <a:t>1.6</a:t>
            </a:r>
          </a:p>
          <a:p>
            <a:pPr lvl="1">
              <a:lnSpc>
                <a:spcPct val="150000"/>
              </a:lnSpc>
            </a:pPr>
            <a:r>
              <a:rPr lang="en-GB" sz="1800" dirty="0">
                <a:latin typeface="Arial" panose="020B0604020202020204" pitchFamily="34" charset="0"/>
                <a:cs typeface="Arial" panose="020B0604020202020204" pitchFamily="34" charset="0"/>
              </a:rPr>
              <a:t>CEO Patrick Madden</a:t>
            </a:r>
          </a:p>
          <a:p>
            <a:pPr lvl="1">
              <a:lnSpc>
                <a:spcPct val="150000"/>
              </a:lnSpc>
            </a:pPr>
            <a:r>
              <a:rPr lang="en-GB" sz="1800" dirty="0">
                <a:latin typeface="Arial" panose="020B0604020202020204" pitchFamily="34" charset="0"/>
                <a:cs typeface="Arial" panose="020B0604020202020204" pitchFamily="34" charset="0"/>
              </a:rPr>
              <a:t>Area Manager for UK Preston Sefton-Madden</a:t>
            </a:r>
          </a:p>
          <a:p>
            <a:pPr lvl="1">
              <a:lnSpc>
                <a:spcPct val="150000"/>
              </a:lnSpc>
            </a:pPr>
            <a:r>
              <a:rPr lang="en-GB" sz="1800" dirty="0">
                <a:latin typeface="Arial" panose="020B0604020202020204" pitchFamily="34" charset="0"/>
                <a:cs typeface="Arial" panose="020B0604020202020204" pitchFamily="34" charset="0"/>
              </a:rPr>
              <a:t>Head Of Human Recourses Leasha Sefton</a:t>
            </a:r>
          </a:p>
          <a:p>
            <a:pPr lvl="1">
              <a:lnSpc>
                <a:spcPct val="150000"/>
              </a:lnSpc>
            </a:pPr>
            <a:r>
              <a:rPr lang="en-GB" sz="1800" dirty="0">
                <a:latin typeface="Arial" panose="020B0604020202020204" pitchFamily="34" charset="0"/>
                <a:cs typeface="Arial" panose="020B0604020202020204" pitchFamily="34" charset="0"/>
              </a:rPr>
              <a:t>Staff total 25 </a:t>
            </a:r>
          </a:p>
          <a:p>
            <a:pPr lvl="1">
              <a:lnSpc>
                <a:spcPct val="150000"/>
              </a:lnSpc>
            </a:pPr>
            <a:r>
              <a:rPr lang="en-GB" sz="1800" dirty="0">
                <a:latin typeface="Arial" panose="020B0604020202020204" pitchFamily="34" charset="0"/>
                <a:cs typeface="Arial" panose="020B0604020202020204" pitchFamily="34" charset="0"/>
              </a:rPr>
              <a:t>About the CEO Patrick Madden</a:t>
            </a:r>
          </a:p>
          <a:p>
            <a:pPr marL="274320" lvl="1" indent="0" fontAlgn="base">
              <a:lnSpc>
                <a:spcPct val="150000"/>
              </a:lnSpc>
              <a:buNone/>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Patrick Madden is the founder of</a:t>
            </a:r>
            <a:r>
              <a:rPr lang="en-GB" sz="1800" b="0" i="0" dirty="0">
                <a:effectLst/>
                <a:highlight>
                  <a:srgbClr val="FFFFFF"/>
                </a:highlight>
                <a:latin typeface="Arial" panose="020B0604020202020204" pitchFamily="34" charset="0"/>
                <a:cs typeface="Arial" panose="020B0604020202020204" pitchFamily="34" charset="0"/>
              </a:rPr>
              <a:t> </a:t>
            </a:r>
            <a:r>
              <a:rPr lang="en-GB" sz="1800" b="0" i="0" dirty="0" err="1">
                <a:effectLst/>
                <a:highlight>
                  <a:srgbClr val="FFFFFF"/>
                </a:highlight>
                <a:latin typeface="Arial" panose="020B0604020202020204" pitchFamily="34" charset="0"/>
                <a:cs typeface="Arial" panose="020B0604020202020204" pitchFamily="34" charset="0"/>
              </a:rPr>
              <a:t>Madsec</a:t>
            </a:r>
            <a:r>
              <a:rPr lang="en-GB" sz="1800" b="0" i="0" dirty="0">
                <a:effectLst/>
                <a:highlight>
                  <a:srgbClr val="FFFFFF"/>
                </a:highlight>
                <a:latin typeface="Arial" panose="020B0604020202020204" pitchFamily="34" charset="0"/>
                <a:cs typeface="Arial" panose="020B0604020202020204" pitchFamily="34" charset="0"/>
              </a:rPr>
              <a:t> </a:t>
            </a:r>
            <a:r>
              <a:rPr lang="en-GB" sz="1800" b="0" i="0" dirty="0">
                <a:solidFill>
                  <a:srgbClr val="222222"/>
                </a:solidFill>
                <a:effectLst/>
                <a:highlight>
                  <a:srgbClr val="FFFFFF"/>
                </a:highlight>
                <a:latin typeface="Arial" panose="020B0604020202020204" pitchFamily="34" charset="0"/>
                <a:cs typeface="Arial" panose="020B0604020202020204" pitchFamily="34" charset="0"/>
              </a:rPr>
              <a:t>Security Ltd ,and his commitment to the business has been vital for its growth into one of the newcomers in the security industry.</a:t>
            </a:r>
          </a:p>
          <a:p>
            <a:pPr marL="274320" lvl="1" indent="0" fontAlgn="base">
              <a:lnSpc>
                <a:spcPct val="150000"/>
              </a:lnSpc>
              <a:buNone/>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Patrick has 30 years' experience in the Security industry and has implemented the skills and knowledge gained during this time in the business model.</a:t>
            </a:r>
          </a:p>
          <a:p>
            <a:pPr rtl="0"/>
            <a:endParaRPr lang="en-GB" dirty="0">
              <a:latin typeface="Calibri" panose="020F0502020204030204" pitchFamily="34" charset="0"/>
            </a:endParaRPr>
          </a:p>
        </p:txBody>
      </p:sp>
      <p:pic>
        <p:nvPicPr>
          <p:cNvPr id="4" name="Picture 3">
            <a:extLst>
              <a:ext uri="{FF2B5EF4-FFF2-40B4-BE49-F238E27FC236}">
                <a16:creationId xmlns:a16="http://schemas.microsoft.com/office/drawing/2014/main" id="{F8B82A74-BB17-D0F8-C6F1-A63A90E7B63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291096" y="5152103"/>
            <a:ext cx="1455420" cy="1447800"/>
          </a:xfrm>
          <a:prstGeom prst="rect">
            <a:avLst/>
          </a:prstGeom>
        </p:spPr>
      </p:pic>
      <p:pic>
        <p:nvPicPr>
          <p:cNvPr id="9" name="Picture 8" descr="A person in a white shirt and tie&#10;&#10;Description automatically generated">
            <a:extLst>
              <a:ext uri="{FF2B5EF4-FFF2-40B4-BE49-F238E27FC236}">
                <a16:creationId xmlns:a16="http://schemas.microsoft.com/office/drawing/2014/main" id="{EEA60773-43AB-33D2-E53B-6F23D4E14C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59125" y="210367"/>
            <a:ext cx="3787391" cy="3577213"/>
          </a:xfrm>
          <a:prstGeom prst="rect">
            <a:avLst/>
          </a:prstGeom>
        </p:spPr>
      </p:pic>
    </p:spTree>
    <p:extLst>
      <p:ext uri="{BB962C8B-B14F-4D97-AF65-F5344CB8AC3E}">
        <p14:creationId xmlns:p14="http://schemas.microsoft.com/office/powerpoint/2010/main" val="2088959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6086F-4722-0C3E-67AF-1825DE7FBB52}"/>
              </a:ext>
            </a:extLst>
          </p:cNvPr>
          <p:cNvSpPr>
            <a:spLocks noGrp="1"/>
          </p:cNvSpPr>
          <p:nvPr>
            <p:ph type="title"/>
          </p:nvPr>
        </p:nvSpPr>
        <p:spPr/>
        <p:txBody>
          <a:bodyPr/>
          <a:lstStyle/>
          <a:p>
            <a:pPr algn="ctr"/>
            <a:r>
              <a:rPr lang="en-GB" dirty="0"/>
              <a:t>Organisation Chart </a:t>
            </a:r>
          </a:p>
        </p:txBody>
      </p:sp>
      <p:sp>
        <p:nvSpPr>
          <p:cNvPr id="3" name="Content Placeholder 2">
            <a:extLst>
              <a:ext uri="{FF2B5EF4-FFF2-40B4-BE49-F238E27FC236}">
                <a16:creationId xmlns:a16="http://schemas.microsoft.com/office/drawing/2014/main" id="{C66B857E-34E4-C581-1140-E6658364E53D}"/>
              </a:ext>
            </a:extLst>
          </p:cNvPr>
          <p:cNvSpPr>
            <a:spLocks noGrp="1"/>
          </p:cNvSpPr>
          <p:nvPr>
            <p:ph sz="quarter" idx="1"/>
          </p:nvPr>
        </p:nvSpPr>
        <p:spPr>
          <a:xfrm>
            <a:off x="1219200" y="1447799"/>
            <a:ext cx="10363200" cy="5297129"/>
          </a:xfrm>
        </p:spPr>
        <p:txBody>
          <a:bodyPr/>
          <a:lstStyle/>
          <a:p>
            <a:pPr marL="0" indent="0">
              <a:buNone/>
            </a:pPr>
            <a:r>
              <a:rPr lang="en-GB" dirty="0"/>
              <a:t>1.7</a:t>
            </a:r>
          </a:p>
        </p:txBody>
      </p:sp>
      <p:sp>
        <p:nvSpPr>
          <p:cNvPr id="4" name="Rectangle: Rounded Corners 3">
            <a:extLst>
              <a:ext uri="{FF2B5EF4-FFF2-40B4-BE49-F238E27FC236}">
                <a16:creationId xmlns:a16="http://schemas.microsoft.com/office/drawing/2014/main" id="{776C2976-E7EA-5577-A6FE-4DBC058E6697}"/>
              </a:ext>
            </a:extLst>
          </p:cNvPr>
          <p:cNvSpPr/>
          <p:nvPr/>
        </p:nvSpPr>
        <p:spPr>
          <a:xfrm>
            <a:off x="5943600" y="1888703"/>
            <a:ext cx="914400" cy="91440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CEO</a:t>
            </a:r>
          </a:p>
        </p:txBody>
      </p:sp>
      <p:sp>
        <p:nvSpPr>
          <p:cNvPr id="13" name="Arrow: Quad 12">
            <a:extLst>
              <a:ext uri="{FF2B5EF4-FFF2-40B4-BE49-F238E27FC236}">
                <a16:creationId xmlns:a16="http://schemas.microsoft.com/office/drawing/2014/main" id="{8B425BBA-55B4-9D64-3B76-166DC03A6A64}"/>
              </a:ext>
            </a:extLst>
          </p:cNvPr>
          <p:cNvSpPr/>
          <p:nvPr/>
        </p:nvSpPr>
        <p:spPr>
          <a:xfrm>
            <a:off x="4950542" y="3244006"/>
            <a:ext cx="2900516" cy="1216152"/>
          </a:xfrm>
          <a:prstGeom prst="quadArrow">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15" name="Rectangle: Rounded Corners 14">
            <a:extLst>
              <a:ext uri="{FF2B5EF4-FFF2-40B4-BE49-F238E27FC236}">
                <a16:creationId xmlns:a16="http://schemas.microsoft.com/office/drawing/2014/main" id="{2FFD91BC-7AA9-3F3C-95F5-74B46DECBE55}"/>
              </a:ext>
            </a:extLst>
          </p:cNvPr>
          <p:cNvSpPr/>
          <p:nvPr/>
        </p:nvSpPr>
        <p:spPr>
          <a:xfrm>
            <a:off x="3500284" y="3429000"/>
            <a:ext cx="1268361" cy="91440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AREA MANAGER</a:t>
            </a:r>
          </a:p>
        </p:txBody>
      </p:sp>
      <p:sp>
        <p:nvSpPr>
          <p:cNvPr id="16" name="Rectangle: Rounded Corners 15">
            <a:extLst>
              <a:ext uri="{FF2B5EF4-FFF2-40B4-BE49-F238E27FC236}">
                <a16:creationId xmlns:a16="http://schemas.microsoft.com/office/drawing/2014/main" id="{CF778547-EA6C-AEF1-41E6-23AB56254B4B}"/>
              </a:ext>
            </a:extLst>
          </p:cNvPr>
          <p:cNvSpPr/>
          <p:nvPr/>
        </p:nvSpPr>
        <p:spPr>
          <a:xfrm>
            <a:off x="8032954" y="3429000"/>
            <a:ext cx="1248697" cy="91440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HEAD OF HUMAN RESOURSE</a:t>
            </a:r>
          </a:p>
        </p:txBody>
      </p:sp>
      <p:sp>
        <p:nvSpPr>
          <p:cNvPr id="18" name="Rectangle: Rounded Corners 17">
            <a:extLst>
              <a:ext uri="{FF2B5EF4-FFF2-40B4-BE49-F238E27FC236}">
                <a16:creationId xmlns:a16="http://schemas.microsoft.com/office/drawing/2014/main" id="{331B0531-85C8-2C62-E9F9-440490B1FC0E}"/>
              </a:ext>
            </a:extLst>
          </p:cNvPr>
          <p:cNvSpPr/>
          <p:nvPr/>
        </p:nvSpPr>
        <p:spPr>
          <a:xfrm>
            <a:off x="5673213" y="4782779"/>
            <a:ext cx="1455173" cy="91440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SIA SECURITY STAFF</a:t>
            </a:r>
          </a:p>
        </p:txBody>
      </p:sp>
      <p:sp>
        <p:nvSpPr>
          <p:cNvPr id="19" name="TextBox 18">
            <a:extLst>
              <a:ext uri="{FF2B5EF4-FFF2-40B4-BE49-F238E27FC236}">
                <a16:creationId xmlns:a16="http://schemas.microsoft.com/office/drawing/2014/main" id="{AC7C9FCA-90B3-62D8-2F10-439F019B050F}"/>
              </a:ext>
            </a:extLst>
          </p:cNvPr>
          <p:cNvSpPr txBox="1"/>
          <p:nvPr/>
        </p:nvSpPr>
        <p:spPr>
          <a:xfrm>
            <a:off x="4740409" y="2863332"/>
            <a:ext cx="3292545" cy="369332"/>
          </a:xfrm>
          <a:prstGeom prst="rect">
            <a:avLst/>
          </a:prstGeom>
          <a:noFill/>
          <a:ln>
            <a:solidFill>
              <a:schemeClr val="bg2"/>
            </a:solidFill>
          </a:ln>
        </p:spPr>
        <p:txBody>
          <a:bodyPr wrap="square" rtlCol="0" anchor="ctr" anchorCtr="1">
            <a:spAutoFit/>
          </a:bodyPr>
          <a:lstStyle/>
          <a:p>
            <a:r>
              <a:rPr lang="en-GB" dirty="0"/>
              <a:t>Patrick Madden</a:t>
            </a:r>
          </a:p>
        </p:txBody>
      </p:sp>
      <p:sp>
        <p:nvSpPr>
          <p:cNvPr id="20" name="TextBox 19">
            <a:extLst>
              <a:ext uri="{FF2B5EF4-FFF2-40B4-BE49-F238E27FC236}">
                <a16:creationId xmlns:a16="http://schemas.microsoft.com/office/drawing/2014/main" id="{233B73A7-2DCF-149D-4F7B-8FA83662CCB1}"/>
              </a:ext>
            </a:extLst>
          </p:cNvPr>
          <p:cNvSpPr txBox="1"/>
          <p:nvPr/>
        </p:nvSpPr>
        <p:spPr>
          <a:xfrm>
            <a:off x="4237703" y="5055313"/>
            <a:ext cx="184731" cy="369332"/>
          </a:xfrm>
          <a:prstGeom prst="rect">
            <a:avLst/>
          </a:prstGeom>
          <a:noFill/>
          <a:ln>
            <a:solidFill>
              <a:schemeClr val="bg2"/>
            </a:solidFill>
          </a:ln>
        </p:spPr>
        <p:txBody>
          <a:bodyPr wrap="none" rtlCol="0" anchor="ctr" anchorCtr="1">
            <a:spAutoFit/>
          </a:bodyPr>
          <a:lstStyle/>
          <a:p>
            <a:endParaRPr lang="en-GB" dirty="0"/>
          </a:p>
        </p:txBody>
      </p:sp>
      <p:sp>
        <p:nvSpPr>
          <p:cNvPr id="23" name="TextBox 22">
            <a:extLst>
              <a:ext uri="{FF2B5EF4-FFF2-40B4-BE49-F238E27FC236}">
                <a16:creationId xmlns:a16="http://schemas.microsoft.com/office/drawing/2014/main" id="{36060EF3-7026-C3C2-2D8A-DF85D9532199}"/>
              </a:ext>
            </a:extLst>
          </p:cNvPr>
          <p:cNvSpPr txBox="1"/>
          <p:nvPr/>
        </p:nvSpPr>
        <p:spPr>
          <a:xfrm rot="21324374">
            <a:off x="4237703" y="6614340"/>
            <a:ext cx="184731" cy="369332"/>
          </a:xfrm>
          <a:prstGeom prst="rect">
            <a:avLst/>
          </a:prstGeom>
          <a:noFill/>
          <a:ln>
            <a:solidFill>
              <a:schemeClr val="bg2"/>
            </a:solidFill>
          </a:ln>
        </p:spPr>
        <p:txBody>
          <a:bodyPr wrap="none" rtlCol="0" anchor="ctr" anchorCtr="1">
            <a:spAutoFit/>
          </a:bodyPr>
          <a:lstStyle/>
          <a:p>
            <a:endParaRPr lang="en-GB" dirty="0"/>
          </a:p>
        </p:txBody>
      </p:sp>
      <p:sp>
        <p:nvSpPr>
          <p:cNvPr id="24" name="TextBox 23">
            <a:extLst>
              <a:ext uri="{FF2B5EF4-FFF2-40B4-BE49-F238E27FC236}">
                <a16:creationId xmlns:a16="http://schemas.microsoft.com/office/drawing/2014/main" id="{80CC941A-5B91-8417-5F9C-0EEB9BAEC5F3}"/>
              </a:ext>
            </a:extLst>
          </p:cNvPr>
          <p:cNvSpPr txBox="1"/>
          <p:nvPr/>
        </p:nvSpPr>
        <p:spPr>
          <a:xfrm>
            <a:off x="7128386" y="4419601"/>
            <a:ext cx="3292545" cy="369332"/>
          </a:xfrm>
          <a:prstGeom prst="rect">
            <a:avLst/>
          </a:prstGeom>
          <a:noFill/>
          <a:ln>
            <a:solidFill>
              <a:schemeClr val="bg2"/>
            </a:solidFill>
          </a:ln>
        </p:spPr>
        <p:txBody>
          <a:bodyPr wrap="square" rtlCol="0" anchor="ctr" anchorCtr="1">
            <a:spAutoFit/>
          </a:bodyPr>
          <a:lstStyle/>
          <a:p>
            <a:r>
              <a:rPr lang="en-GB" dirty="0"/>
              <a:t>Leasha Sefton </a:t>
            </a:r>
          </a:p>
        </p:txBody>
      </p:sp>
      <p:sp>
        <p:nvSpPr>
          <p:cNvPr id="25" name="TextBox 24">
            <a:extLst>
              <a:ext uri="{FF2B5EF4-FFF2-40B4-BE49-F238E27FC236}">
                <a16:creationId xmlns:a16="http://schemas.microsoft.com/office/drawing/2014/main" id="{A327C9DD-6C19-BC5B-1132-C667FB5977A9}"/>
              </a:ext>
            </a:extLst>
          </p:cNvPr>
          <p:cNvSpPr txBox="1"/>
          <p:nvPr/>
        </p:nvSpPr>
        <p:spPr>
          <a:xfrm>
            <a:off x="2644877" y="4448211"/>
            <a:ext cx="2772697" cy="369332"/>
          </a:xfrm>
          <a:prstGeom prst="rect">
            <a:avLst/>
          </a:prstGeom>
          <a:noFill/>
          <a:ln>
            <a:solidFill>
              <a:schemeClr val="bg2"/>
            </a:solidFill>
          </a:ln>
        </p:spPr>
        <p:txBody>
          <a:bodyPr wrap="square" rtlCol="0" anchor="ctr" anchorCtr="1">
            <a:spAutoFit/>
          </a:bodyPr>
          <a:lstStyle/>
          <a:p>
            <a:r>
              <a:rPr lang="en-GB" dirty="0"/>
              <a:t>Preston Sefton Madden</a:t>
            </a:r>
          </a:p>
        </p:txBody>
      </p:sp>
      <p:sp>
        <p:nvSpPr>
          <p:cNvPr id="26" name="TextBox 25">
            <a:extLst>
              <a:ext uri="{FF2B5EF4-FFF2-40B4-BE49-F238E27FC236}">
                <a16:creationId xmlns:a16="http://schemas.microsoft.com/office/drawing/2014/main" id="{6EA887B3-EC3E-4B46-83CE-67AE1AABADA0}"/>
              </a:ext>
            </a:extLst>
          </p:cNvPr>
          <p:cNvSpPr txBox="1"/>
          <p:nvPr/>
        </p:nvSpPr>
        <p:spPr>
          <a:xfrm>
            <a:off x="4729314" y="5826549"/>
            <a:ext cx="3292545" cy="369332"/>
          </a:xfrm>
          <a:prstGeom prst="rect">
            <a:avLst/>
          </a:prstGeom>
          <a:noFill/>
          <a:ln>
            <a:solidFill>
              <a:schemeClr val="bg2"/>
            </a:solidFill>
          </a:ln>
        </p:spPr>
        <p:txBody>
          <a:bodyPr wrap="square" rtlCol="0" anchor="ctr" anchorCtr="1">
            <a:spAutoFit/>
          </a:bodyPr>
          <a:lstStyle/>
          <a:p>
            <a:r>
              <a:rPr lang="en-GB" dirty="0"/>
              <a:t>QUALIFIED SIA PERSONNEL</a:t>
            </a:r>
          </a:p>
        </p:txBody>
      </p:sp>
    </p:spTree>
    <p:extLst>
      <p:ext uri="{BB962C8B-B14F-4D97-AF65-F5344CB8AC3E}">
        <p14:creationId xmlns:p14="http://schemas.microsoft.com/office/powerpoint/2010/main" val="177270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ap with a location on it&#10;&#10;Description automatically generated">
            <a:extLst>
              <a:ext uri="{FF2B5EF4-FFF2-40B4-BE49-F238E27FC236}">
                <a16:creationId xmlns:a16="http://schemas.microsoft.com/office/drawing/2014/main" id="{1FAA671C-2C55-53F1-1E44-1745DC2D43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317" y="1543561"/>
            <a:ext cx="6990731" cy="5142373"/>
          </a:xfrm>
          <a:prstGeom prst="rect">
            <a:avLst/>
          </a:prstGeom>
        </p:spPr>
      </p:pic>
      <p:pic>
        <p:nvPicPr>
          <p:cNvPr id="5" name="Picture 4" descr="A building with a blue sign&#10;&#10;Description automatically generated">
            <a:extLst>
              <a:ext uri="{FF2B5EF4-FFF2-40B4-BE49-F238E27FC236}">
                <a16:creationId xmlns:a16="http://schemas.microsoft.com/office/drawing/2014/main" id="{6F215E5D-6AE9-39D3-1290-2719D7D2EF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48051" y="4345858"/>
            <a:ext cx="4886632" cy="2340076"/>
          </a:xfrm>
          <a:prstGeom prst="rect">
            <a:avLst/>
          </a:prstGeom>
        </p:spPr>
      </p:pic>
      <p:pic>
        <p:nvPicPr>
          <p:cNvPr id="7" name="Picture 6" descr="A screenshot of a security service&#10;&#10;Description automatically generated">
            <a:extLst>
              <a:ext uri="{FF2B5EF4-FFF2-40B4-BE49-F238E27FC236}">
                <a16:creationId xmlns:a16="http://schemas.microsoft.com/office/drawing/2014/main" id="{C6ECE1FB-0EC3-4DA8-B3CC-4DB1183949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1012" y="1543561"/>
            <a:ext cx="4886631" cy="2733471"/>
          </a:xfrm>
          <a:prstGeom prst="rect">
            <a:avLst/>
          </a:prstGeom>
        </p:spPr>
      </p:pic>
      <p:sp>
        <p:nvSpPr>
          <p:cNvPr id="8" name="TextBox 7">
            <a:extLst>
              <a:ext uri="{FF2B5EF4-FFF2-40B4-BE49-F238E27FC236}">
                <a16:creationId xmlns:a16="http://schemas.microsoft.com/office/drawing/2014/main" id="{77BCA160-4FB0-E622-686E-7DF9D36B28BD}"/>
              </a:ext>
            </a:extLst>
          </p:cNvPr>
          <p:cNvSpPr txBox="1"/>
          <p:nvPr/>
        </p:nvSpPr>
        <p:spPr>
          <a:xfrm>
            <a:off x="422788" y="-137369"/>
            <a:ext cx="11061289" cy="1511439"/>
          </a:xfrm>
          <a:prstGeom prst="rect">
            <a:avLst/>
          </a:prstGeom>
          <a:noFill/>
          <a:ln>
            <a:solidFill>
              <a:schemeClr val="bg2"/>
            </a:solidFill>
          </a:ln>
        </p:spPr>
        <p:txBody>
          <a:bodyPr wrap="square" rtlCol="0" anchor="ctr" anchorCtr="1">
            <a:spAutoFit/>
          </a:bodyPr>
          <a:lstStyle/>
          <a:p>
            <a:pPr algn="just">
              <a:lnSpc>
                <a:spcPct val="160000"/>
              </a:lnSpc>
            </a:pPr>
            <a:r>
              <a:rPr lang="en-GB" sz="2400" dirty="0">
                <a:solidFill>
                  <a:schemeClr val="tx1">
                    <a:lumMod val="50000"/>
                    <a:lumOff val="50000"/>
                  </a:schemeClr>
                </a:solidFill>
                <a:latin typeface="Arial" panose="020B0604020202020204" pitchFamily="34" charset="0"/>
                <a:cs typeface="Arial" panose="020B0604020202020204" pitchFamily="34" charset="0"/>
              </a:rPr>
              <a:t>Location</a:t>
            </a:r>
          </a:p>
          <a:p>
            <a:pPr marL="0" indent="0" algn="just">
              <a:lnSpc>
                <a:spcPct val="160000"/>
              </a:lnSpc>
              <a:buNone/>
            </a:pPr>
            <a:r>
              <a:rPr lang="en-GB" sz="1800" dirty="0">
                <a:latin typeface="Arial" panose="020B0604020202020204" pitchFamily="34" charset="0"/>
                <a:cs typeface="Arial" panose="020B0604020202020204" pitchFamily="34" charset="0"/>
              </a:rPr>
              <a:t>1.8 Our headquarters is located at 86-89 Paul Street London EC2A 4NE.This gives us easy access to major clients and transport routes in London and links via train networks to anywhere in UK.</a:t>
            </a:r>
          </a:p>
        </p:txBody>
      </p:sp>
    </p:spTree>
    <p:extLst>
      <p:ext uri="{BB962C8B-B14F-4D97-AF65-F5344CB8AC3E}">
        <p14:creationId xmlns:p14="http://schemas.microsoft.com/office/powerpoint/2010/main" val="818472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pPr rtl="0"/>
            <a:r>
              <a:rPr lang="en-GB" b="0" i="0" dirty="0">
                <a:solidFill>
                  <a:schemeClr val="tx1">
                    <a:lumMod val="50000"/>
                    <a:lumOff val="50000"/>
                  </a:schemeClr>
                </a:solidFill>
                <a:effectLst/>
                <a:highlight>
                  <a:srgbClr val="FFFFFF"/>
                </a:highlight>
                <a:latin typeface="Arial" panose="020B0604020202020204" pitchFamily="34" charset="0"/>
              </a:rPr>
              <a:t>Equipment</a:t>
            </a:r>
            <a:endParaRPr lang="en-GB" dirty="0">
              <a:solidFill>
                <a:schemeClr val="tx1">
                  <a:lumMod val="50000"/>
                  <a:lumOff val="50000"/>
                </a:schemeClr>
              </a:solidFill>
              <a:latin typeface="Cambria" panose="02040503050406030204" pitchFamily="18" charset="0"/>
            </a:endParaRPr>
          </a:p>
        </p:txBody>
      </p:sp>
      <p:sp>
        <p:nvSpPr>
          <p:cNvPr id="2" name="Content Placeholder 1"/>
          <p:cNvSpPr>
            <a:spLocks noGrp="1"/>
          </p:cNvSpPr>
          <p:nvPr>
            <p:ph sz="quarter" idx="1"/>
          </p:nvPr>
        </p:nvSpPr>
        <p:spPr>
          <a:xfrm>
            <a:off x="1219200" y="1447800"/>
            <a:ext cx="10527316" cy="5410200"/>
          </a:xfrm>
        </p:spPr>
        <p:txBody>
          <a:bodyPr rtlCol="0">
            <a:normAutofit/>
          </a:bodyPr>
          <a:lstStyle/>
          <a:p>
            <a:pPr marL="0" indent="0" algn="just">
              <a:lnSpc>
                <a:spcPct val="160000"/>
              </a:lnSpc>
              <a:buNone/>
            </a:pPr>
            <a:r>
              <a:rPr lang="en-GB" sz="1900" dirty="0">
                <a:latin typeface="Arial" panose="020B0604020202020204" pitchFamily="34" charset="0"/>
                <a:cs typeface="Arial" panose="020B0604020202020204" pitchFamily="34" charset="0"/>
              </a:rPr>
              <a:t>1.9</a:t>
            </a:r>
          </a:p>
          <a:p>
            <a:pPr algn="just">
              <a:lnSpc>
                <a:spcPct val="160000"/>
              </a:lnSpc>
            </a:pPr>
            <a:r>
              <a:rPr lang="en-GB" sz="1900" dirty="0">
                <a:latin typeface="Arial" panose="020B0604020202020204" pitchFamily="34" charset="0"/>
                <a:cs typeface="Arial" panose="020B0604020202020204" pitchFamily="34" charset="0"/>
              </a:rPr>
              <a:t>Uniforms and protective gear for security personnel</a:t>
            </a:r>
          </a:p>
          <a:p>
            <a:pPr algn="just">
              <a:lnSpc>
                <a:spcPct val="160000"/>
              </a:lnSpc>
            </a:pPr>
            <a:r>
              <a:rPr lang="en-GB" sz="1900" dirty="0">
                <a:latin typeface="Arial" panose="020B0604020202020204" pitchFamily="34" charset="0"/>
                <a:cs typeface="Arial" panose="020B0604020202020204" pitchFamily="34" charset="0"/>
              </a:rPr>
              <a:t>Communication devices (radios, mobile phones)</a:t>
            </a:r>
          </a:p>
          <a:p>
            <a:pPr algn="just">
              <a:lnSpc>
                <a:spcPct val="160000"/>
              </a:lnSpc>
            </a:pPr>
            <a:r>
              <a:rPr lang="en-GB" sz="1900" dirty="0">
                <a:latin typeface="Arial" panose="020B0604020202020204" pitchFamily="34" charset="0"/>
                <a:cs typeface="Arial" panose="020B0604020202020204" pitchFamily="34" charset="0"/>
              </a:rPr>
              <a:t>Surveillance equipment (CCTV, body cameras)</a:t>
            </a:r>
          </a:p>
          <a:p>
            <a:pPr algn="just">
              <a:lnSpc>
                <a:spcPct val="160000"/>
              </a:lnSpc>
            </a:pPr>
            <a:r>
              <a:rPr lang="en-GB" sz="1900" dirty="0">
                <a:latin typeface="Arial" panose="020B0604020202020204" pitchFamily="34" charset="0"/>
                <a:cs typeface="Arial" panose="020B0604020202020204" pitchFamily="34" charset="0"/>
              </a:rPr>
              <a:t>Transportation (patrol vehicles)</a:t>
            </a:r>
          </a:p>
          <a:p>
            <a:pPr algn="just">
              <a:lnSpc>
                <a:spcPct val="160000"/>
              </a:lnSpc>
            </a:pPr>
            <a:r>
              <a:rPr lang="en-GB" sz="1900" dirty="0">
                <a:latin typeface="Arial" panose="020B0604020202020204" pitchFamily="34" charset="0"/>
                <a:cs typeface="Arial" panose="020B0604020202020204" pitchFamily="34" charset="0"/>
              </a:rPr>
              <a:t>Office equipment (computers, software for scheduling and reporting(</a:t>
            </a:r>
            <a:r>
              <a:rPr lang="en-GB" sz="1900" b="0" i="0" dirty="0">
                <a:solidFill>
                  <a:srgbClr val="000000"/>
                </a:solidFill>
                <a:effectLst/>
                <a:highlight>
                  <a:srgbClr val="FFFFFF"/>
                </a:highlight>
                <a:latin typeface="Arial" panose="020B0604020202020204" pitchFamily="34" charset="0"/>
                <a:cs typeface="Arial" panose="020B0604020202020204" pitchFamily="34" charset="0"/>
              </a:rPr>
              <a:t>security kings.(2022).</a:t>
            </a:r>
            <a:endParaRPr lang="en-GB" sz="1900" dirty="0">
              <a:latin typeface="Arial" panose="020B0604020202020204" pitchFamily="34" charset="0"/>
              <a:cs typeface="Arial" panose="020B0604020202020204" pitchFamily="34" charset="0"/>
            </a:endParaRPr>
          </a:p>
          <a:p>
            <a:pPr marL="0" indent="0">
              <a:buNone/>
            </a:pPr>
            <a:br>
              <a:rPr lang="en-GB" dirty="0"/>
            </a:br>
            <a:endParaRPr lang="en-GB" dirty="0">
              <a:latin typeface="Calibri" panose="020F0502020204030204" pitchFamily="34" charset="0"/>
            </a:endParaRPr>
          </a:p>
        </p:txBody>
      </p:sp>
      <p:pic>
        <p:nvPicPr>
          <p:cNvPr id="4" name="Picture 3">
            <a:extLst>
              <a:ext uri="{FF2B5EF4-FFF2-40B4-BE49-F238E27FC236}">
                <a16:creationId xmlns:a16="http://schemas.microsoft.com/office/drawing/2014/main" id="{14323E8C-F806-AFB4-021F-68E7509A78D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291096" y="5152103"/>
            <a:ext cx="1455420" cy="1447800"/>
          </a:xfrm>
          <a:prstGeom prst="rect">
            <a:avLst/>
          </a:prstGeom>
        </p:spPr>
      </p:pic>
    </p:spTree>
    <p:extLst>
      <p:ext uri="{BB962C8B-B14F-4D97-AF65-F5344CB8AC3E}">
        <p14:creationId xmlns:p14="http://schemas.microsoft.com/office/powerpoint/2010/main" val="3867255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ack radio set with a card and a black box&#10;&#10;Description automatically generated with medium confidence">
            <a:extLst>
              <a:ext uri="{FF2B5EF4-FFF2-40B4-BE49-F238E27FC236}">
                <a16:creationId xmlns:a16="http://schemas.microsoft.com/office/drawing/2014/main" id="{026822B4-6750-69E4-6C61-2F24BE5DD5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9437" y="127819"/>
            <a:ext cx="4439879" cy="6295103"/>
          </a:xfrm>
          <a:prstGeom prst="rect">
            <a:avLst/>
          </a:prstGeom>
        </p:spPr>
      </p:pic>
      <p:pic>
        <p:nvPicPr>
          <p:cNvPr id="5" name="Picture 4" descr="A black t-shirt with a logo on it&#10;&#10;Description automatically generated">
            <a:extLst>
              <a:ext uri="{FF2B5EF4-FFF2-40B4-BE49-F238E27FC236}">
                <a16:creationId xmlns:a16="http://schemas.microsoft.com/office/drawing/2014/main" id="{7A03A3FB-3229-923E-DA9D-1210EED58F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11827" y="101705"/>
            <a:ext cx="3576178" cy="3241263"/>
          </a:xfrm>
          <a:prstGeom prst="rect">
            <a:avLst/>
          </a:prstGeom>
        </p:spPr>
      </p:pic>
      <p:pic>
        <p:nvPicPr>
          <p:cNvPr id="7" name="Picture 6" descr="A black shirt with yellow logo&#10;&#10;Description automatically generated">
            <a:extLst>
              <a:ext uri="{FF2B5EF4-FFF2-40B4-BE49-F238E27FC236}">
                <a16:creationId xmlns:a16="http://schemas.microsoft.com/office/drawing/2014/main" id="{421091EE-1479-1807-FA69-38EC45CC29F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33979" y="3428998"/>
            <a:ext cx="3758689" cy="3095626"/>
          </a:xfrm>
          <a:prstGeom prst="rect">
            <a:avLst/>
          </a:prstGeom>
        </p:spPr>
      </p:pic>
      <p:pic>
        <p:nvPicPr>
          <p:cNvPr id="9" name="Picture 8" descr="A person wearing an orange vest and a lanyard&#10;&#10;Description automatically generated">
            <a:extLst>
              <a:ext uri="{FF2B5EF4-FFF2-40B4-BE49-F238E27FC236}">
                <a16:creationId xmlns:a16="http://schemas.microsoft.com/office/drawing/2014/main" id="{F7EC19E5-2E91-7585-0659-4A571606DC6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92669" y="3428998"/>
            <a:ext cx="3599332" cy="3360172"/>
          </a:xfrm>
          <a:prstGeom prst="rect">
            <a:avLst/>
          </a:prstGeom>
        </p:spPr>
      </p:pic>
      <p:pic>
        <p:nvPicPr>
          <p:cNvPr id="11" name="Picture 10" descr="The back of a car&#10;&#10;Description automatically generated">
            <a:extLst>
              <a:ext uri="{FF2B5EF4-FFF2-40B4-BE49-F238E27FC236}">
                <a16:creationId xmlns:a16="http://schemas.microsoft.com/office/drawing/2014/main" id="{942052A5-D6D9-52CC-0998-9BB309E8792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92668" y="0"/>
            <a:ext cx="3599332" cy="3428998"/>
          </a:xfrm>
          <a:prstGeom prst="rect">
            <a:avLst/>
          </a:prstGeom>
        </p:spPr>
      </p:pic>
    </p:spTree>
    <p:extLst>
      <p:ext uri="{BB962C8B-B14F-4D97-AF65-F5344CB8AC3E}">
        <p14:creationId xmlns:p14="http://schemas.microsoft.com/office/powerpoint/2010/main" val="186621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pPr rtl="0"/>
            <a:r>
              <a:rPr lang="en-GB" b="0" i="0" dirty="0">
                <a:solidFill>
                  <a:schemeClr val="tx1">
                    <a:lumMod val="50000"/>
                    <a:lumOff val="50000"/>
                  </a:schemeClr>
                </a:solidFill>
                <a:effectLst/>
                <a:highlight>
                  <a:srgbClr val="FFFFFF"/>
                </a:highlight>
                <a:latin typeface="Arial" panose="020B0604020202020204" pitchFamily="34" charset="0"/>
              </a:rPr>
              <a:t>Recruitment and Training:</a:t>
            </a:r>
            <a:endParaRPr lang="en-GB" dirty="0">
              <a:solidFill>
                <a:schemeClr val="tx1">
                  <a:lumMod val="50000"/>
                  <a:lumOff val="50000"/>
                </a:schemeClr>
              </a:solidFill>
              <a:latin typeface="Cambria" panose="02040503050406030204" pitchFamily="18" charset="0"/>
            </a:endParaRPr>
          </a:p>
        </p:txBody>
      </p:sp>
      <p:sp>
        <p:nvSpPr>
          <p:cNvPr id="2" name="Content Placeholder 1"/>
          <p:cNvSpPr>
            <a:spLocks noGrp="1"/>
          </p:cNvSpPr>
          <p:nvPr>
            <p:ph sz="quarter" idx="1"/>
          </p:nvPr>
        </p:nvSpPr>
        <p:spPr/>
        <p:txBody>
          <a:bodyPr rtlCol="0">
            <a:normAutofit/>
          </a:bodyPr>
          <a:lstStyle/>
          <a:p>
            <a:pPr marL="0" indent="0" algn="l">
              <a:lnSpc>
                <a:spcPct val="150000"/>
              </a:lnSpc>
              <a:buNone/>
            </a:pPr>
            <a:r>
              <a:rPr lang="en-GB" sz="1800" b="0" i="0" dirty="0">
                <a:solidFill>
                  <a:srgbClr val="222222"/>
                </a:solidFill>
                <a:effectLst/>
                <a:highlight>
                  <a:srgbClr val="FFFFFF"/>
                </a:highlight>
                <a:latin typeface="Arial" panose="020B0604020202020204" pitchFamily="34" charset="0"/>
              </a:rPr>
              <a:t>1.10</a:t>
            </a:r>
          </a:p>
          <a:p>
            <a:pPr algn="l">
              <a:lnSpc>
                <a:spcPct val="150000"/>
              </a:lnSpc>
            </a:pPr>
            <a:r>
              <a:rPr lang="en-GB" sz="1800" b="0" i="0" dirty="0">
                <a:solidFill>
                  <a:srgbClr val="222222"/>
                </a:solidFill>
                <a:effectLst/>
                <a:highlight>
                  <a:srgbClr val="FFFFFF"/>
                </a:highlight>
                <a:latin typeface="Arial" panose="020B0604020202020204" pitchFamily="34" charset="0"/>
              </a:rPr>
              <a:t>We will source experienced security personnel through job fairs, security training academies, and online job portals.</a:t>
            </a:r>
          </a:p>
          <a:p>
            <a:pPr algn="l">
              <a:lnSpc>
                <a:spcPct val="150000"/>
              </a:lnSpc>
            </a:pPr>
            <a:r>
              <a:rPr lang="en-GB" sz="1800" b="0" i="0" dirty="0">
                <a:solidFill>
                  <a:srgbClr val="222222"/>
                </a:solidFill>
                <a:effectLst/>
                <a:highlight>
                  <a:srgbClr val="FFFFFF"/>
                </a:highlight>
                <a:latin typeface="Arial" panose="020B0604020202020204" pitchFamily="34" charset="0"/>
              </a:rPr>
              <a:t>Comprehensive training programs under Security industry accreditation know as SIA will be conducted, covering basic security training, customer service, first aid, and the latest security technology and procedures (Nalla, M.K. and </a:t>
            </a:r>
            <a:r>
              <a:rPr lang="en-GB" sz="1800" b="0" i="0" dirty="0" err="1">
                <a:solidFill>
                  <a:srgbClr val="222222"/>
                </a:solidFill>
                <a:effectLst/>
                <a:highlight>
                  <a:srgbClr val="FFFFFF"/>
                </a:highlight>
                <a:latin typeface="Arial" panose="020B0604020202020204" pitchFamily="34" charset="0"/>
              </a:rPr>
              <a:t>Cobbina</a:t>
            </a:r>
            <a:r>
              <a:rPr lang="en-GB" sz="1800" b="0" i="0" dirty="0">
                <a:solidFill>
                  <a:srgbClr val="222222"/>
                </a:solidFill>
                <a:effectLst/>
                <a:highlight>
                  <a:srgbClr val="FFFFFF"/>
                </a:highlight>
                <a:latin typeface="Arial" panose="020B0604020202020204" pitchFamily="34" charset="0"/>
              </a:rPr>
              <a:t>, J.E., 2017).</a:t>
            </a:r>
          </a:p>
        </p:txBody>
      </p:sp>
      <p:pic>
        <p:nvPicPr>
          <p:cNvPr id="4" name="Picture 3">
            <a:extLst>
              <a:ext uri="{FF2B5EF4-FFF2-40B4-BE49-F238E27FC236}">
                <a16:creationId xmlns:a16="http://schemas.microsoft.com/office/drawing/2014/main" id="{0A5322C3-5622-903D-FFDD-BACCEE4C2FB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291096" y="5152103"/>
            <a:ext cx="1455420" cy="1447800"/>
          </a:xfrm>
          <a:prstGeom prst="rect">
            <a:avLst/>
          </a:prstGeom>
        </p:spPr>
      </p:pic>
      <p:pic>
        <p:nvPicPr>
          <p:cNvPr id="8" name="Picture 7" descr="A row of id cards&#10;&#10;Description automatically generated">
            <a:extLst>
              <a:ext uri="{FF2B5EF4-FFF2-40B4-BE49-F238E27FC236}">
                <a16:creationId xmlns:a16="http://schemas.microsoft.com/office/drawing/2014/main" id="{3A4B3BF8-4B2D-DD8A-E5DF-67813648DF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77908" y="3733800"/>
            <a:ext cx="4457700" cy="2428875"/>
          </a:xfrm>
          <a:prstGeom prst="rect">
            <a:avLst/>
          </a:prstGeom>
        </p:spPr>
      </p:pic>
    </p:spTree>
    <p:extLst>
      <p:ext uri="{BB962C8B-B14F-4D97-AF65-F5344CB8AC3E}">
        <p14:creationId xmlns:p14="http://schemas.microsoft.com/office/powerpoint/2010/main" val="1421012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9200" y="274638"/>
            <a:ext cx="10363200" cy="774955"/>
          </a:xfrm>
        </p:spPr>
        <p:txBody>
          <a:bodyPr rtlCol="0">
            <a:normAutofit fontScale="90000"/>
          </a:bodyPr>
          <a:lstStyle/>
          <a:p>
            <a:pPr rtl="0"/>
            <a:r>
              <a:rPr lang="en-GB" sz="3200" b="0" i="0" dirty="0">
                <a:solidFill>
                  <a:schemeClr val="tx1">
                    <a:lumMod val="50000"/>
                    <a:lumOff val="50000"/>
                  </a:schemeClr>
                </a:solidFill>
                <a:effectLst/>
                <a:highlight>
                  <a:srgbClr val="FFFFFF"/>
                </a:highlight>
                <a:latin typeface="Arial" panose="020B0604020202020204" pitchFamily="34" charset="0"/>
              </a:rPr>
              <a:t>Human Resources and Security Staffing Plan(</a:t>
            </a:r>
            <a:r>
              <a:rPr lang="en-GB" sz="3200" b="0" i="0" dirty="0" err="1">
                <a:solidFill>
                  <a:schemeClr val="tx1">
                    <a:lumMod val="50000"/>
                    <a:lumOff val="50000"/>
                  </a:schemeClr>
                </a:solidFill>
                <a:effectLst/>
                <a:highlight>
                  <a:srgbClr val="FFFFFF"/>
                </a:highlight>
                <a:latin typeface="Arial" panose="020B0604020202020204" pitchFamily="34" charset="0"/>
              </a:rPr>
              <a:t>Karacan</a:t>
            </a:r>
            <a:r>
              <a:rPr lang="en-GB" sz="3200" b="0" i="0" dirty="0">
                <a:solidFill>
                  <a:schemeClr val="tx1">
                    <a:lumMod val="50000"/>
                    <a:lumOff val="50000"/>
                  </a:schemeClr>
                </a:solidFill>
                <a:effectLst/>
                <a:highlight>
                  <a:srgbClr val="FFFFFF"/>
                </a:highlight>
                <a:latin typeface="Arial" panose="020B0604020202020204" pitchFamily="34" charset="0"/>
              </a:rPr>
              <a:t>, E., 2011).</a:t>
            </a:r>
            <a:endParaRPr lang="en-GB" sz="3200" dirty="0">
              <a:solidFill>
                <a:schemeClr val="tx1">
                  <a:lumMod val="50000"/>
                  <a:lumOff val="50000"/>
                </a:schemeClr>
              </a:solidFill>
              <a:latin typeface="Cambria" panose="02040503050406030204" pitchFamily="18" charset="0"/>
            </a:endParaRPr>
          </a:p>
        </p:txBody>
      </p:sp>
      <p:sp>
        <p:nvSpPr>
          <p:cNvPr id="2" name="Content Placeholder 1"/>
          <p:cNvSpPr>
            <a:spLocks noGrp="1"/>
          </p:cNvSpPr>
          <p:nvPr>
            <p:ph sz="quarter" idx="1"/>
          </p:nvPr>
        </p:nvSpPr>
        <p:spPr>
          <a:xfrm>
            <a:off x="717755" y="1049593"/>
            <a:ext cx="11136915" cy="5808407"/>
          </a:xfrm>
        </p:spPr>
        <p:txBody>
          <a:bodyPr rtlCol="0">
            <a:normAutofit fontScale="25000" lnSpcReduction="20000"/>
          </a:bodyPr>
          <a:lstStyle/>
          <a:p>
            <a:pPr marL="0" indent="0" algn="just">
              <a:lnSpc>
                <a:spcPct val="150000"/>
              </a:lnSpc>
              <a:buNone/>
            </a:pPr>
            <a:r>
              <a:rPr lang="en-GB" sz="7200" b="0" i="0" dirty="0">
                <a:solidFill>
                  <a:srgbClr val="222222"/>
                </a:solidFill>
                <a:effectLst/>
                <a:highlight>
                  <a:srgbClr val="FFFFFF"/>
                </a:highlight>
                <a:latin typeface="Arial" panose="020B0604020202020204" pitchFamily="34" charset="0"/>
              </a:rPr>
              <a:t>1.11</a:t>
            </a:r>
          </a:p>
          <a:p>
            <a:pPr algn="just">
              <a:lnSpc>
                <a:spcPct val="150000"/>
              </a:lnSpc>
            </a:pPr>
            <a:r>
              <a:rPr lang="en-GB" sz="7200" b="0" i="0" dirty="0">
                <a:solidFill>
                  <a:srgbClr val="222222"/>
                </a:solidFill>
                <a:effectLst/>
                <a:highlight>
                  <a:srgbClr val="FFFFFF"/>
                </a:highlight>
                <a:latin typeface="Arial" panose="020B0604020202020204" pitchFamily="34" charset="0"/>
              </a:rPr>
              <a:t>Security Guards: </a:t>
            </a:r>
            <a:r>
              <a:rPr lang="en-GB" sz="7200" dirty="0">
                <a:solidFill>
                  <a:srgbClr val="222222"/>
                </a:solidFill>
                <a:highlight>
                  <a:srgbClr val="FFFFFF"/>
                </a:highlight>
                <a:latin typeface="Arial" panose="020B0604020202020204" pitchFamily="34" charset="0"/>
              </a:rPr>
              <a:t>15</a:t>
            </a:r>
            <a:endParaRPr lang="en-GB" sz="7200" b="0" i="0" dirty="0">
              <a:solidFill>
                <a:srgbClr val="222222"/>
              </a:solidFill>
              <a:effectLst/>
              <a:highlight>
                <a:srgbClr val="FFFFFF"/>
              </a:highlight>
              <a:latin typeface="Arial" panose="020B0604020202020204" pitchFamily="34" charset="0"/>
            </a:endParaRPr>
          </a:p>
          <a:p>
            <a:pPr algn="just">
              <a:lnSpc>
                <a:spcPct val="150000"/>
              </a:lnSpc>
            </a:pPr>
            <a:r>
              <a:rPr lang="en-GB" sz="7200" b="0" i="0" dirty="0">
                <a:solidFill>
                  <a:srgbClr val="222222"/>
                </a:solidFill>
                <a:effectLst/>
                <a:highlight>
                  <a:srgbClr val="FFFFFF"/>
                </a:highlight>
                <a:latin typeface="Arial" panose="020B0604020202020204" pitchFamily="34" charset="0"/>
              </a:rPr>
              <a:t>Roles: On-site security, mobile patrols, access control, emergency response.</a:t>
            </a:r>
          </a:p>
          <a:p>
            <a:pPr algn="just">
              <a:lnSpc>
                <a:spcPct val="150000"/>
              </a:lnSpc>
            </a:pPr>
            <a:r>
              <a:rPr lang="en-GB" sz="7200" b="0" i="0" dirty="0">
                <a:solidFill>
                  <a:srgbClr val="222222"/>
                </a:solidFill>
                <a:effectLst/>
                <a:highlight>
                  <a:srgbClr val="FFFFFF"/>
                </a:highlight>
                <a:latin typeface="Arial" panose="020B0604020202020204" pitchFamily="34" charset="0"/>
              </a:rPr>
              <a:t>Supervisors:5</a:t>
            </a:r>
          </a:p>
          <a:p>
            <a:pPr algn="just">
              <a:lnSpc>
                <a:spcPct val="150000"/>
              </a:lnSpc>
            </a:pPr>
            <a:r>
              <a:rPr lang="en-GB" sz="7200" b="0" i="0" dirty="0">
                <a:solidFill>
                  <a:srgbClr val="222222"/>
                </a:solidFill>
                <a:effectLst/>
                <a:highlight>
                  <a:srgbClr val="FFFFFF"/>
                </a:highlight>
                <a:latin typeface="Arial" panose="020B0604020202020204" pitchFamily="34" charset="0"/>
              </a:rPr>
              <a:t>Roles: Oversee security operations, conduct site inspections, liaise with clients.</a:t>
            </a:r>
          </a:p>
          <a:p>
            <a:pPr algn="just">
              <a:lnSpc>
                <a:spcPct val="150000"/>
              </a:lnSpc>
            </a:pPr>
            <a:r>
              <a:rPr lang="en-GB" sz="7200" b="0" i="0" dirty="0">
                <a:solidFill>
                  <a:srgbClr val="222222"/>
                </a:solidFill>
                <a:effectLst/>
                <a:highlight>
                  <a:srgbClr val="FFFFFF"/>
                </a:highlight>
                <a:latin typeface="Arial" panose="020B0604020202020204" pitchFamily="34" charset="0"/>
              </a:rPr>
              <a:t>Operations Manager:1</a:t>
            </a:r>
          </a:p>
          <a:p>
            <a:pPr algn="just">
              <a:lnSpc>
                <a:spcPct val="150000"/>
              </a:lnSpc>
            </a:pPr>
            <a:r>
              <a:rPr lang="en-GB" sz="7200" b="0" i="0" dirty="0">
                <a:solidFill>
                  <a:srgbClr val="222222"/>
                </a:solidFill>
                <a:effectLst/>
                <a:highlight>
                  <a:srgbClr val="FFFFFF"/>
                </a:highlight>
                <a:latin typeface="Arial" panose="020B0604020202020204" pitchFamily="34" charset="0"/>
              </a:rPr>
              <a:t>Role: Manage day-to-day operations, client relations, and overall service delivery.</a:t>
            </a:r>
          </a:p>
          <a:p>
            <a:pPr algn="just">
              <a:lnSpc>
                <a:spcPct val="150000"/>
              </a:lnSpc>
            </a:pPr>
            <a:r>
              <a:rPr lang="en-GB" sz="7200" b="0" i="0" dirty="0">
                <a:solidFill>
                  <a:srgbClr val="222222"/>
                </a:solidFill>
                <a:effectLst/>
                <a:highlight>
                  <a:srgbClr val="FFFFFF"/>
                </a:highlight>
                <a:latin typeface="Arial" panose="020B0604020202020204" pitchFamily="34" charset="0"/>
              </a:rPr>
              <a:t>HR Manager:1</a:t>
            </a:r>
          </a:p>
          <a:p>
            <a:pPr algn="just">
              <a:lnSpc>
                <a:spcPct val="150000"/>
              </a:lnSpc>
            </a:pPr>
            <a:r>
              <a:rPr lang="en-GB" sz="7200" b="0" i="0" dirty="0">
                <a:solidFill>
                  <a:srgbClr val="222222"/>
                </a:solidFill>
                <a:effectLst/>
                <a:highlight>
                  <a:srgbClr val="FFFFFF"/>
                </a:highlight>
                <a:latin typeface="Arial" panose="020B0604020202020204" pitchFamily="34" charset="0"/>
              </a:rPr>
              <a:t>Role: Recruitment, training, employee welfare, compliance with </a:t>
            </a:r>
            <a:r>
              <a:rPr lang="en-GB" sz="7200" b="0" i="0" dirty="0" err="1">
                <a:solidFill>
                  <a:srgbClr val="222222"/>
                </a:solidFill>
                <a:effectLst/>
                <a:highlight>
                  <a:srgbClr val="FFFFFF"/>
                </a:highlight>
                <a:latin typeface="Arial" panose="020B0604020202020204" pitchFamily="34" charset="0"/>
              </a:rPr>
              <a:t>labor</a:t>
            </a:r>
            <a:r>
              <a:rPr lang="en-GB" sz="7200" b="0" i="0" dirty="0">
                <a:solidFill>
                  <a:srgbClr val="222222"/>
                </a:solidFill>
                <a:effectLst/>
                <a:highlight>
                  <a:srgbClr val="FFFFFF"/>
                </a:highlight>
                <a:latin typeface="Arial" panose="020B0604020202020204" pitchFamily="34" charset="0"/>
              </a:rPr>
              <a:t> laws.</a:t>
            </a:r>
          </a:p>
          <a:p>
            <a:pPr algn="just">
              <a:lnSpc>
                <a:spcPct val="150000"/>
              </a:lnSpc>
            </a:pPr>
            <a:r>
              <a:rPr lang="en-GB" sz="7200" b="0" i="0" dirty="0">
                <a:solidFill>
                  <a:srgbClr val="222222"/>
                </a:solidFill>
                <a:effectLst/>
                <a:highlight>
                  <a:srgbClr val="FFFFFF"/>
                </a:highlight>
                <a:latin typeface="Arial" panose="020B0604020202020204" pitchFamily="34" charset="0"/>
              </a:rPr>
              <a:t>Sales and Marketing Team: 3</a:t>
            </a:r>
          </a:p>
          <a:p>
            <a:pPr algn="just">
              <a:lnSpc>
                <a:spcPct val="150000"/>
              </a:lnSpc>
            </a:pPr>
            <a:r>
              <a:rPr lang="en-GB" sz="7200" b="0" i="0" dirty="0">
                <a:solidFill>
                  <a:srgbClr val="222222"/>
                </a:solidFill>
                <a:effectLst/>
                <a:highlight>
                  <a:srgbClr val="FFFFFF"/>
                </a:highlight>
                <a:latin typeface="Arial" panose="020B0604020202020204" pitchFamily="34" charset="0"/>
              </a:rPr>
              <a:t>Roles: Business development, marketing activities, client acquisition.</a:t>
            </a:r>
          </a:p>
          <a:p>
            <a:pPr algn="just">
              <a:lnSpc>
                <a:spcPct val="150000"/>
              </a:lnSpc>
            </a:pPr>
            <a:r>
              <a:rPr lang="en-GB" sz="7200" b="0" i="0" dirty="0">
                <a:solidFill>
                  <a:srgbClr val="222222"/>
                </a:solidFill>
                <a:effectLst/>
                <a:highlight>
                  <a:srgbClr val="FFFFFF"/>
                </a:highlight>
                <a:latin typeface="Arial" panose="020B0604020202020204" pitchFamily="34" charset="0"/>
              </a:rPr>
              <a:t>Administrative Staff: 2</a:t>
            </a:r>
          </a:p>
          <a:p>
            <a:pPr algn="just">
              <a:lnSpc>
                <a:spcPct val="150000"/>
              </a:lnSpc>
            </a:pPr>
            <a:r>
              <a:rPr lang="en-GB" sz="7200" b="0" i="0" dirty="0">
                <a:solidFill>
                  <a:srgbClr val="222222"/>
                </a:solidFill>
                <a:effectLst/>
                <a:highlight>
                  <a:srgbClr val="FFFFFF"/>
                </a:highlight>
                <a:latin typeface="Arial" panose="020B0604020202020204" pitchFamily="34" charset="0"/>
              </a:rPr>
              <a:t>Roles: Office management, scheduling, financial records, and reporting (Mugisha, G., 2018).</a:t>
            </a:r>
          </a:p>
          <a:p>
            <a:endParaRPr lang="en-GB" dirty="0">
              <a:latin typeface="Calibri" panose="020F0502020204030204" pitchFamily="34" charset="0"/>
            </a:endParaRPr>
          </a:p>
        </p:txBody>
      </p:sp>
      <p:pic>
        <p:nvPicPr>
          <p:cNvPr id="4" name="Picture 3">
            <a:extLst>
              <a:ext uri="{FF2B5EF4-FFF2-40B4-BE49-F238E27FC236}">
                <a16:creationId xmlns:a16="http://schemas.microsoft.com/office/drawing/2014/main" id="{44F3B028-E7BE-4FF3-DA3D-B420FBB71B9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399250" y="5084507"/>
            <a:ext cx="1455420" cy="1447800"/>
          </a:xfrm>
          <a:prstGeom prst="rect">
            <a:avLst/>
          </a:prstGeom>
        </p:spPr>
      </p:pic>
    </p:spTree>
    <p:extLst>
      <p:ext uri="{BB962C8B-B14F-4D97-AF65-F5344CB8AC3E}">
        <p14:creationId xmlns:p14="http://schemas.microsoft.com/office/powerpoint/2010/main" val="3448100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9200" y="274638"/>
            <a:ext cx="10363200" cy="807713"/>
          </a:xfrm>
        </p:spPr>
        <p:txBody>
          <a:bodyPr rtlCol="0" anchor="b">
            <a:normAutofit/>
          </a:bodyPr>
          <a:lstStyle/>
          <a:p>
            <a:pPr rtl="0"/>
            <a:r>
              <a:rPr lang="en-GB" sz="3200" b="0" i="0" dirty="0">
                <a:solidFill>
                  <a:schemeClr val="tx1">
                    <a:lumMod val="50000"/>
                    <a:lumOff val="50000"/>
                  </a:schemeClr>
                </a:solidFill>
                <a:effectLst/>
                <a:highlight>
                  <a:srgbClr val="FFFFFF"/>
                </a:highlight>
              </a:rPr>
              <a:t>Funding Requirements: £300,000</a:t>
            </a:r>
            <a:endParaRPr lang="en-GB" sz="3200" dirty="0">
              <a:solidFill>
                <a:schemeClr val="tx1">
                  <a:lumMod val="50000"/>
                  <a:lumOff val="50000"/>
                </a:schemeClr>
              </a:solidFill>
            </a:endParaRPr>
          </a:p>
        </p:txBody>
      </p:sp>
      <p:pic>
        <p:nvPicPr>
          <p:cNvPr id="7" name="Content Placeholder 6" descr="A screenshot of a graph&#10;&#10;Description automatically generated">
            <a:extLst>
              <a:ext uri="{FF2B5EF4-FFF2-40B4-BE49-F238E27FC236}">
                <a16:creationId xmlns:a16="http://schemas.microsoft.com/office/drawing/2014/main" id="{18C5A7C3-9001-4BBC-B2BC-EA9905AEB080}"/>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219200" y="1292767"/>
            <a:ext cx="10363200" cy="3548194"/>
          </a:xfrm>
          <a:noFill/>
        </p:spPr>
      </p:pic>
      <p:pic>
        <p:nvPicPr>
          <p:cNvPr id="8" name="Picture 7">
            <a:extLst>
              <a:ext uri="{FF2B5EF4-FFF2-40B4-BE49-F238E27FC236}">
                <a16:creationId xmlns:a16="http://schemas.microsoft.com/office/drawing/2014/main" id="{D0ECCE67-A652-BD4D-315E-A350838A0E6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0370610" y="5203097"/>
            <a:ext cx="1455420" cy="1447800"/>
          </a:xfrm>
          <a:prstGeom prst="rect">
            <a:avLst/>
          </a:prstGeom>
        </p:spPr>
      </p:pic>
      <p:sp>
        <p:nvSpPr>
          <p:cNvPr id="13" name="TextBox 12">
            <a:extLst>
              <a:ext uri="{FF2B5EF4-FFF2-40B4-BE49-F238E27FC236}">
                <a16:creationId xmlns:a16="http://schemas.microsoft.com/office/drawing/2014/main" id="{D637BF8E-E18A-FCAA-B4B3-EF1B25780731}"/>
              </a:ext>
            </a:extLst>
          </p:cNvPr>
          <p:cNvSpPr txBox="1"/>
          <p:nvPr/>
        </p:nvSpPr>
        <p:spPr>
          <a:xfrm>
            <a:off x="1219200" y="5051377"/>
            <a:ext cx="9151410" cy="2308324"/>
          </a:xfrm>
          <a:prstGeom prst="rect">
            <a:avLst/>
          </a:prstGeom>
          <a:noFill/>
          <a:ln>
            <a:solidFill>
              <a:schemeClr val="bg2"/>
            </a:solidFill>
          </a:ln>
        </p:spPr>
        <p:txBody>
          <a:bodyPr wrap="square" rtlCol="0" anchor="ctr" anchorCtr="1">
            <a:spAutoFit/>
          </a:bodyPr>
          <a:lstStyle/>
          <a:p>
            <a:pPr>
              <a:lnSpc>
                <a:spcPct val="150000"/>
              </a:lnSpc>
            </a:pPr>
            <a:r>
              <a:rPr lang="en-GB" dirty="0">
                <a:latin typeface="Arial" panose="020B0604020202020204" pitchFamily="34" charset="0"/>
                <a:cs typeface="Arial" panose="020B0604020202020204" pitchFamily="34" charset="0"/>
              </a:rPr>
              <a:t>1.12 The cash flow summary projects a steady increase in revenue, reflecting successful client acquisition and retention strategies. Expenses are kept consistent, with slight increases to accommodate additional staffing and operational needs. By month 12, we anticipate a positive cash flow, indicating a sustainable business model.</a:t>
            </a:r>
          </a:p>
          <a:p>
            <a:br>
              <a:rPr lang="en-GB" dirty="0"/>
            </a:br>
            <a:endParaRPr lang="en-GB" dirty="0"/>
          </a:p>
        </p:txBody>
      </p:sp>
    </p:spTree>
    <p:extLst>
      <p:ext uri="{BB962C8B-B14F-4D97-AF65-F5344CB8AC3E}">
        <p14:creationId xmlns:p14="http://schemas.microsoft.com/office/powerpoint/2010/main" val="1815000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bodyPr>
          <a:lstStyle/>
          <a:p>
            <a:pPr rtl="0"/>
            <a:r>
              <a:rPr lang="en-GB" sz="3200" b="0" i="0" dirty="0">
                <a:solidFill>
                  <a:schemeClr val="tx1">
                    <a:lumMod val="50000"/>
                    <a:lumOff val="50000"/>
                  </a:schemeClr>
                </a:solidFill>
                <a:effectLst/>
                <a:highlight>
                  <a:srgbClr val="FFFFFF"/>
                </a:highlight>
                <a:latin typeface="Arial" panose="020B0604020202020204" pitchFamily="34" charset="0"/>
              </a:rPr>
              <a:t>Financial Resources</a:t>
            </a:r>
            <a:endParaRPr lang="en-GB" sz="3200" dirty="0">
              <a:solidFill>
                <a:schemeClr val="tx1">
                  <a:lumMod val="50000"/>
                  <a:lumOff val="50000"/>
                </a:schemeClr>
              </a:solidFill>
              <a:latin typeface="Cambria" panose="02040503050406030204" pitchFamily="18" charset="0"/>
            </a:endParaRPr>
          </a:p>
        </p:txBody>
      </p:sp>
      <p:sp>
        <p:nvSpPr>
          <p:cNvPr id="2" name="Content Placeholder 1"/>
          <p:cNvSpPr>
            <a:spLocks noGrp="1"/>
          </p:cNvSpPr>
          <p:nvPr>
            <p:ph sz="quarter" idx="1"/>
          </p:nvPr>
        </p:nvSpPr>
        <p:spPr/>
        <p:txBody>
          <a:bodyPr rtlCol="0"/>
          <a:lstStyle/>
          <a:p>
            <a:pPr marL="0" indent="0" algn="l">
              <a:buNone/>
            </a:pPr>
            <a:r>
              <a:rPr lang="en-GB" sz="1600" b="0" i="0" dirty="0">
                <a:solidFill>
                  <a:srgbClr val="222222"/>
                </a:solidFill>
                <a:effectLst/>
                <a:highlight>
                  <a:srgbClr val="FFFFFF"/>
                </a:highlight>
                <a:latin typeface="Arial" panose="020B0604020202020204" pitchFamily="34" charset="0"/>
              </a:rPr>
              <a:t>1.13</a:t>
            </a:r>
          </a:p>
          <a:p>
            <a:pPr algn="l"/>
            <a:r>
              <a:rPr lang="en-GB" sz="1600" b="0" i="0" dirty="0">
                <a:solidFill>
                  <a:srgbClr val="222222"/>
                </a:solidFill>
                <a:effectLst/>
                <a:highlight>
                  <a:srgbClr val="FFFFFF"/>
                </a:highlight>
                <a:latin typeface="Arial" panose="020B0604020202020204" pitchFamily="34" charset="0"/>
              </a:rPr>
              <a:t>Start-Up Costs</a:t>
            </a:r>
          </a:p>
          <a:p>
            <a:pPr algn="l"/>
            <a:r>
              <a:rPr lang="en-GB" sz="1600" b="0" i="0" dirty="0">
                <a:solidFill>
                  <a:srgbClr val="222222"/>
                </a:solidFill>
                <a:effectLst/>
                <a:highlight>
                  <a:srgbClr val="FFFFFF"/>
                </a:highlight>
                <a:latin typeface="Arial" panose="020B0604020202020204" pitchFamily="34" charset="0"/>
              </a:rPr>
              <a:t>Office setup: £5000</a:t>
            </a:r>
          </a:p>
          <a:p>
            <a:pPr algn="l"/>
            <a:r>
              <a:rPr lang="en-GB" sz="1600" b="0" i="0" dirty="0">
                <a:solidFill>
                  <a:srgbClr val="222222"/>
                </a:solidFill>
                <a:effectLst/>
                <a:highlight>
                  <a:srgbClr val="FFFFFF"/>
                </a:highlight>
                <a:latin typeface="Arial" panose="020B0604020202020204" pitchFamily="34" charset="0"/>
              </a:rPr>
              <a:t>Equipment: £1500</a:t>
            </a:r>
          </a:p>
          <a:p>
            <a:pPr algn="l"/>
            <a:r>
              <a:rPr lang="en-GB" sz="1600" b="0" i="0" dirty="0">
                <a:solidFill>
                  <a:srgbClr val="222222"/>
                </a:solidFill>
                <a:effectLst/>
                <a:highlight>
                  <a:srgbClr val="FFFFFF"/>
                </a:highlight>
                <a:latin typeface="Arial" panose="020B0604020202020204" pitchFamily="34" charset="0"/>
              </a:rPr>
              <a:t>Initial salaries: £30,000</a:t>
            </a:r>
          </a:p>
          <a:p>
            <a:pPr algn="l"/>
            <a:r>
              <a:rPr lang="en-GB" sz="1600" b="0" i="0" dirty="0">
                <a:solidFill>
                  <a:srgbClr val="222222"/>
                </a:solidFill>
                <a:effectLst/>
                <a:highlight>
                  <a:srgbClr val="FFFFFF"/>
                </a:highlight>
                <a:latin typeface="Arial" panose="020B0604020202020204" pitchFamily="34" charset="0"/>
              </a:rPr>
              <a:t>Marketing: £1000</a:t>
            </a:r>
          </a:p>
          <a:p>
            <a:pPr algn="l"/>
            <a:r>
              <a:rPr lang="en-GB" sz="1600" b="0" i="0" dirty="0">
                <a:solidFill>
                  <a:srgbClr val="222222"/>
                </a:solidFill>
                <a:effectLst/>
                <a:highlight>
                  <a:srgbClr val="FFFFFF"/>
                </a:highlight>
                <a:latin typeface="Arial" panose="020B0604020202020204" pitchFamily="34" charset="0"/>
              </a:rPr>
              <a:t>Working capital: £45000 (</a:t>
            </a:r>
            <a:r>
              <a:rPr lang="en-GB" sz="1600" b="0" i="0" dirty="0">
                <a:solidFill>
                  <a:srgbClr val="000000"/>
                </a:solidFill>
                <a:effectLst/>
                <a:highlight>
                  <a:srgbClr val="FFFFFF"/>
                </a:highlight>
                <a:latin typeface="Noto Sans" panose="020B0502040504020204" pitchFamily="34" charset="0"/>
              </a:rPr>
              <a:t>startups. (2024). </a:t>
            </a:r>
            <a:endParaRPr lang="en-GB" sz="1600" b="0" i="0" dirty="0">
              <a:solidFill>
                <a:srgbClr val="222222"/>
              </a:solidFill>
              <a:effectLst/>
              <a:highlight>
                <a:srgbClr val="FFFFFF"/>
              </a:highlight>
              <a:latin typeface="Arial" panose="020B0604020202020204" pitchFamily="34" charset="0"/>
            </a:endParaRPr>
          </a:p>
          <a:p>
            <a:pPr rtl="0"/>
            <a:endParaRPr lang="en-GB" dirty="0">
              <a:latin typeface="Calibri" panose="020F0502020204030204" pitchFamily="34" charset="0"/>
            </a:endParaRPr>
          </a:p>
        </p:txBody>
      </p:sp>
      <p:pic>
        <p:nvPicPr>
          <p:cNvPr id="5" name="Picture 4" descr="A black sign with text on it&#10;&#10;Description automatically generated">
            <a:extLst>
              <a:ext uri="{FF2B5EF4-FFF2-40B4-BE49-F238E27FC236}">
                <a16:creationId xmlns:a16="http://schemas.microsoft.com/office/drawing/2014/main" id="{9F5A5E16-E9F5-D743-86EF-3460F24EC9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7574" y="1447800"/>
            <a:ext cx="6164826" cy="2628900"/>
          </a:xfrm>
          <a:prstGeom prst="rect">
            <a:avLst/>
          </a:prstGeom>
        </p:spPr>
      </p:pic>
      <p:pic>
        <p:nvPicPr>
          <p:cNvPr id="6" name="Picture 5">
            <a:extLst>
              <a:ext uri="{FF2B5EF4-FFF2-40B4-BE49-F238E27FC236}">
                <a16:creationId xmlns:a16="http://schemas.microsoft.com/office/drawing/2014/main" id="{E2A292B9-8817-91CD-3855-6EA30D38F57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0291096" y="5152103"/>
            <a:ext cx="1455420" cy="1447800"/>
          </a:xfrm>
          <a:prstGeom prst="rect">
            <a:avLst/>
          </a:prstGeom>
        </p:spPr>
      </p:pic>
    </p:spTree>
    <p:extLst>
      <p:ext uri="{BB962C8B-B14F-4D97-AF65-F5344CB8AC3E}">
        <p14:creationId xmlns:p14="http://schemas.microsoft.com/office/powerpoint/2010/main" val="1980976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pPr rtl="0"/>
            <a:r>
              <a:rPr lang="en-GB" b="0" i="0" dirty="0">
                <a:solidFill>
                  <a:schemeClr val="tx1">
                    <a:lumMod val="50000"/>
                    <a:lumOff val="50000"/>
                  </a:schemeClr>
                </a:solidFill>
                <a:effectLst/>
                <a:highlight>
                  <a:srgbClr val="FFFFFF"/>
                </a:highlight>
                <a:latin typeface="Arial" panose="020B0604020202020204" pitchFamily="34" charset="0"/>
              </a:rPr>
              <a:t>Marketing Strategy</a:t>
            </a:r>
            <a:endParaRPr lang="en-GB" dirty="0">
              <a:solidFill>
                <a:schemeClr val="tx1">
                  <a:lumMod val="50000"/>
                  <a:lumOff val="50000"/>
                </a:schemeClr>
              </a:solidFill>
              <a:latin typeface="Cambria" panose="02040503050406030204" pitchFamily="18" charset="0"/>
            </a:endParaRPr>
          </a:p>
        </p:txBody>
      </p:sp>
      <p:sp>
        <p:nvSpPr>
          <p:cNvPr id="2" name="Content Placeholder 1"/>
          <p:cNvSpPr>
            <a:spLocks noGrp="1"/>
          </p:cNvSpPr>
          <p:nvPr>
            <p:ph sz="quarter" idx="1"/>
          </p:nvPr>
        </p:nvSpPr>
        <p:spPr>
          <a:xfrm>
            <a:off x="117987" y="1417638"/>
            <a:ext cx="11061291" cy="5228303"/>
          </a:xfrm>
        </p:spPr>
        <p:txBody>
          <a:bodyPr rtlCol="0">
            <a:normAutofit/>
          </a:bodyPr>
          <a:lstStyle/>
          <a:p>
            <a:pPr marL="0" indent="0" algn="l">
              <a:lnSpc>
                <a:spcPct val="150000"/>
              </a:lnSpc>
              <a:buNone/>
            </a:pPr>
            <a:r>
              <a:rPr lang="en-GB" sz="1800" b="0" i="0" dirty="0">
                <a:solidFill>
                  <a:srgbClr val="222222"/>
                </a:solidFill>
                <a:effectLst/>
                <a:highlight>
                  <a:srgbClr val="FFFFFF"/>
                </a:highlight>
                <a:latin typeface="Arial" panose="020B0604020202020204" pitchFamily="34" charset="0"/>
              </a:rPr>
              <a:t>2.1</a:t>
            </a:r>
          </a:p>
          <a:p>
            <a:pPr algn="l">
              <a:lnSpc>
                <a:spcPct val="150000"/>
              </a:lnSpc>
            </a:pPr>
            <a:r>
              <a:rPr lang="en-GB" sz="1800" b="0" i="0" dirty="0">
                <a:solidFill>
                  <a:srgbClr val="222222"/>
                </a:solidFill>
                <a:effectLst/>
                <a:highlight>
                  <a:srgbClr val="FFFFFF"/>
                </a:highlight>
                <a:latin typeface="Arial" panose="020B0604020202020204" pitchFamily="34" charset="0"/>
              </a:rPr>
              <a:t>Marketing Strategy:</a:t>
            </a:r>
          </a:p>
          <a:p>
            <a:pPr marL="0" indent="0" algn="l">
              <a:lnSpc>
                <a:spcPct val="150000"/>
              </a:lnSpc>
              <a:buNone/>
            </a:pPr>
            <a:r>
              <a:rPr lang="en-GB" sz="1800" b="0" i="0" dirty="0">
                <a:solidFill>
                  <a:srgbClr val="222222"/>
                </a:solidFill>
                <a:effectLst/>
                <a:highlight>
                  <a:srgbClr val="FFFFFF"/>
                </a:highlight>
                <a:latin typeface="Arial" panose="020B0604020202020204" pitchFamily="34" charset="0"/>
              </a:rPr>
              <a:t>Branding: Develop a strong brand identity through a professional website, logo, and uniforms.</a:t>
            </a:r>
          </a:p>
          <a:p>
            <a:pPr marL="0" indent="0" algn="l">
              <a:lnSpc>
                <a:spcPct val="150000"/>
              </a:lnSpc>
              <a:buNone/>
            </a:pPr>
            <a:r>
              <a:rPr lang="en-GB" sz="1800" b="0" i="0" dirty="0">
                <a:solidFill>
                  <a:srgbClr val="222222"/>
                </a:solidFill>
                <a:effectLst/>
                <a:highlight>
                  <a:srgbClr val="FFFFFF"/>
                </a:highlight>
                <a:latin typeface="Arial" panose="020B0604020202020204" pitchFamily="34" charset="0"/>
              </a:rPr>
              <a:t>Digital </a:t>
            </a:r>
            <a:r>
              <a:rPr lang="en-GB" sz="1800" b="0" i="0" dirty="0" err="1">
                <a:solidFill>
                  <a:srgbClr val="222222"/>
                </a:solidFill>
                <a:effectLst/>
                <a:highlight>
                  <a:srgbClr val="FFFFFF"/>
                </a:highlight>
                <a:latin typeface="Arial" panose="020B0604020202020204" pitchFamily="34" charset="0"/>
              </a:rPr>
              <a:t>Marketing:Utilise</a:t>
            </a:r>
            <a:r>
              <a:rPr lang="en-GB" sz="1800" b="0" i="0" dirty="0">
                <a:solidFill>
                  <a:srgbClr val="222222"/>
                </a:solidFill>
                <a:effectLst/>
                <a:highlight>
                  <a:srgbClr val="FFFFFF"/>
                </a:highlight>
                <a:latin typeface="Arial" panose="020B0604020202020204" pitchFamily="34" charset="0"/>
              </a:rPr>
              <a:t> SEO, social media, and online advertising to reach potential clients.</a:t>
            </a:r>
          </a:p>
          <a:p>
            <a:pPr marL="0" indent="0" algn="l">
              <a:lnSpc>
                <a:spcPct val="150000"/>
              </a:lnSpc>
              <a:buNone/>
            </a:pPr>
            <a:r>
              <a:rPr lang="en-GB" sz="1800" b="0" i="0" dirty="0" err="1">
                <a:solidFill>
                  <a:srgbClr val="222222"/>
                </a:solidFill>
                <a:effectLst/>
                <a:highlight>
                  <a:srgbClr val="FFFFFF"/>
                </a:highlight>
                <a:latin typeface="Arial" panose="020B0604020202020204" pitchFamily="34" charset="0"/>
              </a:rPr>
              <a:t>Networking:Attend</a:t>
            </a:r>
            <a:r>
              <a:rPr lang="en-GB" sz="1800" b="0" i="0" dirty="0">
                <a:solidFill>
                  <a:srgbClr val="222222"/>
                </a:solidFill>
                <a:effectLst/>
                <a:highlight>
                  <a:srgbClr val="FFFFFF"/>
                </a:highlight>
                <a:latin typeface="Arial" panose="020B0604020202020204" pitchFamily="34" charset="0"/>
              </a:rPr>
              <a:t> industry events and join local business associations to build connections.</a:t>
            </a:r>
          </a:p>
          <a:p>
            <a:pPr algn="l">
              <a:lnSpc>
                <a:spcPct val="150000"/>
              </a:lnSpc>
            </a:pPr>
            <a:r>
              <a:rPr lang="en-GB" sz="1800" b="0" i="0" dirty="0">
                <a:solidFill>
                  <a:srgbClr val="222222"/>
                </a:solidFill>
                <a:effectLst/>
                <a:highlight>
                  <a:srgbClr val="FFFFFF"/>
                </a:highlight>
                <a:latin typeface="Arial" panose="020B0604020202020204" pitchFamily="34" charset="0"/>
              </a:rPr>
              <a:t>Direct </a:t>
            </a:r>
            <a:r>
              <a:rPr lang="en-GB" sz="1800" b="0" i="0" dirty="0" err="1">
                <a:solidFill>
                  <a:srgbClr val="222222"/>
                </a:solidFill>
                <a:effectLst/>
                <a:highlight>
                  <a:srgbClr val="FFFFFF"/>
                </a:highlight>
                <a:latin typeface="Arial" panose="020B0604020202020204" pitchFamily="34" charset="0"/>
              </a:rPr>
              <a:t>Sales:Implement</a:t>
            </a:r>
            <a:r>
              <a:rPr lang="en-GB" sz="1800" b="0" i="0" dirty="0">
                <a:solidFill>
                  <a:srgbClr val="222222"/>
                </a:solidFill>
                <a:effectLst/>
                <a:highlight>
                  <a:srgbClr val="FFFFFF"/>
                </a:highlight>
                <a:latin typeface="Arial" panose="020B0604020202020204" pitchFamily="34" charset="0"/>
              </a:rPr>
              <a:t> a sales team to approach potential clients directly through cold calls, emails, and visits.</a:t>
            </a:r>
          </a:p>
          <a:p>
            <a:pPr algn="l">
              <a:lnSpc>
                <a:spcPct val="150000"/>
              </a:lnSpc>
            </a:pPr>
            <a:r>
              <a:rPr lang="en-GB" sz="1800" b="0" i="0" dirty="0">
                <a:solidFill>
                  <a:srgbClr val="222222"/>
                </a:solidFill>
                <a:effectLst/>
                <a:highlight>
                  <a:srgbClr val="FFFFFF"/>
                </a:highlight>
                <a:latin typeface="Arial" panose="020B0604020202020204" pitchFamily="34" charset="0"/>
              </a:rPr>
              <a:t>Client Testimonials: Showcase testimonials and case studies from satisfied clients </a:t>
            </a:r>
          </a:p>
          <a:p>
            <a:pPr marL="0" indent="0" algn="l">
              <a:lnSpc>
                <a:spcPct val="150000"/>
              </a:lnSpc>
              <a:buNone/>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a:t>
            </a:r>
            <a:r>
              <a:rPr lang="en-GB" sz="1800" b="0" i="0" dirty="0" err="1">
                <a:solidFill>
                  <a:srgbClr val="000000"/>
                </a:solidFill>
                <a:effectLst/>
                <a:highlight>
                  <a:srgbClr val="FFFFFF"/>
                </a:highlight>
                <a:latin typeface="Arial" panose="020B0604020202020204" pitchFamily="34" charset="0"/>
                <a:cs typeface="Arial" panose="020B0604020202020204" pitchFamily="34" charset="0"/>
              </a:rPr>
              <a:t>checkatrade</a:t>
            </a:r>
            <a:r>
              <a:rPr lang="en-GB" sz="1800" b="0" i="0" dirty="0">
                <a:solidFill>
                  <a:srgbClr val="000000"/>
                </a:solidFill>
                <a:effectLst/>
                <a:highlight>
                  <a:srgbClr val="FFFFFF"/>
                </a:highlight>
                <a:latin typeface="Arial" panose="020B0604020202020204" pitchFamily="34" charset="0"/>
                <a:cs typeface="Arial" panose="020B0604020202020204" pitchFamily="34" charset="0"/>
              </a:rPr>
              <a:t>. (2023).</a:t>
            </a:r>
            <a:endParaRPr lang="en-GB" sz="1800" b="0" i="0" dirty="0">
              <a:solidFill>
                <a:srgbClr val="222222"/>
              </a:solidFill>
              <a:effectLst/>
              <a:highlight>
                <a:srgbClr val="FFFFFF"/>
              </a:highlight>
              <a:latin typeface="Arial" panose="020B0604020202020204" pitchFamily="34" charset="0"/>
              <a:cs typeface="Arial" panose="020B0604020202020204" pitchFamily="34" charset="0"/>
            </a:endParaRPr>
          </a:p>
          <a:p>
            <a:pPr marL="0" indent="0">
              <a:buNone/>
            </a:pPr>
            <a:endParaRPr lang="en-GB" dirty="0">
              <a:latin typeface="Calibri" panose="020F0502020204030204" pitchFamily="34" charset="0"/>
            </a:endParaRPr>
          </a:p>
        </p:txBody>
      </p:sp>
      <p:pic>
        <p:nvPicPr>
          <p:cNvPr id="4" name="Picture 3">
            <a:extLst>
              <a:ext uri="{FF2B5EF4-FFF2-40B4-BE49-F238E27FC236}">
                <a16:creationId xmlns:a16="http://schemas.microsoft.com/office/drawing/2014/main" id="{25FFF822-A55E-AFA6-29CF-947DBAD6897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291096" y="5152103"/>
            <a:ext cx="1455420" cy="1447800"/>
          </a:xfrm>
          <a:prstGeom prst="rect">
            <a:avLst/>
          </a:prstGeom>
        </p:spPr>
      </p:pic>
    </p:spTree>
    <p:extLst>
      <p:ext uri="{BB962C8B-B14F-4D97-AF65-F5344CB8AC3E}">
        <p14:creationId xmlns:p14="http://schemas.microsoft.com/office/powerpoint/2010/main" val="169763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A3BEC-8831-A7C4-229B-7304A0A3EBD0}"/>
              </a:ext>
            </a:extLst>
          </p:cNvPr>
          <p:cNvSpPr>
            <a:spLocks noGrp="1"/>
          </p:cNvSpPr>
          <p:nvPr>
            <p:ph type="title"/>
          </p:nvPr>
        </p:nvSpPr>
        <p:spPr/>
        <p:txBody>
          <a:bodyPr/>
          <a:lstStyle/>
          <a:p>
            <a:pPr algn="ctr"/>
            <a:r>
              <a:rPr lang="en-GB" dirty="0"/>
              <a:t>2.2 </a:t>
            </a:r>
            <a:r>
              <a:rPr lang="en-GB" dirty="0" err="1"/>
              <a:t>Madsec</a:t>
            </a:r>
            <a:r>
              <a:rPr lang="en-GB" dirty="0"/>
              <a:t> Ltd Security Advert</a:t>
            </a:r>
          </a:p>
        </p:txBody>
      </p:sp>
      <p:pic>
        <p:nvPicPr>
          <p:cNvPr id="4" name="Madsec Ltd Advert">
            <a:hlinkClick r:id="" action="ppaction://media"/>
            <a:extLst>
              <a:ext uri="{FF2B5EF4-FFF2-40B4-BE49-F238E27FC236}">
                <a16:creationId xmlns:a16="http://schemas.microsoft.com/office/drawing/2014/main" id="{26F45A91-E029-17CE-8AC7-62BC01DD9869}"/>
              </a:ext>
            </a:extLst>
          </p:cNvPr>
          <p:cNvPicPr>
            <a:picLocks noGrp="1" noChangeAspect="1"/>
          </p:cNvPicPr>
          <p:nvPr>
            <p:ph sz="quarter" idx="1"/>
            <a:videoFile r:link="rId2"/>
            <p:extLst>
              <p:ext uri="{DAA4B4D4-6D71-4841-9C94-3DE7FCFB9230}">
                <p14:media xmlns:p14="http://schemas.microsoft.com/office/powerpoint/2010/main" r:embed="rId1"/>
              </p:ext>
            </p:extLst>
          </p:nvPr>
        </p:nvPicPr>
        <p:blipFill>
          <a:blip r:embed="rId4"/>
          <a:stretch>
            <a:fillRect/>
          </a:stretch>
        </p:blipFill>
        <p:spPr>
          <a:xfrm>
            <a:off x="2428875" y="1447800"/>
            <a:ext cx="7945438" cy="4572000"/>
          </a:xfrm>
        </p:spPr>
      </p:pic>
    </p:spTree>
    <p:extLst>
      <p:ext uri="{BB962C8B-B14F-4D97-AF65-F5344CB8AC3E}">
        <p14:creationId xmlns:p14="http://schemas.microsoft.com/office/powerpoint/2010/main" val="3358511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24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9200" y="113071"/>
            <a:ext cx="10363200" cy="1304567"/>
          </a:xfrm>
        </p:spPr>
        <p:txBody>
          <a:bodyPr rtlCol="0">
            <a:noAutofit/>
          </a:bodyPr>
          <a:lstStyle/>
          <a:p>
            <a:pPr rtl="0"/>
            <a:r>
              <a:rPr lang="en-GB" sz="3200" b="0" i="0" dirty="0">
                <a:solidFill>
                  <a:schemeClr val="tx1">
                    <a:lumMod val="50000"/>
                    <a:lumOff val="50000"/>
                  </a:schemeClr>
                </a:solidFill>
                <a:effectLst/>
                <a:highlight>
                  <a:srgbClr val="FFFFFF"/>
                </a:highlight>
                <a:latin typeface="Arial" panose="020B0604020202020204" pitchFamily="34" charset="0"/>
                <a:cs typeface="Arial" panose="020B0604020202020204" pitchFamily="34" charset="0"/>
              </a:rPr>
              <a:t>Market Research (</a:t>
            </a:r>
            <a:r>
              <a:rPr lang="en-GB" sz="3200" b="0" i="0" dirty="0" err="1">
                <a:solidFill>
                  <a:schemeClr val="tx1">
                    <a:lumMod val="50000"/>
                    <a:lumOff val="50000"/>
                  </a:schemeClr>
                </a:solidFill>
                <a:effectLst/>
                <a:highlight>
                  <a:srgbClr val="FFFFFF"/>
                </a:highlight>
                <a:latin typeface="Arial" panose="020B0604020202020204" pitchFamily="34" charset="0"/>
                <a:cs typeface="Arial" panose="020B0604020202020204" pitchFamily="34" charset="0"/>
              </a:rPr>
              <a:t>avvale</a:t>
            </a:r>
            <a:r>
              <a:rPr lang="en-GB" sz="3200" b="0" i="0" dirty="0">
                <a:solidFill>
                  <a:schemeClr val="tx1">
                    <a:lumMod val="50000"/>
                    <a:lumOff val="50000"/>
                  </a:schemeClr>
                </a:solidFill>
                <a:effectLst/>
                <a:highlight>
                  <a:srgbClr val="FFFFFF"/>
                </a:highlight>
                <a:latin typeface="Arial" panose="020B0604020202020204" pitchFamily="34" charset="0"/>
                <a:cs typeface="Arial" panose="020B0604020202020204" pitchFamily="34" charset="0"/>
              </a:rPr>
              <a:t> consulting. (2024).</a:t>
            </a:r>
            <a:endParaRPr lang="en-GB" sz="3200" dirty="0">
              <a:solidFill>
                <a:schemeClr val="tx1">
                  <a:lumMod val="50000"/>
                  <a:lumOff val="50000"/>
                </a:schemeClr>
              </a:solidFill>
              <a:latin typeface="Arial" panose="020B0604020202020204" pitchFamily="34" charset="0"/>
              <a:cs typeface="Arial" panose="020B0604020202020204" pitchFamily="34" charset="0"/>
            </a:endParaRPr>
          </a:p>
        </p:txBody>
      </p:sp>
      <p:sp>
        <p:nvSpPr>
          <p:cNvPr id="2" name="Content Placeholder 1"/>
          <p:cNvSpPr>
            <a:spLocks noGrp="1"/>
          </p:cNvSpPr>
          <p:nvPr>
            <p:ph sz="quarter" idx="1"/>
          </p:nvPr>
        </p:nvSpPr>
        <p:spPr>
          <a:xfrm>
            <a:off x="1219200" y="1447799"/>
            <a:ext cx="10668000" cy="5297129"/>
          </a:xfrm>
        </p:spPr>
        <p:txBody>
          <a:bodyPr rtlCol="0"/>
          <a:lstStyle/>
          <a:p>
            <a:pPr marL="0" indent="0" rtl="0">
              <a:buNone/>
            </a:pPr>
            <a:r>
              <a:rPr lang="en-GB" sz="1800" dirty="0">
                <a:latin typeface="Arial" panose="020B0604020202020204" pitchFamily="34" charset="0"/>
                <a:cs typeface="Arial" panose="020B0604020202020204" pitchFamily="34" charset="0"/>
              </a:rPr>
              <a:t>3.1</a:t>
            </a:r>
          </a:p>
          <a:p>
            <a:pPr rtl="0"/>
            <a:r>
              <a:rPr lang="en-GB" sz="1800" dirty="0">
                <a:latin typeface="Arial" panose="020B0604020202020204" pitchFamily="34" charset="0"/>
                <a:cs typeface="Arial" panose="020B0604020202020204" pitchFamily="34" charset="0"/>
              </a:rPr>
              <a:t>Website </a:t>
            </a:r>
          </a:p>
          <a:p>
            <a:pPr rtl="0"/>
            <a:r>
              <a:rPr lang="en-GB" sz="1800" dirty="0">
                <a:latin typeface="Arial" panose="020B0604020202020204" pitchFamily="34" charset="0"/>
                <a:cs typeface="Arial" panose="020B0604020202020204" pitchFamily="34" charset="0"/>
              </a:rPr>
              <a:t>Facebook</a:t>
            </a:r>
          </a:p>
          <a:p>
            <a:pPr rtl="0"/>
            <a:r>
              <a:rPr lang="en-GB" sz="1800" dirty="0">
                <a:latin typeface="Arial" panose="020B0604020202020204" pitchFamily="34" charset="0"/>
                <a:cs typeface="Arial" panose="020B0604020202020204" pitchFamily="34" charset="0"/>
              </a:rPr>
              <a:t>Instagram</a:t>
            </a:r>
          </a:p>
          <a:p>
            <a:pPr rtl="0"/>
            <a:r>
              <a:rPr lang="en-GB" sz="1800" dirty="0">
                <a:latin typeface="Arial" panose="020B0604020202020204" pitchFamily="34" charset="0"/>
                <a:cs typeface="Arial" panose="020B0604020202020204" pitchFamily="34" charset="0"/>
              </a:rPr>
              <a:t>Business cards</a:t>
            </a:r>
          </a:p>
          <a:p>
            <a:pPr rtl="0"/>
            <a:r>
              <a:rPr lang="en-GB" sz="1800" dirty="0">
                <a:latin typeface="Arial" panose="020B0604020202020204" pitchFamily="34" charset="0"/>
                <a:cs typeface="Arial" panose="020B0604020202020204" pitchFamily="34" charset="0"/>
              </a:rPr>
              <a:t>Flyers </a:t>
            </a:r>
          </a:p>
          <a:p>
            <a:pPr rtl="0"/>
            <a:r>
              <a:rPr lang="en-GB" sz="1800" dirty="0">
                <a:latin typeface="Arial" panose="020B0604020202020204" pitchFamily="34" charset="0"/>
                <a:cs typeface="Arial" panose="020B0604020202020204" pitchFamily="34" charset="0"/>
              </a:rPr>
              <a:t>Bark.com</a:t>
            </a:r>
          </a:p>
          <a:p>
            <a:pPr rtl="0"/>
            <a:endParaRPr lang="en-GB" dirty="0">
              <a:latin typeface="Calibri" panose="020F0502020204030204" pitchFamily="34" charset="0"/>
            </a:endParaRPr>
          </a:p>
        </p:txBody>
      </p:sp>
      <p:pic>
        <p:nvPicPr>
          <p:cNvPr id="10" name="Picture 9">
            <a:extLst>
              <a:ext uri="{FF2B5EF4-FFF2-40B4-BE49-F238E27FC236}">
                <a16:creationId xmlns:a16="http://schemas.microsoft.com/office/drawing/2014/main" id="{22C65D70-9926-2E1E-4B49-93A6BA4C5BB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0291096" y="5152103"/>
            <a:ext cx="1455420" cy="1447800"/>
          </a:xfrm>
          <a:prstGeom prst="rect">
            <a:avLst/>
          </a:prstGeom>
        </p:spPr>
      </p:pic>
      <p:pic>
        <p:nvPicPr>
          <p:cNvPr id="20" name="Picture 19" descr="A screenshot of a security service&#10;&#10;Description automatically generated">
            <a:extLst>
              <a:ext uri="{FF2B5EF4-FFF2-40B4-BE49-F238E27FC236}">
                <a16:creationId xmlns:a16="http://schemas.microsoft.com/office/drawing/2014/main" id="{B1B859CC-1244-B582-ACFC-BFBD937ED3D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78942" y="1278194"/>
            <a:ext cx="6712154" cy="5466735"/>
          </a:xfrm>
          <a:prstGeom prst="rect">
            <a:avLst/>
          </a:prstGeom>
        </p:spPr>
      </p:pic>
    </p:spTree>
    <p:extLst>
      <p:ext uri="{BB962C8B-B14F-4D97-AF65-F5344CB8AC3E}">
        <p14:creationId xmlns:p14="http://schemas.microsoft.com/office/powerpoint/2010/main" val="2265463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D3318-0009-F5B4-BBC3-DF33E2C795F8}"/>
              </a:ext>
            </a:extLst>
          </p:cNvPr>
          <p:cNvSpPr>
            <a:spLocks noGrp="1"/>
          </p:cNvSpPr>
          <p:nvPr>
            <p:ph type="title"/>
          </p:nvPr>
        </p:nvSpPr>
        <p:spPr>
          <a:xfrm>
            <a:off x="1219200" y="274638"/>
            <a:ext cx="10363200" cy="1143000"/>
          </a:xfrm>
        </p:spPr>
        <p:txBody>
          <a:bodyPr bIns="91440" rtlCol="0" anchor="b" anchorCtr="0">
            <a:normAutofit/>
          </a:bodyPr>
          <a:lstStyle/>
          <a:p>
            <a:r>
              <a:rPr lang="en-GB"/>
              <a:t>Survey Data conducted </a:t>
            </a:r>
          </a:p>
        </p:txBody>
      </p:sp>
      <p:pic>
        <p:nvPicPr>
          <p:cNvPr id="11" name="WhatsApp Video 2024-06-24 at 12.48.40_64bca580">
            <a:hlinkClick r:id="" action="ppaction://media"/>
            <a:extLst>
              <a:ext uri="{FF2B5EF4-FFF2-40B4-BE49-F238E27FC236}">
                <a16:creationId xmlns:a16="http://schemas.microsoft.com/office/drawing/2014/main" id="{94F231B4-9069-D0D3-6B3D-7052881D34BB}"/>
              </a:ext>
            </a:extLst>
          </p:cNvPr>
          <p:cNvPicPr>
            <a:picLocks noGrp="1" noChangeAspect="1"/>
          </p:cNvPicPr>
          <p:nvPr>
            <p:ph sz="quarter" idx="1"/>
            <a:videoFile r:link="rId2"/>
            <p:extLst>
              <p:ext uri="{DAA4B4D4-6D71-4841-9C94-3DE7FCFB9230}">
                <p14:media xmlns:p14="http://schemas.microsoft.com/office/powerpoint/2010/main" r:embed="rId1"/>
              </p:ext>
            </p:extLst>
          </p:nvPr>
        </p:nvPicPr>
        <p:blipFill>
          <a:blip r:embed="rId5"/>
          <a:stretch>
            <a:fillRect/>
          </a:stretch>
        </p:blipFill>
        <p:spPr>
          <a:xfrm>
            <a:off x="1219200" y="1459382"/>
            <a:ext cx="4998720" cy="4548835"/>
          </a:xfrm>
          <a:noFill/>
        </p:spPr>
      </p:pic>
      <p:sp>
        <p:nvSpPr>
          <p:cNvPr id="13" name="TextBox 12">
            <a:extLst>
              <a:ext uri="{FF2B5EF4-FFF2-40B4-BE49-F238E27FC236}">
                <a16:creationId xmlns:a16="http://schemas.microsoft.com/office/drawing/2014/main" id="{4BFF36DB-66E8-5F30-9E87-4C8E13481F9C}"/>
              </a:ext>
            </a:extLst>
          </p:cNvPr>
          <p:cNvSpPr txBox="1"/>
          <p:nvPr/>
        </p:nvSpPr>
        <p:spPr>
          <a:xfrm>
            <a:off x="6578600" y="1447800"/>
            <a:ext cx="4998720" cy="4572000"/>
          </a:xfrm>
          <a:prstGeom prst="rect">
            <a:avLst/>
          </a:prstGeom>
        </p:spPr>
        <p:txBody>
          <a:bodyPr vert="horz" rtlCol="0" anchorCtr="1">
            <a:normAutofit/>
          </a:bodyPr>
          <a:lstStyle/>
          <a:p>
            <a:pPr>
              <a:spcBef>
                <a:spcPts val="580"/>
              </a:spcBef>
              <a:buClr>
                <a:schemeClr val="accent1">
                  <a:lumMod val="75000"/>
                </a:schemeClr>
              </a:buClr>
              <a:buSzPct val="85000"/>
            </a:pPr>
            <a:r>
              <a:rPr lang="en-GB" sz="2600" dirty="0">
                <a:latin typeface="Calibri" panose="020F0502020204030204" pitchFamily="34" charset="0"/>
              </a:rPr>
              <a:t>3.2</a:t>
            </a:r>
          </a:p>
          <a:p>
            <a:pPr marL="274320" indent="-274320">
              <a:spcBef>
                <a:spcPts val="580"/>
              </a:spcBef>
              <a:buClr>
                <a:schemeClr val="accent1">
                  <a:lumMod val="75000"/>
                </a:schemeClr>
              </a:buClr>
              <a:buSzPct val="85000"/>
              <a:buFont typeface="Wingdings 2"/>
              <a:buChar char=""/>
            </a:pPr>
            <a:r>
              <a:rPr lang="en-GB" sz="2600" dirty="0">
                <a:latin typeface="Calibri" panose="020F0502020204030204" pitchFamily="34" charset="0"/>
              </a:rPr>
              <a:t>https://docs.google.com/forms/d/e/1FAIpQLSdo1O3ONdFDQMerjl9rqEDLlQhiSvKF45l7w8r64KbLC6dvjg/viewform</a:t>
            </a:r>
          </a:p>
        </p:txBody>
      </p:sp>
    </p:spTree>
    <p:extLst>
      <p:ext uri="{BB962C8B-B14F-4D97-AF65-F5344CB8AC3E}">
        <p14:creationId xmlns:p14="http://schemas.microsoft.com/office/powerpoint/2010/main" val="37254735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749"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9450E-2C53-01E1-CCCD-3CDB62D22530}"/>
              </a:ext>
            </a:extLst>
          </p:cNvPr>
          <p:cNvSpPr>
            <a:spLocks noGrp="1"/>
          </p:cNvSpPr>
          <p:nvPr>
            <p:ph type="title"/>
          </p:nvPr>
        </p:nvSpPr>
        <p:spPr>
          <a:xfrm>
            <a:off x="1219200" y="274638"/>
            <a:ext cx="10363200" cy="1143000"/>
          </a:xfrm>
        </p:spPr>
        <p:txBody>
          <a:bodyPr anchor="b">
            <a:normAutofit/>
          </a:bodyPr>
          <a:lstStyle/>
          <a:p>
            <a:r>
              <a:rPr lang="en-GB" sz="3200" dirty="0">
                <a:solidFill>
                  <a:schemeClr val="tx1">
                    <a:lumMod val="50000"/>
                    <a:lumOff val="50000"/>
                  </a:schemeClr>
                </a:solidFill>
              </a:rPr>
              <a:t>3.3 Reviews from Bark.com</a:t>
            </a:r>
          </a:p>
        </p:txBody>
      </p:sp>
      <p:pic>
        <p:nvPicPr>
          <p:cNvPr id="9" name="Content Placeholder 8" descr="A screenshot of a review&#10;&#10;Description automatically generated">
            <a:extLst>
              <a:ext uri="{FF2B5EF4-FFF2-40B4-BE49-F238E27FC236}">
                <a16:creationId xmlns:a16="http://schemas.microsoft.com/office/drawing/2014/main" id="{9287B38F-D010-AD74-E0E7-4C3CD25D65A3}"/>
              </a:ext>
            </a:extLst>
          </p:cNvPr>
          <p:cNvPicPr>
            <a:picLocks noGrp="1" noChangeAspect="1"/>
          </p:cNvPicPr>
          <p:nvPr>
            <p:ph sz="quarter" idx="1"/>
          </p:nvPr>
        </p:nvPicPr>
        <p:blipFill rotWithShape="1">
          <a:blip r:embed="rId2">
            <a:extLst>
              <a:ext uri="{28A0092B-C50C-407E-A947-70E740481C1C}">
                <a14:useLocalDpi xmlns:a14="http://schemas.microsoft.com/office/drawing/2010/main" val="0"/>
              </a:ext>
            </a:extLst>
          </a:blip>
          <a:srcRect r="19913" b="-1"/>
          <a:stretch/>
        </p:blipFill>
        <p:spPr>
          <a:xfrm>
            <a:off x="1219200" y="1447800"/>
            <a:ext cx="4998720" cy="4572000"/>
          </a:xfrm>
          <a:noFill/>
        </p:spPr>
      </p:pic>
      <p:pic>
        <p:nvPicPr>
          <p:cNvPr id="11" name="Picture 10" descr="A screenshot of a phone&#10;&#10;Description automatically generated">
            <a:extLst>
              <a:ext uri="{FF2B5EF4-FFF2-40B4-BE49-F238E27FC236}">
                <a16:creationId xmlns:a16="http://schemas.microsoft.com/office/drawing/2014/main" id="{70A07F33-8740-5613-3AA1-4B2E16A0794B}"/>
              </a:ext>
            </a:extLst>
          </p:cNvPr>
          <p:cNvPicPr>
            <a:picLocks noChangeAspect="1"/>
          </p:cNvPicPr>
          <p:nvPr/>
        </p:nvPicPr>
        <p:blipFill rotWithShape="1">
          <a:blip r:embed="rId3">
            <a:extLst>
              <a:ext uri="{28A0092B-C50C-407E-A947-70E740481C1C}">
                <a14:useLocalDpi xmlns:a14="http://schemas.microsoft.com/office/drawing/2010/main" val="0"/>
              </a:ext>
            </a:extLst>
          </a:blip>
          <a:srcRect r="15812" b="-1"/>
          <a:stretch/>
        </p:blipFill>
        <p:spPr>
          <a:xfrm>
            <a:off x="6578600" y="1447800"/>
            <a:ext cx="4998720" cy="4572000"/>
          </a:xfrm>
          <a:prstGeom prst="rect">
            <a:avLst/>
          </a:prstGeom>
          <a:noFill/>
        </p:spPr>
      </p:pic>
    </p:spTree>
    <p:extLst>
      <p:ext uri="{BB962C8B-B14F-4D97-AF65-F5344CB8AC3E}">
        <p14:creationId xmlns:p14="http://schemas.microsoft.com/office/powerpoint/2010/main" val="3142635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9200" y="274638"/>
            <a:ext cx="10363200" cy="679091"/>
          </a:xfrm>
        </p:spPr>
        <p:txBody>
          <a:bodyPr rtlCol="0">
            <a:normAutofit/>
          </a:bodyPr>
          <a:lstStyle/>
          <a:p>
            <a:pPr rtl="0"/>
            <a:r>
              <a:rPr lang="en-GB" sz="2400" b="0" i="0" dirty="0">
                <a:solidFill>
                  <a:schemeClr val="tx1">
                    <a:lumMod val="50000"/>
                    <a:lumOff val="50000"/>
                  </a:schemeClr>
                </a:solidFill>
                <a:effectLst/>
                <a:highlight>
                  <a:srgbClr val="FFFFFF"/>
                </a:highlight>
                <a:latin typeface="Arial" panose="020B0604020202020204" pitchFamily="34" charset="0"/>
              </a:rPr>
              <a:t>Biggest Threat to Success of </a:t>
            </a:r>
            <a:r>
              <a:rPr lang="en-GB" sz="2400" b="0" i="0" dirty="0" err="1">
                <a:solidFill>
                  <a:schemeClr val="tx1">
                    <a:lumMod val="50000"/>
                    <a:lumOff val="50000"/>
                  </a:schemeClr>
                </a:solidFill>
                <a:effectLst/>
                <a:highlight>
                  <a:srgbClr val="FFFFFF"/>
                </a:highlight>
                <a:latin typeface="Arial" panose="020B0604020202020204" pitchFamily="34" charset="0"/>
              </a:rPr>
              <a:t>Madsec</a:t>
            </a:r>
            <a:r>
              <a:rPr lang="en-GB" sz="2400" b="0" i="0" dirty="0">
                <a:solidFill>
                  <a:schemeClr val="tx1">
                    <a:lumMod val="50000"/>
                    <a:lumOff val="50000"/>
                  </a:schemeClr>
                </a:solidFill>
                <a:effectLst/>
                <a:highlight>
                  <a:srgbClr val="FFFFFF"/>
                </a:highlight>
                <a:latin typeface="Arial" panose="020B0604020202020204" pitchFamily="34" charset="0"/>
              </a:rPr>
              <a:t> ltd</a:t>
            </a:r>
            <a:endParaRPr lang="en-GB" sz="2400" dirty="0">
              <a:solidFill>
                <a:schemeClr val="tx1">
                  <a:lumMod val="50000"/>
                  <a:lumOff val="50000"/>
                </a:schemeClr>
              </a:solidFill>
              <a:latin typeface="Cambria" panose="02040503050406030204" pitchFamily="18" charset="0"/>
            </a:endParaRPr>
          </a:p>
        </p:txBody>
      </p:sp>
      <p:sp>
        <p:nvSpPr>
          <p:cNvPr id="2" name="Content Placeholder 1"/>
          <p:cNvSpPr>
            <a:spLocks noGrp="1"/>
          </p:cNvSpPr>
          <p:nvPr>
            <p:ph sz="quarter" idx="1"/>
          </p:nvPr>
        </p:nvSpPr>
        <p:spPr>
          <a:xfrm>
            <a:off x="334296" y="953729"/>
            <a:ext cx="11562735" cy="5629633"/>
          </a:xfrm>
        </p:spPr>
        <p:txBody>
          <a:bodyPr rtlCol="0">
            <a:noAutofit/>
          </a:bodyPr>
          <a:lstStyle/>
          <a:p>
            <a:pPr marL="0" indent="0">
              <a:lnSpc>
                <a:spcPct val="150000"/>
              </a:lnSpc>
              <a:buNone/>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4.1</a:t>
            </a:r>
          </a:p>
          <a:p>
            <a:pPr>
              <a:lnSpc>
                <a:spcPct val="150000"/>
              </a:lnSpc>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Threat:</a:t>
            </a:r>
          </a:p>
          <a:p>
            <a:pPr>
              <a:lnSpc>
                <a:spcPct val="150000"/>
              </a:lnSpc>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Competition from established security firms with more resources and market presence.</a:t>
            </a:r>
          </a:p>
          <a:p>
            <a:pPr algn="l">
              <a:lnSpc>
                <a:spcPct val="150000"/>
              </a:lnSpc>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Quality Assurance:</a:t>
            </a:r>
          </a:p>
          <a:p>
            <a:pPr algn="l">
              <a:lnSpc>
                <a:spcPct val="150000"/>
              </a:lnSpc>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Maintain high standards through regular training, performance reviews, and client feedback.</a:t>
            </a:r>
          </a:p>
          <a:p>
            <a:pPr algn="l">
              <a:lnSpc>
                <a:spcPct val="150000"/>
              </a:lnSpc>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Innovation:</a:t>
            </a:r>
          </a:p>
          <a:p>
            <a:pPr>
              <a:lnSpc>
                <a:spcPct val="150000"/>
              </a:lnSpc>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Invest in the latest security technologies and continuously improve our service offerings.</a:t>
            </a:r>
          </a:p>
          <a:p>
            <a:pPr algn="l">
              <a:lnSpc>
                <a:spcPct val="150000"/>
              </a:lnSpc>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Client Relationships:</a:t>
            </a:r>
          </a:p>
          <a:p>
            <a:pPr algn="l">
              <a:lnSpc>
                <a:spcPct val="150000"/>
              </a:lnSpc>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Build strong, long-term relationships with clients through consistent communication and exceptional service(</a:t>
            </a:r>
            <a:r>
              <a:rPr lang="en-GB" sz="1800" b="0" i="0" dirty="0" err="1">
                <a:solidFill>
                  <a:srgbClr val="000000"/>
                </a:solidFill>
                <a:effectLst/>
                <a:highlight>
                  <a:srgbClr val="FFFFFF"/>
                </a:highlight>
                <a:latin typeface="Arial" panose="020B0604020202020204" pitchFamily="34" charset="0"/>
                <a:cs typeface="Arial" panose="020B0604020202020204" pitchFamily="34" charset="0"/>
              </a:rPr>
              <a:t>natwest</a:t>
            </a:r>
            <a:r>
              <a:rPr lang="en-GB" sz="1800" b="0" i="0" dirty="0">
                <a:solidFill>
                  <a:srgbClr val="000000"/>
                </a:solidFill>
                <a:effectLst/>
                <a:highlight>
                  <a:srgbClr val="FFFFFF"/>
                </a:highlight>
                <a:latin typeface="Arial" panose="020B0604020202020204" pitchFamily="34" charset="0"/>
                <a:cs typeface="Arial" panose="020B0604020202020204" pitchFamily="34" charset="0"/>
              </a:rPr>
              <a:t> bank. (2024).</a:t>
            </a:r>
            <a:br>
              <a:rPr lang="en-GB" sz="1800" b="0" i="0" dirty="0">
                <a:solidFill>
                  <a:srgbClr val="222222"/>
                </a:solidFill>
                <a:effectLst/>
                <a:highlight>
                  <a:srgbClr val="FFFFFF"/>
                </a:highlight>
                <a:latin typeface="Arial" panose="020B0604020202020204" pitchFamily="34" charset="0"/>
                <a:cs typeface="Arial" panose="020B0604020202020204" pitchFamily="34" charset="0"/>
              </a:rPr>
            </a:br>
            <a:endParaRPr lang="en-GB" sz="1800" b="0" i="0" dirty="0">
              <a:solidFill>
                <a:srgbClr val="222222"/>
              </a:solidFill>
              <a:effectLst/>
              <a:highlight>
                <a:srgbClr val="FFFFFF"/>
              </a:highlight>
              <a:latin typeface="Arial" panose="020B0604020202020204" pitchFamily="34" charset="0"/>
              <a:cs typeface="Arial" panose="020B0604020202020204" pitchFamily="34" charset="0"/>
            </a:endParaRPr>
          </a:p>
          <a:p>
            <a:pPr marL="0" indent="0">
              <a:lnSpc>
                <a:spcPct val="150000"/>
              </a:lnSpc>
              <a:buNone/>
            </a:pPr>
            <a:r>
              <a:rPr lang="en-GB" sz="1800" b="0" i="0" dirty="0">
                <a:solidFill>
                  <a:srgbClr val="222222"/>
                </a:solidFill>
                <a:effectLst/>
                <a:highlight>
                  <a:srgbClr val="FFFFFF"/>
                </a:highlight>
                <a:latin typeface="Arial" panose="020B0604020202020204" pitchFamily="34" charset="0"/>
                <a:cs typeface="Arial" panose="020B0604020202020204" pitchFamily="34" charset="0"/>
              </a:rPr>
              <a:t> By focusing on these areas, </a:t>
            </a:r>
            <a:r>
              <a:rPr lang="en-GB" sz="1800" b="0" i="0" dirty="0" err="1">
                <a:solidFill>
                  <a:srgbClr val="222222"/>
                </a:solidFill>
                <a:effectLst/>
                <a:highlight>
                  <a:srgbClr val="FFFFFF"/>
                </a:highlight>
                <a:latin typeface="Arial" panose="020B0604020202020204" pitchFamily="34" charset="0"/>
                <a:cs typeface="Arial" panose="020B0604020202020204" pitchFamily="34" charset="0"/>
              </a:rPr>
              <a:t>Madsec</a:t>
            </a:r>
            <a:r>
              <a:rPr lang="en-GB" sz="1800" b="0" i="0" dirty="0">
                <a:solidFill>
                  <a:srgbClr val="222222"/>
                </a:solidFill>
                <a:effectLst/>
                <a:highlight>
                  <a:srgbClr val="FFFFFF"/>
                </a:highlight>
                <a:latin typeface="Arial" panose="020B0604020202020204" pitchFamily="34" charset="0"/>
                <a:cs typeface="Arial" panose="020B0604020202020204" pitchFamily="34" charset="0"/>
              </a:rPr>
              <a:t> Ltd can build a loyal client base and effectively compete in the market.</a:t>
            </a:r>
          </a:p>
        </p:txBody>
      </p:sp>
    </p:spTree>
    <p:extLst>
      <p:ext uri="{BB962C8B-B14F-4D97-AF65-F5344CB8AC3E}">
        <p14:creationId xmlns:p14="http://schemas.microsoft.com/office/powerpoint/2010/main" val="3899602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88330-5AF2-4D73-4E6E-F3B0B78A01E6}"/>
              </a:ext>
            </a:extLst>
          </p:cNvPr>
          <p:cNvSpPr>
            <a:spLocks noGrp="1"/>
          </p:cNvSpPr>
          <p:nvPr>
            <p:ph type="title"/>
          </p:nvPr>
        </p:nvSpPr>
        <p:spPr/>
        <p:txBody>
          <a:bodyPr/>
          <a:lstStyle/>
          <a:p>
            <a:pPr algn="ctr"/>
            <a:r>
              <a:rPr lang="en-GB" dirty="0">
                <a:solidFill>
                  <a:schemeClr val="tx1">
                    <a:lumMod val="50000"/>
                    <a:lumOff val="50000"/>
                  </a:schemeClr>
                </a:solidFill>
              </a:rPr>
              <a:t>5.1 References </a:t>
            </a:r>
          </a:p>
        </p:txBody>
      </p:sp>
      <p:sp>
        <p:nvSpPr>
          <p:cNvPr id="3" name="Content Placeholder 2">
            <a:extLst>
              <a:ext uri="{FF2B5EF4-FFF2-40B4-BE49-F238E27FC236}">
                <a16:creationId xmlns:a16="http://schemas.microsoft.com/office/drawing/2014/main" id="{B367DCDB-358C-7C52-E358-EF40E2DBDE9E}"/>
              </a:ext>
            </a:extLst>
          </p:cNvPr>
          <p:cNvSpPr>
            <a:spLocks noGrp="1"/>
          </p:cNvSpPr>
          <p:nvPr>
            <p:ph sz="quarter" idx="1"/>
          </p:nvPr>
        </p:nvSpPr>
        <p:spPr>
          <a:xfrm>
            <a:off x="1219200" y="1447799"/>
            <a:ext cx="10363200" cy="5061155"/>
          </a:xfrm>
        </p:spPr>
        <p:txBody>
          <a:bodyPr>
            <a:normAutofit fontScale="25000" lnSpcReduction="20000"/>
          </a:bodyPr>
          <a:lstStyle/>
          <a:p>
            <a:pPr>
              <a:lnSpc>
                <a:spcPct val="170000"/>
              </a:lnSpc>
            </a:pPr>
            <a:r>
              <a:rPr lang="en-GB" sz="6400" i="0" dirty="0" err="1">
                <a:solidFill>
                  <a:srgbClr val="000000"/>
                </a:solidFill>
                <a:effectLst/>
                <a:highlight>
                  <a:srgbClr val="FFFFFF"/>
                </a:highlight>
                <a:latin typeface="Arial" panose="020B0604020202020204" pitchFamily="34" charset="0"/>
                <a:cs typeface="Arial" panose="020B0604020202020204" pitchFamily="34" charset="0"/>
              </a:rPr>
              <a:t>avvale</a:t>
            </a:r>
            <a:r>
              <a:rPr lang="en-GB" sz="6400" i="0" dirty="0">
                <a:solidFill>
                  <a:srgbClr val="000000"/>
                </a:solidFill>
                <a:effectLst/>
                <a:highlight>
                  <a:srgbClr val="FFFFFF"/>
                </a:highlight>
                <a:latin typeface="Arial" panose="020B0604020202020204" pitchFamily="34" charset="0"/>
                <a:cs typeface="Arial" panose="020B0604020202020204" pitchFamily="34" charset="0"/>
              </a:rPr>
              <a:t> consulting. (2024). </a:t>
            </a:r>
            <a:r>
              <a:rPr lang="en-GB" sz="6400" i="1" dirty="0">
                <a:solidFill>
                  <a:srgbClr val="000000"/>
                </a:solidFill>
                <a:effectLst/>
                <a:latin typeface="Arial" panose="020B0604020202020204" pitchFamily="34" charset="0"/>
                <a:cs typeface="Arial" panose="020B0604020202020204" pitchFamily="34" charset="0"/>
              </a:rPr>
              <a:t>A Guide to Social Media for Security Guard Company Businesses</a:t>
            </a:r>
            <a:r>
              <a:rPr lang="en-GB" sz="6400" i="0" dirty="0">
                <a:solidFill>
                  <a:srgbClr val="000000"/>
                </a:solidFill>
                <a:effectLst/>
                <a:highlight>
                  <a:srgbClr val="FFFFFF"/>
                </a:highlight>
                <a:latin typeface="Arial" panose="020B0604020202020204" pitchFamily="34" charset="0"/>
                <a:cs typeface="Arial" panose="020B0604020202020204" pitchFamily="34" charset="0"/>
              </a:rPr>
              <a:t>. [Online]. avvale.co.uk. Available at: https://avvale.co.uk/pages/a-guide-to-social-media-for-security-guard-company-businesses [Accessed 9 June 2024].</a:t>
            </a:r>
          </a:p>
          <a:p>
            <a:pPr>
              <a:lnSpc>
                <a:spcPct val="170000"/>
              </a:lnSpc>
            </a:pPr>
            <a:r>
              <a:rPr lang="en-GB" sz="6400" b="0" i="0" dirty="0" err="1">
                <a:solidFill>
                  <a:srgbClr val="000000"/>
                </a:solidFill>
                <a:effectLst/>
                <a:highlight>
                  <a:srgbClr val="FFFFFF"/>
                </a:highlight>
                <a:latin typeface="Arial" panose="020B0604020202020204" pitchFamily="34" charset="0"/>
                <a:cs typeface="Arial" panose="020B0604020202020204" pitchFamily="34" charset="0"/>
              </a:rPr>
              <a:t>checkatrade</a:t>
            </a:r>
            <a:r>
              <a:rPr lang="en-GB" sz="6400" b="0" i="0" dirty="0">
                <a:solidFill>
                  <a:srgbClr val="000000"/>
                </a:solidFill>
                <a:effectLst/>
                <a:highlight>
                  <a:srgbClr val="FFFFFF"/>
                </a:highlight>
                <a:latin typeface="Arial" panose="020B0604020202020204" pitchFamily="34" charset="0"/>
                <a:cs typeface="Arial" panose="020B0604020202020204" pitchFamily="34" charset="0"/>
              </a:rPr>
              <a:t>. (2023). </a:t>
            </a:r>
            <a:r>
              <a:rPr lang="en-GB" sz="6400" b="0" i="1" dirty="0">
                <a:solidFill>
                  <a:srgbClr val="000000"/>
                </a:solidFill>
                <a:effectLst/>
                <a:latin typeface="Arial" panose="020B0604020202020204" pitchFamily="34" charset="0"/>
                <a:cs typeface="Arial" panose="020B0604020202020204" pitchFamily="34" charset="0"/>
              </a:rPr>
              <a:t>The importance of marketing for security companies Copyright Checkatrade. Using this information in an article or blog?</a:t>
            </a:r>
            <a:r>
              <a:rPr lang="en-GB" sz="6400" b="0" i="0" dirty="0">
                <a:solidFill>
                  <a:srgbClr val="000000"/>
                </a:solidFill>
                <a:effectLst/>
                <a:highlight>
                  <a:srgbClr val="FFFFFF"/>
                </a:highlight>
                <a:latin typeface="Arial" panose="020B0604020202020204" pitchFamily="34" charset="0"/>
                <a:cs typeface="Arial" panose="020B0604020202020204" pitchFamily="34" charset="0"/>
              </a:rPr>
              <a:t>. [Online]. checkatrade.com/. Available at: https://www.checkatrade.com/blog/trade/marketing/marketing-security-services/ [Accessed 9 June 2024].</a:t>
            </a:r>
          </a:p>
          <a:p>
            <a:pPr>
              <a:lnSpc>
                <a:spcPct val="170000"/>
              </a:lnSpc>
            </a:pPr>
            <a:r>
              <a:rPr lang="en-GB" sz="6400" dirty="0">
                <a:solidFill>
                  <a:srgbClr val="222222"/>
                </a:solidFill>
                <a:highlight>
                  <a:srgbClr val="FFFFFF"/>
                </a:highlight>
                <a:latin typeface="Arial" panose="020B0604020202020204" pitchFamily="34" charset="0"/>
                <a:cs typeface="Arial" panose="020B0604020202020204" pitchFamily="34" charset="0"/>
              </a:rPr>
              <a:t> </a:t>
            </a:r>
            <a:r>
              <a:rPr lang="en-GB" sz="6400" b="0" i="0" dirty="0" err="1">
                <a:solidFill>
                  <a:srgbClr val="222222"/>
                </a:solidFill>
                <a:effectLst/>
                <a:highlight>
                  <a:srgbClr val="FFFFFF"/>
                </a:highlight>
                <a:latin typeface="Arial" panose="020B0604020202020204" pitchFamily="34" charset="0"/>
                <a:cs typeface="Arial" panose="020B0604020202020204" pitchFamily="34" charset="0"/>
              </a:rPr>
              <a:t>Karacan</a:t>
            </a:r>
            <a:r>
              <a:rPr lang="en-GB" sz="6400" b="0" i="0" dirty="0">
                <a:solidFill>
                  <a:srgbClr val="222222"/>
                </a:solidFill>
                <a:effectLst/>
                <a:highlight>
                  <a:srgbClr val="FFFFFF"/>
                </a:highlight>
                <a:latin typeface="Arial" panose="020B0604020202020204" pitchFamily="34" charset="0"/>
                <a:cs typeface="Arial" panose="020B0604020202020204" pitchFamily="34" charset="0"/>
              </a:rPr>
              <a:t>, E., 2011. Job satisfaction of private security guards. </a:t>
            </a:r>
            <a:r>
              <a:rPr lang="en-GB" sz="6400" b="0" i="1" dirty="0" err="1">
                <a:solidFill>
                  <a:srgbClr val="222222"/>
                </a:solidFill>
                <a:effectLst/>
                <a:highlight>
                  <a:srgbClr val="FFFFFF"/>
                </a:highlight>
                <a:latin typeface="Arial" panose="020B0604020202020204" pitchFamily="34" charset="0"/>
                <a:cs typeface="Arial" panose="020B0604020202020204" pitchFamily="34" charset="0"/>
              </a:rPr>
              <a:t>Kocaeli</a:t>
            </a:r>
            <a:r>
              <a:rPr lang="en-GB" sz="6400" b="0" i="1" dirty="0">
                <a:solidFill>
                  <a:srgbClr val="222222"/>
                </a:solidFill>
                <a:effectLst/>
                <a:highlight>
                  <a:srgbClr val="FFFFFF"/>
                </a:highlight>
                <a:latin typeface="Arial" panose="020B0604020202020204" pitchFamily="34" charset="0"/>
                <a:cs typeface="Arial" panose="020B0604020202020204" pitchFamily="34" charset="0"/>
              </a:rPr>
              <a:t> </a:t>
            </a:r>
            <a:r>
              <a:rPr lang="en-GB" sz="6400" b="0" i="1" dirty="0" err="1">
                <a:solidFill>
                  <a:srgbClr val="222222"/>
                </a:solidFill>
                <a:effectLst/>
                <a:highlight>
                  <a:srgbClr val="FFFFFF"/>
                </a:highlight>
                <a:latin typeface="Arial" panose="020B0604020202020204" pitchFamily="34" charset="0"/>
                <a:cs typeface="Arial" panose="020B0604020202020204" pitchFamily="34" charset="0"/>
              </a:rPr>
              <a:t>Üniversitesi</a:t>
            </a:r>
            <a:r>
              <a:rPr lang="en-GB" sz="6400" b="0" i="1" dirty="0">
                <a:solidFill>
                  <a:srgbClr val="222222"/>
                </a:solidFill>
                <a:effectLst/>
                <a:highlight>
                  <a:srgbClr val="FFFFFF"/>
                </a:highlight>
                <a:latin typeface="Arial" panose="020B0604020202020204" pitchFamily="34" charset="0"/>
                <a:cs typeface="Arial" panose="020B0604020202020204" pitchFamily="34" charset="0"/>
              </a:rPr>
              <a:t> </a:t>
            </a:r>
            <a:r>
              <a:rPr lang="en-GB" sz="6400" b="0" i="1" dirty="0" err="1">
                <a:solidFill>
                  <a:srgbClr val="222222"/>
                </a:solidFill>
                <a:effectLst/>
                <a:highlight>
                  <a:srgbClr val="FFFFFF"/>
                </a:highlight>
                <a:latin typeface="Arial" panose="020B0604020202020204" pitchFamily="34" charset="0"/>
                <a:cs typeface="Arial" panose="020B0604020202020204" pitchFamily="34" charset="0"/>
              </a:rPr>
              <a:t>Sosyal</a:t>
            </a:r>
            <a:r>
              <a:rPr lang="en-GB" sz="6400" b="0" i="1" dirty="0">
                <a:solidFill>
                  <a:srgbClr val="222222"/>
                </a:solidFill>
                <a:effectLst/>
                <a:highlight>
                  <a:srgbClr val="FFFFFF"/>
                </a:highlight>
                <a:latin typeface="Arial" panose="020B0604020202020204" pitchFamily="34" charset="0"/>
                <a:cs typeface="Arial" panose="020B0604020202020204" pitchFamily="34" charset="0"/>
              </a:rPr>
              <a:t> </a:t>
            </a:r>
            <a:r>
              <a:rPr lang="en-GB" sz="6400" b="0" i="1" dirty="0" err="1">
                <a:solidFill>
                  <a:srgbClr val="222222"/>
                </a:solidFill>
                <a:effectLst/>
                <a:highlight>
                  <a:srgbClr val="FFFFFF"/>
                </a:highlight>
                <a:latin typeface="Arial" panose="020B0604020202020204" pitchFamily="34" charset="0"/>
                <a:cs typeface="Arial" panose="020B0604020202020204" pitchFamily="34" charset="0"/>
              </a:rPr>
              <a:t>Bilimler</a:t>
            </a:r>
            <a:r>
              <a:rPr lang="en-GB" sz="6400" b="0" i="1" dirty="0">
                <a:solidFill>
                  <a:srgbClr val="222222"/>
                </a:solidFill>
                <a:effectLst/>
                <a:highlight>
                  <a:srgbClr val="FFFFFF"/>
                </a:highlight>
                <a:latin typeface="Arial" panose="020B0604020202020204" pitchFamily="34" charset="0"/>
                <a:cs typeface="Arial" panose="020B0604020202020204" pitchFamily="34" charset="0"/>
              </a:rPr>
              <a:t> </a:t>
            </a:r>
            <a:r>
              <a:rPr lang="en-GB" sz="6400" b="0" i="1" dirty="0" err="1">
                <a:solidFill>
                  <a:srgbClr val="222222"/>
                </a:solidFill>
                <a:effectLst/>
                <a:highlight>
                  <a:srgbClr val="FFFFFF"/>
                </a:highlight>
                <a:latin typeface="Arial" panose="020B0604020202020204" pitchFamily="34" charset="0"/>
                <a:cs typeface="Arial" panose="020B0604020202020204" pitchFamily="34" charset="0"/>
              </a:rPr>
              <a:t>Dergisi</a:t>
            </a:r>
            <a:r>
              <a:rPr lang="en-GB" sz="6400" b="0" i="0" dirty="0">
                <a:solidFill>
                  <a:srgbClr val="222222"/>
                </a:solidFill>
                <a:effectLst/>
                <a:highlight>
                  <a:srgbClr val="FFFFFF"/>
                </a:highlight>
                <a:latin typeface="Arial" panose="020B0604020202020204" pitchFamily="34" charset="0"/>
                <a:cs typeface="Arial" panose="020B0604020202020204" pitchFamily="34" charset="0"/>
              </a:rPr>
              <a:t>, (22), pp.203-239.</a:t>
            </a:r>
            <a:endParaRPr lang="en-GB" sz="6400" b="0" dirty="0">
              <a:solidFill>
                <a:srgbClr val="000000"/>
              </a:solidFill>
              <a:effectLst/>
              <a:highlight>
                <a:srgbClr val="FFFFFF"/>
              </a:highlight>
              <a:latin typeface="Arial" panose="020B0604020202020204" pitchFamily="34" charset="0"/>
              <a:cs typeface="Arial" panose="020B0604020202020204" pitchFamily="34" charset="0"/>
            </a:endParaRPr>
          </a:p>
          <a:p>
            <a:pPr>
              <a:lnSpc>
                <a:spcPct val="170000"/>
              </a:lnSpc>
            </a:pPr>
            <a:r>
              <a:rPr lang="en-GB" sz="6400" b="0" dirty="0">
                <a:solidFill>
                  <a:srgbClr val="000000"/>
                </a:solidFill>
                <a:effectLst/>
                <a:highlight>
                  <a:srgbClr val="FFFFFF"/>
                </a:highlight>
                <a:latin typeface="Arial" panose="020B0604020202020204" pitchFamily="34" charset="0"/>
                <a:cs typeface="Arial" panose="020B0604020202020204" pitchFamily="34" charset="0"/>
              </a:rPr>
              <a:t>lodge services. (2023). </a:t>
            </a:r>
            <a:r>
              <a:rPr lang="en-GB" sz="6400" b="0" dirty="0">
                <a:solidFill>
                  <a:srgbClr val="000000"/>
                </a:solidFill>
                <a:effectLst/>
                <a:latin typeface="Arial" panose="020B0604020202020204" pitchFamily="34" charset="0"/>
                <a:cs typeface="Arial" panose="020B0604020202020204" pitchFamily="34" charset="0"/>
              </a:rPr>
              <a:t>OUR ELITE SECURITY VISION</a:t>
            </a:r>
            <a:r>
              <a:rPr lang="en-GB" sz="6400" b="0" dirty="0">
                <a:solidFill>
                  <a:srgbClr val="000000"/>
                </a:solidFill>
                <a:effectLst/>
                <a:highlight>
                  <a:srgbClr val="FFFFFF"/>
                </a:highlight>
                <a:latin typeface="Arial" panose="020B0604020202020204" pitchFamily="34" charset="0"/>
                <a:cs typeface="Arial" panose="020B0604020202020204" pitchFamily="34" charset="0"/>
              </a:rPr>
              <a:t>. [Online]. lodge services. Last Updated: 2023. Available at: https://lodgeservice.com/services/elite-security-guarding/ [Accessed 9 June 2024].</a:t>
            </a:r>
          </a:p>
          <a:p>
            <a:pPr>
              <a:lnSpc>
                <a:spcPct val="170000"/>
              </a:lnSpc>
            </a:pPr>
            <a:r>
              <a:rPr lang="en-GB" sz="6400" b="0" i="0" dirty="0">
                <a:solidFill>
                  <a:srgbClr val="222222"/>
                </a:solidFill>
                <a:effectLst/>
                <a:highlight>
                  <a:srgbClr val="FFFFFF"/>
                </a:highlight>
                <a:latin typeface="Arial" panose="020B0604020202020204" pitchFamily="34" charset="0"/>
                <a:cs typeface="Arial" panose="020B0604020202020204" pitchFamily="34" charset="0"/>
              </a:rPr>
              <a:t>Mugisha, G., 2018. </a:t>
            </a:r>
            <a:r>
              <a:rPr lang="en-GB" sz="6400" b="0" i="1" dirty="0">
                <a:solidFill>
                  <a:srgbClr val="222222"/>
                </a:solidFill>
                <a:effectLst/>
                <a:highlight>
                  <a:srgbClr val="FFFFFF"/>
                </a:highlight>
                <a:latin typeface="Arial" panose="020B0604020202020204" pitchFamily="34" charset="0"/>
                <a:cs typeface="Arial" panose="020B0604020202020204" pitchFamily="34" charset="0"/>
              </a:rPr>
              <a:t>Recruitment, Selection and Service Delivery by Private Security Guards: A case study by Saracen Uganda Limited</a:t>
            </a:r>
            <a:r>
              <a:rPr lang="en-GB" sz="6400" b="0" i="0" dirty="0">
                <a:solidFill>
                  <a:srgbClr val="222222"/>
                </a:solidFill>
                <a:effectLst/>
                <a:highlight>
                  <a:srgbClr val="FFFFFF"/>
                </a:highlight>
                <a:latin typeface="Arial" panose="020B0604020202020204" pitchFamily="34" charset="0"/>
                <a:cs typeface="Arial" panose="020B0604020202020204" pitchFamily="34" charset="0"/>
              </a:rPr>
              <a:t> (Doctoral dissertation, Uganda Management Institute).</a:t>
            </a:r>
          </a:p>
        </p:txBody>
      </p:sp>
    </p:spTree>
    <p:extLst>
      <p:ext uri="{BB962C8B-B14F-4D97-AF65-F5344CB8AC3E}">
        <p14:creationId xmlns:p14="http://schemas.microsoft.com/office/powerpoint/2010/main" val="274136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2747F-18C2-BA4E-1B11-1249217D7B66}"/>
              </a:ext>
            </a:extLst>
          </p:cNvPr>
          <p:cNvSpPr>
            <a:spLocks noGrp="1"/>
          </p:cNvSpPr>
          <p:nvPr>
            <p:ph type="title"/>
          </p:nvPr>
        </p:nvSpPr>
        <p:spPr/>
        <p:txBody>
          <a:bodyPr/>
          <a:lstStyle/>
          <a:p>
            <a:pPr algn="ctr"/>
            <a:r>
              <a:rPr lang="en-GB" dirty="0">
                <a:solidFill>
                  <a:schemeClr val="tx1">
                    <a:lumMod val="50000"/>
                    <a:lumOff val="50000"/>
                  </a:schemeClr>
                </a:solidFill>
              </a:rPr>
              <a:t>References</a:t>
            </a:r>
            <a:r>
              <a:rPr lang="en-GB" dirty="0">
                <a:solidFill>
                  <a:schemeClr val="tx1"/>
                </a:solidFill>
              </a:rPr>
              <a:t> </a:t>
            </a:r>
            <a:endParaRPr lang="en-GB" dirty="0"/>
          </a:p>
        </p:txBody>
      </p:sp>
      <p:sp>
        <p:nvSpPr>
          <p:cNvPr id="3" name="Content Placeholder 2">
            <a:extLst>
              <a:ext uri="{FF2B5EF4-FFF2-40B4-BE49-F238E27FC236}">
                <a16:creationId xmlns:a16="http://schemas.microsoft.com/office/drawing/2014/main" id="{A196EDA2-A1F6-604B-3FA3-7030539E3567}"/>
              </a:ext>
            </a:extLst>
          </p:cNvPr>
          <p:cNvSpPr>
            <a:spLocks noGrp="1"/>
          </p:cNvSpPr>
          <p:nvPr>
            <p:ph sz="quarter" idx="1"/>
          </p:nvPr>
        </p:nvSpPr>
        <p:spPr>
          <a:xfrm>
            <a:off x="1219200" y="1447800"/>
            <a:ext cx="10363200" cy="5135562"/>
          </a:xfrm>
        </p:spPr>
        <p:txBody>
          <a:bodyPr>
            <a:noAutofit/>
          </a:bodyPr>
          <a:lstStyle/>
          <a:p>
            <a:pPr>
              <a:lnSpc>
                <a:spcPct val="170000"/>
              </a:lnSpc>
            </a:pPr>
            <a:r>
              <a:rPr lang="en-GB" sz="1600" b="0" i="0" dirty="0">
                <a:solidFill>
                  <a:srgbClr val="222222"/>
                </a:solidFill>
                <a:effectLst/>
                <a:highlight>
                  <a:srgbClr val="FFFFFF"/>
                </a:highlight>
                <a:latin typeface="Arial" panose="020B0604020202020204" pitchFamily="34" charset="0"/>
                <a:cs typeface="Arial" panose="020B0604020202020204" pitchFamily="34" charset="0"/>
              </a:rPr>
              <a:t>Nalla, M.K. and </a:t>
            </a:r>
            <a:r>
              <a:rPr lang="en-GB" sz="1600" b="0" i="0" dirty="0" err="1">
                <a:solidFill>
                  <a:srgbClr val="222222"/>
                </a:solidFill>
                <a:effectLst/>
                <a:highlight>
                  <a:srgbClr val="FFFFFF"/>
                </a:highlight>
                <a:latin typeface="Arial" panose="020B0604020202020204" pitchFamily="34" charset="0"/>
                <a:cs typeface="Arial" panose="020B0604020202020204" pitchFamily="34" charset="0"/>
              </a:rPr>
              <a:t>Cobbina</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 J.E., 2017. Environmental factors and job satisfaction: The case of private security guards. </a:t>
            </a:r>
            <a:r>
              <a:rPr lang="en-GB" sz="1600" b="0" i="1" dirty="0">
                <a:solidFill>
                  <a:srgbClr val="222222"/>
                </a:solidFill>
                <a:effectLst/>
                <a:highlight>
                  <a:srgbClr val="FFFFFF"/>
                </a:highlight>
                <a:latin typeface="Arial" panose="020B0604020202020204" pitchFamily="34" charset="0"/>
                <a:cs typeface="Arial" panose="020B0604020202020204" pitchFamily="34" charset="0"/>
              </a:rPr>
              <a:t>Security journal</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 </a:t>
            </a:r>
            <a:r>
              <a:rPr lang="en-GB" sz="1600" b="0" i="1" dirty="0">
                <a:solidFill>
                  <a:srgbClr val="222222"/>
                </a:solidFill>
                <a:effectLst/>
                <a:highlight>
                  <a:srgbClr val="FFFFFF"/>
                </a:highlight>
                <a:latin typeface="Arial" panose="020B0604020202020204" pitchFamily="34" charset="0"/>
                <a:cs typeface="Arial" panose="020B0604020202020204" pitchFamily="34" charset="0"/>
              </a:rPr>
              <a:t>30</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 pp.215-226.</a:t>
            </a:r>
          </a:p>
          <a:p>
            <a:pPr>
              <a:lnSpc>
                <a:spcPct val="170000"/>
              </a:lnSpc>
            </a:pPr>
            <a:r>
              <a:rPr lang="en-GB" sz="1600" b="0" i="0" dirty="0" err="1">
                <a:solidFill>
                  <a:srgbClr val="000000"/>
                </a:solidFill>
                <a:effectLst/>
                <a:highlight>
                  <a:srgbClr val="FFFFFF"/>
                </a:highlight>
                <a:latin typeface="Arial" panose="020B0604020202020204" pitchFamily="34" charset="0"/>
                <a:cs typeface="Arial" panose="020B0604020202020204" pitchFamily="34" charset="0"/>
              </a:rPr>
              <a:t>natwest</a:t>
            </a:r>
            <a:r>
              <a:rPr lang="en-GB" sz="1600" b="0" i="0" dirty="0">
                <a:solidFill>
                  <a:srgbClr val="000000"/>
                </a:solidFill>
                <a:effectLst/>
                <a:highlight>
                  <a:srgbClr val="FFFFFF"/>
                </a:highlight>
                <a:latin typeface="Arial" panose="020B0604020202020204" pitchFamily="34" charset="0"/>
                <a:cs typeface="Arial" panose="020B0604020202020204" pitchFamily="34" charset="0"/>
              </a:rPr>
              <a:t> bank. (2024). </a:t>
            </a:r>
            <a:r>
              <a:rPr lang="en-GB" sz="1600" b="0" i="1" dirty="0">
                <a:solidFill>
                  <a:srgbClr val="000000"/>
                </a:solidFill>
                <a:effectLst/>
                <a:latin typeface="Arial" panose="020B0604020202020204" pitchFamily="34" charset="0"/>
                <a:cs typeface="Arial" panose="020B0604020202020204" pitchFamily="34" charset="0"/>
              </a:rPr>
              <a:t>Top challenges faced by British business owners</a:t>
            </a:r>
            <a:r>
              <a:rPr lang="en-GB" sz="1600" b="0" i="0" dirty="0">
                <a:solidFill>
                  <a:srgbClr val="000000"/>
                </a:solidFill>
                <a:effectLst/>
                <a:highlight>
                  <a:srgbClr val="FFFFFF"/>
                </a:highlight>
                <a:latin typeface="Arial" panose="020B0604020202020204" pitchFamily="34" charset="0"/>
                <a:cs typeface="Arial" panose="020B0604020202020204" pitchFamily="34" charset="0"/>
              </a:rPr>
              <a:t>. [Online]. www.natwestgroup.com. Last Updated: 14th November 2024. Available at: https://www.natwestgroup.com/news-and-insights/news-room/press-releases/enterprise/2023/nov/top-chal [Accessed 9 June 2024].</a:t>
            </a:r>
            <a:endParaRPr lang="en-GB" sz="1600" b="0" dirty="0">
              <a:solidFill>
                <a:srgbClr val="000000"/>
              </a:solidFill>
              <a:effectLst/>
              <a:highlight>
                <a:srgbClr val="FFFFFF"/>
              </a:highlight>
              <a:latin typeface="Arial" panose="020B0604020202020204" pitchFamily="34" charset="0"/>
              <a:cs typeface="Arial" panose="020B0604020202020204" pitchFamily="34" charset="0"/>
            </a:endParaRPr>
          </a:p>
          <a:p>
            <a:pPr>
              <a:lnSpc>
                <a:spcPct val="170000"/>
              </a:lnSpc>
            </a:pPr>
            <a:r>
              <a:rPr lang="en-GB" sz="1600" b="0" i="0" dirty="0">
                <a:solidFill>
                  <a:srgbClr val="000000"/>
                </a:solidFill>
                <a:effectLst/>
                <a:highlight>
                  <a:srgbClr val="FFFFFF"/>
                </a:highlight>
                <a:latin typeface="Arial" panose="020B0604020202020204" pitchFamily="34" charset="0"/>
                <a:cs typeface="Arial" panose="020B0604020202020204" pitchFamily="34" charset="0"/>
              </a:rPr>
              <a:t>security kings. (2022). </a:t>
            </a:r>
            <a:r>
              <a:rPr lang="en-GB" sz="1600" b="0" i="1" dirty="0">
                <a:solidFill>
                  <a:srgbClr val="000000"/>
                </a:solidFill>
                <a:effectLst/>
                <a:latin typeface="Arial" panose="020B0604020202020204" pitchFamily="34" charset="0"/>
                <a:cs typeface="Arial" panose="020B0604020202020204" pitchFamily="34" charset="0"/>
              </a:rPr>
              <a:t>Manned Guarding Services</a:t>
            </a:r>
            <a:r>
              <a:rPr lang="en-GB" sz="1600" b="0" i="0" dirty="0">
                <a:solidFill>
                  <a:srgbClr val="000000"/>
                </a:solidFill>
                <a:effectLst/>
                <a:highlight>
                  <a:srgbClr val="FFFFFF"/>
                </a:highlight>
                <a:latin typeface="Arial" panose="020B0604020202020204" pitchFamily="34" charset="0"/>
                <a:cs typeface="Arial" panose="020B0604020202020204" pitchFamily="34" charset="0"/>
              </a:rPr>
              <a:t>. [Online]. security kings.. Last Updated: 2024. Available at: https://www.securitykings.co.uk/services/manned-guarding/ [Accessed 9 June 2024].</a:t>
            </a:r>
            <a:endParaRPr lang="en-GB" sz="1600" b="0" dirty="0">
              <a:solidFill>
                <a:srgbClr val="000000"/>
              </a:solidFill>
              <a:effectLst/>
              <a:highlight>
                <a:srgbClr val="FFFFFF"/>
              </a:highlight>
              <a:latin typeface="Arial" panose="020B0604020202020204" pitchFamily="34" charset="0"/>
              <a:cs typeface="Arial" panose="020B0604020202020204" pitchFamily="34" charset="0"/>
            </a:endParaRPr>
          </a:p>
          <a:p>
            <a:pPr>
              <a:lnSpc>
                <a:spcPct val="170000"/>
              </a:lnSpc>
            </a:pPr>
            <a:r>
              <a:rPr lang="en-GB" sz="1600" b="0" dirty="0" err="1">
                <a:solidFill>
                  <a:srgbClr val="000000"/>
                </a:solidFill>
                <a:effectLst/>
                <a:highlight>
                  <a:srgbClr val="FFFFFF"/>
                </a:highlight>
                <a:latin typeface="Arial" panose="020B0604020202020204" pitchFamily="34" charset="0"/>
                <a:cs typeface="Arial" panose="020B0604020202020204" pitchFamily="34" charset="0"/>
              </a:rPr>
              <a:t>stagesecurity</a:t>
            </a:r>
            <a:r>
              <a:rPr lang="en-GB" sz="1600" b="0" dirty="0">
                <a:solidFill>
                  <a:srgbClr val="000000"/>
                </a:solidFill>
                <a:effectLst/>
                <a:highlight>
                  <a:srgbClr val="FFFFFF"/>
                </a:highlight>
                <a:latin typeface="Arial" panose="020B0604020202020204" pitchFamily="34" charset="0"/>
                <a:cs typeface="Arial" panose="020B0604020202020204" pitchFamily="34" charset="0"/>
              </a:rPr>
              <a:t>. (2023). </a:t>
            </a:r>
            <a:r>
              <a:rPr lang="en-GB" sz="1600" b="0" dirty="0">
                <a:solidFill>
                  <a:srgbClr val="000000"/>
                </a:solidFill>
                <a:effectLst/>
                <a:latin typeface="Arial" panose="020B0604020202020204" pitchFamily="34" charset="0"/>
                <a:cs typeface="Arial" panose="020B0604020202020204" pitchFamily="34" charset="0"/>
              </a:rPr>
              <a:t>What Types of Businesses Need Manned Guarding?</a:t>
            </a:r>
            <a:r>
              <a:rPr lang="en-GB" sz="1600" b="0" dirty="0">
                <a:solidFill>
                  <a:srgbClr val="000000"/>
                </a:solidFill>
                <a:effectLst/>
                <a:highlight>
                  <a:srgbClr val="FFFFFF"/>
                </a:highlight>
                <a:latin typeface="Arial" panose="020B0604020202020204" pitchFamily="34" charset="0"/>
                <a:cs typeface="Arial" panose="020B0604020202020204" pitchFamily="34" charset="0"/>
              </a:rPr>
              <a:t>. [Online]. Stage Security. Last Updated: 2023. Available at: https://www.stagesecurity.co.uk/what-types-of-businesses-need-manned-guarding/ [Accessed 9 June 2024].</a:t>
            </a:r>
          </a:p>
          <a:p>
            <a:pPr>
              <a:lnSpc>
                <a:spcPct val="170000"/>
              </a:lnSpc>
            </a:pPr>
            <a:r>
              <a:rPr lang="en-GB" sz="1600" b="0" i="0" dirty="0">
                <a:solidFill>
                  <a:srgbClr val="000000"/>
                </a:solidFill>
                <a:effectLst/>
                <a:highlight>
                  <a:srgbClr val="FFFFFF"/>
                </a:highlight>
                <a:latin typeface="Arial" panose="020B0604020202020204" pitchFamily="34" charset="0"/>
                <a:cs typeface="Arial" panose="020B0604020202020204" pitchFamily="34" charset="0"/>
              </a:rPr>
              <a:t>startups. (2024). </a:t>
            </a:r>
            <a:r>
              <a:rPr lang="en-GB" sz="1600" b="0" i="1" dirty="0">
                <a:solidFill>
                  <a:srgbClr val="000000"/>
                </a:solidFill>
                <a:effectLst/>
                <a:latin typeface="Arial" panose="020B0604020202020204" pitchFamily="34" charset="0"/>
                <a:cs typeface="Arial" panose="020B0604020202020204" pitchFamily="34" charset="0"/>
              </a:rPr>
              <a:t>How to start a security company</a:t>
            </a:r>
            <a:r>
              <a:rPr lang="en-GB" sz="1600" b="0" i="0" dirty="0">
                <a:solidFill>
                  <a:srgbClr val="000000"/>
                </a:solidFill>
                <a:effectLst/>
                <a:highlight>
                  <a:srgbClr val="FFFFFF"/>
                </a:highlight>
                <a:latin typeface="Arial" panose="020B0604020202020204" pitchFamily="34" charset="0"/>
                <a:cs typeface="Arial" panose="020B0604020202020204" pitchFamily="34" charset="0"/>
              </a:rPr>
              <a:t>. [Online]. startups.co.uk/. Last Updated: 2022. Available at: https://startups.co.uk/guides/how-to-start-a-security-company/ [Accessed 9 June 2024].</a:t>
            </a:r>
            <a:br>
              <a:rPr lang="en-GB" sz="1600" dirty="0">
                <a:latin typeface="Arial" panose="020B0604020202020204" pitchFamily="34" charset="0"/>
                <a:cs typeface="Arial" panose="020B0604020202020204" pitchFamily="34" charset="0"/>
              </a:rPr>
            </a:br>
            <a:endParaRPr lang="en-GB" sz="1600" b="0" dirty="0">
              <a:solidFill>
                <a:srgbClr val="000000"/>
              </a:solidFill>
              <a:effectLst/>
              <a:highlight>
                <a:srgbClr val="FFFFFF"/>
              </a:highlight>
              <a:latin typeface="Arial" panose="020B0604020202020204" pitchFamily="34" charset="0"/>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6561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plan presentation">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spDef>
      <a:spPr/>
      <a:bodyPr rtlCol="0" anchor="ctr"/>
      <a:lstStyle>
        <a:defPPr algn="ctr">
          <a:defRPr dirty="0"/>
        </a:defPPr>
      </a:lstStyle>
      <a:style>
        <a:lnRef idx="1">
          <a:schemeClr val="accent1"/>
        </a:lnRef>
        <a:fillRef idx="2">
          <a:schemeClr val="accent1"/>
        </a:fillRef>
        <a:effectRef idx="1">
          <a:schemeClr val="accent1"/>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Office_26627891_TF03460662" id="{4EE59AD2-4FC0-4DE5-A511-DF9FB1096AFF}" vid="{26619120-53DC-43F1-8002-393265FE4E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Template>
  <TotalTime>759</TotalTime>
  <Words>1590</Words>
  <Application>Microsoft Office PowerPoint</Application>
  <PresentationFormat>Widescreen</PresentationFormat>
  <Paragraphs>169</Paragraphs>
  <Slides>25</Slides>
  <Notes>13</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Cambria</vt:lpstr>
      <vt:lpstr>Noto Sans</vt:lpstr>
      <vt:lpstr>Wingdings 2</vt:lpstr>
      <vt:lpstr>Business plan presentation</vt:lpstr>
      <vt:lpstr>Managing Enterprises in the 21st Century</vt:lpstr>
      <vt:lpstr>Presentation Overview </vt:lpstr>
      <vt:lpstr>MadSec Security Limited </vt:lpstr>
      <vt:lpstr>Mission Statement</vt:lpstr>
      <vt:lpstr>Aims</vt:lpstr>
      <vt:lpstr>Objectives</vt:lpstr>
      <vt:lpstr>Legal Status</vt:lpstr>
      <vt:lpstr>Disadvantages of Ltd Company</vt:lpstr>
      <vt:lpstr>The Team</vt:lpstr>
      <vt:lpstr>Organisation Chart </vt:lpstr>
      <vt:lpstr>PowerPoint Presentation</vt:lpstr>
      <vt:lpstr>Equipment</vt:lpstr>
      <vt:lpstr>PowerPoint Presentation</vt:lpstr>
      <vt:lpstr>Recruitment and Training:</vt:lpstr>
      <vt:lpstr>Human Resources and Security Staffing Plan(Karacan, E., 2011).</vt:lpstr>
      <vt:lpstr>Funding Requirements: £300,000</vt:lpstr>
      <vt:lpstr>Financial Resources</vt:lpstr>
      <vt:lpstr>Marketing Strategy</vt:lpstr>
      <vt:lpstr>2.2 Madsec Ltd Security Advert</vt:lpstr>
      <vt:lpstr>Market Research (avvale consulting. (2024).</vt:lpstr>
      <vt:lpstr>Survey Data conducted </vt:lpstr>
      <vt:lpstr>3.3 Reviews from Bark.com</vt:lpstr>
      <vt:lpstr>Biggest Threat to Success of Madsec ltd</vt:lpstr>
      <vt:lpstr>5.1 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BIG P</dc:creator>
  <cp:lastModifiedBy>BIG P</cp:lastModifiedBy>
  <cp:revision>5</cp:revision>
  <dcterms:created xsi:type="dcterms:W3CDTF">2024-06-09T08:56:30Z</dcterms:created>
  <dcterms:modified xsi:type="dcterms:W3CDTF">2024-06-24T13:21:47Z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74069300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