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71" r:id="rId3"/>
    <p:sldId id="272" r:id="rId4"/>
    <p:sldId id="265" r:id="rId5"/>
    <p:sldId id="270" r:id="rId6"/>
    <p:sldId id="283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56472A-CB46-D629-6CBA-D9B176B5F02C}" v="24" dt="2025-01-14T12:55:12.2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ie-May James (2404489)" userId="S::2404489@student.uwtsd.ac.uk::8c33585c-a125-4d01-a2d9-20497e90b2dc" providerId="AD" clId="Web-{1B56472A-CB46-D629-6CBA-D9B176B5F02C}"/>
    <pc:docChg chg="addSld delSld modSld">
      <pc:chgData name="Susie-May James (2404489)" userId="S::2404489@student.uwtsd.ac.uk::8c33585c-a125-4d01-a2d9-20497e90b2dc" providerId="AD" clId="Web-{1B56472A-CB46-D629-6CBA-D9B176B5F02C}" dt="2025-01-14T12:55:12.258" v="17" actId="1076"/>
      <pc:docMkLst>
        <pc:docMk/>
      </pc:docMkLst>
      <pc:sldChg chg="addSp delSp modSp del">
        <pc:chgData name="Susie-May James (2404489)" userId="S::2404489@student.uwtsd.ac.uk::8c33585c-a125-4d01-a2d9-20497e90b2dc" providerId="AD" clId="Web-{1B56472A-CB46-D629-6CBA-D9B176B5F02C}" dt="2025-01-14T12:14:10.062" v="4"/>
        <pc:sldMkLst>
          <pc:docMk/>
          <pc:sldMk cId="109857222" sldId="256"/>
        </pc:sldMkLst>
        <pc:spChg chg="add del mod">
          <ac:chgData name="Susie-May James (2404489)" userId="S::2404489@student.uwtsd.ac.uk::8c33585c-a125-4d01-a2d9-20497e90b2dc" providerId="AD" clId="Web-{1B56472A-CB46-D629-6CBA-D9B176B5F02C}" dt="2025-01-14T12:13:44.937" v="2"/>
          <ac:spMkLst>
            <pc:docMk/>
            <pc:sldMk cId="109857222" sldId="256"/>
            <ac:spMk id="4" creationId="{7E07AE57-5871-9C56-ED18-0B95B23DD727}"/>
          </ac:spMkLst>
        </pc:spChg>
      </pc:sldChg>
      <pc:sldChg chg="add">
        <pc:chgData name="Susie-May James (2404489)" userId="S::2404489@student.uwtsd.ac.uk::8c33585c-a125-4d01-a2d9-20497e90b2dc" providerId="AD" clId="Web-{1B56472A-CB46-D629-6CBA-D9B176B5F02C}" dt="2025-01-14T12:14:05.703" v="3"/>
        <pc:sldMkLst>
          <pc:docMk/>
          <pc:sldMk cId="3009210092" sldId="257"/>
        </pc:sldMkLst>
      </pc:sldChg>
      <pc:sldChg chg="modSp add">
        <pc:chgData name="Susie-May James (2404489)" userId="S::2404489@student.uwtsd.ac.uk::8c33585c-a125-4d01-a2d9-20497e90b2dc" providerId="AD" clId="Web-{1B56472A-CB46-D629-6CBA-D9B176B5F02C}" dt="2025-01-14T12:35:33.697" v="12" actId="20577"/>
        <pc:sldMkLst>
          <pc:docMk/>
          <pc:sldMk cId="3005468156" sldId="265"/>
        </pc:sldMkLst>
        <pc:spChg chg="mod">
          <ac:chgData name="Susie-May James (2404489)" userId="S::2404489@student.uwtsd.ac.uk::8c33585c-a125-4d01-a2d9-20497e90b2dc" providerId="AD" clId="Web-{1B56472A-CB46-D629-6CBA-D9B176B5F02C}" dt="2025-01-14T12:35:33.697" v="12" actId="20577"/>
          <ac:spMkLst>
            <pc:docMk/>
            <pc:sldMk cId="3005468156" sldId="265"/>
            <ac:spMk id="6" creationId="{F0081995-F0A9-8185-7429-362670B10D7B}"/>
          </ac:spMkLst>
        </pc:spChg>
      </pc:sldChg>
      <pc:sldChg chg="add">
        <pc:chgData name="Susie-May James (2404489)" userId="S::2404489@student.uwtsd.ac.uk::8c33585c-a125-4d01-a2d9-20497e90b2dc" providerId="AD" clId="Web-{1B56472A-CB46-D629-6CBA-D9B176B5F02C}" dt="2025-01-14T12:49:58.418" v="13"/>
        <pc:sldMkLst>
          <pc:docMk/>
          <pc:sldMk cId="802152935" sldId="270"/>
        </pc:sldMkLst>
      </pc:sldChg>
      <pc:sldChg chg="add">
        <pc:chgData name="Susie-May James (2404489)" userId="S::2404489@student.uwtsd.ac.uk::8c33585c-a125-4d01-a2d9-20497e90b2dc" providerId="AD" clId="Web-{1B56472A-CB46-D629-6CBA-D9B176B5F02C}" dt="2025-01-14T12:14:27.594" v="5"/>
        <pc:sldMkLst>
          <pc:docMk/>
          <pc:sldMk cId="1791799745" sldId="271"/>
        </pc:sldMkLst>
      </pc:sldChg>
      <pc:sldChg chg="add">
        <pc:chgData name="Susie-May James (2404489)" userId="S::2404489@student.uwtsd.ac.uk::8c33585c-a125-4d01-a2d9-20497e90b2dc" providerId="AD" clId="Web-{1B56472A-CB46-D629-6CBA-D9B176B5F02C}" dt="2025-01-14T12:15:00.235" v="6"/>
        <pc:sldMkLst>
          <pc:docMk/>
          <pc:sldMk cId="890256401" sldId="272"/>
        </pc:sldMkLst>
      </pc:sldChg>
      <pc:sldChg chg="add del">
        <pc:chgData name="Susie-May James (2404489)" userId="S::2404489@student.uwtsd.ac.uk::8c33585c-a125-4d01-a2d9-20497e90b2dc" providerId="AD" clId="Web-{1B56472A-CB46-D629-6CBA-D9B176B5F02C}" dt="2025-01-14T12:54:47.788" v="16"/>
        <pc:sldMkLst>
          <pc:docMk/>
          <pc:sldMk cId="2264203162" sldId="282"/>
        </pc:sldMkLst>
      </pc:sldChg>
      <pc:sldChg chg="modSp add">
        <pc:chgData name="Susie-May James (2404489)" userId="S::2404489@student.uwtsd.ac.uk::8c33585c-a125-4d01-a2d9-20497e90b2dc" providerId="AD" clId="Web-{1B56472A-CB46-D629-6CBA-D9B176B5F02C}" dt="2025-01-14T12:55:12.258" v="17" actId="1076"/>
        <pc:sldMkLst>
          <pc:docMk/>
          <pc:sldMk cId="1901666198" sldId="283"/>
        </pc:sldMkLst>
        <pc:spChg chg="mod">
          <ac:chgData name="Susie-May James (2404489)" userId="S::2404489@student.uwtsd.ac.uk::8c33585c-a125-4d01-a2d9-20497e90b2dc" providerId="AD" clId="Web-{1B56472A-CB46-D629-6CBA-D9B176B5F02C}" dt="2025-01-14T12:55:12.258" v="17" actId="1076"/>
          <ac:spMkLst>
            <pc:docMk/>
            <pc:sldMk cId="1901666198" sldId="283"/>
            <ac:spMk id="4" creationId="{EAE71A73-5F9D-BBA6-F919-9891E513273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7CCAEF-6B15-4263-959D-EEA406EEEEF7}" type="datetimeFigureOut">
              <a:t>1/14/2025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2CE290-7A64-4D8E-82E5-B195EAA0DC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254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GWR are partnering with Legoland to provide transport – train takes so far then buses are provided to the actual attraction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6F666F-67BC-422C-8CAC-D0E39AE84E59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72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7DAF4-7E6C-E8C2-8AD3-D2C3F22E5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CFBBC0-65E9-27B5-F412-8EFDF8EB7B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F542D0-400C-8417-F26D-AAC6CCF6F1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what I used to make it and why we created it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how I can adapt to </a:t>
            </a:r>
            <a:r>
              <a:rPr lang="en-US" err="1"/>
              <a:t>facebook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12960A-FAE3-38F9-B5D4-F7DD0CFF60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6F666F-67BC-422C-8CAC-D0E39AE84E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94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pro.similarweb.com/#/digitalsuite/websiteanalysis/audience-demographics/" TargetMode="External"/><Relationship Id="rId3" Type="http://schemas.openxmlformats.org/officeDocument/2006/relationships/hyperlink" Target="https://www.smartinsights.com/digital-marketing-strategy/race-a-practical-framework-to-improve-your-digital-marketing/" TargetMode="External"/><Relationship Id="rId7" Type="http://schemas.openxmlformats.org/officeDocument/2006/relationships/hyperlink" Target="https://en.m.wikipedia.org/wiki/File:Great_Western_Railway_network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a.raildeliverygroup.com/news/rail-travel-emits-10-times-less-carbon-than-car-travel-new-figures-show" TargetMode="External"/><Relationship Id="rId5" Type="http://schemas.openxmlformats.org/officeDocument/2006/relationships/hyperlink" Target="https://www.gwr.com/your-tickets/ways-to-save/offers/legoland" TargetMode="External"/><Relationship Id="rId10" Type="http://schemas.openxmlformats.org/officeDocument/2006/relationships/hyperlink" Target="https://www.brandingmag.com/rande-vick/a-harmonious-connection-aristotles-modes-of-persuasion-and-leo-fender/" TargetMode="External"/><Relationship Id="rId4" Type="http://schemas.openxmlformats.org/officeDocument/2006/relationships/hyperlink" Target="https://explodingtopics.com/blog/tiktok-demographics" TargetMode="External"/><Relationship Id="rId9" Type="http://schemas.openxmlformats.org/officeDocument/2006/relationships/hyperlink" Target="https://www.statista.com/statistics/641530/attendance-at-the-legoland-windsor-uk-theme-par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9000">
              <a:schemeClr val="accent6">
                <a:lumMod val="60000"/>
                <a:lumOff val="40000"/>
              </a:schemeClr>
            </a:gs>
            <a:gs pos="12000">
              <a:schemeClr val="accent6"/>
            </a:gs>
            <a:gs pos="94000">
              <a:srgbClr val="CBE9D3"/>
            </a:gs>
            <a:gs pos="45000">
              <a:schemeClr val="accent1">
                <a:lumMod val="30000"/>
                <a:lumOff val="7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egoland in London - PlanTripLondon - Things to do in London">
            <a:extLst>
              <a:ext uri="{FF2B5EF4-FFF2-40B4-BE49-F238E27FC236}">
                <a16:creationId xmlns:a16="http://schemas.microsoft.com/office/drawing/2014/main" id="{B364D4C1-780B-A722-A8AF-9940CD4A5A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09"/>
            <a:ext cx="12192000" cy="3412469"/>
          </a:xfrm>
          <a:prstGeom prst="rect">
            <a:avLst/>
          </a:prstGeom>
        </p:spPr>
      </p:pic>
      <p:pic>
        <p:nvPicPr>
          <p:cNvPr id="10" name="Picture 9" descr="Great Western Railway — Story">
            <a:extLst>
              <a:ext uri="{FF2B5EF4-FFF2-40B4-BE49-F238E27FC236}">
                <a16:creationId xmlns:a16="http://schemas.microsoft.com/office/drawing/2014/main" id="{792DC124-DEE0-F3C8-4846-7BC44FB09F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21344"/>
            <a:ext cx="12192000" cy="353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210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chemeClr val="bg1"/>
            </a:gs>
            <a:gs pos="62000">
              <a:schemeClr val="accent6">
                <a:lumMod val="60000"/>
                <a:lumOff val="40000"/>
              </a:schemeClr>
            </a:gs>
            <a:gs pos="4000">
              <a:schemeClr val="accent1">
                <a:lumMod val="45000"/>
                <a:lumOff val="5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55000">
              <a:schemeClr val="accent6"/>
            </a:gs>
            <a:gs pos="34000">
              <a:schemeClr val="accent1">
                <a:lumMod val="30000"/>
                <a:lumOff val="70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D587DB-BB9D-67B5-623B-4C8762B4D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37FFFD6-9199-40E3-1CB2-718F3FFA7FA5}"/>
              </a:ext>
            </a:extLst>
          </p:cNvPr>
          <p:cNvSpPr txBox="1">
            <a:spLocks/>
          </p:cNvSpPr>
          <p:nvPr/>
        </p:nvSpPr>
        <p:spPr>
          <a:xfrm>
            <a:off x="2358321" y="275470"/>
            <a:ext cx="7648711" cy="672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dirty="0">
                <a:latin typeface="Avenir Next LT Pro"/>
                <a:cs typeface="Big Caslon Medium"/>
              </a:rPr>
              <a:t>Introduction to product – Susie-May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6A4FF8-9537-7000-D513-09B4FE178569}"/>
              </a:ext>
            </a:extLst>
          </p:cNvPr>
          <p:cNvSpPr txBox="1"/>
          <p:nvPr/>
        </p:nvSpPr>
        <p:spPr>
          <a:xfrm>
            <a:off x="3315700" y="1035264"/>
            <a:ext cx="515205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>
                <a:solidFill>
                  <a:schemeClr val="accent5">
                    <a:lumMod val="76000"/>
                  </a:schemeClr>
                </a:solidFill>
                <a:latin typeface="Modern Love"/>
                <a:cs typeface="Big Caslon Medium"/>
              </a:rPr>
              <a:t>Discover Legoland with GWR Railway!</a:t>
            </a:r>
            <a:endParaRPr lang="en-GB" sz="2200">
              <a:solidFill>
                <a:schemeClr val="accent5">
                  <a:lumMod val="76000"/>
                </a:schemeClr>
              </a:solidFill>
              <a:latin typeface="Modern Love"/>
              <a:cs typeface="Big Caslon Medium"/>
            </a:endParaRPr>
          </a:p>
        </p:txBody>
      </p:sp>
      <p:pic>
        <p:nvPicPr>
          <p:cNvPr id="13" name="Picture 12" descr="A map of a train&#10;&#10;Description automatically generated">
            <a:extLst>
              <a:ext uri="{FF2B5EF4-FFF2-40B4-BE49-F238E27FC236}">
                <a16:creationId xmlns:a16="http://schemas.microsoft.com/office/drawing/2014/main" id="{E5C4CE6D-BD4B-CF8C-90C3-2D2D9E002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656" y="1622125"/>
            <a:ext cx="7272066" cy="5058248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5560E69E-5BCD-6031-4B2A-1EB415AA3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903" y="3690504"/>
            <a:ext cx="1282412" cy="543792"/>
          </a:xfrm>
          <a:prstGeom prst="rect">
            <a:avLst/>
          </a:prstGeom>
        </p:spPr>
      </p:pic>
      <p:pic>
        <p:nvPicPr>
          <p:cNvPr id="6" name="Picture 5" descr="A screenshot of a website&#10;&#10;Description automatically generated">
            <a:extLst>
              <a:ext uri="{FF2B5EF4-FFF2-40B4-BE49-F238E27FC236}">
                <a16:creationId xmlns:a16="http://schemas.microsoft.com/office/drawing/2014/main" id="{15749A89-B65D-2AF8-36FC-1ECFD0296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749" y="1711036"/>
            <a:ext cx="3861229" cy="4876799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91799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chemeClr val="accent6">
                <a:lumMod val="60000"/>
                <a:lumOff val="40000"/>
              </a:schemeClr>
            </a:gs>
            <a:gs pos="92000">
              <a:schemeClr val="accent6"/>
            </a:gs>
            <a:gs pos="54000">
              <a:schemeClr val="accent1">
                <a:lumMod val="30000"/>
                <a:lumOff val="70000"/>
              </a:scheme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0051E2-7848-7CB4-3C5C-069CC07FA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of blue bars&#10;&#10;Description automatically generated">
            <a:extLst>
              <a:ext uri="{FF2B5EF4-FFF2-40B4-BE49-F238E27FC236}">
                <a16:creationId xmlns:a16="http://schemas.microsoft.com/office/drawing/2014/main" id="{4019FBD4-05B3-A3F5-DBD9-97FEF3EAD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71" y="1720684"/>
            <a:ext cx="7877632" cy="4397168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591F2F-830A-AEA3-B549-916B7534BB42}"/>
              </a:ext>
            </a:extLst>
          </p:cNvPr>
          <p:cNvSpPr txBox="1"/>
          <p:nvPr/>
        </p:nvSpPr>
        <p:spPr>
          <a:xfrm>
            <a:off x="1260764" y="484909"/>
            <a:ext cx="6040581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>
                <a:solidFill>
                  <a:schemeClr val="accent5">
                    <a:lumMod val="76000"/>
                  </a:schemeClr>
                </a:solidFill>
              </a:rPr>
              <a:t>Number of visitors at Legoland Windsor theme park in the UK from 2009 – 2023 </a:t>
            </a:r>
            <a:endParaRPr lang="en-GB">
              <a:solidFill>
                <a:schemeClr val="accent5">
                  <a:lumMod val="76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EE233F-978F-F9FA-EECB-E8EBCB1379C5}"/>
              </a:ext>
            </a:extLst>
          </p:cNvPr>
          <p:cNvSpPr txBox="1"/>
          <p:nvPr/>
        </p:nvSpPr>
        <p:spPr>
          <a:xfrm>
            <a:off x="8340436" y="1939637"/>
            <a:ext cx="27432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tx2"/>
                </a:solidFill>
              </a:rPr>
              <a:t>"Attendance at Legoland Windsor exceeded 2.4 million in 2023. Legoland Windsor was also ranked as the UK's leading amusement park that year" (Statista Research Department, 2024). </a:t>
            </a:r>
          </a:p>
        </p:txBody>
      </p:sp>
    </p:spTree>
    <p:extLst>
      <p:ext uri="{BB962C8B-B14F-4D97-AF65-F5344CB8AC3E}">
        <p14:creationId xmlns:p14="http://schemas.microsoft.com/office/powerpoint/2010/main" val="890256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BE6EA5C-87C7-FED2-30B9-E7969F59D1CD}"/>
              </a:ext>
            </a:extLst>
          </p:cNvPr>
          <p:cNvSpPr txBox="1"/>
          <p:nvPr/>
        </p:nvSpPr>
        <p:spPr>
          <a:xfrm>
            <a:off x="0" y="-5555"/>
            <a:ext cx="6344988" cy="6869436"/>
          </a:xfrm>
          <a:prstGeom prst="rect">
            <a:avLst/>
          </a:prstGeom>
          <a:gradFill>
            <a:gsLst>
              <a:gs pos="100000">
                <a:schemeClr val="bg1"/>
              </a:gs>
              <a:gs pos="0">
                <a:schemeClr val="bg1"/>
              </a:gs>
              <a:gs pos="33000">
                <a:schemeClr val="accent1">
                  <a:lumMod val="40000"/>
                  <a:lumOff val="60000"/>
                </a:schemeClr>
              </a:gs>
              <a:gs pos="98000">
                <a:schemeClr val="accent6"/>
              </a:gs>
              <a:gs pos="99000">
                <a:schemeClr val="accent1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6BB62FF-94E1-5D11-8B25-C2E8CB950F41}"/>
              </a:ext>
            </a:extLst>
          </p:cNvPr>
          <p:cNvSpPr>
            <a:spLocks noGrp="1"/>
          </p:cNvSpPr>
          <p:nvPr/>
        </p:nvSpPr>
        <p:spPr>
          <a:xfrm>
            <a:off x="254782" y="966602"/>
            <a:ext cx="5847096" cy="568833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4864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54864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83439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Avenir Next LT Pro"/>
              </a:rPr>
              <a:t>To promote train travel to families by expanding this market and encouraging them to use rail for day trips like Legoland. </a:t>
            </a:r>
          </a:p>
          <a:p>
            <a:pPr>
              <a:buClr>
                <a:srgbClr val="BBB487"/>
              </a:buClr>
            </a:pPr>
            <a:r>
              <a:rPr lang="en-US">
                <a:latin typeface="Avenir Next LT Pro"/>
              </a:rPr>
              <a:t>Create exposure to the GWR company and their offerings.</a:t>
            </a:r>
          </a:p>
          <a:p>
            <a:pPr>
              <a:buClr>
                <a:srgbClr val="BBB487"/>
              </a:buClr>
            </a:pPr>
            <a:r>
              <a:rPr lang="en-US"/>
              <a:t>Showcase the convenience of rail travel.</a:t>
            </a:r>
          </a:p>
          <a:p>
            <a:pPr>
              <a:buClr>
                <a:srgbClr val="BBB487"/>
              </a:buClr>
            </a:pPr>
            <a:r>
              <a:rPr lang="en-US"/>
              <a:t>Encourage families to opt for a more sustainable transport option.</a:t>
            </a:r>
          </a:p>
          <a:p>
            <a:pPr>
              <a:buClr>
                <a:srgbClr val="BBB487"/>
              </a:buClr>
            </a:pPr>
            <a:endParaRPr lang="en-US">
              <a:latin typeface="Avenir Next LT Pro"/>
            </a:endParaRPr>
          </a:p>
          <a:p>
            <a:pPr marL="0" indent="0">
              <a:buClr>
                <a:srgbClr val="BBB487"/>
              </a:buClr>
              <a:buNone/>
            </a:pPr>
            <a:r>
              <a:rPr lang="en-US" sz="1600">
                <a:latin typeface="Modern Love"/>
              </a:rPr>
              <a:t>Did You Know That …</a:t>
            </a:r>
            <a:endParaRPr lang="en-US">
              <a:latin typeface="Avenir Next LT Pro"/>
            </a:endParaRPr>
          </a:p>
          <a:p>
            <a:pPr marL="0" indent="0">
              <a:buClr>
                <a:srgbClr val="BBB487"/>
              </a:buClr>
              <a:buNone/>
            </a:pPr>
            <a:r>
              <a:rPr lang="en-US">
                <a:latin typeface="Avenir Next LT Pro"/>
                <a:cs typeface="Big Caslon Medium"/>
              </a:rPr>
              <a:t>"Rail travel creates 10 times less carbon emissions per passenger than the equivalent car journey" (Rail Delivery Group, 2023). </a:t>
            </a:r>
          </a:p>
          <a:p>
            <a:pPr marL="0" indent="0">
              <a:buClr>
                <a:srgbClr val="E2DFCC">
                  <a:lumMod val="75000"/>
                </a:srgbClr>
              </a:buClr>
              <a:buNone/>
            </a:pPr>
            <a:endParaRPr lang="en-US">
              <a:latin typeface="Avenir Next LT Pro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D01FBD-7497-4FB3-8696-53E62E0678B7}"/>
              </a:ext>
            </a:extLst>
          </p:cNvPr>
          <p:cNvSpPr txBox="1"/>
          <p:nvPr/>
        </p:nvSpPr>
        <p:spPr>
          <a:xfrm>
            <a:off x="497456" y="209909"/>
            <a:ext cx="5359876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>
                <a:solidFill>
                  <a:srgbClr val="323232"/>
                </a:solidFill>
              </a:rPr>
              <a:t>Aims &amp; Objectives of Campaign:</a:t>
            </a:r>
            <a:endParaRPr lang="en-GB" sz="2500" b="1"/>
          </a:p>
        </p:txBody>
      </p:sp>
      <p:pic>
        <p:nvPicPr>
          <p:cNvPr id="2" name="Picture 1" descr="Page 2 | Family Line Icon Vector Art, Icons, and Graphics for Free Download">
            <a:extLst>
              <a:ext uri="{FF2B5EF4-FFF2-40B4-BE49-F238E27FC236}">
                <a16:creationId xmlns:a16="http://schemas.microsoft.com/office/drawing/2014/main" id="{220C111B-5B98-90BA-AAC4-1A7E2863FF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722" t="14516" r="12167" b="18279"/>
          <a:stretch/>
        </p:blipFill>
        <p:spPr>
          <a:xfrm>
            <a:off x="7540769" y="964982"/>
            <a:ext cx="2764612" cy="20430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1E31F7-BBB2-AA89-A34F-CFD7E3D029EB}"/>
              </a:ext>
            </a:extLst>
          </p:cNvPr>
          <p:cNvSpPr txBox="1"/>
          <p:nvPr/>
        </p:nvSpPr>
        <p:spPr>
          <a:xfrm>
            <a:off x="7245927" y="221672"/>
            <a:ext cx="33666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CUSTOMER PROFILE: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FA4DE9-0ED8-E652-A064-910C4687A550}"/>
              </a:ext>
            </a:extLst>
          </p:cNvPr>
          <p:cNvSpPr txBox="1"/>
          <p:nvPr/>
        </p:nvSpPr>
        <p:spPr>
          <a:xfrm>
            <a:off x="8174180" y="3200400"/>
            <a:ext cx="254923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Modern Love"/>
              </a:rPr>
              <a:t>FAMILIES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081995-F0A9-8185-7429-362670B10D7B}"/>
              </a:ext>
            </a:extLst>
          </p:cNvPr>
          <p:cNvSpPr txBox="1"/>
          <p:nvPr/>
        </p:nvSpPr>
        <p:spPr>
          <a:xfrm>
            <a:off x="6913418" y="3657599"/>
            <a:ext cx="4267199" cy="3265500"/>
          </a:xfrm>
          <a:prstGeom prst="rect">
            <a:avLst/>
          </a:prstGeom>
          <a:noFill/>
          <a:ln w="1270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900" dirty="0">
                <a:solidFill>
                  <a:schemeClr val="tx2"/>
                </a:solidFill>
              </a:rPr>
              <a:t>Parents </a:t>
            </a:r>
          </a:p>
          <a:p>
            <a:pPr marL="285750" indent="-285750">
              <a:buFont typeface="Arial"/>
              <a:buChar char="•"/>
            </a:pPr>
            <a:r>
              <a:rPr lang="en-GB" sz="1900" dirty="0">
                <a:solidFill>
                  <a:schemeClr val="tx2"/>
                </a:solidFill>
              </a:rPr>
              <a:t>Children (aged 2-12)</a:t>
            </a:r>
          </a:p>
          <a:p>
            <a:pPr marL="285750" indent="-285750">
              <a:buFont typeface="Arial"/>
              <a:buChar char="•"/>
            </a:pPr>
            <a:r>
              <a:rPr lang="en-GB" sz="1900" dirty="0">
                <a:solidFill>
                  <a:schemeClr val="tx2"/>
                </a:solidFill>
              </a:rPr>
              <a:t>Middle Class families with disposable income for leisure day trips to places like Legoland.</a:t>
            </a:r>
          </a:p>
          <a:p>
            <a:pPr marL="285750" indent="-285750">
              <a:buFont typeface="Arial"/>
              <a:buChar char="•"/>
            </a:pPr>
            <a:r>
              <a:rPr lang="en-GB" sz="1900" dirty="0">
                <a:solidFill>
                  <a:schemeClr val="tx2"/>
                </a:solidFill>
              </a:rPr>
              <a:t>Located within GWR's operating radius (South Wales &amp; West of England).</a:t>
            </a:r>
          </a:p>
          <a:p>
            <a:pPr marL="285750" indent="-285750">
              <a:buFont typeface="Arial"/>
              <a:buChar char="•"/>
            </a:pPr>
            <a:r>
              <a:rPr lang="en-GB" sz="1900" dirty="0">
                <a:solidFill>
                  <a:schemeClr val="tx2"/>
                </a:solidFill>
              </a:rPr>
              <a:t>Has personal commitment &amp; awareness to sustainability.</a:t>
            </a:r>
            <a:endParaRPr lang="en-GB" dirty="0">
              <a:solidFill>
                <a:schemeClr val="tx2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468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60000">
              <a:schemeClr val="accent6">
                <a:lumMod val="60000"/>
                <a:lumOff val="40000"/>
              </a:schemeClr>
            </a:gs>
            <a:gs pos="82000">
              <a:schemeClr val="accent1">
                <a:lumMod val="45000"/>
                <a:lumOff val="55000"/>
              </a:schemeClr>
            </a:gs>
            <a:gs pos="19000">
              <a:schemeClr val="accent1">
                <a:lumMod val="45000"/>
                <a:lumOff val="55000"/>
              </a:schemeClr>
            </a:gs>
            <a:gs pos="8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2CBF37-E950-D580-3EA7-8D5DF41F2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4C89A88-577A-C0B4-6341-14F1EBA44592}"/>
              </a:ext>
            </a:extLst>
          </p:cNvPr>
          <p:cNvSpPr txBox="1">
            <a:spLocks/>
          </p:cNvSpPr>
          <p:nvPr/>
        </p:nvSpPr>
        <p:spPr>
          <a:xfrm>
            <a:off x="905423" y="-6848"/>
            <a:ext cx="11003339" cy="11610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dirty="0">
                <a:latin typeface="Avenir Next LT Pro"/>
                <a:cs typeface="Big Caslon Medium"/>
              </a:rPr>
              <a:t>Justification for social media platforms – Susie-May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0BA7B5E-5FC8-97A1-C989-563A725ECAB9}"/>
              </a:ext>
            </a:extLst>
          </p:cNvPr>
          <p:cNvSpPr txBox="1">
            <a:spLocks/>
          </p:cNvSpPr>
          <p:nvPr/>
        </p:nvSpPr>
        <p:spPr>
          <a:xfrm>
            <a:off x="474103" y="1043248"/>
            <a:ext cx="10520701" cy="53350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4864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54864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83439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/>
              <a:t>Parents</a:t>
            </a:r>
            <a:r>
              <a:rPr lang="en-US" dirty="0"/>
              <a:t> (aged 25-34)</a:t>
            </a:r>
          </a:p>
          <a:p>
            <a:pPr marL="0" indent="0">
              <a:buNone/>
            </a:pPr>
            <a:r>
              <a:rPr lang="en-US" b="1" dirty="0"/>
              <a:t>Platform selected – </a:t>
            </a:r>
            <a:r>
              <a:rPr lang="en-US" dirty="0"/>
              <a:t>Facebook, Instagram &amp; TikTok</a:t>
            </a:r>
          </a:p>
          <a:p>
            <a:pPr marL="0" indent="0">
              <a:buNone/>
            </a:pPr>
            <a:r>
              <a:rPr lang="en-US" b="1" dirty="0"/>
              <a:t>Suitability: </a:t>
            </a:r>
          </a:p>
          <a:p>
            <a:pPr marL="0" indent="0">
              <a:buClr>
                <a:srgbClr val="BBB487"/>
              </a:buClr>
              <a:buNone/>
            </a:pPr>
            <a:r>
              <a:rPr lang="en-US" sz="2100" dirty="0"/>
              <a:t>According to (Duarte, 2024), "55% of TikTok users are under 30".</a:t>
            </a:r>
          </a:p>
          <a:p>
            <a:pPr marL="0" indent="0">
              <a:buClr>
                <a:srgbClr val="BBB487"/>
              </a:buClr>
              <a:buNone/>
            </a:pPr>
            <a:endParaRPr lang="en-US"/>
          </a:p>
        </p:txBody>
      </p:sp>
      <p:pic>
        <p:nvPicPr>
          <p:cNvPr id="10" name="Picture 9" descr="A blue text on a white background&#10;&#10;Description automatically generated">
            <a:extLst>
              <a:ext uri="{FF2B5EF4-FFF2-40B4-BE49-F238E27FC236}">
                <a16:creationId xmlns:a16="http://schemas.microsoft.com/office/drawing/2014/main" id="{2AF15447-9FCB-4363-1988-9F2C0C0BDF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199" y="3573002"/>
            <a:ext cx="2333625" cy="571500"/>
          </a:xfrm>
          <a:prstGeom prst="rect">
            <a:avLst/>
          </a:prstGeom>
        </p:spPr>
      </p:pic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73C00A4C-F1B4-7A43-46EC-6349A56ACB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7282" y="3577436"/>
            <a:ext cx="2362200" cy="638175"/>
          </a:xfrm>
          <a:prstGeom prst="rect">
            <a:avLst/>
          </a:prstGeom>
        </p:spPr>
      </p:pic>
      <p:pic>
        <p:nvPicPr>
          <p:cNvPr id="2" name="Picture 1" descr="File:TikTok logo.svg - Wikipedia">
            <a:extLst>
              <a:ext uri="{FF2B5EF4-FFF2-40B4-BE49-F238E27FC236}">
                <a16:creationId xmlns:a16="http://schemas.microsoft.com/office/drawing/2014/main" id="{F7AE4691-C21F-A4FA-5219-B304F40F4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0764" y="3569634"/>
            <a:ext cx="2050471" cy="646986"/>
          </a:xfrm>
          <a:prstGeom prst="rect">
            <a:avLst/>
          </a:prstGeom>
        </p:spPr>
      </p:pic>
      <p:pic>
        <p:nvPicPr>
          <p:cNvPr id="3" name="Picture 2" descr="A graph with numbers and a bar&#10;&#10;Description automatically generated">
            <a:extLst>
              <a:ext uri="{FF2B5EF4-FFF2-40B4-BE49-F238E27FC236}">
                <a16:creationId xmlns:a16="http://schemas.microsoft.com/office/drawing/2014/main" id="{FFF531D2-E496-7027-C86C-7C1FD9C846D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5" r="15064" b="741"/>
          <a:stretch/>
        </p:blipFill>
        <p:spPr>
          <a:xfrm>
            <a:off x="8256443" y="4375440"/>
            <a:ext cx="3933284" cy="2000314"/>
          </a:xfrm>
          <a:prstGeom prst="rect">
            <a:avLst/>
          </a:prstGeom>
        </p:spPr>
      </p:pic>
      <p:pic>
        <p:nvPicPr>
          <p:cNvPr id="4" name="Picture 3" descr="A graph with numbers and a bar&#10;&#10;Description automatically generated">
            <a:extLst>
              <a:ext uri="{FF2B5EF4-FFF2-40B4-BE49-F238E27FC236}">
                <a16:creationId xmlns:a16="http://schemas.microsoft.com/office/drawing/2014/main" id="{C5A6A256-27AA-DD9E-1D3E-A718BBECA04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-156" r="18127" b="12162"/>
          <a:stretch/>
        </p:blipFill>
        <p:spPr>
          <a:xfrm>
            <a:off x="4077567" y="4362711"/>
            <a:ext cx="4035930" cy="2062819"/>
          </a:xfrm>
          <a:prstGeom prst="rect">
            <a:avLst/>
          </a:prstGeom>
        </p:spPr>
      </p:pic>
      <p:pic>
        <p:nvPicPr>
          <p:cNvPr id="6" name="Picture 5" descr="A graph with numbers and a bar&#10;&#10;Description automatically generated">
            <a:extLst>
              <a:ext uri="{FF2B5EF4-FFF2-40B4-BE49-F238E27FC236}">
                <a16:creationId xmlns:a16="http://schemas.microsoft.com/office/drawing/2014/main" id="{8B73AF1E-3E53-BBB0-36BD-7ECDCA94113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6265" b="-645"/>
          <a:stretch/>
        </p:blipFill>
        <p:spPr>
          <a:xfrm>
            <a:off x="142875" y="4310495"/>
            <a:ext cx="3855917" cy="217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152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1"/>
            </a:gs>
            <a:gs pos="0">
              <a:schemeClr val="bg1"/>
            </a:gs>
            <a:gs pos="60000">
              <a:schemeClr val="accent1">
                <a:lumMod val="40000"/>
                <a:lumOff val="60000"/>
              </a:schemeClr>
            </a:gs>
            <a:gs pos="96000">
              <a:schemeClr val="accent6"/>
            </a:gs>
            <a:gs pos="25000">
              <a:schemeClr val="accent1">
                <a:lumMod val="40000"/>
                <a:lumOff val="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3ED54A-9AA8-02C4-8BCE-168C7B828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20DA1-4E0B-A2E2-F2B9-3ED535D7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8515A3B-9FFB-527D-2C71-CF89ADAA51E4}"/>
              </a:ext>
            </a:extLst>
          </p:cNvPr>
          <p:cNvSpPr txBox="1">
            <a:spLocks/>
          </p:cNvSpPr>
          <p:nvPr/>
        </p:nvSpPr>
        <p:spPr>
          <a:xfrm>
            <a:off x="1166830" y="4156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latin typeface="Big Caslon Medium" panose="02000603090000020003" pitchFamily="2" charset="-79"/>
                <a:cs typeface="Big Caslon Medium"/>
              </a:rPr>
              <a:t>References – Susie-May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E71A73-5F9D-BBA6-F919-9891E5132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721" y="1638994"/>
            <a:ext cx="11961574" cy="52241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dirty="0">
                <a:latin typeface="Avenir Next LT Pro"/>
                <a:cs typeface="Times New Roman"/>
              </a:rPr>
              <a:t>Chaffey, D. (2024). </a:t>
            </a:r>
            <a:r>
              <a:rPr lang="en-US" sz="1200" i="1" dirty="0">
                <a:latin typeface="Avenir Next LT Pro"/>
                <a:cs typeface="Times New Roman"/>
              </a:rPr>
              <a:t>Introducing RACE: a Practical Framework to Improve Your Digital Marketing</a:t>
            </a:r>
            <a:r>
              <a:rPr lang="en-US" sz="1200" dirty="0">
                <a:latin typeface="Avenir Next LT Pro"/>
                <a:cs typeface="Times New Roman"/>
              </a:rPr>
              <a:t>. [online] Smart Insights. Available at: </a:t>
            </a:r>
            <a:r>
              <a:rPr lang="en-US" sz="1200" dirty="0">
                <a:latin typeface="Avenir Next LT Pro"/>
                <a:cs typeface="Times New Roman"/>
                <a:hlinkClick r:id="rId3"/>
              </a:rPr>
              <a:t>https://www.smartinsights.com/digital-marketing-strategy/race-a-practical-framework-to-improve-your-digital-marketing/</a:t>
            </a:r>
            <a:r>
              <a:rPr lang="en-US" sz="1200" dirty="0">
                <a:latin typeface="Avenir Next LT Pro"/>
                <a:cs typeface="Times New Roman"/>
              </a:rPr>
              <a:t> [Accessed 14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>
                <a:latin typeface="Avenir Next LT Pro"/>
                <a:cs typeface="Times New Roman"/>
              </a:rPr>
              <a:t>Duarte, F. (2024). </a:t>
            </a:r>
            <a:r>
              <a:rPr lang="en-US" sz="1200" i="1" dirty="0">
                <a:latin typeface="Avenir Next LT Pro"/>
                <a:cs typeface="Times New Roman"/>
              </a:rPr>
              <a:t>TikTok User Age, Gender, &amp; Demographics (2024)</a:t>
            </a:r>
            <a:r>
              <a:rPr lang="en-US" sz="1200" dirty="0">
                <a:latin typeface="Avenir Next LT Pro"/>
                <a:cs typeface="Times New Roman"/>
              </a:rPr>
              <a:t>. [online] Exploding Topics. Available at: </a:t>
            </a:r>
            <a:r>
              <a:rPr lang="en-US" sz="1200" dirty="0">
                <a:latin typeface="Avenir Next LT Pro"/>
                <a:cs typeface="Times New Roman"/>
                <a:hlinkClick r:id="rId4"/>
              </a:rPr>
              <a:t>https://explodingtopics.com/blog/tiktok-demographics</a:t>
            </a:r>
            <a:r>
              <a:rPr lang="en-US" sz="1200" dirty="0">
                <a:latin typeface="Avenir Next LT Pro"/>
                <a:cs typeface="Times New Roman"/>
              </a:rPr>
              <a:t> [Accessed 14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>
                <a:latin typeface="Avenir Next LT Pro"/>
                <a:cs typeface="Times New Roman"/>
              </a:rPr>
              <a:t>GWR (2025). </a:t>
            </a:r>
            <a:r>
              <a:rPr lang="en-US" sz="1200" i="1" dirty="0">
                <a:latin typeface="Avenir Next LT Pro"/>
                <a:cs typeface="Times New Roman"/>
              </a:rPr>
              <a:t>LEGOLAND Windsor Resort | Train and Bus Ticket | Great Western Railway</a:t>
            </a:r>
            <a:r>
              <a:rPr lang="en-US" sz="1200" dirty="0">
                <a:latin typeface="Avenir Next LT Pro"/>
                <a:cs typeface="Times New Roman"/>
              </a:rPr>
              <a:t>. [online] Gwr.com. Available at: </a:t>
            </a:r>
            <a:r>
              <a:rPr lang="en-US" sz="1200" dirty="0">
                <a:latin typeface="Avenir Next LT Pro"/>
                <a:cs typeface="Times New Roman"/>
                <a:hlinkClick r:id="rId5"/>
              </a:rPr>
              <a:t>https://www.gwr.com/your-tickets/ways-to-save/offers/legoland</a:t>
            </a:r>
            <a:r>
              <a:rPr lang="en-US" sz="1200" dirty="0">
                <a:latin typeface="Avenir Next LT Pro"/>
                <a:cs typeface="Times New Roman"/>
              </a:rPr>
              <a:t> [Accessed 14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>
                <a:latin typeface="Avenir Next LT Pro"/>
                <a:cs typeface="Times New Roman"/>
              </a:rPr>
              <a:t>Rail Delivery Group (2023). </a:t>
            </a:r>
            <a:r>
              <a:rPr lang="en-US" sz="1200" i="1" dirty="0">
                <a:latin typeface="Avenir Next LT Pro"/>
                <a:cs typeface="Times New Roman"/>
              </a:rPr>
              <a:t>Rail Travel Emits 10 Times Less Carbon than Car travel, New Figures Show</a:t>
            </a:r>
            <a:r>
              <a:rPr lang="en-US" sz="1200" dirty="0">
                <a:latin typeface="Avenir Next LT Pro"/>
                <a:cs typeface="Times New Roman"/>
              </a:rPr>
              <a:t>. [online] Rail Delivery Group News. Available at: </a:t>
            </a:r>
            <a:r>
              <a:rPr lang="en-US" sz="1200" dirty="0">
                <a:latin typeface="Avenir Next LT Pro"/>
                <a:cs typeface="Times New Roman"/>
                <a:hlinkClick r:id="rId6"/>
              </a:rPr>
              <a:t>https://media.raildeliverygroup.com/news/rail-travel-emits-10-times-less-carbon-than-car-travel-new-figures-show</a:t>
            </a:r>
            <a:r>
              <a:rPr lang="en-US" sz="1200" dirty="0">
                <a:latin typeface="Avenir Next LT Pro"/>
                <a:cs typeface="Times New Roman"/>
              </a:rPr>
              <a:t> [Accessed 13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>
                <a:latin typeface="Avenir Next LT Pro"/>
                <a:cs typeface="Times New Roman"/>
              </a:rPr>
              <a:t>Rscprinter123 (2021). </a:t>
            </a:r>
            <a:r>
              <a:rPr lang="en-US" sz="1200" i="1" dirty="0">
                <a:latin typeface="Avenir Next LT Pro"/>
                <a:cs typeface="Times New Roman"/>
              </a:rPr>
              <a:t>Great Western Railway Network</a:t>
            </a:r>
            <a:r>
              <a:rPr lang="en-US" sz="1200" dirty="0">
                <a:latin typeface="Avenir Next LT Pro"/>
                <a:cs typeface="Times New Roman"/>
              </a:rPr>
              <a:t>. </a:t>
            </a:r>
            <a:r>
              <a:rPr lang="en-US" sz="1200" i="1" dirty="0">
                <a:latin typeface="Avenir Next LT Pro"/>
                <a:cs typeface="Times New Roman"/>
              </a:rPr>
              <a:t>Image</a:t>
            </a:r>
            <a:r>
              <a:rPr lang="en-US" sz="1200" dirty="0">
                <a:latin typeface="Avenir Next LT Pro"/>
                <a:cs typeface="Times New Roman"/>
              </a:rPr>
              <a:t>. Available at: </a:t>
            </a:r>
            <a:r>
              <a:rPr lang="en-US" sz="1200" dirty="0">
                <a:latin typeface="Avenir Next LT Pro"/>
                <a:cs typeface="Times New Roman"/>
                <a:hlinkClick r:id="rId7"/>
              </a:rPr>
              <a:t>https://en.m.wikipedia.org/wiki/File:Great_Western_Railway_network.svg</a:t>
            </a:r>
            <a:r>
              <a:rPr lang="en-US" sz="1200" dirty="0">
                <a:latin typeface="Avenir Next LT Pro"/>
                <a:cs typeface="Times New Roman"/>
              </a:rPr>
              <a:t> [Accessed 13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 err="1">
                <a:latin typeface="Avenir Next LT Pro"/>
                <a:cs typeface="Times New Roman"/>
              </a:rPr>
              <a:t>SimilarWeb</a:t>
            </a:r>
            <a:r>
              <a:rPr lang="en-US" sz="1200" dirty="0">
                <a:latin typeface="Avenir Next LT Pro"/>
                <a:cs typeface="Times New Roman"/>
              </a:rPr>
              <a:t> (2024). </a:t>
            </a:r>
            <a:r>
              <a:rPr lang="en-US" sz="1200" i="1" dirty="0">
                <a:latin typeface="Avenir Next LT Pro"/>
                <a:cs typeface="Times New Roman"/>
              </a:rPr>
              <a:t>Demographics</a:t>
            </a:r>
            <a:r>
              <a:rPr lang="en-US" sz="1200" dirty="0">
                <a:latin typeface="Avenir Next LT Pro"/>
                <a:cs typeface="Times New Roman"/>
              </a:rPr>
              <a:t>. [online] </a:t>
            </a:r>
            <a:r>
              <a:rPr lang="en-US" sz="1200" dirty="0" err="1">
                <a:latin typeface="Avenir Next LT Pro"/>
                <a:cs typeface="Times New Roman"/>
              </a:rPr>
              <a:t>Similarweb</a:t>
            </a:r>
            <a:r>
              <a:rPr lang="en-US" sz="1200" dirty="0">
                <a:latin typeface="Avenir Next LT Pro"/>
                <a:cs typeface="Times New Roman"/>
              </a:rPr>
              <a:t>. Available at: </a:t>
            </a:r>
            <a:r>
              <a:rPr lang="en-US" sz="1200" dirty="0">
                <a:latin typeface="Avenir Next LT Pro"/>
                <a:cs typeface="Times New Roman"/>
                <a:hlinkClick r:id="rId8"/>
              </a:rPr>
              <a:t>https://pro.similarweb.com/#/digitalsuite/websiteanalysis/audience-demographics/</a:t>
            </a:r>
            <a:r>
              <a:rPr lang="en-US" sz="1200" dirty="0">
                <a:latin typeface="Avenir Next LT Pro"/>
                <a:cs typeface="Times New Roman"/>
              </a:rPr>
              <a:t> [Accessed 14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>
                <a:latin typeface="Avenir Next LT Pro"/>
                <a:cs typeface="Times New Roman"/>
              </a:rPr>
              <a:t>Statista Research Department (2024). </a:t>
            </a:r>
            <a:r>
              <a:rPr lang="en-US" sz="1200" i="1" dirty="0">
                <a:latin typeface="Avenir Next LT Pro"/>
                <a:cs typeface="Times New Roman"/>
              </a:rPr>
              <a:t>Legoland Windsor UK Attendance </a:t>
            </a:r>
            <a:r>
              <a:rPr lang="en-US" sz="1200" dirty="0">
                <a:latin typeface="Avenir Next LT Pro"/>
                <a:cs typeface="Times New Roman"/>
              </a:rPr>
              <a:t>. [online] Statista. Available at: </a:t>
            </a:r>
            <a:r>
              <a:rPr lang="en-US" sz="1200" dirty="0">
                <a:latin typeface="Avenir Next LT Pro"/>
                <a:cs typeface="Times New Roman"/>
                <a:hlinkClick r:id="rId9"/>
              </a:rPr>
              <a:t>https://www.statista.com/statistics/641530/attendance-at-the-legoland-windsor-uk-theme-park/</a:t>
            </a:r>
            <a:r>
              <a:rPr lang="en-US" sz="1200" dirty="0">
                <a:latin typeface="Avenir Next LT Pro"/>
                <a:cs typeface="Times New Roman"/>
              </a:rPr>
              <a:t> [Accessed 13 Jan. 2025].</a:t>
            </a:r>
            <a:endParaRPr lang="en-US" sz="1200">
              <a:latin typeface="Avenir Next LT Pro"/>
            </a:endParaRPr>
          </a:p>
          <a:p>
            <a:pPr>
              <a:buClr>
                <a:srgbClr val="BBB487"/>
              </a:buClr>
            </a:pPr>
            <a:r>
              <a:rPr lang="en-US" sz="1200" dirty="0">
                <a:latin typeface="Avenir Next LT Pro"/>
                <a:cs typeface="Times New Roman"/>
              </a:rPr>
              <a:t>Vick, R. (2023). </a:t>
            </a:r>
            <a:r>
              <a:rPr lang="en-US" sz="1200" i="1" dirty="0">
                <a:latin typeface="Avenir Next LT Pro"/>
                <a:cs typeface="Times New Roman"/>
              </a:rPr>
              <a:t>A Harmonious Connection: Aristotle’s Modes of Persuasion and Leo Fender</a:t>
            </a:r>
            <a:r>
              <a:rPr lang="en-US" sz="1200" dirty="0">
                <a:latin typeface="Avenir Next LT Pro"/>
                <a:cs typeface="Times New Roman"/>
              </a:rPr>
              <a:t>. [online] </a:t>
            </a:r>
            <a:r>
              <a:rPr lang="en-US" sz="1200" dirty="0" err="1">
                <a:latin typeface="Avenir Next LT Pro"/>
                <a:cs typeface="Times New Roman"/>
              </a:rPr>
              <a:t>Brandingmag</a:t>
            </a:r>
            <a:r>
              <a:rPr lang="en-US" sz="1200" dirty="0">
                <a:latin typeface="Avenir Next LT Pro"/>
                <a:cs typeface="Times New Roman"/>
              </a:rPr>
              <a:t>. Available at: </a:t>
            </a:r>
            <a:r>
              <a:rPr lang="en-US" sz="1200" dirty="0">
                <a:latin typeface="Avenir Next LT Pro"/>
                <a:cs typeface="Times New Roman"/>
                <a:hlinkClick r:id="rId10"/>
              </a:rPr>
              <a:t>https://www.brandingmag.com/rande-vick/a-harmonious-connection-aristotles-modes-of-persuasion-and-leo-fender/</a:t>
            </a:r>
            <a:r>
              <a:rPr lang="en-US" sz="1200" dirty="0">
                <a:latin typeface="Avenir Next LT Pro"/>
                <a:cs typeface="Times New Roman"/>
              </a:rPr>
              <a:t> [Accessed 14 Jan. 2025].</a:t>
            </a:r>
            <a:endParaRPr lang="en-US" sz="1200" dirty="0">
              <a:latin typeface="Avenir Next LT Pro"/>
            </a:endParaRPr>
          </a:p>
          <a:p>
            <a:pPr>
              <a:buClr>
                <a:srgbClr val="BBB487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666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</cp:revision>
  <dcterms:created xsi:type="dcterms:W3CDTF">2025-01-14T12:11:53Z</dcterms:created>
  <dcterms:modified xsi:type="dcterms:W3CDTF">2025-01-14T12:55:12Z</dcterms:modified>
</cp:coreProperties>
</file>