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52" r:id="rId1"/>
  </p:sldMasterIdLst>
  <p:sldIdLst>
    <p:sldId id="256" r:id="rId2"/>
    <p:sldId id="257" r:id="rId3"/>
    <p:sldId id="258" r:id="rId4"/>
    <p:sldId id="259" r:id="rId5"/>
    <p:sldId id="260" r:id="rId6"/>
    <p:sldId id="262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61AA178-3A5E-3C43-B48A-878BCB65CFA5}">
          <p14:sldIdLst>
            <p14:sldId id="256"/>
            <p14:sldId id="257"/>
            <p14:sldId id="258"/>
            <p14:sldId id="259"/>
            <p14:sldId id="260"/>
            <p14:sldId id="262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48" autoAdjust="0"/>
    <p:restoredTop sz="93916"/>
  </p:normalViewPr>
  <p:slideViewPr>
    <p:cSldViewPr snapToGrid="0">
      <p:cViewPr>
        <p:scale>
          <a:sx n="85" d="100"/>
          <a:sy n="85" d="100"/>
        </p:scale>
        <p:origin x="1792" y="2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presProps" Target="presProps.xml"/><Relationship Id="rId9" Type="http://schemas.openxmlformats.org/officeDocument/2006/relationships/viewProps" Target="viewProps.xml"/><Relationship Id="rId10" Type="http://schemas.openxmlformats.org/officeDocument/2006/relationships/theme" Target="theme/theme1.xml"/><Relationship Id="rId1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smtClean="0"/>
              <a:pPr/>
              <a:t>11/24/18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65628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11/24/18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99921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11/24/18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5026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11/24/18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10851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11/24/18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22747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11/24/18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52450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11/24/18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92655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11/24/18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5056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11/24/18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1216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11/24/18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102527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11/24/18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109439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11/24/18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7864346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11/24/18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6372351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11/24/18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108359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11/24/18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6282573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586B75A-687E-405C-8A0B-8D00578BA2C3}" type="datetimeFigureOut">
              <a:rPr lang="en-US" smtClean="0"/>
              <a:pPr/>
              <a:t>11/24/18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04960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5586B75A-687E-405C-8A0B-8D00578BA2C3}" type="datetimeFigureOut">
              <a:rPr lang="en-US" smtClean="0"/>
              <a:pPr/>
              <a:t>11/24/18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0382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5586B75A-687E-405C-8A0B-8D00578BA2C3}" type="datetimeFigureOut">
              <a:rPr lang="en-US" smtClean="0"/>
              <a:pPr/>
              <a:t>11/24/18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24508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  <p:sldLayoutId id="2147483864" r:id="rId12"/>
    <p:sldLayoutId id="2147483865" r:id="rId13"/>
    <p:sldLayoutId id="2147483866" r:id="rId14"/>
    <p:sldLayoutId id="2147483867" r:id="rId15"/>
    <p:sldLayoutId id="2147483868" r:id="rId16"/>
    <p:sldLayoutId id="214748386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eg"/><Relationship Id="rId3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4" Type="http://schemas.openxmlformats.org/officeDocument/2006/relationships/image" Target="../media/image11.jpg"/><Relationship Id="rId5" Type="http://schemas.openxmlformats.org/officeDocument/2006/relationships/image" Target="../media/image12.jpg"/><Relationship Id="rId6" Type="http://schemas.openxmlformats.org/officeDocument/2006/relationships/image" Target="../media/image13.jpg"/><Relationship Id="rId7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tewhariki.tki.org.nz/assets/Uploads/files/Te-Whariki-Early-Childhood%20Curriculum.pdf#page=8" TargetMode="External"/><Relationship Id="rId3" Type="http://schemas.openxmlformats.org/officeDocument/2006/relationships/hyperlink" Target="http://www.ruakind.org.nz/te-whriki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497092"/>
            <a:ext cx="8825658" cy="2677648"/>
          </a:xfrm>
        </p:spPr>
        <p:txBody>
          <a:bodyPr/>
          <a:lstStyle/>
          <a:p>
            <a:r>
              <a:rPr lang="en-GB" dirty="0"/>
              <a:t>Te </a:t>
            </a:r>
            <a:r>
              <a:rPr lang="en-GB" dirty="0" smtClean="0"/>
              <a:t>Whāriki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5174740"/>
            <a:ext cx="8825658" cy="861420"/>
          </a:xfrm>
        </p:spPr>
        <p:txBody>
          <a:bodyPr/>
          <a:lstStyle/>
          <a:p>
            <a:r>
              <a:rPr lang="en-GB" dirty="0" smtClean="0"/>
              <a:t>The Benefits and draw backs of this early years curriculum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9336" y="743789"/>
            <a:ext cx="3268922" cy="2177102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1949" y="1684923"/>
            <a:ext cx="2964737" cy="1979532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7400" y="2920891"/>
            <a:ext cx="2740858" cy="1830050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17041528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-168159" y="3563987"/>
            <a:ext cx="1042165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2"/>
            <a:r>
              <a:rPr lang="en-GB" sz="1600" dirty="0"/>
              <a:t>Underpinning Te Whāriki is the vision </a:t>
            </a:r>
            <a:r>
              <a:rPr lang="en-GB" sz="1600" dirty="0" smtClean="0"/>
              <a:t>that children are competent </a:t>
            </a:r>
            <a:r>
              <a:rPr lang="en-GB" sz="1600" dirty="0"/>
              <a:t>and </a:t>
            </a:r>
            <a:endParaRPr lang="en-GB" sz="1600" dirty="0" smtClean="0"/>
          </a:p>
          <a:p>
            <a:pPr lvl="2"/>
            <a:r>
              <a:rPr lang="en-GB" sz="1600" dirty="0" smtClean="0"/>
              <a:t>confident </a:t>
            </a:r>
            <a:r>
              <a:rPr lang="en-GB" sz="1600" dirty="0"/>
              <a:t>learners </a:t>
            </a:r>
            <a:r>
              <a:rPr lang="en-GB" sz="1600" dirty="0" smtClean="0"/>
              <a:t>and communicators</a:t>
            </a:r>
            <a:r>
              <a:rPr lang="en-GB" sz="1600" dirty="0"/>
              <a:t>, healthy in mind</a:t>
            </a:r>
            <a:r>
              <a:rPr lang="en-GB" sz="1600" dirty="0" smtClean="0"/>
              <a:t>, </a:t>
            </a:r>
            <a:r>
              <a:rPr lang="en-GB" sz="1600" dirty="0"/>
              <a:t>body </a:t>
            </a:r>
            <a:r>
              <a:rPr lang="en-GB" sz="1600" dirty="0" smtClean="0"/>
              <a:t>and spirit,</a:t>
            </a:r>
          </a:p>
          <a:p>
            <a:pPr lvl="2"/>
            <a:r>
              <a:rPr lang="en-GB" sz="1600" dirty="0" smtClean="0"/>
              <a:t> secure in their sense of belonging and in the knowledge that they make</a:t>
            </a:r>
          </a:p>
          <a:p>
            <a:pPr lvl="2"/>
            <a:r>
              <a:rPr lang="en-GB" sz="1600" dirty="0" smtClean="0"/>
              <a:t> </a:t>
            </a:r>
            <a:r>
              <a:rPr lang="en-GB" sz="1600" dirty="0"/>
              <a:t>a </a:t>
            </a:r>
            <a:r>
              <a:rPr lang="en-GB" sz="1600" dirty="0" smtClean="0"/>
              <a:t>valued contribution </a:t>
            </a:r>
            <a:r>
              <a:rPr lang="en-GB" sz="1600" dirty="0"/>
              <a:t>to society.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History of Te Whāriki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2069" y="2902963"/>
            <a:ext cx="8825659" cy="620041"/>
          </a:xfrm>
        </p:spPr>
        <p:txBody>
          <a:bodyPr/>
          <a:lstStyle/>
          <a:p>
            <a:r>
              <a:rPr lang="en-GB" sz="1600" dirty="0" smtClean="0"/>
              <a:t>According to the Ministry of Education (2017, pg.6):</a:t>
            </a:r>
          </a:p>
          <a:p>
            <a:pPr lvl="1"/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6255" y="2784155"/>
            <a:ext cx="4005745" cy="3185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71940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the Te </a:t>
            </a:r>
            <a:r>
              <a:rPr lang="en-GB" dirty="0"/>
              <a:t>Whāriki </a:t>
            </a:r>
            <a:r>
              <a:rPr lang="en-GB" dirty="0" smtClean="0"/>
              <a:t>curriculum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6120053" y="3561671"/>
            <a:ext cx="1296000" cy="0"/>
          </a:xfrm>
          <a:prstGeom prst="straightConnector1">
            <a:avLst/>
          </a:prstGeom>
          <a:ln w="539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7849456" y="2774022"/>
            <a:ext cx="3236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Wellbeing 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7849456" y="3483738"/>
            <a:ext cx="1369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Belonging 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7849456" y="4124739"/>
            <a:ext cx="1572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Contribution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7825964" y="4685972"/>
            <a:ext cx="2007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Communication</a:t>
            </a:r>
            <a:endParaRPr lang="en-GB"/>
          </a:p>
        </p:txBody>
      </p:sp>
      <p:sp>
        <p:nvSpPr>
          <p:cNvPr id="15" name="TextBox 14"/>
          <p:cNvSpPr txBox="1"/>
          <p:nvPr/>
        </p:nvSpPr>
        <p:spPr>
          <a:xfrm>
            <a:off x="7849456" y="5326973"/>
            <a:ext cx="1415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/>
              <a:t>Exploration</a:t>
            </a:r>
            <a:endParaRPr lang="en-GB"/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0" r="6181"/>
          <a:stretch/>
        </p:blipFill>
        <p:spPr>
          <a:xfrm>
            <a:off x="317657" y="2242917"/>
            <a:ext cx="5611896" cy="4615083"/>
          </a:xfrm>
          <a:prstGeom prst="rect">
            <a:avLst/>
          </a:prstGeom>
          <a:effectLst>
            <a:glow rad="254000">
              <a:schemeClr val="accent1">
                <a:alpha val="40000"/>
              </a:schemeClr>
            </a:glow>
          </a:effectLst>
        </p:spPr>
      </p:pic>
      <p:sp>
        <p:nvSpPr>
          <p:cNvPr id="18" name="TextBox 17"/>
          <p:cNvSpPr txBox="1"/>
          <p:nvPr/>
        </p:nvSpPr>
        <p:spPr>
          <a:xfrm>
            <a:off x="439387" y="6627168"/>
            <a:ext cx="21375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(Ruakind, 2018)</a:t>
            </a:r>
            <a:endParaRPr lang="en-GB" sz="900" dirty="0"/>
          </a:p>
        </p:txBody>
      </p:sp>
      <p:sp>
        <p:nvSpPr>
          <p:cNvPr id="19" name="TextBox 18"/>
          <p:cNvSpPr txBox="1"/>
          <p:nvPr/>
        </p:nvSpPr>
        <p:spPr>
          <a:xfrm>
            <a:off x="9831947" y="6511752"/>
            <a:ext cx="1253869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00" dirty="0" smtClean="0"/>
              <a:t>(McLachlan</a:t>
            </a:r>
            <a:r>
              <a:rPr lang="en-US" sz="900" dirty="0" smtClean="0"/>
              <a:t> , 2017)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8571732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/>
      <p:bldP spid="12" grpId="0"/>
      <p:bldP spid="16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5332" y="728317"/>
            <a:ext cx="10058478" cy="1240143"/>
          </a:xfrm>
        </p:spPr>
        <p:txBody>
          <a:bodyPr/>
          <a:lstStyle/>
          <a:p>
            <a:r>
              <a:rPr lang="en-GB" dirty="0" smtClean="0"/>
              <a:t>The draw backs </a:t>
            </a:r>
            <a:r>
              <a:rPr lang="en-GB" dirty="0"/>
              <a:t>of the Te Whāriki curriculum 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22203" y="2575604"/>
            <a:ext cx="17411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smtClean="0"/>
              <a:t>Too Broad?</a:t>
            </a:r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722203" y="3249780"/>
            <a:ext cx="778394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The definition of assessment from the Ministry of Education (1996, </a:t>
            </a:r>
            <a:r>
              <a:rPr lang="en-GB" sz="1200" i="1" dirty="0" smtClean="0"/>
              <a:t>cited in </a:t>
            </a:r>
            <a:r>
              <a:rPr lang="en-GB" sz="1200" dirty="0" smtClean="0"/>
              <a:t>McLachlan, 2018, p.47): </a:t>
            </a:r>
            <a:endParaRPr lang="en-GB" sz="1200" dirty="0"/>
          </a:p>
        </p:txBody>
      </p:sp>
      <p:pic>
        <p:nvPicPr>
          <p:cNvPr id="1026" name="Picture 2" descr="mage result for te whariki childre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9199" y="2502099"/>
            <a:ext cx="2796651" cy="1858534"/>
          </a:xfrm>
          <a:prstGeom prst="rect">
            <a:avLst/>
          </a:prstGeom>
          <a:noFill/>
          <a:effectLst>
            <a:glow rad="165100">
              <a:schemeClr val="accent1"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/>
          <p:cNvSpPr txBox="1"/>
          <p:nvPr/>
        </p:nvSpPr>
        <p:spPr>
          <a:xfrm>
            <a:off x="404703" y="3680272"/>
            <a:ext cx="764061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US" sz="1000" dirty="0"/>
              <a:t>The purpose of assessment is to give useful information about children’s learning and </a:t>
            </a:r>
            <a:r>
              <a:rPr lang="en-US" sz="1000" dirty="0" smtClean="0"/>
              <a:t>development to the adults providing the </a:t>
            </a:r>
            <a:r>
              <a:rPr lang="en-US" sz="1000" dirty="0" err="1" smtClean="0"/>
              <a:t>programme</a:t>
            </a:r>
            <a:r>
              <a:rPr lang="en-US" sz="1000" dirty="0" smtClean="0"/>
              <a:t> and to children and their families. Assessment of children’s learning and development involves intelligent observation by experienced and knowledgeable adults for the purpose of improving the </a:t>
            </a:r>
            <a:r>
              <a:rPr lang="en-US" sz="1000" dirty="0" err="1" smtClean="0"/>
              <a:t>programme</a:t>
            </a:r>
            <a:r>
              <a:rPr lang="en-US" sz="1000" dirty="0" smtClean="0"/>
              <a:t>. Assessment occurs minute by minute as adults listen, watch and interact with a child or with groups of children. These continuous observations provide the basis of information for more in-depth assessment and evaluation that is integral to making decisions on how best to meet children’s needs. In-depth assessment requires adults to observe changes in children’s </a:t>
            </a:r>
            <a:r>
              <a:rPr lang="en-US" sz="1000" dirty="0" err="1" smtClean="0"/>
              <a:t>behaviour</a:t>
            </a:r>
            <a:r>
              <a:rPr lang="en-US" sz="1000" dirty="0" smtClean="0"/>
              <a:t> and learning and to link these to learning goals. Assessment contributes to evaluation, revision and development of </a:t>
            </a:r>
            <a:r>
              <a:rPr lang="en-US" sz="1000" dirty="0" err="1" smtClean="0"/>
              <a:t>programmes</a:t>
            </a:r>
            <a:r>
              <a:rPr lang="en-US" sz="1000" dirty="0" smtClean="0"/>
              <a:t>. </a:t>
            </a:r>
            <a:endParaRPr lang="en-GB" sz="1000" dirty="0"/>
          </a:p>
        </p:txBody>
      </p:sp>
      <p:sp>
        <p:nvSpPr>
          <p:cNvPr id="16" name="TextBox 15"/>
          <p:cNvSpPr txBox="1"/>
          <p:nvPr/>
        </p:nvSpPr>
        <p:spPr>
          <a:xfrm>
            <a:off x="722203" y="5448300"/>
            <a:ext cx="31790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dirty="0" smtClean="0"/>
              <a:t>Cultural Understanding?</a:t>
            </a:r>
            <a:endParaRPr lang="en-GB" dirty="0"/>
          </a:p>
        </p:txBody>
      </p:sp>
      <p:pic>
        <p:nvPicPr>
          <p:cNvPr id="1028" name="Picture 4" descr="https://www.ero.govt.nz/assets/Uploads/_resampled/ResizedImageWzYwMCw0MTRd/ELC-writin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3798" y="4671433"/>
            <a:ext cx="2796651" cy="1858534"/>
          </a:xfrm>
          <a:prstGeom prst="rect">
            <a:avLst/>
          </a:prstGeom>
          <a:noFill/>
          <a:effectLst>
            <a:glow rad="254000">
              <a:schemeClr val="accent1"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99513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 bwMode="gray">
          <a:xfrm>
            <a:off x="621554" y="1113368"/>
            <a:ext cx="10783046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b="0" i="0" kern="1200">
                <a:solidFill>
                  <a:schemeClr val="bg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smtClean="0"/>
              <a:t>Comparing </a:t>
            </a:r>
            <a:r>
              <a:rPr lang="en-GB" dirty="0" err="1" smtClean="0"/>
              <a:t>Te</a:t>
            </a:r>
            <a:r>
              <a:rPr lang="en-GB" dirty="0" smtClean="0"/>
              <a:t> </a:t>
            </a:r>
            <a:r>
              <a:rPr lang="en-GB" dirty="0"/>
              <a:t>Whāriki to </a:t>
            </a:r>
            <a:r>
              <a:rPr lang="en-GB" dirty="0" smtClean="0"/>
              <a:t>the Foundation Stage</a:t>
            </a:r>
            <a:endParaRPr lang="en-GB" dirty="0"/>
          </a:p>
        </p:txBody>
      </p:sp>
      <p:sp>
        <p:nvSpPr>
          <p:cNvPr id="2" name="Cloud 1"/>
          <p:cNvSpPr/>
          <p:nvPr/>
        </p:nvSpPr>
        <p:spPr>
          <a:xfrm>
            <a:off x="4368800" y="3378200"/>
            <a:ext cx="3683000" cy="22860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5207000" y="4198034"/>
            <a:ext cx="2387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Te</a:t>
            </a:r>
            <a:r>
              <a:rPr lang="en-GB" dirty="0" smtClean="0"/>
              <a:t> Whāriki and Foundation Stage 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>
          <a:xfrm flipV="1">
            <a:off x="7594600" y="3225800"/>
            <a:ext cx="1130300" cy="3175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7759700" y="4844365"/>
            <a:ext cx="1130300" cy="6039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 flipV="1">
            <a:off x="3911600" y="3384550"/>
            <a:ext cx="914400" cy="4762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H="1">
            <a:off x="3314327" y="5012297"/>
            <a:ext cx="1194546" cy="1340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9004300" y="2842661"/>
            <a:ext cx="2514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First Introduced?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8537857" y="5700976"/>
            <a:ext cx="2552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</a:t>
            </a:r>
            <a:r>
              <a:rPr lang="en-GB" dirty="0" smtClean="0"/>
              <a:t> Main Principles 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3083195" y="2788384"/>
            <a:ext cx="1854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Age group 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1943100" y="4777000"/>
            <a:ext cx="1301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Theories </a:t>
            </a:r>
            <a:endParaRPr lang="en-GB"/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3501" y="5448300"/>
            <a:ext cx="959388" cy="1244016"/>
          </a:xfrm>
          <a:prstGeom prst="rect">
            <a:avLst/>
          </a:prstGeom>
          <a:effectLst>
            <a:glow rad="304800">
              <a:schemeClr val="accent1">
                <a:alpha val="40000"/>
              </a:schemeClr>
            </a:glow>
          </a:effectLst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527" y="5448300"/>
            <a:ext cx="987516" cy="1244016"/>
          </a:xfrm>
          <a:prstGeom prst="rect">
            <a:avLst/>
          </a:prstGeom>
          <a:effectLst>
            <a:glow rad="330200">
              <a:schemeClr val="accent1">
                <a:alpha val="40000"/>
              </a:schemeClr>
            </a:glow>
          </a:effectLst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5700" y="5448300"/>
            <a:ext cx="842908" cy="1244016"/>
          </a:xfrm>
          <a:prstGeom prst="rect">
            <a:avLst/>
          </a:prstGeom>
          <a:effectLst>
            <a:glow rad="266700">
              <a:schemeClr val="accent1">
                <a:alpha val="40000"/>
              </a:schemeClr>
            </a:glow>
          </a:effectLst>
        </p:spPr>
      </p:pic>
      <p:pic>
        <p:nvPicPr>
          <p:cNvPr id="28" name="Picture 27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61" t="2981" r="2940" b="2179"/>
          <a:stretch/>
        </p:blipFill>
        <p:spPr>
          <a:xfrm>
            <a:off x="1470205" y="5448300"/>
            <a:ext cx="1007836" cy="1244016"/>
          </a:xfrm>
          <a:prstGeom prst="rect">
            <a:avLst/>
          </a:prstGeom>
          <a:effectLst>
            <a:glow rad="304800">
              <a:schemeClr val="accent1">
                <a:alpha val="40000"/>
              </a:schemeClr>
            </a:glow>
          </a:effectLst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527" y="3157716"/>
            <a:ext cx="2482908" cy="1103514"/>
          </a:xfrm>
          <a:prstGeom prst="rect">
            <a:avLst/>
          </a:prstGeom>
          <a:effectLst>
            <a:glow rad="165100">
              <a:schemeClr val="accent1">
                <a:alpha val="40000"/>
              </a:schemeClr>
            </a:glow>
          </a:effectLst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1793" y="3557582"/>
            <a:ext cx="1758764" cy="1588750"/>
          </a:xfrm>
          <a:prstGeom prst="rect">
            <a:avLst/>
          </a:prstGeom>
          <a:effectLst>
            <a:glow rad="406400">
              <a:schemeClr val="accent1"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17126694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7939" y="2363656"/>
            <a:ext cx="9969891" cy="4172055"/>
          </a:xfrm>
        </p:spPr>
        <p:txBody>
          <a:bodyPr/>
          <a:lstStyle/>
          <a:p>
            <a:r>
              <a:rPr lang="en-GB" dirty="0" smtClean="0"/>
              <a:t>McLachlan</a:t>
            </a:r>
            <a:r>
              <a:rPr lang="en-GB" dirty="0"/>
              <a:t>, C. (2017) ‘Not business as usual, reflections on the 2017 update of </a:t>
            </a:r>
            <a:r>
              <a:rPr lang="en-GB" dirty="0" err="1"/>
              <a:t>Te</a:t>
            </a:r>
            <a:r>
              <a:rPr lang="en-GB" dirty="0"/>
              <a:t> Whariki’, </a:t>
            </a:r>
            <a:r>
              <a:rPr lang="en-GB" i="1" dirty="0"/>
              <a:t>Early Education Journal, </a:t>
            </a:r>
            <a:r>
              <a:rPr lang="en-GB" dirty="0"/>
              <a:t>62, pp 8-15. </a:t>
            </a:r>
            <a:endParaRPr lang="en-US" dirty="0"/>
          </a:p>
          <a:p>
            <a:endParaRPr lang="en-GB" dirty="0" smtClean="0"/>
          </a:p>
          <a:p>
            <a:r>
              <a:rPr lang="en-GB" dirty="0" smtClean="0"/>
              <a:t>McLachlan</a:t>
            </a:r>
            <a:r>
              <a:rPr lang="en-GB" dirty="0"/>
              <a:t>, C. (2018) ‘</a:t>
            </a:r>
            <a:r>
              <a:rPr lang="en-GB" dirty="0" err="1"/>
              <a:t>Te</a:t>
            </a:r>
            <a:r>
              <a:rPr lang="en-GB" dirty="0"/>
              <a:t> Whāriki revisited: How approaches to assessment can make valued learning visible’, </a:t>
            </a:r>
            <a:r>
              <a:rPr lang="en-GB" i="1" dirty="0" err="1"/>
              <a:t>Hekupu</a:t>
            </a:r>
            <a:r>
              <a:rPr lang="en-GB" dirty="0"/>
              <a:t>, 5(3, May), pp.45-56.</a:t>
            </a:r>
            <a:endParaRPr lang="en-US" dirty="0"/>
          </a:p>
          <a:p>
            <a:endParaRPr lang="en-GB" dirty="0" smtClean="0"/>
          </a:p>
          <a:p>
            <a:r>
              <a:rPr lang="en-GB" dirty="0" smtClean="0"/>
              <a:t>Ministry </a:t>
            </a:r>
            <a:r>
              <a:rPr lang="en-GB" dirty="0"/>
              <a:t>of Education (2017) </a:t>
            </a:r>
            <a:r>
              <a:rPr lang="en-GB" i="1" dirty="0" err="1"/>
              <a:t>Te</a:t>
            </a:r>
            <a:r>
              <a:rPr lang="en-GB" i="1" dirty="0"/>
              <a:t> Whāriki - Early childhood curriculum. </a:t>
            </a:r>
            <a:r>
              <a:rPr lang="en-GB" u="sng" dirty="0">
                <a:hlinkClick r:id="rId2"/>
              </a:rPr>
              <a:t>https://tewhariki.tki.org.nz/assets/Uploads/files/Te-Whariki-Early-Childhood Curriculum.pdf#page=8</a:t>
            </a:r>
            <a:r>
              <a:rPr lang="en-GB" u="sng" dirty="0"/>
              <a:t> </a:t>
            </a:r>
            <a:r>
              <a:rPr lang="en-GB" dirty="0"/>
              <a:t> (Accessed: 16</a:t>
            </a:r>
            <a:r>
              <a:rPr lang="en-GB" baseline="30000" dirty="0"/>
              <a:t>th</a:t>
            </a:r>
            <a:r>
              <a:rPr lang="en-GB" dirty="0"/>
              <a:t> November 2018).</a:t>
            </a:r>
            <a:r>
              <a:rPr lang="en-GB" u="sng" dirty="0"/>
              <a:t> </a:t>
            </a:r>
            <a:endParaRPr lang="en-US" dirty="0"/>
          </a:p>
          <a:p>
            <a:endParaRPr lang="en-GB" dirty="0" smtClean="0"/>
          </a:p>
          <a:p>
            <a:r>
              <a:rPr lang="en-GB" dirty="0" err="1" smtClean="0"/>
              <a:t>Ruakind</a:t>
            </a:r>
            <a:r>
              <a:rPr lang="en-GB" dirty="0" smtClean="0"/>
              <a:t> </a:t>
            </a:r>
            <a:r>
              <a:rPr lang="en-GB" dirty="0"/>
              <a:t>(2018) </a:t>
            </a:r>
            <a:r>
              <a:rPr lang="en-GB" i="1" dirty="0" err="1"/>
              <a:t>Te</a:t>
            </a:r>
            <a:r>
              <a:rPr lang="en-GB" i="1" dirty="0"/>
              <a:t> Whāriki</a:t>
            </a:r>
            <a:r>
              <a:rPr lang="en-GB" u="sng" dirty="0"/>
              <a:t>.  </a:t>
            </a:r>
            <a:r>
              <a:rPr lang="en-GB" u="sng" dirty="0">
                <a:hlinkClick r:id="rId3"/>
              </a:rPr>
              <a:t>http://www.ruakind.org.nz/te-whriki.html</a:t>
            </a:r>
            <a:r>
              <a:rPr lang="en-GB" dirty="0"/>
              <a:t> (Accessed: 22nd November 2018). 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64944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422</TotalTime>
  <Words>381</Words>
  <Application>Microsoft Macintosh PowerPoint</Application>
  <PresentationFormat>Widescreen</PresentationFormat>
  <Paragraphs>36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Century Gothic</vt:lpstr>
      <vt:lpstr>Wingdings 3</vt:lpstr>
      <vt:lpstr>Arial</vt:lpstr>
      <vt:lpstr>Ion Boardroom</vt:lpstr>
      <vt:lpstr>Te Whāriki </vt:lpstr>
      <vt:lpstr>The History of Te Whāriki</vt:lpstr>
      <vt:lpstr>Benefits of the Te Whāriki curriculum</vt:lpstr>
      <vt:lpstr>The draw backs of the Te Whāriki curriculum  </vt:lpstr>
      <vt:lpstr>PowerPoint Presentation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15.0028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 Whāriki</dc:title>
  <dc:creator>Jessica Williams (P149177)</dc:creator>
  <cp:lastModifiedBy>Jessica Williams</cp:lastModifiedBy>
  <cp:revision>27</cp:revision>
  <dcterms:created xsi:type="dcterms:W3CDTF">2018-11-16T11:50:05Z</dcterms:created>
  <dcterms:modified xsi:type="dcterms:W3CDTF">2018-11-24T17:17:08Z</dcterms:modified>
</cp:coreProperties>
</file>